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329" r:id="rId2"/>
    <p:sldId id="330"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 Chi" initials="CC" lastIdx="1" clrIdx="0"/>
  <p:cmAuthor id="2" name="Chen, Chi" initials="CC [2]" lastIdx="1" clrIdx="1"/>
  <p:cmAuthor id="3" name="Chen, Chi" initials="CC [3]"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19ACC"/>
    <a:srgbClr val="298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1" autoAdjust="0"/>
    <p:restoredTop sz="88226" autoAdjust="0"/>
  </p:normalViewPr>
  <p:slideViewPr>
    <p:cSldViewPr snapToGrid="0" snapToObjects="1">
      <p:cViewPr varScale="1">
        <p:scale>
          <a:sx n="192" d="100"/>
          <a:sy n="192" d="100"/>
        </p:scale>
        <p:origin x="1080" y="176"/>
      </p:cViewPr>
      <p:guideLst>
        <p:guide orient="horz" pos="2160"/>
        <p:guide pos="2880"/>
      </p:guideLst>
    </p:cSldViewPr>
  </p:slideViewPr>
  <p:outlineViewPr>
    <p:cViewPr>
      <p:scale>
        <a:sx n="33" d="100"/>
        <a:sy n="33" d="100"/>
      </p:scale>
      <p:origin x="0" y="102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048DC8-8638-B546-BDB6-FA11DE66F658}" type="datetimeFigureOut">
              <a:rPr lang="en-US" smtClean="0"/>
              <a:t>11/18/20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6D814B-4ECC-1B47-986F-EC3D68487DB5}" type="slidenum">
              <a:rPr lang="en-US" smtClean="0"/>
              <a:t>‹#›</a:t>
            </a:fld>
            <a:endParaRPr lang="en-US"/>
          </a:p>
        </p:txBody>
      </p:sp>
    </p:spTree>
    <p:extLst>
      <p:ext uri="{BB962C8B-B14F-4D97-AF65-F5344CB8AC3E}">
        <p14:creationId xmlns:p14="http://schemas.microsoft.com/office/powerpoint/2010/main" val="91842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DCBD7-F8B9-D54E-A03C-82D600CF5A9C}" type="datetimeFigureOut">
              <a:rPr lang="en-US" smtClean="0"/>
              <a:t>11/18/20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83424-4DC0-2447-B596-7F94532FB2DB}" type="slidenum">
              <a:rPr lang="en-US" smtClean="0"/>
              <a:t>‹#›</a:t>
            </a:fld>
            <a:endParaRPr lang="en-US"/>
          </a:p>
        </p:txBody>
      </p:sp>
    </p:spTree>
    <p:extLst>
      <p:ext uri="{BB962C8B-B14F-4D97-AF65-F5344CB8AC3E}">
        <p14:creationId xmlns:p14="http://schemas.microsoft.com/office/powerpoint/2010/main" val="23505143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dirty="0">
              <a:ea typeface="ＭＳ Ｐゴシック" pitchFamily="1" charset="-128"/>
            </a:endParaRPr>
          </a:p>
        </p:txBody>
      </p:sp>
    </p:spTree>
    <p:extLst>
      <p:ext uri="{BB962C8B-B14F-4D97-AF65-F5344CB8AC3E}">
        <p14:creationId xmlns:p14="http://schemas.microsoft.com/office/powerpoint/2010/main" val="1133884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86A1A8-5159-9343-A934-2FB1609000C1}" type="datetime1">
              <a:rPr lang="en-US" smtClean="0"/>
              <a:t>11/18/20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204718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14499-2086-BB41-91EB-07385B657DBB}" type="datetime1">
              <a:rPr lang="en-US" smtClean="0"/>
              <a:t>11/18/20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3921392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B57AAA-CE54-AE43-867A-AD96C142E031}" type="datetime1">
              <a:rPr lang="en-US" smtClean="0"/>
              <a:t>11/18/20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295767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C810F-0E09-724F-BED2-32D0245FB472}" type="datetime1">
              <a:rPr lang="en-US" smtClean="0"/>
              <a:t>11/18/20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168629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752910-5FDA-F445-B9E6-86AA85EBB15F}" type="datetime1">
              <a:rPr lang="en-US" smtClean="0"/>
              <a:t>11/18/20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125744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FD1A9E-3C9A-B543-9F72-D59D8DEA2838}" type="datetime1">
              <a:rPr lang="en-US" smtClean="0"/>
              <a:t>11/18/20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2936554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E6BD98-BFD3-1847-B3F4-F3AD0FCBDADC}" type="datetime1">
              <a:rPr lang="en-US" smtClean="0"/>
              <a:t>11/18/20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320912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525E93-30A9-394C-A589-E387155DADB7}" type="datetime1">
              <a:rPr lang="en-US" smtClean="0"/>
              <a:t>11/18/20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332052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1B83C-B287-EC40-B78E-FFA3E5B44918}" type="datetime1">
              <a:rPr lang="en-US" smtClean="0"/>
              <a:t>11/18/20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137696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83FF30-6247-F447-B267-C215AAF7B0C9}" type="datetime1">
              <a:rPr lang="en-US" smtClean="0"/>
              <a:t>11/18/20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2385314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8B7AB8-37EF-B24D-B043-12A5A90E5186}" type="datetime1">
              <a:rPr lang="en-US" smtClean="0"/>
              <a:t>11/18/20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720474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CC80D-54B2-8A4F-8796-D45FB45A7E93}" type="datetime1">
              <a:rPr lang="en-US" smtClean="0"/>
              <a:t>11/18/20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b="1">
                <a:solidFill>
                  <a:srgbClr val="000000"/>
                </a:solidFill>
              </a:defRPr>
            </a:lvl1pPr>
          </a:lstStyle>
          <a:p>
            <a:fld id="{C0137D2A-484A-FE43-821F-C39C504DA1E2}" type="slidenum">
              <a:rPr lang="en-US" smtClean="0"/>
              <a:pPr/>
              <a:t>‹#›</a:t>
            </a:fld>
            <a:endParaRPr lang="en-US"/>
          </a:p>
        </p:txBody>
      </p:sp>
    </p:spTree>
    <p:extLst>
      <p:ext uri="{BB962C8B-B14F-4D97-AF65-F5344CB8AC3E}">
        <p14:creationId xmlns:p14="http://schemas.microsoft.com/office/powerpoint/2010/main" val="1428485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304800" y="307032"/>
            <a:ext cx="8873836" cy="699309"/>
          </a:xfrm>
          <a:prstGeom prst="rect">
            <a:avLst/>
          </a:prstGeom>
          <a:noFill/>
          <a:ln w="9525">
            <a:noFill/>
            <a:miter lim="800000"/>
            <a:headEnd/>
            <a:tailEnd/>
          </a:ln>
        </p:spPr>
        <p:txBody>
          <a:bodyPr wrap="square" lIns="82945" tIns="41473" rIns="82945" bIns="41473" anchor="ctr">
            <a:spAutoFit/>
          </a:bodyPr>
          <a:lstStyle/>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200" b="1" dirty="0">
                <a:solidFill>
                  <a:srgbClr val="000000"/>
                </a:solidFill>
                <a:latin typeface="+mj-lt"/>
              </a:rPr>
              <a:t>MOD07 Atmospheric Profile and VIIRS Moisture Retrieval</a:t>
            </a:r>
            <a:br>
              <a:rPr lang="en-GB" sz="1200" b="1" dirty="0">
                <a:solidFill>
                  <a:srgbClr val="000000"/>
                </a:solidFill>
                <a:latin typeface="+mj-lt"/>
              </a:rPr>
            </a:br>
            <a:endParaRPr lang="en-GB" sz="600" b="1" dirty="0">
              <a:solidFill>
                <a:srgbClr val="000000"/>
              </a:solidFill>
              <a:latin typeface="+mj-lt"/>
            </a:endParaRP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200" b="1" dirty="0">
                <a:solidFill>
                  <a:srgbClr val="000000"/>
                </a:solidFill>
                <a:latin typeface="+mj-lt"/>
              </a:rPr>
              <a:t>E. </a:t>
            </a:r>
            <a:r>
              <a:rPr lang="en-GB" sz="1200" b="1" dirty="0" err="1">
                <a:solidFill>
                  <a:srgbClr val="000000"/>
                </a:solidFill>
              </a:rPr>
              <a:t>Éva</a:t>
            </a:r>
            <a:r>
              <a:rPr lang="en-GB" sz="1200" b="1" dirty="0">
                <a:solidFill>
                  <a:srgbClr val="000000"/>
                </a:solidFill>
              </a:rPr>
              <a:t> </a:t>
            </a:r>
            <a:r>
              <a:rPr lang="en-GB" sz="1200" b="1" dirty="0" err="1">
                <a:solidFill>
                  <a:srgbClr val="000000"/>
                </a:solidFill>
              </a:rPr>
              <a:t>Borbás</a:t>
            </a:r>
            <a:r>
              <a:rPr lang="en-GB" sz="1200" b="1" dirty="0">
                <a:solidFill>
                  <a:srgbClr val="000000"/>
                </a:solidFill>
                <a:latin typeface="+mj-lt"/>
              </a:rPr>
              <a:t>, Paul Menzel, Steve Ackerman</a:t>
            </a:r>
          </a:p>
        </p:txBody>
      </p:sp>
      <p:cxnSp>
        <p:nvCxnSpPr>
          <p:cNvPr id="18" name="Straight Connector 17"/>
          <p:cNvCxnSpPr/>
          <p:nvPr/>
        </p:nvCxnSpPr>
        <p:spPr>
          <a:xfrm>
            <a:off x="295166" y="1116823"/>
            <a:ext cx="8458200" cy="0"/>
          </a:xfrm>
          <a:prstGeom prst="line">
            <a:avLst/>
          </a:prstGeom>
          <a:ln>
            <a:solidFill>
              <a:srgbClr val="519ACC"/>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E9593E5E-75EE-DD43-9728-AB1F5DEC14C4}"/>
              </a:ext>
            </a:extLst>
          </p:cNvPr>
          <p:cNvPicPr>
            <a:picLocks noChangeAspect="1"/>
          </p:cNvPicPr>
          <p:nvPr/>
        </p:nvPicPr>
        <p:blipFill>
          <a:blip r:embed="rId3"/>
          <a:stretch>
            <a:fillRect/>
          </a:stretch>
        </p:blipFill>
        <p:spPr>
          <a:xfrm>
            <a:off x="276846" y="171805"/>
            <a:ext cx="1251804" cy="834536"/>
          </a:xfrm>
          <a:prstGeom prst="rect">
            <a:avLst/>
          </a:prstGeom>
        </p:spPr>
      </p:pic>
      <p:sp>
        <p:nvSpPr>
          <p:cNvPr id="6" name="TextBox 5"/>
          <p:cNvSpPr txBox="1"/>
          <p:nvPr/>
        </p:nvSpPr>
        <p:spPr>
          <a:xfrm>
            <a:off x="304801" y="1327269"/>
            <a:ext cx="3327748" cy="5262979"/>
          </a:xfrm>
          <a:prstGeom prst="rect">
            <a:avLst/>
          </a:prstGeom>
          <a:solidFill>
            <a:srgbClr val="CCFFCC"/>
          </a:solidFill>
          <a:ln w="19050">
            <a:solidFill>
              <a:schemeClr val="tx1"/>
            </a:solidFill>
          </a:ln>
        </p:spPr>
        <p:txBody>
          <a:bodyPr wrap="square" rtlCol="0">
            <a:spAutoFit/>
          </a:bodyPr>
          <a:lstStyle/>
          <a:p>
            <a:pPr algn="just"/>
            <a:r>
              <a:rPr lang="en-US" sz="1600" b="1" dirty="0">
                <a:latin typeface="+mn-lt"/>
              </a:rPr>
              <a:t>Objective:</a:t>
            </a:r>
            <a:r>
              <a:rPr lang="en-US" sz="1600" dirty="0">
                <a:latin typeface="+mn-lt"/>
              </a:rPr>
              <a:t>  </a:t>
            </a:r>
            <a:r>
              <a:rPr lang="en-US" sz="1600" dirty="0"/>
              <a:t>To provide high spatial resolution total column water vapor (TPW) from MODIS and VIIRS infrared measurements. Profiles of temperature, water vapor, and ozone as well as stability indexes are also provided from MODIS. While MODIS has two water vapor channels within the 6.5 </a:t>
            </a:r>
            <a:r>
              <a:rPr lang="el-GR" sz="1600" dirty="0"/>
              <a:t>μ</a:t>
            </a:r>
            <a:r>
              <a:rPr lang="en-US" sz="1600" dirty="0"/>
              <a:t>m H2O absorption band and four channels within the 15 </a:t>
            </a:r>
            <a:r>
              <a:rPr lang="el-GR" sz="1600" dirty="0"/>
              <a:t>μ</a:t>
            </a:r>
            <a:r>
              <a:rPr lang="en-US" sz="1600" dirty="0"/>
              <a:t>m CO2 absorption band, VIIRS has no channels in either IR absorption band. The absence of any IR absorption channels on VIIRS degrades the capability for moisture column products. Our approach for mitigating this deficiency has been to supplement the VIIRS data with products based on the </a:t>
            </a:r>
            <a:r>
              <a:rPr lang="en-US" sz="1600" dirty="0" err="1"/>
              <a:t>CrIS</a:t>
            </a:r>
            <a:r>
              <a:rPr lang="en-US" sz="1600" dirty="0"/>
              <a:t>/ATMS sensors. In the future we plan to use the MODIS-like VIIRS fusion radiances. </a:t>
            </a:r>
            <a:endParaRPr lang="en-US" sz="1600" dirty="0">
              <a:latin typeface="+mn-lt"/>
            </a:endParaRPr>
          </a:p>
        </p:txBody>
      </p:sp>
      <p:pic>
        <p:nvPicPr>
          <p:cNvPr id="14" name="Picture 13">
            <a:extLst>
              <a:ext uri="{FF2B5EF4-FFF2-40B4-BE49-F238E27FC236}">
                <a16:creationId xmlns:a16="http://schemas.microsoft.com/office/drawing/2014/main" id="{F5D064C5-1EE0-FC4B-B32B-6E141A957D30}"/>
              </a:ext>
            </a:extLst>
          </p:cNvPr>
          <p:cNvPicPr>
            <a:picLocks noChangeAspect="1"/>
          </p:cNvPicPr>
          <p:nvPr/>
        </p:nvPicPr>
        <p:blipFill rotWithShape="1">
          <a:blip r:embed="rId4"/>
          <a:srcRect l="7895" t="4477" r="6696" b="3904"/>
          <a:stretch/>
        </p:blipFill>
        <p:spPr>
          <a:xfrm>
            <a:off x="3745283" y="1465301"/>
            <a:ext cx="5333738" cy="4712834"/>
          </a:xfrm>
          <a:prstGeom prst="rect">
            <a:avLst/>
          </a:prstGeom>
        </p:spPr>
      </p:pic>
    </p:spTree>
    <p:extLst>
      <p:ext uri="{BB962C8B-B14F-4D97-AF65-F5344CB8AC3E}">
        <p14:creationId xmlns:p14="http://schemas.microsoft.com/office/powerpoint/2010/main" val="40158408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137D2A-484A-FE43-821F-C39C504DA1E2}" type="slidenum">
              <a:rPr lang="en-US" smtClean="0"/>
              <a:t>2</a:t>
            </a:fld>
            <a:endParaRPr lang="en-US"/>
          </a:p>
        </p:txBody>
      </p:sp>
      <p:pic>
        <p:nvPicPr>
          <p:cNvPr id="6" name="Picture 5"/>
          <p:cNvPicPr>
            <a:picLocks noChangeAspect="1"/>
          </p:cNvPicPr>
          <p:nvPr/>
        </p:nvPicPr>
        <p:blipFill>
          <a:blip r:embed="rId2"/>
          <a:stretch>
            <a:fillRect/>
          </a:stretch>
        </p:blipFill>
        <p:spPr>
          <a:xfrm>
            <a:off x="255776" y="8748"/>
            <a:ext cx="1115824" cy="1108075"/>
          </a:xfrm>
          <a:prstGeom prst="rect">
            <a:avLst/>
          </a:prstGeom>
        </p:spPr>
      </p:pic>
      <p:cxnSp>
        <p:nvCxnSpPr>
          <p:cNvPr id="7" name="Straight Connector 6"/>
          <p:cNvCxnSpPr/>
          <p:nvPr/>
        </p:nvCxnSpPr>
        <p:spPr>
          <a:xfrm>
            <a:off x="295166" y="1116823"/>
            <a:ext cx="8458200" cy="0"/>
          </a:xfrm>
          <a:prstGeom prst="line">
            <a:avLst/>
          </a:prstGeom>
          <a:ln>
            <a:solidFill>
              <a:srgbClr val="519ACC"/>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2"/>
          <p:cNvSpPr txBox="1">
            <a:spLocks/>
          </p:cNvSpPr>
          <p:nvPr/>
        </p:nvSpPr>
        <p:spPr>
          <a:xfrm>
            <a:off x="180862" y="1175577"/>
            <a:ext cx="5892503" cy="554589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cs typeface="Cambria"/>
              </a:rPr>
              <a:t>Status and Updates:</a:t>
            </a:r>
          </a:p>
          <a:p>
            <a:r>
              <a:rPr lang="en-US" sz="1600" dirty="0">
                <a:cs typeface="Cambria"/>
              </a:rPr>
              <a:t>MOD07 preparation for Col7 </a:t>
            </a:r>
          </a:p>
          <a:p>
            <a:r>
              <a:rPr lang="en-US" sz="1600" dirty="0">
                <a:cs typeface="Cambria"/>
              </a:rPr>
              <a:t>S-NPP VIIRS_WATVP V001 is available  up to Sept 2018</a:t>
            </a:r>
          </a:p>
          <a:p>
            <a:r>
              <a:rPr lang="en-US" sz="1600" dirty="0"/>
              <a:t>VIIRS_WATVP is not currently  funded, so no more data was produced.</a:t>
            </a:r>
            <a:endParaRPr lang="en-US" sz="1600" dirty="0">
              <a:cs typeface="Cambria"/>
            </a:endParaRPr>
          </a:p>
          <a:p>
            <a:r>
              <a:rPr lang="en-US" sz="1600" dirty="0">
                <a:cs typeface="Cambria"/>
              </a:rPr>
              <a:t>VIIRS_VATVP software has been updated (V002) by using fusion radiances;  it has been integrated at A-SIPS.</a:t>
            </a:r>
          </a:p>
          <a:p>
            <a:r>
              <a:rPr lang="en-US" sz="1600" dirty="0">
                <a:cs typeface="Cambria"/>
              </a:rPr>
              <a:t>The new fusion product is planned to be available for the entire record of both S-NPP and NOAA20. </a:t>
            </a:r>
          </a:p>
          <a:p>
            <a:pPr marL="0" lvl="1" indent="0">
              <a:spcBef>
                <a:spcPts val="0"/>
              </a:spcBef>
              <a:buNone/>
            </a:pPr>
            <a:endParaRPr lang="en-US" altLang="zh-CN" sz="500" dirty="0">
              <a:solidFill>
                <a:srgbClr val="0000FF"/>
              </a:solidFill>
            </a:endParaRPr>
          </a:p>
          <a:p>
            <a:pPr marL="0" indent="0">
              <a:buNone/>
            </a:pPr>
            <a:r>
              <a:rPr lang="en-US" sz="2400" b="1" dirty="0">
                <a:cs typeface="Cambria"/>
              </a:rPr>
              <a:t>Necessary Ancillary Products</a:t>
            </a:r>
            <a:r>
              <a:rPr lang="en-US" sz="2800" b="1" dirty="0">
                <a:cs typeface="Cambria"/>
              </a:rPr>
              <a:t>: </a:t>
            </a:r>
          </a:p>
          <a:p>
            <a:pPr marL="0" indent="0">
              <a:buNone/>
            </a:pPr>
            <a:r>
              <a:rPr lang="en-US" sz="1600" dirty="0">
                <a:cs typeface="Cambria"/>
              </a:rPr>
              <a:t>L1B radiances, Geolocation file,  Cloud Mask, NWP analyses</a:t>
            </a:r>
            <a:endParaRPr lang="en-US" sz="1600" b="1" dirty="0">
              <a:cs typeface="Cambria"/>
            </a:endParaRPr>
          </a:p>
          <a:p>
            <a:pPr marL="0" indent="0">
              <a:spcBef>
                <a:spcPts val="800"/>
              </a:spcBef>
              <a:buNone/>
            </a:pPr>
            <a:r>
              <a:rPr lang="en-US" sz="2400" b="1" dirty="0">
                <a:cs typeface="Cambria"/>
              </a:rPr>
              <a:t>Known Issues:</a:t>
            </a:r>
          </a:p>
          <a:p>
            <a:pPr>
              <a:spcBef>
                <a:spcPts val="360"/>
              </a:spcBef>
              <a:buFont typeface="Arial" panose="020B0604020202020204" pitchFamily="34" charset="0"/>
              <a:buChar char="•"/>
            </a:pPr>
            <a:r>
              <a:rPr lang="en-US" sz="1600" b="1" dirty="0"/>
              <a:t>MOD07</a:t>
            </a:r>
            <a:r>
              <a:rPr lang="en-US" sz="1600" dirty="0"/>
              <a:t>: inversion over ice causing instable retrievals in a small area at the  Weddell Sea. This will be fixed in Col7. </a:t>
            </a:r>
          </a:p>
          <a:p>
            <a:pPr>
              <a:spcBef>
                <a:spcPts val="360"/>
              </a:spcBef>
              <a:buFont typeface="Arial" panose="020B0604020202020204" pitchFamily="34" charset="0"/>
              <a:buChar char="•"/>
            </a:pPr>
            <a:r>
              <a:rPr lang="en-US" sz="1600" b="1" dirty="0">
                <a:solidFill>
                  <a:prstClr val="black"/>
                </a:solidFill>
                <a:cs typeface="Cambria"/>
              </a:rPr>
              <a:t>VIIRS_WATVP: </a:t>
            </a:r>
            <a:r>
              <a:rPr lang="en-US" sz="1600" dirty="0">
                <a:solidFill>
                  <a:prstClr val="black"/>
                </a:solidFill>
                <a:cs typeface="Cambria"/>
              </a:rPr>
              <a:t>V001 product is available  till Sept 2018, because the format of the  input data has been changed  and there is no funding/support for an update. </a:t>
            </a:r>
          </a:p>
          <a:p>
            <a:pPr marL="0" indent="0">
              <a:spcBef>
                <a:spcPts val="800"/>
              </a:spcBef>
              <a:buNone/>
            </a:pPr>
            <a:r>
              <a:rPr lang="en-US" sz="2400" b="1" dirty="0">
                <a:cs typeface="Cambria"/>
              </a:rPr>
              <a:t>Recent Publications:</a:t>
            </a:r>
          </a:p>
          <a:p>
            <a:pPr marL="0" indent="0">
              <a:buNone/>
            </a:pPr>
            <a:r>
              <a:rPr lang="en-US" sz="1600" dirty="0"/>
              <a:t>Borbas, E. E., E. Weisz, C. Moeller, W. P. Menzel, and B. A. Baum: Improvement in tropospheric moisture retrievals from VIIRS through the use of infrared absorption bands constructed from VIIRS and </a:t>
            </a:r>
            <a:r>
              <a:rPr lang="en-US" sz="1600" dirty="0" err="1"/>
              <a:t>CrIS</a:t>
            </a:r>
            <a:r>
              <a:rPr lang="en-US" sz="1600" dirty="0"/>
              <a:t> data fusion. </a:t>
            </a:r>
            <a:r>
              <a:rPr lang="en-US" sz="1600" i="1" dirty="0"/>
              <a:t>Atmos. Meas. Tech.</a:t>
            </a:r>
            <a:r>
              <a:rPr lang="en-US" sz="1600" dirty="0"/>
              <a:t>, in review, 2020. </a:t>
            </a:r>
            <a:endParaRPr lang="en-US" b="1" dirty="0">
              <a:cs typeface="Cambria"/>
            </a:endParaRPr>
          </a:p>
        </p:txBody>
      </p:sp>
      <p:sp>
        <p:nvSpPr>
          <p:cNvPr id="8" name="Text Box 1">
            <a:extLst>
              <a:ext uri="{FF2B5EF4-FFF2-40B4-BE49-F238E27FC236}">
                <a16:creationId xmlns:a16="http://schemas.microsoft.com/office/drawing/2014/main" id="{3C69DDED-66E6-2941-8E3A-A57C7E7FA0CF}"/>
              </a:ext>
            </a:extLst>
          </p:cNvPr>
          <p:cNvSpPr txBox="1">
            <a:spLocks noChangeArrowheads="1"/>
          </p:cNvSpPr>
          <p:nvPr/>
        </p:nvSpPr>
        <p:spPr bwMode="auto">
          <a:xfrm>
            <a:off x="584321" y="315151"/>
            <a:ext cx="8873836" cy="822420"/>
          </a:xfrm>
          <a:prstGeom prst="rect">
            <a:avLst/>
          </a:prstGeom>
          <a:noFill/>
          <a:ln w="9525">
            <a:noFill/>
            <a:miter lim="800000"/>
            <a:headEnd/>
            <a:tailEnd/>
          </a:ln>
        </p:spPr>
        <p:txBody>
          <a:bodyPr wrap="square" lIns="82945" tIns="41473" rIns="82945" bIns="41473" anchor="ctr">
            <a:spAutoFit/>
          </a:bodyPr>
          <a:lstStyle/>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400" b="1" dirty="0">
                <a:solidFill>
                  <a:srgbClr val="000000"/>
                </a:solidFill>
                <a:latin typeface="+mj-lt"/>
              </a:rPr>
              <a:t>MOD07 Atmospheric Profile and VIIRS Moisture Retrieval</a:t>
            </a:r>
            <a:br>
              <a:rPr lang="en-GB" sz="2400" b="1" dirty="0">
                <a:solidFill>
                  <a:srgbClr val="000000"/>
                </a:solidFill>
                <a:latin typeface="+mj-lt"/>
              </a:rPr>
            </a:br>
            <a:endParaRPr lang="en-GB" sz="2400" b="1" dirty="0">
              <a:solidFill>
                <a:srgbClr val="000000"/>
              </a:solidFill>
              <a:latin typeface="+mj-lt"/>
            </a:endParaRPr>
          </a:p>
        </p:txBody>
      </p:sp>
      <p:pic>
        <p:nvPicPr>
          <p:cNvPr id="9" name="Picture 8">
            <a:extLst>
              <a:ext uri="{FF2B5EF4-FFF2-40B4-BE49-F238E27FC236}">
                <a16:creationId xmlns:a16="http://schemas.microsoft.com/office/drawing/2014/main" id="{50879777-40CD-CA49-AB9D-B9A946DEDABD}"/>
              </a:ext>
            </a:extLst>
          </p:cNvPr>
          <p:cNvPicPr/>
          <p:nvPr/>
        </p:nvPicPr>
        <p:blipFill rotWithShape="1">
          <a:blip r:embed="rId3"/>
          <a:srcRect l="10103" t="9835" r="7961" b="16143"/>
          <a:stretch/>
        </p:blipFill>
        <p:spPr bwMode="auto">
          <a:xfrm>
            <a:off x="6073365" y="1158796"/>
            <a:ext cx="2927350" cy="1711325"/>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39ECEFDF-1EF9-F14C-9B22-3B498870C3D2}"/>
              </a:ext>
            </a:extLst>
          </p:cNvPr>
          <p:cNvPicPr/>
          <p:nvPr/>
        </p:nvPicPr>
        <p:blipFill rotWithShape="1">
          <a:blip r:embed="rId4"/>
          <a:srcRect l="10309" t="9410" r="7358" b="16262"/>
          <a:stretch/>
        </p:blipFill>
        <p:spPr bwMode="auto">
          <a:xfrm>
            <a:off x="6105607" y="2911384"/>
            <a:ext cx="2969895" cy="1734820"/>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BFE0B7AC-F69F-444A-AF9E-8D8268E6E2EF}"/>
              </a:ext>
            </a:extLst>
          </p:cNvPr>
          <p:cNvPicPr/>
          <p:nvPr/>
        </p:nvPicPr>
        <p:blipFill rotWithShape="1">
          <a:blip r:embed="rId5"/>
          <a:srcRect l="10389" t="9210" r="6526" b="15612"/>
          <a:stretch/>
        </p:blipFill>
        <p:spPr bwMode="auto">
          <a:xfrm>
            <a:off x="6155270" y="4671742"/>
            <a:ext cx="2941955" cy="17227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3753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28135</TotalTime>
  <Words>371</Words>
  <Application>Microsoft Macintosh PowerPoint</Application>
  <PresentationFormat>On-screen Show (4:3)</PresentationFormat>
  <Paragraphs>19</Paragraphs>
  <Slides>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Company>Boston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Taejin Park</dc:creator>
  <cp:lastModifiedBy>Michael King</cp:lastModifiedBy>
  <cp:revision>315</cp:revision>
  <dcterms:created xsi:type="dcterms:W3CDTF">2015-04-27T20:50:56Z</dcterms:created>
  <dcterms:modified xsi:type="dcterms:W3CDTF">2020-11-18T17:55:37Z</dcterms:modified>
</cp:coreProperties>
</file>