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g" ContentType="vide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72" r:id="rId2"/>
    <p:sldId id="328" r:id="rId3"/>
    <p:sldId id="356" r:id="rId4"/>
    <p:sldId id="371" r:id="rId5"/>
    <p:sldId id="359" r:id="rId6"/>
    <p:sldId id="364" r:id="rId7"/>
    <p:sldId id="256" r:id="rId8"/>
    <p:sldId id="351" r:id="rId9"/>
    <p:sldId id="370" r:id="rId10"/>
    <p:sldId id="366" r:id="rId11"/>
    <p:sldId id="367" r:id="rId12"/>
    <p:sldId id="377" r:id="rId13"/>
    <p:sldId id="379" r:id="rId14"/>
    <p:sldId id="35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ngbin yu" initials="hy" lastIdx="1" clrIdx="0">
    <p:extLst>
      <p:ext uri="{19B8F6BF-5375-455C-9EA6-DF929625EA0E}">
        <p15:presenceInfo xmlns:p15="http://schemas.microsoft.com/office/powerpoint/2012/main" userId="edb3f32886d6c5e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88FF"/>
    <a:srgbClr val="244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39"/>
    <p:restoredTop sz="97741"/>
  </p:normalViewPr>
  <p:slideViewPr>
    <p:cSldViewPr snapToGrid="0" snapToObjects="1">
      <p:cViewPr varScale="1">
        <p:scale>
          <a:sx n="174" d="100"/>
          <a:sy n="174" d="100"/>
        </p:scale>
        <p:origin x="184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70246-44F7-4E42-9A82-2AD48C902CD9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D90D-173F-E84F-A550-D7DCF4EB8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465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18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2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6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873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4360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03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7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DD90D-173F-E84F-A550-D7DCF4EB87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590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C9EC4-0757-EE4F-AB82-9F996F8C8D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7ACB2D-1C46-1D49-961A-6EC45C5B7A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CB812-0E8D-254B-8BA3-680996D35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C4160-9B75-7643-8ED4-30DF6ED24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2792D-0103-674D-A7D8-8D2F99205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67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87BFA-DC45-7743-8642-AF78A489C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47C773-FB28-E94A-A8F2-9A8CDAC0AE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36DE7-2949-594C-8D56-0B8F45ADB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1BCB1-2999-484D-B0E3-8457F31E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D2F281-70F0-3E45-B1C5-25754E06E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99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C06412-A9E3-F14A-9F54-ACA05F5270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319D13-6189-B549-AB34-A5B657A5A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22988-BF80-B94B-BC82-5D0838418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FA1BC-E8BF-DE43-9151-09E058529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A03127-F613-1342-BF54-2865D51F9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043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2A6520-BDF5-2742-8A6D-69C3D9EF2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81F0E-B583-E24B-A375-095E3F5EB2CB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DEA358-4F33-DA42-8A48-7FD34235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C5389-5AD3-394A-BFA2-EBB086BD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B24E-A752-8843-8B9F-29966C1C92C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AA7F46-ADE7-814B-8245-EE9A6B999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916"/>
            <a:ext cx="10515600" cy="509518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53CCA1-5FB8-7F4A-973C-48AE169F412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8831" y="894522"/>
            <a:ext cx="2377440" cy="564542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777683F3-A206-3B4E-ABB2-09EA304E400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2505333" y="894522"/>
            <a:ext cx="2377440" cy="5645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3C7B2D64-98CE-AE41-A1D0-C9E7480FF0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921835" y="894522"/>
            <a:ext cx="2377440" cy="5645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1F85EA8D-F78E-8F41-811D-4E83A9ED987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7338337" y="894522"/>
            <a:ext cx="2377440" cy="5645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992C782E-F7FA-2241-8319-F51ED0059E18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9754840" y="894522"/>
            <a:ext cx="2377440" cy="5645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686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D822A-9FFF-6143-9D68-4BFF3BC244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D70FB-D6A4-A64C-A70A-1ED901AEB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6DCDB-70A7-8142-BE95-A6F397E7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C8544-C0CE-2441-AE32-CE27864EA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3585D-A02C-174E-8264-55D06B629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1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C70CEF-F7E7-5344-A87F-3719F6FC9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1A8B9F-1D06-3C47-920B-683125D3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9BAD4-F7CC-DD40-BA1D-7E59825A2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F144F-C23C-764D-9A8D-53078C4DE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6E69F-E09A-F64C-9FBB-A3A6537F1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41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272F-CC5B-A745-A861-7CB72133E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DE520-571D-9747-914C-E20C0C7F9D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953998-CBBB-294A-899F-60947986A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108EF8-CEA8-F745-8D6C-B3B3E5C8D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997504-AF34-F64B-A31C-7395053A3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1A8F8F-0300-3F46-9CFE-442E08449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66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F1DC6-3275-9F4E-AF58-22E75DE0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B763C-4E24-7F4F-8B14-396A29B816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C26E3-0742-C648-B993-40DA79A5F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17CB23-C4FF-CB45-A90B-CB16E7101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A144A5-C7D5-A346-9C01-75699FF38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5825E-CBAB-BD4B-9B44-D028D9047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BCA3C5-8B4C-A244-97EF-F1A29C401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66A611-2656-8849-8A9E-921481830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6A8AF-0283-0B48-9662-4F770D06E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4C07E7-D60B-C240-8E7F-D3DAB4753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DF8FC-EE1C-B34A-A47E-46BFBE3D2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ED0FC0-B624-6E4D-BF09-F3972F4EA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53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BEA81-FB57-854D-A3C7-866A76234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6B8AD5-9BFB-7544-ADE0-BAC1A3CB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7E70F-D12E-DE4F-841A-8387FC19F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97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253FF-DB6A-5049-B14F-D80861079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345FC-21E3-974C-9480-F93E9CA28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983D7F-4F13-5244-A3B2-334470E15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F8EF52-A695-EE41-B498-E47EF9901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E4E65-B37B-B945-BEB2-575BE1290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3220A0-1553-D541-A0E5-5E12D5BFB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008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D5662-D427-2D4E-B405-5F41251E3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53790F-85EC-E541-804D-216EDE3AB7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97F8C-4106-7544-A95D-0164C7ADC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019A9-26C0-7D42-9B84-3851CA3F1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0C55B7-C7AA-9446-801B-36B1DB93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2017E-BF04-2145-A14F-1A222D225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36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700166-C187-8F41-9B50-BFFCEFA63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7D5FDA-F876-B347-AC33-2A07A569B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0B2993-CDAC-6F46-9268-AB7F33F44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123E04-E89C-894C-B244-21CAE881E265}" type="datetimeFigureOut">
              <a:rPr lang="en-US" smtClean="0"/>
              <a:t>11/17/20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C146E-8C8D-604D-91EB-5ADECD43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76065C-0A5F-E844-B61F-2D662C9A7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B3D42-4208-E049-8F70-703F4AAEE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8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jpeg"/><Relationship Id="rId9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g"/><Relationship Id="rId7" Type="http://schemas.openxmlformats.org/officeDocument/2006/relationships/image" Target="../media/image21.png"/><Relationship Id="rId2" Type="http://schemas.openxmlformats.org/officeDocument/2006/relationships/video" Target="../media/media2.mpg"/><Relationship Id="rId1" Type="http://schemas.microsoft.com/office/2007/relationships/media" Target="../media/media2.mpg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2C75F2-22A3-2D49-9520-20AFEA888A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7559" y="281608"/>
            <a:ext cx="10987334" cy="2905064"/>
          </a:xfrm>
        </p:spPr>
        <p:txBody>
          <a:bodyPr>
            <a:noAutofit/>
          </a:bodyPr>
          <a:lstStyle/>
          <a:p>
            <a:pPr algn="l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Gigantic Dust Intrusion into the Caribbean Basin and Southern U.S. in June 2020: Satellite and Model Perspectives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C4521DE-248E-440D-AAD6-FD9E7D34B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5285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43">
            <a:extLst>
              <a:ext uri="{FF2B5EF4-FFF2-40B4-BE49-F238E27FC236}">
                <a16:creationId xmlns:a16="http://schemas.microsoft.com/office/drawing/2014/main" id="{442C13FA-4C0F-42D0-9626-5BA6040D8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6252485"/>
            <a:ext cx="1219200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ubtitle 3">
            <a:extLst>
              <a:ext uri="{FF2B5EF4-FFF2-40B4-BE49-F238E27FC236}">
                <a16:creationId xmlns:a16="http://schemas.microsoft.com/office/drawing/2014/main" id="{8C1924F8-2F59-7446-8F59-479977C4DF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7559" y="3476821"/>
            <a:ext cx="10808917" cy="2485515"/>
          </a:xfrm>
        </p:spPr>
        <p:txBody>
          <a:bodyPr>
            <a:no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Hongbin Yu, NASA Goddard Space Flight Center</a:t>
            </a:r>
          </a:p>
          <a:p>
            <a:pPr algn="l"/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Qian Tan, Lillian Zhou,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Yaping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Zhou,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Huisheng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Mian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Chin,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Dongchul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Kim, Robert Levy,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Yingxi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Shi, Lorraine Remer, Qianqian Song,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Zhibo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Zhang,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Yaswant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Pradhan, Claire Ryder, Olga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Mayol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B4DFD-6682-4142-B4D8-14F8E1802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29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9BF3FB3-3701-844F-BDE9-36CF6ED67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537" y="64010"/>
            <a:ext cx="9725770" cy="120717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MODIS vs. GEOS</a:t>
            </a:r>
            <a:br>
              <a:rPr lang="en-US" sz="4000" dirty="0">
                <a:solidFill>
                  <a:schemeClr val="bg1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 Longitude–Time </a:t>
            </a:r>
            <a:r>
              <a:rPr lang="en-US" sz="4000" dirty="0" err="1">
                <a:solidFill>
                  <a:schemeClr val="bg1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Hovmöller</a:t>
            </a:r>
            <a:r>
              <a:rPr lang="en-US" sz="4000" dirty="0">
                <a:solidFill>
                  <a:schemeClr val="bg1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 Diagram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6C74362-A89B-FF4C-BFAB-1C36FD7F5B74}"/>
              </a:ext>
            </a:extLst>
          </p:cNvPr>
          <p:cNvSpPr txBox="1"/>
          <p:nvPr/>
        </p:nvSpPr>
        <p:spPr>
          <a:xfrm>
            <a:off x="609600" y="4722189"/>
            <a:ext cx="10600707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3200" dirty="0">
                <a:solidFill>
                  <a:srgbClr val="00B050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GEOS underestimated MODIS AOD by factors of 2-5 for the “gorilla” plume.</a:t>
            </a:r>
          </a:p>
          <a:p>
            <a:pPr marL="457200" indent="-457200">
              <a:buFont typeface="Wingdings" pitchFamily="2" charset="2"/>
              <a:buChar char="q"/>
            </a:pPr>
            <a:r>
              <a:rPr lang="en-US" sz="3200" dirty="0">
                <a:solidFill>
                  <a:schemeClr val="accent4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GEOS did better job for the “ordinary” plume (x2).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A9A5994-0A82-3A4E-B581-17401E7F34E5}"/>
              </a:ext>
            </a:extLst>
          </p:cNvPr>
          <p:cNvGrpSpPr/>
          <p:nvPr/>
        </p:nvGrpSpPr>
        <p:grpSpPr>
          <a:xfrm>
            <a:off x="225371" y="1255701"/>
            <a:ext cx="3913313" cy="3294052"/>
            <a:chOff x="330649" y="1255701"/>
            <a:chExt cx="3913313" cy="32940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DE052C1-D913-8B48-B5D2-31F140940AF9}"/>
                </a:ext>
              </a:extLst>
            </p:cNvPr>
            <p:cNvGrpSpPr/>
            <p:nvPr/>
          </p:nvGrpSpPr>
          <p:grpSpPr>
            <a:xfrm>
              <a:off x="330649" y="1255701"/>
              <a:ext cx="3913313" cy="3294052"/>
              <a:chOff x="282670" y="1947239"/>
              <a:chExt cx="3913313" cy="3294052"/>
            </a:xfrm>
          </p:grpSpPr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B4E691A-61D9-B34C-9927-40CB79CF2161}"/>
                  </a:ext>
                </a:extLst>
              </p:cNvPr>
              <p:cNvGrpSpPr/>
              <p:nvPr/>
            </p:nvGrpSpPr>
            <p:grpSpPr>
              <a:xfrm>
                <a:off x="377465" y="1947239"/>
                <a:ext cx="3818518" cy="3294052"/>
                <a:chOff x="411975" y="2704680"/>
                <a:chExt cx="3477088" cy="2052761"/>
              </a:xfrm>
            </p:grpSpPr>
            <p:pic>
              <p:nvPicPr>
                <p:cNvPr id="15" name="Picture 14" descr="A screenshot of a computer screen&#10;&#10;Description automatically generated">
                  <a:extLst>
                    <a:ext uri="{FF2B5EF4-FFF2-40B4-BE49-F238E27FC236}">
                      <a16:creationId xmlns:a16="http://schemas.microsoft.com/office/drawing/2014/main" id="{F5D67249-560E-B648-ADFC-9F16131C1B8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1" b="3790"/>
                <a:stretch/>
              </p:blipFill>
              <p:spPr>
                <a:xfrm>
                  <a:off x="411975" y="2978896"/>
                  <a:ext cx="3477088" cy="1778545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EF65FD9-B9C4-5549-8B10-571F8A8AC988}"/>
                    </a:ext>
                  </a:extLst>
                </p:cNvPr>
                <p:cNvSpPr txBox="1"/>
                <p:nvPr/>
              </p:nvSpPr>
              <p:spPr>
                <a:xfrm>
                  <a:off x="1542739" y="2704680"/>
                  <a:ext cx="1403904" cy="3260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MODIS</a:t>
                  </a:r>
                </a:p>
              </p:txBody>
            </p:sp>
          </p:grp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6EA2E74-9EC0-B546-98D0-2DF76162AFBE}"/>
                  </a:ext>
                </a:extLst>
              </p:cNvPr>
              <p:cNvSpPr txBox="1"/>
              <p:nvPr/>
            </p:nvSpPr>
            <p:spPr>
              <a:xfrm rot="16200000">
                <a:off x="-353936" y="3228945"/>
                <a:ext cx="16733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Day of June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41DF6D-565B-684E-8274-24E600F8047C}"/>
                  </a:ext>
                </a:extLst>
              </p:cNvPr>
              <p:cNvSpPr txBox="1"/>
              <p:nvPr/>
            </p:nvSpPr>
            <p:spPr>
              <a:xfrm>
                <a:off x="1712231" y="4516006"/>
                <a:ext cx="1541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Longitude</a:t>
                </a: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697D1B9-E651-C248-BFCA-409B686A96E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6800" y="2581775"/>
              <a:ext cx="2710544" cy="903514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5205404-8225-6E4A-AC42-02B7636F9A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62125" y="3150327"/>
              <a:ext cx="2548295" cy="674141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DAAC940-C579-8246-8CD1-23803FB6F991}"/>
              </a:ext>
            </a:extLst>
          </p:cNvPr>
          <p:cNvGrpSpPr/>
          <p:nvPr/>
        </p:nvGrpSpPr>
        <p:grpSpPr>
          <a:xfrm>
            <a:off x="4164993" y="1255701"/>
            <a:ext cx="3752366" cy="3284121"/>
            <a:chOff x="4230532" y="1265800"/>
            <a:chExt cx="3752366" cy="32841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284DBF7-AE07-5B4B-8FE0-E4C9158A9C10}"/>
                </a:ext>
              </a:extLst>
            </p:cNvPr>
            <p:cNvGrpSpPr/>
            <p:nvPr/>
          </p:nvGrpSpPr>
          <p:grpSpPr>
            <a:xfrm>
              <a:off x="4230532" y="1265800"/>
              <a:ext cx="3752366" cy="3284121"/>
              <a:chOff x="4195982" y="1957166"/>
              <a:chExt cx="3752366" cy="3284121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A844A298-012E-A741-9334-53B98947CEB8}"/>
                  </a:ext>
                </a:extLst>
              </p:cNvPr>
              <p:cNvGrpSpPr/>
              <p:nvPr/>
            </p:nvGrpSpPr>
            <p:grpSpPr>
              <a:xfrm>
                <a:off x="4290777" y="1957166"/>
                <a:ext cx="3657571" cy="3284121"/>
                <a:chOff x="4296702" y="2553445"/>
                <a:chExt cx="3090971" cy="3281804"/>
              </a:xfrm>
            </p:grpSpPr>
            <p:pic>
              <p:nvPicPr>
                <p:cNvPr id="20" name="Picture 19" descr="A screen shot of a computer monitor&#10;&#10;Description automatically generated">
                  <a:extLst>
                    <a:ext uri="{FF2B5EF4-FFF2-40B4-BE49-F238E27FC236}">
                      <a16:creationId xmlns:a16="http://schemas.microsoft.com/office/drawing/2014/main" id="{62B1018E-089C-414A-8381-ACFA204898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319" r="1699" b="4103"/>
                <a:stretch/>
              </p:blipFill>
              <p:spPr>
                <a:xfrm>
                  <a:off x="4296702" y="2977754"/>
                  <a:ext cx="3090971" cy="2857495"/>
                </a:xfrm>
                <a:prstGeom prst="rect">
                  <a:avLst/>
                </a:prstGeom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B783EC20-43E4-084C-8A40-BFEC6D166567}"/>
                    </a:ext>
                  </a:extLst>
                </p:cNvPr>
                <p:cNvSpPr txBox="1"/>
                <p:nvPr/>
              </p:nvSpPr>
              <p:spPr>
                <a:xfrm>
                  <a:off x="5306922" y="2553445"/>
                  <a:ext cx="1070531" cy="522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244E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GEOS</a:t>
                  </a:r>
                </a:p>
              </p:txBody>
            </p:sp>
          </p:grp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C406019-CA3F-D349-A857-93FDB466828C}"/>
                  </a:ext>
                </a:extLst>
              </p:cNvPr>
              <p:cNvSpPr txBox="1"/>
              <p:nvPr/>
            </p:nvSpPr>
            <p:spPr>
              <a:xfrm rot="16200000">
                <a:off x="3559376" y="3228945"/>
                <a:ext cx="16733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Day of June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57F0320-16A9-2D47-A31B-C5419E5B48EE}"/>
                  </a:ext>
                </a:extLst>
              </p:cNvPr>
              <p:cNvSpPr txBox="1"/>
              <p:nvPr/>
            </p:nvSpPr>
            <p:spPr>
              <a:xfrm>
                <a:off x="5625543" y="4516006"/>
                <a:ext cx="1541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Longitude</a:t>
                </a:r>
              </a:p>
            </p:txBody>
          </p:sp>
        </p:grp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2E9EB31-B410-3044-8673-478D7E9D47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68854" y="2593844"/>
              <a:ext cx="2658476" cy="905623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EC90A98-8EA6-E949-A64D-F500DC27F2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9034" y="3150327"/>
              <a:ext cx="2548295" cy="674141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7D033E8-5D28-9944-9E6B-C866A12E1211}"/>
              </a:ext>
            </a:extLst>
          </p:cNvPr>
          <p:cNvGrpSpPr/>
          <p:nvPr/>
        </p:nvGrpSpPr>
        <p:grpSpPr>
          <a:xfrm>
            <a:off x="8049050" y="1255701"/>
            <a:ext cx="3797088" cy="3294051"/>
            <a:chOff x="8049050" y="1255701"/>
            <a:chExt cx="3797088" cy="32940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1EE4F0C-72CE-184F-9835-211CB59CD853}"/>
                </a:ext>
              </a:extLst>
            </p:cNvPr>
            <p:cNvGrpSpPr/>
            <p:nvPr/>
          </p:nvGrpSpPr>
          <p:grpSpPr>
            <a:xfrm>
              <a:off x="8049050" y="1255701"/>
              <a:ext cx="3797088" cy="3294051"/>
              <a:chOff x="8017447" y="1947238"/>
              <a:chExt cx="3797088" cy="329405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6F317AA-80A0-BC48-A39D-EE64A8588571}"/>
                  </a:ext>
                </a:extLst>
              </p:cNvPr>
              <p:cNvGrpSpPr/>
              <p:nvPr/>
            </p:nvGrpSpPr>
            <p:grpSpPr>
              <a:xfrm>
                <a:off x="8043143" y="1947238"/>
                <a:ext cx="3771392" cy="3294051"/>
                <a:chOff x="7975593" y="-1927027"/>
                <a:chExt cx="5259446" cy="5987644"/>
              </a:xfrm>
            </p:grpSpPr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1400721-1D1B-6749-B6F9-AB3632B7153D}"/>
                    </a:ext>
                  </a:extLst>
                </p:cNvPr>
                <p:cNvSpPr/>
                <p:nvPr/>
              </p:nvSpPr>
              <p:spPr>
                <a:xfrm>
                  <a:off x="8742703" y="-1927027"/>
                  <a:ext cx="3733717" cy="9510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8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MODIS </a:t>
                  </a:r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/</a:t>
                  </a:r>
                  <a:r>
                    <a:rPr lang="en-US" sz="2800" b="1" dirty="0">
                      <a:solidFill>
                        <a:schemeClr val="accent2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b="1" dirty="0">
                      <a:solidFill>
                        <a:srgbClr val="244E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GEOS</a:t>
                  </a:r>
                </a:p>
              </p:txBody>
            </p:sp>
            <p:pic>
              <p:nvPicPr>
                <p:cNvPr id="19" name="Picture 18" descr="A screenshot of a computer screen&#10;&#10;Description automatically generated">
                  <a:extLst>
                    <a:ext uri="{FF2B5EF4-FFF2-40B4-BE49-F238E27FC236}">
                      <a16:creationId xmlns:a16="http://schemas.microsoft.com/office/drawing/2014/main" id="{698A5DE9-A747-4344-8659-B4C3DBC5CA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b="3982"/>
                <a:stretch/>
              </p:blipFill>
              <p:spPr>
                <a:xfrm>
                  <a:off x="7975593" y="-1168923"/>
                  <a:ext cx="5259446" cy="5229540"/>
                </a:xfrm>
                <a:prstGeom prst="rect">
                  <a:avLst/>
                </a:prstGeom>
              </p:spPr>
            </p:pic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180367F-EA34-3443-A527-7B60E49ACFF5}"/>
                  </a:ext>
                </a:extLst>
              </p:cNvPr>
              <p:cNvSpPr txBox="1"/>
              <p:nvPr/>
            </p:nvSpPr>
            <p:spPr>
              <a:xfrm rot="16200000">
                <a:off x="7380841" y="3346861"/>
                <a:ext cx="167332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Day of June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034607A-72C6-034E-A85D-A64C900D88A8}"/>
                  </a:ext>
                </a:extLst>
              </p:cNvPr>
              <p:cNvSpPr txBox="1"/>
              <p:nvPr/>
            </p:nvSpPr>
            <p:spPr>
              <a:xfrm>
                <a:off x="9356514" y="4516006"/>
                <a:ext cx="15417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Longitude</a:t>
                </a:r>
              </a:p>
            </p:txBody>
          </p:sp>
        </p:grp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9E6F2F2-B604-0E4D-981B-3388161D8A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47469" y="2533962"/>
              <a:ext cx="2783103" cy="913699"/>
            </a:xfrm>
            <a:prstGeom prst="line">
              <a:avLst/>
            </a:prstGeom>
            <a:ln w="57150">
              <a:solidFill>
                <a:srgbClr val="00B05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881EB42-C6BB-6747-9CA4-86B928D5EC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6580" y="3128073"/>
              <a:ext cx="2548296" cy="674141"/>
            </a:xfrm>
            <a:prstGeom prst="line">
              <a:avLst/>
            </a:prstGeom>
            <a:ln w="38100">
              <a:solidFill>
                <a:schemeClr val="accent4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EC2499D9-3E67-7B48-8B2F-D4E882A129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25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11F53D-BE53-F147-BBDE-9F3BC2527879}"/>
              </a:ext>
            </a:extLst>
          </p:cNvPr>
          <p:cNvSpPr txBox="1"/>
          <p:nvPr/>
        </p:nvSpPr>
        <p:spPr>
          <a:xfrm>
            <a:off x="50179" y="1342015"/>
            <a:ext cx="1103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70E639-7B18-8043-AC0E-B130F70ECCD1}"/>
              </a:ext>
            </a:extLst>
          </p:cNvPr>
          <p:cNvSpPr txBox="1"/>
          <p:nvPr/>
        </p:nvSpPr>
        <p:spPr>
          <a:xfrm>
            <a:off x="183064" y="3093527"/>
            <a:ext cx="920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194C6-7293-FF47-88AD-9F5C9C899ED6}"/>
              </a:ext>
            </a:extLst>
          </p:cNvPr>
          <p:cNvSpPr txBox="1"/>
          <p:nvPr/>
        </p:nvSpPr>
        <p:spPr>
          <a:xfrm>
            <a:off x="50179" y="4400341"/>
            <a:ext cx="11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CALIOP track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AE8C50-5FF2-1341-919A-F7A87AAF6C11}"/>
              </a:ext>
            </a:extLst>
          </p:cNvPr>
          <p:cNvGrpSpPr/>
          <p:nvPr/>
        </p:nvGrpSpPr>
        <p:grpSpPr>
          <a:xfrm>
            <a:off x="1062619" y="154508"/>
            <a:ext cx="11079202" cy="5361477"/>
            <a:chOff x="1014761" y="748261"/>
            <a:chExt cx="11079202" cy="53614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E5C2B0B-6195-C349-A250-D90161775E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92" t="18437" r="3780" b="25137"/>
            <a:stretch/>
          </p:blipFill>
          <p:spPr>
            <a:xfrm>
              <a:off x="1014761" y="748261"/>
              <a:ext cx="11079202" cy="536147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DAC7DA8-6FBB-EF4D-B323-A4F6078B983C}"/>
                </a:ext>
              </a:extLst>
            </p:cNvPr>
            <p:cNvSpPr txBox="1"/>
            <p:nvPr/>
          </p:nvSpPr>
          <p:spPr>
            <a:xfrm>
              <a:off x="2241626" y="4618282"/>
              <a:ext cx="648629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6/25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A45644-C381-9046-88A5-46CF5130FEC6}"/>
                </a:ext>
              </a:extLst>
            </p:cNvPr>
            <p:cNvSpPr txBox="1"/>
            <p:nvPr/>
          </p:nvSpPr>
          <p:spPr>
            <a:xfrm>
              <a:off x="3396475" y="4618282"/>
              <a:ext cx="648629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6/23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C4889F-75B4-DC4C-80CF-B1952FF25B14}"/>
                </a:ext>
              </a:extLst>
            </p:cNvPr>
            <p:cNvSpPr txBox="1"/>
            <p:nvPr/>
          </p:nvSpPr>
          <p:spPr>
            <a:xfrm>
              <a:off x="7863932" y="4605905"/>
              <a:ext cx="648629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6/18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DBF166B-8DB9-884A-B718-90D144F8376D}"/>
                </a:ext>
              </a:extLst>
            </p:cNvPr>
            <p:cNvSpPr txBox="1"/>
            <p:nvPr/>
          </p:nvSpPr>
          <p:spPr>
            <a:xfrm>
              <a:off x="10119730" y="4618282"/>
              <a:ext cx="648629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6/15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CDDB27-BAE5-D24D-AD65-61FC9BD5A0A8}"/>
                </a:ext>
              </a:extLst>
            </p:cNvPr>
            <p:cNvSpPr txBox="1"/>
            <p:nvPr/>
          </p:nvSpPr>
          <p:spPr>
            <a:xfrm>
              <a:off x="5608134" y="4605905"/>
              <a:ext cx="648629" cy="369332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6/21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2E31A07-C041-1843-9523-D4B3EC9D0AD0}"/>
              </a:ext>
            </a:extLst>
          </p:cNvPr>
          <p:cNvSpPr txBox="1"/>
          <p:nvPr/>
        </p:nvSpPr>
        <p:spPr>
          <a:xfrm>
            <a:off x="1453444" y="5493016"/>
            <a:ext cx="100724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simulate dust plume is generally lower than CALIOP observations.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don’t reproduce fine structures of the plume.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substantially underestimates the aerosol extinction.</a:t>
            </a:r>
          </a:p>
        </p:txBody>
      </p:sp>
    </p:spTree>
    <p:extLst>
      <p:ext uri="{BB962C8B-B14F-4D97-AF65-F5344CB8AC3E}">
        <p14:creationId xmlns:p14="http://schemas.microsoft.com/office/powerpoint/2010/main" val="3714793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245E8-A864-D54A-9AEA-EEB698059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482" y="575290"/>
            <a:ext cx="3016334" cy="2756728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174625" cmpd="thinThick">
            <a:solidFill>
              <a:schemeClr val="accent4">
                <a:lumMod val="5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profiles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A6B999-B206-8F47-B4CF-EC61045B3B8D}"/>
              </a:ext>
            </a:extLst>
          </p:cNvPr>
          <p:cNvSpPr txBox="1"/>
          <p:nvPr/>
        </p:nvSpPr>
        <p:spPr>
          <a:xfrm>
            <a:off x="4947081" y="5498495"/>
            <a:ext cx="58867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Chalkboard SE" panose="03050602040202020205" pitchFamily="66" charset="77"/>
              </a:rPr>
              <a:t>GEOS model outputs were sampled based on CALIOP observations of aerosol &amp; clear-clean features </a:t>
            </a:r>
            <a:r>
              <a:rPr lang="en-US" sz="2000" i="1" u="sng" dirty="0">
                <a:solidFill>
                  <a:schemeClr val="bg1"/>
                </a:solidFill>
                <a:latin typeface="Chalkboard SE" panose="03050602040202020205" pitchFamily="66" charset="77"/>
              </a:rPr>
              <a:t>(cloud &amp; attenuated excluded) </a:t>
            </a:r>
          </a:p>
        </p:txBody>
      </p:sp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2EC4310A-4F3A-9D44-94A3-2F97948DA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57" t="23409" r="15707" b="27469"/>
          <a:stretch/>
        </p:blipFill>
        <p:spPr>
          <a:xfrm>
            <a:off x="185280" y="3665335"/>
            <a:ext cx="3993315" cy="27567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257A272-A201-4947-A06D-80F5607249B3}"/>
              </a:ext>
            </a:extLst>
          </p:cNvPr>
          <p:cNvGrpSpPr/>
          <p:nvPr/>
        </p:nvGrpSpPr>
        <p:grpSpPr>
          <a:xfrm>
            <a:off x="4178595" y="232131"/>
            <a:ext cx="7652283" cy="5266364"/>
            <a:chOff x="4178595" y="232131"/>
            <a:chExt cx="7652283" cy="5266364"/>
          </a:xfrm>
        </p:grpSpPr>
        <p:pic>
          <p:nvPicPr>
            <p:cNvPr id="20" name="Picture 1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7B0DD6E8-8E1A-F342-8C14-63F3D392D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78595" y="232131"/>
              <a:ext cx="7652283" cy="5266364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B483EA3-0A7B-F544-B7CD-D214D1563C83}"/>
                </a:ext>
              </a:extLst>
            </p:cNvPr>
            <p:cNvGrpSpPr/>
            <p:nvPr/>
          </p:nvGrpSpPr>
          <p:grpSpPr>
            <a:xfrm>
              <a:off x="4564441" y="330858"/>
              <a:ext cx="6269427" cy="3091164"/>
              <a:chOff x="4800729" y="575290"/>
              <a:chExt cx="6064030" cy="2830072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B2E9046-E914-0C4D-B91D-22504C831691}"/>
                  </a:ext>
                </a:extLst>
              </p:cNvPr>
              <p:cNvSpPr txBox="1"/>
              <p:nvPr/>
            </p:nvSpPr>
            <p:spPr>
              <a:xfrm>
                <a:off x="4800729" y="575290"/>
                <a:ext cx="245259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C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6C1D65-9308-504C-887B-8D248D94C080}"/>
                  </a:ext>
                </a:extLst>
              </p:cNvPr>
              <p:cNvSpPr txBox="1"/>
              <p:nvPr/>
            </p:nvSpPr>
            <p:spPr>
              <a:xfrm>
                <a:off x="6276866" y="575290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7FA7ADE-D77C-7C4C-9FE8-3B3A55C2204D}"/>
                  </a:ext>
                </a:extLst>
              </p:cNvPr>
              <p:cNvSpPr txBox="1"/>
              <p:nvPr/>
            </p:nvSpPr>
            <p:spPr>
              <a:xfrm>
                <a:off x="7737205" y="575290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58AF43A-D2DF-F046-A8B8-671F37107A76}"/>
                  </a:ext>
                </a:extLst>
              </p:cNvPr>
              <p:cNvSpPr txBox="1"/>
              <p:nvPr/>
            </p:nvSpPr>
            <p:spPr>
              <a:xfrm>
                <a:off x="10549227" y="597388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366D70F-EE40-094D-9325-9BE865848578}"/>
                  </a:ext>
                </a:extLst>
              </p:cNvPr>
              <p:cNvSpPr txBox="1"/>
              <p:nvPr/>
            </p:nvSpPr>
            <p:spPr>
              <a:xfrm>
                <a:off x="9156893" y="617410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3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982232F-B1FD-6E43-92E7-53C990C859FA}"/>
                  </a:ext>
                </a:extLst>
              </p:cNvPr>
              <p:cNvSpPr txBox="1"/>
              <p:nvPr/>
            </p:nvSpPr>
            <p:spPr>
              <a:xfrm>
                <a:off x="4818560" y="3037181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6E1F60-B18C-334A-A1C4-705C7AED98AF}"/>
                  </a:ext>
                </a:extLst>
              </p:cNvPr>
              <p:cNvSpPr txBox="1"/>
              <p:nvPr/>
            </p:nvSpPr>
            <p:spPr>
              <a:xfrm>
                <a:off x="6282079" y="3038141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6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B39FA52-3F68-154D-BDAD-A75E2DD1392D}"/>
                  </a:ext>
                </a:extLst>
              </p:cNvPr>
              <p:cNvSpPr txBox="1"/>
              <p:nvPr/>
            </p:nvSpPr>
            <p:spPr>
              <a:xfrm>
                <a:off x="7737205" y="3038141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7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782231-E4B9-6345-AAAB-5DA63986D299}"/>
                  </a:ext>
                </a:extLst>
              </p:cNvPr>
              <p:cNvSpPr txBox="1"/>
              <p:nvPr/>
            </p:nvSpPr>
            <p:spPr>
              <a:xfrm>
                <a:off x="9144292" y="3037181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FE1E93-FA81-C141-A71F-3AF4FEC93112}"/>
                  </a:ext>
                </a:extLst>
              </p:cNvPr>
              <p:cNvSpPr txBox="1"/>
              <p:nvPr/>
            </p:nvSpPr>
            <p:spPr>
              <a:xfrm>
                <a:off x="10619291" y="3066808"/>
                <a:ext cx="245468" cy="338554"/>
              </a:xfrm>
              <a:prstGeom prst="rect">
                <a:avLst/>
              </a:prstGeom>
              <a:solidFill>
                <a:schemeClr val="accent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244EFF"/>
                    </a:solidFill>
                  </a:rPr>
                  <a:t>9</a:t>
                </a: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5E383AE-B40D-7F4A-A6EC-7CC025351A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06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ADC6AA8-81CC-934D-9AFE-FCCD244BADF0}"/>
              </a:ext>
            </a:extLst>
          </p:cNvPr>
          <p:cNvSpPr txBox="1">
            <a:spLocks/>
          </p:cNvSpPr>
          <p:nvPr/>
        </p:nvSpPr>
        <p:spPr>
          <a:xfrm>
            <a:off x="4538016" y="964348"/>
            <a:ext cx="2398812" cy="529397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2020-06-14</a:t>
            </a:r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5EEBDC00-C995-F248-8A88-0304288DF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25" y="1304655"/>
            <a:ext cx="3537509" cy="2376764"/>
          </a:xfrm>
          <a:prstGeom prst="rect">
            <a:avLst/>
          </a:prstGeom>
        </p:spPr>
      </p:pic>
      <p:pic>
        <p:nvPicPr>
          <p:cNvPr id="6" name="Content Placeholder 9" descr="A picture containing table, large, water, plane&#10;&#10;Description automatically generated">
            <a:extLst>
              <a:ext uri="{FF2B5EF4-FFF2-40B4-BE49-F238E27FC236}">
                <a16:creationId xmlns:a16="http://schemas.microsoft.com/office/drawing/2014/main" id="{26562F4C-130B-E049-BC15-875657FE5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424" y="4235752"/>
            <a:ext cx="3537509" cy="23767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CEC8CA7-1F14-2041-91F4-A73A6C552FBD}"/>
              </a:ext>
            </a:extLst>
          </p:cNvPr>
          <p:cNvSpPr txBox="1"/>
          <p:nvPr/>
        </p:nvSpPr>
        <p:spPr>
          <a:xfrm>
            <a:off x="1315263" y="945777"/>
            <a:ext cx="198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AOD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4F27BB-45DD-E143-A2D9-4240024615AC}"/>
              </a:ext>
            </a:extLst>
          </p:cNvPr>
          <p:cNvSpPr txBox="1"/>
          <p:nvPr/>
        </p:nvSpPr>
        <p:spPr>
          <a:xfrm>
            <a:off x="1352158" y="3797387"/>
            <a:ext cx="1916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AOD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9DA0F4-7B23-CA42-8C15-2B67EF9BC4F3}"/>
              </a:ext>
            </a:extLst>
          </p:cNvPr>
          <p:cNvSpPr txBox="1"/>
          <p:nvPr/>
        </p:nvSpPr>
        <p:spPr>
          <a:xfrm>
            <a:off x="1389053" y="145223"/>
            <a:ext cx="8640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Saharan Deserts:         Satellites vs. GEOS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0D0862-AEFD-1246-ABE0-B7B3A635C3B0}"/>
              </a:ext>
            </a:extLst>
          </p:cNvPr>
          <p:cNvGrpSpPr/>
          <p:nvPr/>
        </p:nvGrpSpPr>
        <p:grpSpPr>
          <a:xfrm>
            <a:off x="4111907" y="1604984"/>
            <a:ext cx="3158886" cy="2758813"/>
            <a:chOff x="362081" y="1214403"/>
            <a:chExt cx="3158886" cy="27588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9BD81E7-D668-A046-A907-B2107221459E}"/>
                </a:ext>
              </a:extLst>
            </p:cNvPr>
            <p:cNvSpPr txBox="1"/>
            <p:nvPr/>
          </p:nvSpPr>
          <p:spPr>
            <a:xfrm>
              <a:off x="1095442" y="1214403"/>
              <a:ext cx="17447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SEVIRI RGB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4F7F0F6-318B-424C-A10D-F0270E4FAB9C}"/>
                </a:ext>
              </a:extLst>
            </p:cNvPr>
            <p:cNvGrpSpPr/>
            <p:nvPr/>
          </p:nvGrpSpPr>
          <p:grpSpPr>
            <a:xfrm>
              <a:off x="362081" y="1634957"/>
              <a:ext cx="3158886" cy="2338259"/>
              <a:chOff x="672975" y="2091439"/>
              <a:chExt cx="4569714" cy="3337560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A0A2603-CD55-EA47-B729-B8D019415F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2975" y="2091439"/>
                <a:ext cx="4569714" cy="3337560"/>
              </a:xfrm>
              <a:prstGeom prst="rect">
                <a:avLst/>
              </a:prstGeom>
            </p:spPr>
          </p:pic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0EC219D-6EA8-5B48-817F-4BDC3E2BD9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59889" y="2091439"/>
                <a:ext cx="563526" cy="2332121"/>
              </a:xfrm>
              <a:prstGeom prst="line">
                <a:avLst/>
              </a:prstGeom>
              <a:ln w="508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1" name="Content Placeholder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B4EE9A-2A3C-AA44-8B12-9E9E54B606B4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36719"/>
          <a:stretch/>
        </p:blipFill>
        <p:spPr>
          <a:xfrm>
            <a:off x="7514768" y="1304655"/>
            <a:ext cx="4288221" cy="520124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E740818-D87C-1942-860D-81F01B449F54}"/>
              </a:ext>
            </a:extLst>
          </p:cNvPr>
          <p:cNvSpPr txBox="1"/>
          <p:nvPr/>
        </p:nvSpPr>
        <p:spPr>
          <a:xfrm>
            <a:off x="9754813" y="1525871"/>
            <a:ext cx="18170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CALIOP Ext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4B298C-1687-8C45-9E67-28E87AA6FC89}"/>
              </a:ext>
            </a:extLst>
          </p:cNvPr>
          <p:cNvSpPr txBox="1"/>
          <p:nvPr/>
        </p:nvSpPr>
        <p:spPr>
          <a:xfrm>
            <a:off x="9958875" y="4258870"/>
            <a:ext cx="1358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Ext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122072-E1BB-CD4F-8C39-F325D49FFC59}"/>
              </a:ext>
            </a:extLst>
          </p:cNvPr>
          <p:cNvSpPr/>
          <p:nvPr/>
        </p:nvSpPr>
        <p:spPr>
          <a:xfrm>
            <a:off x="1549118" y="2249214"/>
            <a:ext cx="584482" cy="5780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645B910-7F27-C545-82F1-B57FCBB8B7BB}"/>
              </a:ext>
            </a:extLst>
          </p:cNvPr>
          <p:cNvSpPr/>
          <p:nvPr/>
        </p:nvSpPr>
        <p:spPr>
          <a:xfrm>
            <a:off x="1549118" y="5193867"/>
            <a:ext cx="584482" cy="57806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6267E40-0272-D445-A605-5A9104A7AAC4}"/>
              </a:ext>
            </a:extLst>
          </p:cNvPr>
          <p:cNvSpPr/>
          <p:nvPr/>
        </p:nvSpPr>
        <p:spPr>
          <a:xfrm>
            <a:off x="9128165" y="1604984"/>
            <a:ext cx="553406" cy="4638161"/>
          </a:xfrm>
          <a:prstGeom prst="roundRect">
            <a:avLst/>
          </a:prstGeom>
          <a:noFill/>
          <a:ln w="444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47867E-61C6-E444-A274-551D27B1F5A4}"/>
              </a:ext>
            </a:extLst>
          </p:cNvPr>
          <p:cNvSpPr txBox="1"/>
          <p:nvPr/>
        </p:nvSpPr>
        <p:spPr>
          <a:xfrm>
            <a:off x="3867934" y="4588522"/>
            <a:ext cx="36468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underestimated AOD of Nigerian dust sources.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didn’t raise up adequate dust in haboob to high altitudes.</a:t>
            </a:r>
          </a:p>
        </p:txBody>
      </p:sp>
    </p:spTree>
    <p:extLst>
      <p:ext uri="{BB962C8B-B14F-4D97-AF65-F5344CB8AC3E}">
        <p14:creationId xmlns:p14="http://schemas.microsoft.com/office/powerpoint/2010/main" val="412700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02472A-D50E-5149-96A4-9AA688454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Take-home Messages</a:t>
            </a:r>
          </a:p>
        </p:txBody>
      </p:sp>
      <p:sp>
        <p:nvSpPr>
          <p:cNvPr id="36" name="Arc 3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D8FB9D6-E043-8842-A004-6C2DE3D22A06}"/>
              </a:ext>
            </a:extLst>
          </p:cNvPr>
          <p:cNvSpPr txBox="1">
            <a:spLocks/>
          </p:cNvSpPr>
          <p:nvPr/>
        </p:nvSpPr>
        <p:spPr>
          <a:xfrm>
            <a:off x="4197883" y="379894"/>
            <a:ext cx="7232791" cy="585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observations registered this event as historic over the past two decades.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Impacts on air quality were significant in the southern U.S.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historic dust intrusion was a result of dust accumulation spanning over several days in eastern Atlantic Ocean followed by a rapid trade-wind transport; and this was controlled by the anomalous drifting of the Bermuda-Azores High.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 captured dust plume track quite well. </a:t>
            </a:r>
          </a:p>
          <a:p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the model underestimated dust sources in Niger, didn’t lift haboob dust high enough, and substantially underestimated magnitude of the dust intrusion.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A35035-F2AD-B749-9B45-5D63717B34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313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able, nature, sitting, small&#10;&#10;Description automatically generated">
            <a:extLst>
              <a:ext uri="{FF2B5EF4-FFF2-40B4-BE49-F238E27FC236}">
                <a16:creationId xmlns:a16="http://schemas.microsoft.com/office/drawing/2014/main" id="{BEC3D288-CD0B-3847-AEB1-300A223B5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644" t="35492" r="19453" b="34024"/>
          <a:stretch/>
        </p:blipFill>
        <p:spPr>
          <a:xfrm>
            <a:off x="1502504" y="1530561"/>
            <a:ext cx="9186992" cy="46750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177883-216E-A548-91BD-3A19D342D7F3}"/>
              </a:ext>
            </a:extLst>
          </p:cNvPr>
          <p:cNvSpPr txBox="1"/>
          <p:nvPr/>
        </p:nvSpPr>
        <p:spPr>
          <a:xfrm>
            <a:off x="262467" y="212565"/>
            <a:ext cx="116670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panorama of dual dust clouds snapped by EPIC/DSCOVR from 1 million miles above at 14:47:32 GMT on 6/23/2020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04879A-5518-2845-A1C7-2E8BC66FD741}"/>
              </a:ext>
            </a:extLst>
          </p:cNvPr>
          <p:cNvSpPr txBox="1"/>
          <p:nvPr/>
        </p:nvSpPr>
        <p:spPr>
          <a:xfrm rot="2231193">
            <a:off x="2540884" y="3525097"/>
            <a:ext cx="16500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“gorilla” dust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9FD719-5CD1-A148-9D15-BD4FC7A57198}"/>
              </a:ext>
            </a:extLst>
          </p:cNvPr>
          <p:cNvSpPr txBox="1"/>
          <p:nvPr/>
        </p:nvSpPr>
        <p:spPr>
          <a:xfrm rot="19205423">
            <a:off x="6793328" y="3527566"/>
            <a:ext cx="1718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ordinary”dust</a:t>
            </a:r>
            <a:endParaRPr lang="en-US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3B255-57BB-5640-91F8-97D45A54F272}"/>
              </a:ext>
            </a:extLst>
          </p:cNvPr>
          <p:cNvSpPr txBox="1"/>
          <p:nvPr/>
        </p:nvSpPr>
        <p:spPr>
          <a:xfrm>
            <a:off x="5504599" y="3013501"/>
            <a:ext cx="948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92D050"/>
                </a:solidFill>
              </a:rPr>
              <a:t>Sun glints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A0DA7-A76C-2147-AE0C-7C7AE5FF9B63}"/>
              </a:ext>
            </a:extLst>
          </p:cNvPr>
          <p:cNvSpPr/>
          <p:nvPr/>
        </p:nvSpPr>
        <p:spPr>
          <a:xfrm>
            <a:off x="4038592" y="6205594"/>
            <a:ext cx="35094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</a:t>
            </a:r>
            <a:r>
              <a:rPr lang="en-US" sz="2400" dirty="0" err="1">
                <a:solidFill>
                  <a:schemeClr val="bg1"/>
                </a:solidFill>
              </a:rPr>
              <a:t>epic.gsfc.nasa.gov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C53A27-9873-4A43-96C4-F09E52246D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04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85C6BA4-2ADB-4447-9F5C-DB94AD8C47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4E55AD-FB23-7A43-9524-DD1665EC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5827" y="44062"/>
            <a:ext cx="6313748" cy="779516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vs. AERONET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sitting, table, star, water&#10;&#10;Description automatically generated">
            <a:extLst>
              <a:ext uri="{FF2B5EF4-FFF2-40B4-BE49-F238E27FC236}">
                <a16:creationId xmlns:a16="http://schemas.microsoft.com/office/drawing/2014/main" id="{AFBF7CE6-00D4-234F-B386-33B632EB0AC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3" t="24596" r="32237" b="43649"/>
          <a:stretch/>
        </p:blipFill>
        <p:spPr bwMode="auto">
          <a:xfrm>
            <a:off x="4212390" y="1264274"/>
            <a:ext cx="3995056" cy="19569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EFE1B5-075E-D74F-A13C-A5724AD255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1489" y="4883831"/>
            <a:ext cx="2347310" cy="1921017"/>
          </a:xfrm>
          <a:prstGeom prst="rect">
            <a:avLst/>
          </a:prstGeom>
          <a:ln w="38100">
            <a:solidFill>
              <a:schemeClr val="accent2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49326DB-E272-E54A-993F-1E2AE282ED5E}"/>
              </a:ext>
            </a:extLst>
          </p:cNvPr>
          <p:cNvSpPr txBox="1"/>
          <p:nvPr/>
        </p:nvSpPr>
        <p:spPr>
          <a:xfrm>
            <a:off x="4353232" y="3185928"/>
            <a:ext cx="348553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MODIS DT enhanced retrievals with new dust detection &amp; spheroid model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2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Yaping</a:t>
            </a: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Zhou/Robert Levy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Terra &amp; Aqua combined 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487D6E9-840B-0F4F-A2A0-5F45D6B647A7}"/>
              </a:ext>
            </a:extLst>
          </p:cNvPr>
          <p:cNvGrpSpPr/>
          <p:nvPr/>
        </p:nvGrpSpPr>
        <p:grpSpPr>
          <a:xfrm>
            <a:off x="681231" y="856135"/>
            <a:ext cx="4360602" cy="3961009"/>
            <a:chOff x="679749" y="935989"/>
            <a:chExt cx="4360602" cy="39610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FDB4FC6A-A26F-7846-9A5C-26E6A492E30B}"/>
                </a:ext>
              </a:extLst>
            </p:cNvPr>
            <p:cNvGrpSpPr/>
            <p:nvPr/>
          </p:nvGrpSpPr>
          <p:grpSpPr>
            <a:xfrm>
              <a:off x="679749" y="935989"/>
              <a:ext cx="4360602" cy="3961009"/>
              <a:chOff x="679749" y="935989"/>
              <a:chExt cx="4360602" cy="396100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ECF445F9-CDCE-A640-BE12-92A4CA029D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9749" y="935989"/>
                <a:ext cx="3589642" cy="1902707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90EC5C2-41CD-A946-A6BE-A008FF50A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9749" y="2994291"/>
                <a:ext cx="3589643" cy="1902707"/>
              </a:xfrm>
              <a:prstGeom prst="rect">
                <a:avLst/>
              </a:prstGeom>
              <a:ln w="38100">
                <a:solidFill>
                  <a:srgbClr val="00B0F0"/>
                </a:solidFill>
              </a:ln>
            </p:spPr>
          </p:pic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E6AEB961-1A60-324A-A5CF-AFE774CDC0E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06801" y="1256454"/>
                <a:ext cx="414318" cy="884554"/>
              </a:xfrm>
              <a:prstGeom prst="line">
                <a:avLst/>
              </a:prstGeom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F6818E58-F41B-5847-80B5-471A0134D65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317365" y="2361840"/>
                <a:ext cx="722986" cy="709546"/>
              </a:xfrm>
              <a:prstGeom prst="line">
                <a:avLst/>
              </a:prstGeom>
              <a:ln w="57150">
                <a:solidFill>
                  <a:srgbClr val="00B0F0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64A0AC29-67C3-294E-8AB4-0B1107B2514C}"/>
                </a:ext>
              </a:extLst>
            </p:cNvPr>
            <p:cNvSpPr/>
            <p:nvPr/>
          </p:nvSpPr>
          <p:spPr>
            <a:xfrm>
              <a:off x="2793788" y="935989"/>
              <a:ext cx="397912" cy="3805414"/>
            </a:xfrm>
            <a:prstGeom prst="roundRect">
              <a:avLst/>
            </a:prstGeom>
            <a:solidFill>
              <a:srgbClr val="FFFF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3F4344B-C00A-1C4C-9195-4F5AD021886F}"/>
                </a:ext>
              </a:extLst>
            </p:cNvPr>
            <p:cNvSpPr/>
            <p:nvPr/>
          </p:nvSpPr>
          <p:spPr>
            <a:xfrm>
              <a:off x="3498695" y="948878"/>
              <a:ext cx="397912" cy="3805414"/>
            </a:xfrm>
            <a:prstGeom prst="roundRect">
              <a:avLst/>
            </a:prstGeom>
            <a:solidFill>
              <a:srgbClr val="244EFF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542F4EF-D6AC-C14F-AA1F-7CA2F8F017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4201" y="4963634"/>
            <a:ext cx="2277403" cy="1863805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D9651C7-966D-8143-867D-A9BE334B6EDF}"/>
              </a:ext>
            </a:extLst>
          </p:cNvPr>
          <p:cNvGrpSpPr/>
          <p:nvPr/>
        </p:nvGrpSpPr>
        <p:grpSpPr>
          <a:xfrm>
            <a:off x="6330896" y="766464"/>
            <a:ext cx="5179873" cy="3984755"/>
            <a:chOff x="6330896" y="848744"/>
            <a:chExt cx="5179873" cy="398475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EEC7428-7CF5-B24A-A004-A7AF4EBF2D5C}"/>
                </a:ext>
              </a:extLst>
            </p:cNvPr>
            <p:cNvGrpSpPr/>
            <p:nvPr/>
          </p:nvGrpSpPr>
          <p:grpSpPr>
            <a:xfrm>
              <a:off x="6330896" y="848744"/>
              <a:ext cx="5179873" cy="3984755"/>
              <a:chOff x="6330896" y="848744"/>
              <a:chExt cx="5179873" cy="398475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85A2565-1EDA-9E4B-901E-52062124BE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38768" y="2928977"/>
                <a:ext cx="3672001" cy="1904522"/>
              </a:xfrm>
              <a:prstGeom prst="rect">
                <a:avLst/>
              </a:prstGeom>
              <a:ln w="38100">
                <a:solidFill>
                  <a:schemeClr val="accent2"/>
                </a:solidFill>
              </a:ln>
            </p:spPr>
          </p:pic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14DC55C9-2D35-AC41-83C8-D87E26E9AA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30896" y="2316324"/>
                <a:ext cx="1459898" cy="755062"/>
              </a:xfrm>
              <a:prstGeom prst="line">
                <a:avLst/>
              </a:prstGeom>
              <a:ln w="571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7288052-EDB1-E748-8A06-437E951BA3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62028" y="848744"/>
                <a:ext cx="525811" cy="746062"/>
              </a:xfrm>
              <a:prstGeom prst="line">
                <a:avLst/>
              </a:prstGeom>
              <a:ln w="57150">
                <a:solidFill>
                  <a:schemeClr val="accent2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CB2A3AC-737E-5443-A801-C0961F93A47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44166" y="853858"/>
                <a:ext cx="3666603" cy="1939697"/>
              </a:xfrm>
              <a:prstGeom prst="rect">
                <a:avLst/>
              </a:prstGeom>
              <a:ln w="38100">
                <a:solidFill>
                  <a:schemeClr val="accent2"/>
                </a:solidFill>
              </a:ln>
            </p:spPr>
          </p:pic>
        </p:grpSp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57956A0A-2BB3-A343-B40E-5A415109B7E3}"/>
                </a:ext>
              </a:extLst>
            </p:cNvPr>
            <p:cNvSpPr/>
            <p:nvPr/>
          </p:nvSpPr>
          <p:spPr>
            <a:xfrm>
              <a:off x="8862370" y="2994290"/>
              <a:ext cx="846874" cy="1666919"/>
            </a:xfrm>
            <a:prstGeom prst="roundRect">
              <a:avLst/>
            </a:prstGeom>
            <a:solidFill>
              <a:srgbClr val="FFFF00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65E3E85A-4A6F-3D4D-9F48-E4022C5590BE}"/>
                </a:ext>
              </a:extLst>
            </p:cNvPr>
            <p:cNvSpPr/>
            <p:nvPr/>
          </p:nvSpPr>
          <p:spPr>
            <a:xfrm>
              <a:off x="10145539" y="2994291"/>
              <a:ext cx="289547" cy="1666918"/>
            </a:xfrm>
            <a:prstGeom prst="roundRect">
              <a:avLst/>
            </a:prstGeom>
            <a:solidFill>
              <a:srgbClr val="244EFF">
                <a:alpha val="4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D713134-0317-C04A-A17D-60085BA8ECEA}"/>
              </a:ext>
            </a:extLst>
          </p:cNvPr>
          <p:cNvSpPr txBox="1"/>
          <p:nvPr/>
        </p:nvSpPr>
        <p:spPr>
          <a:xfrm>
            <a:off x="3385149" y="5238292"/>
            <a:ext cx="5062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Good agreement between MODIS &amp; AERONET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dust plumes are featured: </a:t>
            </a:r>
          </a:p>
          <a:p>
            <a:pPr marL="56007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Primary “Gorilla”:	       AOD ~ 3.5</a:t>
            </a:r>
          </a:p>
          <a:p>
            <a:pPr marL="56007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Secondary “Ordinary”:	       AOD ~ 1.0 </a:t>
            </a:r>
          </a:p>
        </p:txBody>
      </p:sp>
    </p:spTree>
    <p:extLst>
      <p:ext uri="{BB962C8B-B14F-4D97-AF65-F5344CB8AC3E}">
        <p14:creationId xmlns:p14="http://schemas.microsoft.com/office/powerpoint/2010/main" val="3450359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E55AD-FB23-7A43-9524-DD1665EC9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262" y="130630"/>
            <a:ext cx="11304218" cy="1143988"/>
          </a:xfrm>
          <a:noFill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80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Progression of trans-Atlantic dust plumes</a:t>
            </a:r>
            <a:b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Time-Longitude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Hovm</a:t>
            </a:r>
            <a:r>
              <a:rPr lang="en-US" sz="4000" dirty="0" err="1">
                <a:solidFill>
                  <a:schemeClr val="bg1"/>
                </a:solidFill>
                <a:latin typeface="Chalkboard SE" panose="03050602040202020205" pitchFamily="66" charset="77"/>
                <a:cs typeface="Times New Roman" panose="02020603050405020304" pitchFamily="18" charset="0"/>
              </a:rPr>
              <a:t>ö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ller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Diagrams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7A82C9-C995-764B-903E-BA2A2CF95551}"/>
              </a:ext>
            </a:extLst>
          </p:cNvPr>
          <p:cNvSpPr txBox="1"/>
          <p:nvPr/>
        </p:nvSpPr>
        <p:spPr>
          <a:xfrm>
            <a:off x="1202838" y="5464983"/>
            <a:ext cx="9481457" cy="820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Two dus</a:t>
            </a:r>
            <a:r>
              <a:rPr lang="en-US" sz="28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 p</a:t>
            </a:r>
            <a:r>
              <a:rPr 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lume tracks ~6 days apart are clearly seen in MODIS 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aerosol optical depth </a:t>
            </a:r>
            <a:r>
              <a:rPr 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2800" i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left</a:t>
            </a:r>
            <a:r>
              <a:rPr 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 and </a:t>
            </a:r>
            <a:r>
              <a:rPr lang="en-US" sz="2800" b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fine-mode fraction </a:t>
            </a:r>
            <a:r>
              <a:rPr 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lang="en-US" sz="2800" i="1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right</a:t>
            </a:r>
            <a:r>
              <a:rPr lang="en-US" sz="2800" kern="12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BD763A1-DA36-2A45-B775-05B220974426}"/>
              </a:ext>
            </a:extLst>
          </p:cNvPr>
          <p:cNvGrpSpPr/>
          <p:nvPr/>
        </p:nvGrpSpPr>
        <p:grpSpPr>
          <a:xfrm>
            <a:off x="251207" y="1461295"/>
            <a:ext cx="5692360" cy="3797852"/>
            <a:chOff x="251207" y="1461295"/>
            <a:chExt cx="5692360" cy="379785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F0170D6-CB1A-3C47-8A87-4255469521C0}"/>
                </a:ext>
              </a:extLst>
            </p:cNvPr>
            <p:cNvGrpSpPr/>
            <p:nvPr/>
          </p:nvGrpSpPr>
          <p:grpSpPr>
            <a:xfrm>
              <a:off x="339292" y="1461295"/>
              <a:ext cx="5604275" cy="3797852"/>
              <a:chOff x="339292" y="1461295"/>
              <a:chExt cx="5604275" cy="3797852"/>
            </a:xfrm>
          </p:grpSpPr>
          <p:pic>
            <p:nvPicPr>
              <p:cNvPr id="9" name="Picture 8" descr="A flat screen monitor&#10;&#10;Description automatically generated">
                <a:extLst>
                  <a:ext uri="{FF2B5EF4-FFF2-40B4-BE49-F238E27FC236}">
                    <a16:creationId xmlns:a16="http://schemas.microsoft.com/office/drawing/2014/main" id="{E43282F8-5011-014C-877C-9656AAADBC93}"/>
                  </a:ext>
                </a:extLst>
              </p:cNvPr>
              <p:cNvPicPr/>
              <p:nvPr/>
            </p:nvPicPr>
            <p:blipFill rotWithShape="1">
              <a:blip r:embed="rId3"/>
              <a:srcRect l="4192" r="7452"/>
              <a:stretch/>
            </p:blipFill>
            <p:spPr bwMode="auto">
              <a:xfrm>
                <a:off x="339292" y="1461297"/>
                <a:ext cx="5604275" cy="3797850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7731A3B-9F5E-7848-B398-05C8BBCEBD26}"/>
                  </a:ext>
                </a:extLst>
              </p:cNvPr>
              <p:cNvSpPr txBox="1"/>
              <p:nvPr/>
            </p:nvSpPr>
            <p:spPr>
              <a:xfrm flipH="1">
                <a:off x="793863" y="1461295"/>
                <a:ext cx="924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AOD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164D95-AEAB-4446-AC83-6C3C176ACFA4}"/>
                </a:ext>
              </a:extLst>
            </p:cNvPr>
            <p:cNvSpPr txBox="1"/>
            <p:nvPr/>
          </p:nvSpPr>
          <p:spPr>
            <a:xfrm rot="16200000">
              <a:off x="-385399" y="2559565"/>
              <a:ext cx="1673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Day of June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F4FA21-7CE8-E645-8071-86EEF70297BE}"/>
                </a:ext>
              </a:extLst>
            </p:cNvPr>
            <p:cNvSpPr txBox="1"/>
            <p:nvPr/>
          </p:nvSpPr>
          <p:spPr>
            <a:xfrm>
              <a:off x="2705090" y="4434068"/>
              <a:ext cx="1287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Longitude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FFCA116-5230-D245-BD46-C4B99095AA36}"/>
              </a:ext>
            </a:extLst>
          </p:cNvPr>
          <p:cNvGrpSpPr/>
          <p:nvPr/>
        </p:nvGrpSpPr>
        <p:grpSpPr>
          <a:xfrm>
            <a:off x="6017940" y="1461294"/>
            <a:ext cx="5380197" cy="3797852"/>
            <a:chOff x="6017940" y="1461294"/>
            <a:chExt cx="5380197" cy="379785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171AE24-8D9A-8B4D-AFAE-F66D70257283}"/>
                </a:ext>
              </a:extLst>
            </p:cNvPr>
            <p:cNvGrpSpPr/>
            <p:nvPr/>
          </p:nvGrpSpPr>
          <p:grpSpPr>
            <a:xfrm>
              <a:off x="6178436" y="1461294"/>
              <a:ext cx="5219701" cy="3797852"/>
              <a:chOff x="6178436" y="1461294"/>
              <a:chExt cx="5219701" cy="3797852"/>
            </a:xfrm>
          </p:grpSpPr>
          <p:pic>
            <p:nvPicPr>
              <p:cNvPr id="10" name="Picture 9" descr="A flat screen monitor&#10;&#10;Description automatically generated">
                <a:extLst>
                  <a:ext uri="{FF2B5EF4-FFF2-40B4-BE49-F238E27FC236}">
                    <a16:creationId xmlns:a16="http://schemas.microsoft.com/office/drawing/2014/main" id="{EA054A99-4D57-9944-8F84-932FB259103B}"/>
                  </a:ext>
                </a:extLst>
              </p:cNvPr>
              <p:cNvPicPr/>
              <p:nvPr/>
            </p:nvPicPr>
            <p:blipFill rotWithShape="1">
              <a:blip r:embed="rId4"/>
              <a:srcRect l="4417" r="7338"/>
              <a:stretch/>
            </p:blipFill>
            <p:spPr bwMode="auto">
              <a:xfrm>
                <a:off x="6178436" y="1461295"/>
                <a:ext cx="5219701" cy="3797851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8802F47-1CAA-FD4D-A7CE-09439C779D71}"/>
                  </a:ext>
                </a:extLst>
              </p:cNvPr>
              <p:cNvSpPr txBox="1"/>
              <p:nvPr/>
            </p:nvSpPr>
            <p:spPr>
              <a:xfrm flipH="1">
                <a:off x="6572341" y="1461294"/>
                <a:ext cx="9241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FMF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30A0DB1-88C7-2144-953C-B9F11C859D4D}"/>
                </a:ext>
              </a:extLst>
            </p:cNvPr>
            <p:cNvSpPr txBox="1"/>
            <p:nvPr/>
          </p:nvSpPr>
          <p:spPr>
            <a:xfrm rot="16200000">
              <a:off x="5381334" y="2681485"/>
              <a:ext cx="16733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Day of June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025996C-3DC4-324C-9068-C16DFAE85074}"/>
                </a:ext>
              </a:extLst>
            </p:cNvPr>
            <p:cNvSpPr txBox="1"/>
            <p:nvPr/>
          </p:nvSpPr>
          <p:spPr>
            <a:xfrm>
              <a:off x="8309365" y="4458696"/>
              <a:ext cx="128779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Longitude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2FBB758-3945-C941-8C15-30890C866E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742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7AE00B2-157A-D848-B09F-8EC4DD3543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6633345-2388-214A-A65E-FD261535687F}"/>
              </a:ext>
            </a:extLst>
          </p:cNvPr>
          <p:cNvGrpSpPr/>
          <p:nvPr/>
        </p:nvGrpSpPr>
        <p:grpSpPr>
          <a:xfrm>
            <a:off x="608656" y="1131843"/>
            <a:ext cx="10436339" cy="4865774"/>
            <a:chOff x="608656" y="1131843"/>
            <a:chExt cx="10436339" cy="48657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87A99DB-08BE-F949-9D12-3D2164A9C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5367" y="1131843"/>
              <a:ext cx="5079628" cy="237096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93DBF0F-C8BA-C243-B09C-AD7EA904A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8657" y="3626656"/>
              <a:ext cx="5079626" cy="237096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229111D-0725-FD49-9A9D-3FCA6C481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656" y="1131843"/>
              <a:ext cx="5079627" cy="2370962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F332CC-125F-6B40-B267-D5D710F6EA7C}"/>
              </a:ext>
            </a:extLst>
          </p:cNvPr>
          <p:cNvSpPr txBox="1"/>
          <p:nvPr/>
        </p:nvSpPr>
        <p:spPr>
          <a:xfrm>
            <a:off x="406118" y="271460"/>
            <a:ext cx="11379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 registered the event as </a:t>
            </a:r>
            <a:r>
              <a:rPr lang="en-US" sz="3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historic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over the last two decades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8F1F2A-8D0C-394B-A583-EA6EBA9D9EF2}"/>
              </a:ext>
            </a:extLst>
          </p:cNvPr>
          <p:cNvGrpSpPr/>
          <p:nvPr/>
        </p:nvGrpSpPr>
        <p:grpSpPr>
          <a:xfrm>
            <a:off x="5965368" y="3626655"/>
            <a:ext cx="5079627" cy="2370962"/>
            <a:chOff x="5965368" y="3626655"/>
            <a:chExt cx="5079627" cy="23709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D4978E-CC06-CA4D-AFD0-88C12EA04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5368" y="3626655"/>
              <a:ext cx="5079627" cy="2370962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594C1BA-C731-C04A-836F-69D252237027}"/>
                </a:ext>
              </a:extLst>
            </p:cNvPr>
            <p:cNvSpPr/>
            <p:nvPr/>
          </p:nvSpPr>
          <p:spPr>
            <a:xfrm>
              <a:off x="7449016" y="4025590"/>
              <a:ext cx="914400" cy="1839951"/>
            </a:xfrm>
            <a:prstGeom prst="ellipse">
              <a:avLst/>
            </a:prstGeom>
            <a:solidFill>
              <a:schemeClr val="accent4">
                <a:lumMod val="75000"/>
                <a:alpha val="42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2D374A-F3EE-4642-B017-60FC3F8AD4F8}"/>
                </a:ext>
              </a:extLst>
            </p:cNvPr>
            <p:cNvSpPr txBox="1"/>
            <p:nvPr/>
          </p:nvSpPr>
          <p:spPr>
            <a:xfrm>
              <a:off x="7515925" y="5356825"/>
              <a:ext cx="8474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smoke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482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43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7B77D91-4173-1A4C-B69D-8C51E66D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089" y="761302"/>
            <a:ext cx="3842309" cy="5004718"/>
          </a:xfrm>
          <a:solidFill>
            <a:schemeClr val="accent4">
              <a:lumMod val="75000"/>
            </a:schemeClr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historic dust intrusion into the Caribbean Basin was a result of dust accumulation spanning over several days in the coastal region followed by the rapid transport in the trade winds.</a:t>
            </a:r>
          </a:p>
          <a:p>
            <a:pPr marL="0" indent="0">
              <a:spcAft>
                <a:spcPts val="600"/>
              </a:spcAft>
              <a:buNone/>
            </a:pP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accumulation was controlled by the anomalous northern drifting of the Bermuda-Azores High.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EF8FED-5E2B-A145-BDB7-175FB1718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486" y="147852"/>
            <a:ext cx="5281096" cy="2464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6BD9B-E39D-DD4D-940C-222C9A63895C}"/>
              </a:ext>
            </a:extLst>
          </p:cNvPr>
          <p:cNvSpPr txBox="1"/>
          <p:nvPr/>
        </p:nvSpPr>
        <p:spPr>
          <a:xfrm>
            <a:off x="9732407" y="612820"/>
            <a:ext cx="22328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halkboard SE" panose="03050602040202020205" pitchFamily="66" charset="77"/>
              </a:rPr>
              <a:t>Emissions were large but not historic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53BF8-4075-F048-89AA-D4890629DA30}"/>
              </a:ext>
            </a:extLst>
          </p:cNvPr>
          <p:cNvSpPr txBox="1"/>
          <p:nvPr/>
        </p:nvSpPr>
        <p:spPr>
          <a:xfrm>
            <a:off x="6187916" y="2812382"/>
            <a:ext cx="429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halkboard SE" panose="03050602040202020205" pitchFamily="66" charset="77"/>
              </a:rPr>
              <a:t>MERRA-2 Surface Pressure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413FD-F85C-7745-9740-7520EEE5726B}"/>
              </a:ext>
            </a:extLst>
          </p:cNvPr>
          <p:cNvSpPr/>
          <p:nvPr/>
        </p:nvSpPr>
        <p:spPr>
          <a:xfrm>
            <a:off x="4393580" y="5423215"/>
            <a:ext cx="6690732" cy="1060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June 14-16,  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Bermuda-Azores High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drifted northward and </a:t>
            </a:r>
            <a:r>
              <a:rPr lang="en-US" b="1" dirty="0">
                <a:solidFill>
                  <a:srgbClr val="244E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Low system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formed over Azores, leading to strong meridional winds and hence the dust accumulation in the coastal region. 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A72E662-72E2-7349-AD30-F41A7423431E}"/>
              </a:ext>
            </a:extLst>
          </p:cNvPr>
          <p:cNvGrpSpPr/>
          <p:nvPr/>
        </p:nvGrpSpPr>
        <p:grpSpPr>
          <a:xfrm>
            <a:off x="4676332" y="3199257"/>
            <a:ext cx="3299018" cy="2159556"/>
            <a:chOff x="4426131" y="3203362"/>
            <a:chExt cx="3299018" cy="21595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B86D37E-A19D-7D4E-AA74-9997839462A9}"/>
                </a:ext>
              </a:extLst>
            </p:cNvPr>
            <p:cNvGrpSpPr/>
            <p:nvPr/>
          </p:nvGrpSpPr>
          <p:grpSpPr>
            <a:xfrm>
              <a:off x="4426131" y="3263659"/>
              <a:ext cx="3299018" cy="2099259"/>
              <a:chOff x="153042" y="708678"/>
              <a:chExt cx="3900426" cy="2621333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34F7E57-ED1D-D946-836C-E690176034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6" b="-2"/>
              <a:stretch/>
            </p:blipFill>
            <p:spPr>
              <a:xfrm>
                <a:off x="153042" y="708678"/>
                <a:ext cx="3900426" cy="2621333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4D22AB7-A08C-D94F-AAB9-C80DB8B7A743}"/>
                  </a:ext>
                </a:extLst>
              </p:cNvPr>
              <p:cNvSpPr txBox="1"/>
              <p:nvPr/>
            </p:nvSpPr>
            <p:spPr>
              <a:xfrm>
                <a:off x="2478505" y="1263315"/>
                <a:ext cx="4812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244EFF"/>
                    </a:solidFill>
                    <a:latin typeface="Bell MT" panose="02020503060305020303" pitchFamily="18" charset="77"/>
                  </a:rPr>
                  <a:t>L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306C0BF-4FF8-A340-963A-E47A2BF2CC8D}"/>
                  </a:ext>
                </a:extLst>
              </p:cNvPr>
              <p:cNvSpPr txBox="1"/>
              <p:nvPr/>
            </p:nvSpPr>
            <p:spPr>
              <a:xfrm rot="19516180">
                <a:off x="1522025" y="1155660"/>
                <a:ext cx="718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latin typeface="Bell MT" panose="02020503060305020303" pitchFamily="18" charset="77"/>
                  </a:rPr>
                  <a:t>H</a:t>
                </a:r>
              </a:p>
            </p:txBody>
          </p:sp>
        </p:grpSp>
        <p:cxnSp>
          <p:nvCxnSpPr>
            <p:cNvPr id="20" name="Curved Connector 19">
              <a:extLst>
                <a:ext uri="{FF2B5EF4-FFF2-40B4-BE49-F238E27FC236}">
                  <a16:creationId xmlns:a16="http://schemas.microsoft.com/office/drawing/2014/main" id="{86EA53F2-6C0A-464E-82BA-BCF3ED4E0998}"/>
                </a:ext>
              </a:extLst>
            </p:cNvPr>
            <p:cNvCxnSpPr>
              <a:cxnSpLocks/>
            </p:cNvCxnSpPr>
            <p:nvPr/>
          </p:nvCxnSpPr>
          <p:spPr>
            <a:xfrm rot="18420000" flipV="1">
              <a:off x="6691634" y="3984909"/>
              <a:ext cx="421956" cy="313102"/>
            </a:xfrm>
            <a:prstGeom prst="curvedConnector3">
              <a:avLst>
                <a:gd name="adj1" fmla="val -41349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2EF41F0-E38B-4044-9349-42C5E6648C43}"/>
                </a:ext>
              </a:extLst>
            </p:cNvPr>
            <p:cNvSpPr txBox="1"/>
            <p:nvPr/>
          </p:nvSpPr>
          <p:spPr>
            <a:xfrm>
              <a:off x="4621122" y="3203362"/>
              <a:ext cx="10341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6/15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3C2C3CF-C32F-8642-BF51-574625863D89}"/>
              </a:ext>
            </a:extLst>
          </p:cNvPr>
          <p:cNvGrpSpPr/>
          <p:nvPr/>
        </p:nvGrpSpPr>
        <p:grpSpPr>
          <a:xfrm>
            <a:off x="8292540" y="3199257"/>
            <a:ext cx="3024680" cy="2163661"/>
            <a:chOff x="7820524" y="3199258"/>
            <a:chExt cx="3024680" cy="216366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C40B8D-083B-094C-AE0B-E407D66AD996}"/>
                </a:ext>
              </a:extLst>
            </p:cNvPr>
            <p:cNvGrpSpPr/>
            <p:nvPr/>
          </p:nvGrpSpPr>
          <p:grpSpPr>
            <a:xfrm>
              <a:off x="7820524" y="3263660"/>
              <a:ext cx="3024680" cy="2099259"/>
              <a:chOff x="8051187" y="708678"/>
              <a:chExt cx="3863995" cy="262120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55C4096-EE12-2740-8CC3-B53D881365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04" t="-2" r="656" b="6"/>
              <a:stretch/>
            </p:blipFill>
            <p:spPr>
              <a:xfrm>
                <a:off x="8051187" y="708678"/>
                <a:ext cx="3863995" cy="2621201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214E5D8-A02C-AB48-BB6F-EAA58FA1ED20}"/>
                  </a:ext>
                </a:extLst>
              </p:cNvPr>
              <p:cNvSpPr txBox="1"/>
              <p:nvPr/>
            </p:nvSpPr>
            <p:spPr>
              <a:xfrm rot="730248">
                <a:off x="9634210" y="1263315"/>
                <a:ext cx="7184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latin typeface="Bell MT" panose="02020503060305020303" pitchFamily="18" charset="77"/>
                  </a:rPr>
                  <a:t>H</a:t>
                </a:r>
              </a:p>
            </p:txBody>
          </p:sp>
        </p:grpSp>
        <p:cxnSp>
          <p:nvCxnSpPr>
            <p:cNvPr id="37" name="Curved Connector 36">
              <a:extLst>
                <a:ext uri="{FF2B5EF4-FFF2-40B4-BE49-F238E27FC236}">
                  <a16:creationId xmlns:a16="http://schemas.microsoft.com/office/drawing/2014/main" id="{77C7604C-B099-AC47-9E92-30730309250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9229430" y="4304371"/>
              <a:ext cx="780786" cy="87097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5DA0621-0452-204E-9FF4-D987591683EC}"/>
                </a:ext>
              </a:extLst>
            </p:cNvPr>
            <p:cNvSpPr txBox="1"/>
            <p:nvPr/>
          </p:nvSpPr>
          <p:spPr>
            <a:xfrm>
              <a:off x="9972967" y="3199258"/>
              <a:ext cx="8687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6/17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3FAA4D1D-953B-674E-86F0-DA2382AD85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37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VIRI_20200612_0615_fast.mpg" descr="SEVIRI_20200612_0615_fast.mpg">
            <a:hlinkClick r:id="" action="ppaction://media"/>
            <a:extLst>
              <a:ext uri="{FF2B5EF4-FFF2-40B4-BE49-F238E27FC236}">
                <a16:creationId xmlns:a16="http://schemas.microsoft.com/office/drawing/2014/main" id="{7D0F79B5-37CA-7141-A8D5-5FDE3D209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7580" y="750779"/>
            <a:ext cx="7726899" cy="53564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7854F71-69B6-244E-B331-2CC8A71C8E1A}"/>
              </a:ext>
            </a:extLst>
          </p:cNvPr>
          <p:cNvSpPr/>
          <p:nvPr/>
        </p:nvSpPr>
        <p:spPr>
          <a:xfrm>
            <a:off x="252268" y="780772"/>
            <a:ext cx="3659186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lvl="1">
              <a:spcAft>
                <a:spcPts val="1200"/>
              </a:spcAft>
            </a:pPr>
            <a:r>
              <a:rPr lang="en-GB" sz="2400" b="1" dirty="0">
                <a:solidFill>
                  <a:srgbClr val="CC0000"/>
                </a:solidFill>
              </a:rPr>
              <a:t>Dark red:       Deep clouds</a:t>
            </a:r>
          </a:p>
          <a:p>
            <a:pPr marL="0" lvl="1">
              <a:spcAft>
                <a:spcPts val="1200"/>
              </a:spcAft>
            </a:pPr>
            <a:r>
              <a:rPr lang="en-GB" sz="2400" b="1" dirty="0">
                <a:solidFill>
                  <a:srgbClr val="E66B12"/>
                </a:solidFill>
              </a:rPr>
              <a:t>Orange:        Middle clouds</a:t>
            </a:r>
            <a:endParaRPr lang="en-GB" sz="2400" b="1" dirty="0">
              <a:solidFill>
                <a:srgbClr val="CC66FF"/>
              </a:solidFill>
            </a:endParaRPr>
          </a:p>
          <a:p>
            <a:pPr marL="0" lvl="1">
              <a:spcAft>
                <a:spcPts val="1200"/>
              </a:spcAft>
            </a:pPr>
            <a:r>
              <a:rPr lang="en-GB" sz="2400" b="1" dirty="0">
                <a:solidFill>
                  <a:srgbClr val="A98BFF"/>
                </a:solidFill>
              </a:rPr>
              <a:t>Dull pink:        Low cloud</a:t>
            </a:r>
            <a:endParaRPr lang="en-GB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spcAft>
                <a:spcPts val="1200"/>
              </a:spcAft>
            </a:pPr>
            <a:r>
              <a:rPr lang="en-GB" sz="2400" b="1" dirty="0">
                <a:solidFill>
                  <a:srgbClr val="FE3EFF"/>
                </a:solidFill>
              </a:rPr>
              <a:t>Bright pink:         DUST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CB7EA-EE9A-5C4C-82DB-AC18CAF9427B}"/>
              </a:ext>
            </a:extLst>
          </p:cNvPr>
          <p:cNvSpPr txBox="1"/>
          <p:nvPr/>
        </p:nvSpPr>
        <p:spPr>
          <a:xfrm>
            <a:off x="4263736" y="229094"/>
            <a:ext cx="7210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SEVIRI Dust RGB images every 15 min (June 12-15)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952EE-70E1-BC43-BAFD-904049DF0B10}"/>
              </a:ext>
            </a:extLst>
          </p:cNvPr>
          <p:cNvSpPr txBox="1"/>
          <p:nvPr/>
        </p:nvSpPr>
        <p:spPr>
          <a:xfrm>
            <a:off x="328395" y="4027248"/>
            <a:ext cx="35830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Dust from large Haboobs and other sources in West Africa - Niger, Mali, Mauritania – was accumulated in the coastal area.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E7F58D-050C-CE44-BD79-3CFC08173876}"/>
              </a:ext>
            </a:extLst>
          </p:cNvPr>
          <p:cNvSpPr txBox="1"/>
          <p:nvPr/>
        </p:nvSpPr>
        <p:spPr>
          <a:xfrm>
            <a:off x="1907193" y="6459628"/>
            <a:ext cx="61180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SEVIRI: Spinning Enhanced Visual and InfraRed Imager </a:t>
            </a:r>
          </a:p>
        </p:txBody>
      </p:sp>
    </p:spTree>
    <p:extLst>
      <p:ext uri="{BB962C8B-B14F-4D97-AF65-F5344CB8AC3E}">
        <p14:creationId xmlns:p14="http://schemas.microsoft.com/office/powerpoint/2010/main" val="116086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EAB44B9-A18E-224A-AA6C-B5707CCE2EF4}"/>
              </a:ext>
            </a:extLst>
          </p:cNvPr>
          <p:cNvGrpSpPr/>
          <p:nvPr/>
        </p:nvGrpSpPr>
        <p:grpSpPr>
          <a:xfrm>
            <a:off x="319449" y="253628"/>
            <a:ext cx="6889166" cy="6595936"/>
            <a:chOff x="319449" y="262064"/>
            <a:chExt cx="6889166" cy="65959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F4D213A-E66E-DE42-B4F8-274EC2E7FEA8}"/>
                </a:ext>
              </a:extLst>
            </p:cNvPr>
            <p:cNvGrpSpPr/>
            <p:nvPr/>
          </p:nvGrpSpPr>
          <p:grpSpPr>
            <a:xfrm>
              <a:off x="319449" y="262064"/>
              <a:ext cx="6889166" cy="6595936"/>
              <a:chOff x="593963" y="243119"/>
              <a:chExt cx="6510507" cy="5103574"/>
            </a:xfrm>
          </p:grpSpPr>
          <p:pic>
            <p:nvPicPr>
              <p:cNvPr id="5" name="Content Placeholder 4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AEA86527-1B37-6E43-9375-32ECFCE326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-1" b="-1148"/>
              <a:stretch/>
            </p:blipFill>
            <p:spPr>
              <a:xfrm>
                <a:off x="593963" y="243120"/>
                <a:ext cx="6510507" cy="5103573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3FD39A-2D7A-B54D-92FE-FB2B7FA3C74B}"/>
                  </a:ext>
                </a:extLst>
              </p:cNvPr>
              <p:cNvSpPr txBox="1"/>
              <p:nvPr/>
            </p:nvSpPr>
            <p:spPr>
              <a:xfrm>
                <a:off x="593963" y="243119"/>
                <a:ext cx="1243056" cy="461665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June 26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0006745-C74E-CF46-BD29-04CEC7B7401A}"/>
                  </a:ext>
                </a:extLst>
              </p:cNvPr>
              <p:cNvSpPr txBox="1"/>
              <p:nvPr/>
            </p:nvSpPr>
            <p:spPr>
              <a:xfrm>
                <a:off x="593963" y="2758789"/>
                <a:ext cx="1243056" cy="461665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June 27</a:t>
                </a: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AF5C05-7433-FA4C-A5BE-14E75A4834D5}"/>
                </a:ext>
              </a:extLst>
            </p:cNvPr>
            <p:cNvSpPr txBox="1"/>
            <p:nvPr/>
          </p:nvSpPr>
          <p:spPr>
            <a:xfrm>
              <a:off x="414451" y="4948762"/>
              <a:ext cx="1340290" cy="18158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 50</a:t>
              </a:r>
            </a:p>
            <a:p>
              <a:pPr algn="ctr"/>
              <a:r>
                <a:rPr lang="en-US" sz="28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 ~ 50</a:t>
              </a:r>
            </a:p>
            <a:p>
              <a:pPr algn="ctr"/>
              <a:r>
                <a:rPr lang="en-US" sz="2800" b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~ 35</a:t>
              </a:r>
            </a:p>
            <a:p>
              <a:pPr algn="ctr"/>
              <a:r>
                <a:rPr lang="en-US" sz="2800" b="1" dirty="0">
                  <a:solidFill>
                    <a:srgbClr val="8D88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15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75E5DDB-F7E3-4845-8D58-61C5F1DB7139}"/>
              </a:ext>
            </a:extLst>
          </p:cNvPr>
          <p:cNvGrpSpPr/>
          <p:nvPr/>
        </p:nvGrpSpPr>
        <p:grpSpPr>
          <a:xfrm>
            <a:off x="4892750" y="1611406"/>
            <a:ext cx="1474432" cy="3808612"/>
            <a:chOff x="4892750" y="1611406"/>
            <a:chExt cx="1474432" cy="3808612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B2413D4-AA55-1C4B-8B68-29E19D369CDA}"/>
                </a:ext>
              </a:extLst>
            </p:cNvPr>
            <p:cNvSpPr/>
            <p:nvPr/>
          </p:nvSpPr>
          <p:spPr>
            <a:xfrm>
              <a:off x="5255558" y="1611406"/>
              <a:ext cx="1111624" cy="66040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7900BDE-8A67-8A48-9036-06506CC66C41}"/>
                </a:ext>
              </a:extLst>
            </p:cNvPr>
            <p:cNvSpPr/>
            <p:nvPr/>
          </p:nvSpPr>
          <p:spPr>
            <a:xfrm>
              <a:off x="4892750" y="4759618"/>
              <a:ext cx="1111624" cy="66040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Content Placeholder 15">
            <a:extLst>
              <a:ext uri="{FF2B5EF4-FFF2-40B4-BE49-F238E27FC236}">
                <a16:creationId xmlns:a16="http://schemas.microsoft.com/office/drawing/2014/main" id="{F0034FE4-C5EE-B14B-BF15-5D49D13C6D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832" y="1835448"/>
            <a:ext cx="4657121" cy="393560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# of sites in 9 southern U.S. states with daily PM</a:t>
            </a:r>
            <a:r>
              <a:rPr lang="en-US" sz="360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exceeding the U.S. AQ standard of 35 µg/m</a:t>
            </a:r>
            <a:r>
              <a:rPr lang="en-US" sz="3600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6/26 - 31 out of 158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(20%)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6/27 - 62 out of 150 </a:t>
            </a:r>
            <a:r>
              <a:rPr lang="en-US" b="1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(41%)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B6AC3-1110-194D-995E-A31A31257B6E}"/>
              </a:ext>
            </a:extLst>
          </p:cNvPr>
          <p:cNvSpPr txBox="1"/>
          <p:nvPr/>
        </p:nvSpPr>
        <p:spPr>
          <a:xfrm>
            <a:off x="7278723" y="265788"/>
            <a:ext cx="4797337" cy="156966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dust intrusion degraded air quality in southern U.S. on 6/26-27.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C4C1C12-9FA4-E44F-A7BB-05FA8883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731" t="9213" r="25188" b="8134"/>
          <a:stretch/>
        </p:blipFill>
        <p:spPr>
          <a:xfrm>
            <a:off x="10749954" y="5617538"/>
            <a:ext cx="1422400" cy="124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37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ODIS_AOD_movie_slowest.mpg" descr="MODIS_AOD_movie_slowest.mpg">
            <a:hlinkClick r:id="" action="ppaction://media"/>
            <a:extLst>
              <a:ext uri="{FF2B5EF4-FFF2-40B4-BE49-F238E27FC236}">
                <a16:creationId xmlns:a16="http://schemas.microsoft.com/office/drawing/2014/main" id="{48CFFCD8-8126-F040-B987-A37F93D41B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4455" t="18612" r="3609" b="20625"/>
          <a:stretch/>
        </p:blipFill>
        <p:spPr>
          <a:xfrm>
            <a:off x="5029200" y="242588"/>
            <a:ext cx="6151418" cy="3048925"/>
          </a:xfrm>
        </p:spPr>
      </p:pic>
      <p:pic>
        <p:nvPicPr>
          <p:cNvPr id="5" name="GEOS_AOD_movie_slowest.mpg" descr="GEOS_AOD_movie_slowest.mpg">
            <a:hlinkClick r:id="" action="ppaction://media"/>
            <a:extLst>
              <a:ext uri="{FF2B5EF4-FFF2-40B4-BE49-F238E27FC236}">
                <a16:creationId xmlns:a16="http://schemas.microsoft.com/office/drawing/2014/main" id="{BDA57E80-59B8-DC46-A411-517FA87937A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4680" t="19429" r="4342" b="20952"/>
          <a:stretch/>
        </p:blipFill>
        <p:spPr>
          <a:xfrm>
            <a:off x="5029200" y="3429000"/>
            <a:ext cx="6151418" cy="3048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35F7AA-6893-674F-9A12-B221C32F6A6E}"/>
              </a:ext>
            </a:extLst>
          </p:cNvPr>
          <p:cNvSpPr txBox="1"/>
          <p:nvPr/>
        </p:nvSpPr>
        <p:spPr>
          <a:xfrm>
            <a:off x="5029200" y="118466"/>
            <a:ext cx="1918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9AA8DC-AE3D-954B-A814-BC6E470E67A6}"/>
              </a:ext>
            </a:extLst>
          </p:cNvPr>
          <p:cNvSpPr txBox="1"/>
          <p:nvPr/>
        </p:nvSpPr>
        <p:spPr>
          <a:xfrm>
            <a:off x="5029200" y="3291513"/>
            <a:ext cx="1360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792A5E-0016-A74B-96D6-02C07905A644}"/>
              </a:ext>
            </a:extLst>
          </p:cNvPr>
          <p:cNvSpPr txBox="1"/>
          <p:nvPr/>
        </p:nvSpPr>
        <p:spPr>
          <a:xfrm>
            <a:off x="432576" y="829234"/>
            <a:ext cx="44126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GEOS model capture the journey of trans-Atlantic dust plumes observed by MODIS?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6C8688-0B35-A74F-A886-A53B29B9B282}"/>
              </a:ext>
            </a:extLst>
          </p:cNvPr>
          <p:cNvSpPr txBox="1"/>
          <p:nvPr/>
        </p:nvSpPr>
        <p:spPr>
          <a:xfrm>
            <a:off x="432576" y="4718022"/>
            <a:ext cx="4496776" cy="120032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rgbClr val="FFFF00"/>
                </a:solidFill>
              </a:rPr>
              <a:t>consistent path </a:t>
            </a:r>
          </a:p>
          <a:p>
            <a:pPr marL="571500" indent="-571500">
              <a:buFont typeface="Wingdings" pitchFamily="2" charset="2"/>
              <a:buChar char="q"/>
            </a:pPr>
            <a:r>
              <a:rPr lang="en-US" sz="3600" dirty="0">
                <a:solidFill>
                  <a:srgbClr val="FFFF00"/>
                </a:solidFill>
              </a:rPr>
              <a:t>different magnitude</a:t>
            </a:r>
          </a:p>
        </p:txBody>
      </p:sp>
    </p:spTree>
    <p:extLst>
      <p:ext uri="{BB962C8B-B14F-4D97-AF65-F5344CB8AC3E}">
        <p14:creationId xmlns:p14="http://schemas.microsoft.com/office/powerpoint/2010/main" val="394368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200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repeatCount="200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34911</TotalTime>
  <Words>742</Words>
  <Application>Microsoft Macintosh PowerPoint</Application>
  <PresentationFormat>Widescreen</PresentationFormat>
  <Paragraphs>119</Paragraphs>
  <Slides>14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Bell MT</vt:lpstr>
      <vt:lpstr>Calibri</vt:lpstr>
      <vt:lpstr>Calibri Light</vt:lpstr>
      <vt:lpstr>Chalkboard SE</vt:lpstr>
      <vt:lpstr>Times New Roman</vt:lpstr>
      <vt:lpstr>Wingdings</vt:lpstr>
      <vt:lpstr>Office Theme</vt:lpstr>
      <vt:lpstr>Gigantic Dust Intrusion into the Caribbean Basin and Southern U.S. in June 2020: Satellite and Model Perspectives</vt:lpstr>
      <vt:lpstr>PowerPoint Presentation</vt:lpstr>
      <vt:lpstr>MODIS vs. AERONET</vt:lpstr>
      <vt:lpstr>Progression of trans-Atlantic dust plumes Time-Longitude Hovmöller Diagrams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MODIS vs. GEOS  Longitude–Time Hovmöller Diagram</vt:lpstr>
      <vt:lpstr>PowerPoint Presentation</vt:lpstr>
      <vt:lpstr>Average profiles</vt:lpstr>
      <vt:lpstr>PowerPoint Presentation</vt:lpstr>
      <vt:lpstr>Take-home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Gigantic Dust Intrusion into the Caribbean Basin and Southern U.S. in June 2020</dc:title>
  <dc:creator>hongbin yu</dc:creator>
  <cp:lastModifiedBy>Michael King</cp:lastModifiedBy>
  <cp:revision>183</cp:revision>
  <dcterms:created xsi:type="dcterms:W3CDTF">2020-08-14T14:18:27Z</dcterms:created>
  <dcterms:modified xsi:type="dcterms:W3CDTF">2020-11-18T05:44:00Z</dcterms:modified>
</cp:coreProperties>
</file>