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377" r:id="rId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28F64CB-C182-CC47-8632-07CF9C97F8DD}">
          <p14:sldIdLst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9723A"/>
    <a:srgbClr val="B9733C"/>
    <a:srgbClr val="FFDB99"/>
    <a:srgbClr val="FFFFFE"/>
    <a:srgbClr val="7A81FF"/>
    <a:srgbClr val="FFEFA0"/>
    <a:srgbClr val="FFFD78"/>
    <a:srgbClr val="D98442"/>
    <a:srgbClr val="B9B9FF"/>
    <a:srgbClr val="7B4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2" autoAdjust="0"/>
    <p:restoredTop sz="97792"/>
  </p:normalViewPr>
  <p:slideViewPr>
    <p:cSldViewPr snapToGrid="0">
      <p:cViewPr varScale="1">
        <p:scale>
          <a:sx n="248" d="100"/>
          <a:sy n="248" d="100"/>
        </p:scale>
        <p:origin x="208" y="888"/>
      </p:cViewPr>
      <p:guideLst>
        <p:guide orient="horz" pos="6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omic Sans MS"/>
              </a:defRPr>
            </a:lvl1pPr>
          </a:lstStyle>
          <a:p>
            <a:pPr>
              <a:defRPr/>
            </a:pPr>
            <a:endParaRPr lang="en-US" dirty="0">
              <a:latin typeface="Optima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mic Sans MS"/>
              </a:defRPr>
            </a:lvl1pPr>
          </a:lstStyle>
          <a:p>
            <a:pPr>
              <a:defRPr/>
            </a:pPr>
            <a:endParaRPr lang="en-US" dirty="0">
              <a:latin typeface="Optima"/>
            </a:endParaRP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omic Sans MS"/>
              </a:defRPr>
            </a:lvl1pPr>
          </a:lstStyle>
          <a:p>
            <a:pPr>
              <a:defRPr/>
            </a:pPr>
            <a:endParaRPr lang="en-US" dirty="0">
              <a:latin typeface="Optima"/>
            </a:endParaRP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mic Sans MS"/>
              </a:defRPr>
            </a:lvl1pPr>
          </a:lstStyle>
          <a:p>
            <a:pPr>
              <a:defRPr/>
            </a:pPr>
            <a:fld id="{B38954F2-CD24-8145-B72B-69BB01F1519A}" type="slidenum">
              <a:rPr lang="en-US">
                <a:latin typeface="Optima"/>
              </a:rPr>
              <a:pPr>
                <a:defRPr/>
              </a:pPr>
              <a:t>‹#›</a:t>
            </a:fld>
            <a:endParaRPr lang="en-US" dirty="0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2086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Optima"/>
              </a:defRPr>
            </a:lvl1pPr>
          </a:lstStyle>
          <a:p>
            <a:pPr>
              <a:defRPr/>
            </a:pPr>
            <a:fld id="{185C6CB4-59F4-524C-8CB8-22C4D29328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tima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tima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tima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tima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tima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8B95C-00F8-9544-8AFD-77AD3BD532D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066800"/>
            <a:ext cx="9147175" cy="40767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</p:grpSp>
      </p:grpSp>
      <p:sp>
        <p:nvSpPr>
          <p:cNvPr id="1179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7"/>
            <a:ext cx="7772400" cy="1302544"/>
          </a:xfrm>
        </p:spPr>
        <p:txBody>
          <a:bodyPr anchor="b" anchorCtr="1"/>
          <a:lstStyle>
            <a:lvl1pPr>
              <a:defRPr sz="262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79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4686300"/>
            <a:ext cx="22860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 sz="75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2860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8B724216-2659-814F-9E7F-F9E99B281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2" name="Picture 9" descr="culogo-large">
            <a:extLst>
              <a:ext uri="{FF2B5EF4-FFF2-40B4-BE49-F238E27FC236}">
                <a16:creationId xmlns:a16="http://schemas.microsoft.com/office/drawing/2014/main" id="{AEA1A8D1-7CC0-C74D-82BD-F8726536A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81550"/>
            <a:ext cx="1201518" cy="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162" descr="12-16-Lasp-no-type-cobrand-.png">
            <a:extLst>
              <a:ext uri="{FF2B5EF4-FFF2-40B4-BE49-F238E27FC236}">
                <a16:creationId xmlns:a16="http://schemas.microsoft.com/office/drawing/2014/main" id="{7358AA81-F877-4D42-9128-56C629611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8787" r="17136" b="44765"/>
          <a:stretch/>
        </p:blipFill>
        <p:spPr>
          <a:xfrm>
            <a:off x="1171574" y="4834546"/>
            <a:ext cx="971550" cy="248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171451"/>
            <a:ext cx="2135187" cy="44029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171451"/>
            <a:ext cx="6253163" cy="4402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200151"/>
            <a:ext cx="4194175" cy="33742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194175" cy="33742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066800"/>
            <a:ext cx="9147175" cy="40767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740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1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2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3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7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8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49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0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1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2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16754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5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6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7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8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59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0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1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2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3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4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5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6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7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8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69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0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1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2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3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4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5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6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7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8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79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0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1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2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3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4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5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6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7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8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89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0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1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2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3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4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5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6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7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8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799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0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1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2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3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4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5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6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7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8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09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0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1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2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3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4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5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6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7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8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19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0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1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2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3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4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5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6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7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8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29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0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1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2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3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4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5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6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7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8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39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0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1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2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3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4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5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6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7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8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49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0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1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2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3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4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5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6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7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8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59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0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1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2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3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4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5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6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7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8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69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0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1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2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3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4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5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6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7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8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79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0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1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2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3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4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5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6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7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  <p:sp>
            <p:nvSpPr>
              <p:cNvPr id="116888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500" dirty="0">
                  <a:latin typeface="Optima"/>
                </a:endParaRPr>
              </a:p>
            </p:txBody>
          </p:sp>
        </p:grpSp>
      </p:grpSp>
      <p:sp>
        <p:nvSpPr>
          <p:cNvPr id="1168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71450"/>
            <a:ext cx="8540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68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6" y="4683919"/>
            <a:ext cx="30511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 b="0"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8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4686300"/>
            <a:ext cx="2514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 b="0"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68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19"/>
            <a:ext cx="22891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0"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68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200151"/>
            <a:ext cx="8540750" cy="3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1" name="Picture 9" descr="culogo-large">
            <a:extLst>
              <a:ext uri="{FF2B5EF4-FFF2-40B4-BE49-F238E27FC236}">
                <a16:creationId xmlns:a16="http://schemas.microsoft.com/office/drawing/2014/main" id="{C5354786-DFE0-6E4D-A271-0DEF7FCCAE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8860" y="4805734"/>
            <a:ext cx="1201518" cy="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161" descr="12-16-Lasp-no-type-cobrand-.png">
            <a:extLst>
              <a:ext uri="{FF2B5EF4-FFF2-40B4-BE49-F238E27FC236}">
                <a16:creationId xmlns:a16="http://schemas.microsoft.com/office/drawing/2014/main" id="{8B7B0AA9-9FCB-F04D-ADCB-95241258D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2" t="38787" r="17136" b="44765"/>
          <a:stretch/>
        </p:blipFill>
        <p:spPr>
          <a:xfrm>
            <a:off x="1162714" y="4858730"/>
            <a:ext cx="971550" cy="248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Optima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950">
          <a:solidFill>
            <a:srgbClr val="7B4A24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65" charset="0"/>
        </a:defRPr>
      </a:lvl9pPr>
    </p:titleStyle>
    <p:bodyStyle>
      <a:lvl1pPr marL="170260" indent="-1702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-11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  <a:cs typeface="ＭＳ Ｐゴシック" pitchFamily="-65" charset="-128"/>
        </a:defRPr>
      </a:lvl1pPr>
      <a:lvl2pPr marL="382191" indent="-12620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2pPr>
      <a:lvl3pPr marL="598885" indent="-13096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-112" charset="2"/>
        <a:buChar char="ü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3pPr>
      <a:lvl4pPr marL="816769" indent="-1321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4pPr>
      <a:lvl5pPr marL="1027510" indent="-12501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Optima"/>
          <a:ea typeface="ＭＳ Ｐゴシック" pitchFamily="-65" charset="-128"/>
        </a:defRPr>
      </a:lvl5pPr>
      <a:lvl6pPr marL="1370410" indent="-125016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6pPr>
      <a:lvl7pPr marL="1713310" indent="-125016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7pPr>
      <a:lvl8pPr marL="2056210" indent="-125016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8pPr>
      <a:lvl9pPr marL="2399110" indent="-125016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05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438150"/>
            <a:ext cx="8686800" cy="57150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950" dirty="0"/>
              <a:t>MODIS/VIIRS Science Team Meeting</a:t>
            </a:r>
            <a:br>
              <a:rPr lang="en-US" sz="1950" dirty="0"/>
            </a:br>
            <a:r>
              <a:rPr lang="en-US" sz="1600" dirty="0"/>
              <a:t>Webex</a:t>
            </a:r>
            <a:endParaRPr lang="en-US" sz="1650" dirty="0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228599" y="1657350"/>
            <a:ext cx="5091518" cy="325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5" tIns="33338" rIns="67865" bIns="33338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10000"/>
              </a:spcBef>
              <a:buClr>
                <a:srgbClr val="7B4A24"/>
              </a:buClr>
              <a:buSzPct val="85000"/>
              <a:buFont typeface="Wingdings" pitchFamily="-65" charset="2"/>
              <a:buChar char="Ø"/>
              <a:defRPr/>
            </a:pPr>
            <a:r>
              <a:rPr lang="en-US" sz="14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</a:rPr>
              <a:t>Outlook from NASA Headquarters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Sandra Cauffman, Deputy Director, Earth Science Division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Status of budgets, flight program status, decadal survey, etc.</a:t>
            </a:r>
            <a:endParaRPr lang="en-US" sz="1600" b="0" dirty="0">
              <a:effectLst>
                <a:outerShdw blurRad="38100" dist="38100" dir="2700000" algn="tl">
                  <a:schemeClr val="bg2"/>
                </a:outerShdw>
              </a:effectLst>
              <a:latin typeface="Optima"/>
              <a:ea typeface="ＭＳ Ｐゴシック" pitchFamily="-65" charset="-128"/>
              <a:cs typeface="ＭＳ Ｐゴシック" pitchFamily="-65" charset="-128"/>
            </a:endParaRPr>
          </a:p>
          <a:p>
            <a:pPr marL="233363" indent="-233363" algn="l">
              <a:spcBef>
                <a:spcPct val="10000"/>
              </a:spcBef>
              <a:buClr>
                <a:srgbClr val="7B4A24"/>
              </a:buClr>
              <a:buSzPct val="85000"/>
              <a:buFont typeface="Wingdings" pitchFamily="-65" charset="2"/>
              <a:buChar char="Ø"/>
              <a:defRPr/>
            </a:pPr>
            <a:r>
              <a:rPr lang="en-US" sz="1400" b="0" dirty="0">
                <a:effectLst>
                  <a:outerShdw blurRad="38100" dist="38100" dir="2700000" algn="tl">
                    <a:schemeClr val="bg2">
                      <a:alpha val="0"/>
                    </a:schemeClr>
                  </a:outerShdw>
                </a:effectLst>
                <a:latin typeface="Optima"/>
              </a:rPr>
              <a:t>NASA Headquarters Perspective on MODIS and SNPP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Mike </a:t>
            </a:r>
            <a:r>
              <a:rPr lang="en-US" sz="1200" b="0" dirty="0">
                <a:effectLst>
                  <a:outerShdw blurRad="38100" dist="38100" dir="2700000" algn="tl">
                    <a:schemeClr val="bg2">
                      <a:alpha val="0"/>
                    </a:schemeClr>
                  </a:outerShdw>
                </a:effectLst>
                <a:latin typeface="Optima"/>
              </a:rPr>
              <a:t>Falkowski, MODIS and SNPP Program Scientist</a:t>
            </a:r>
            <a:endParaRPr lang="en-US" sz="1200" b="0" dirty="0">
              <a:effectLst>
                <a:outerShdw blurRad="38100" dist="38100" dir="2700000" algn="tl">
                  <a:schemeClr val="bg2"/>
                </a:outerShdw>
              </a:effectLst>
              <a:latin typeface="Optima"/>
              <a:ea typeface="ＭＳ Ｐゴシック" pitchFamily="-65" charset="-128"/>
              <a:cs typeface="ＭＳ Ｐゴシック" pitchFamily="-65" charset="-128"/>
            </a:endParaRPr>
          </a:p>
          <a:p>
            <a:pPr marL="228600" indent="-228600" algn="l">
              <a:spcBef>
                <a:spcPct val="10000"/>
              </a:spcBef>
              <a:buClr>
                <a:srgbClr val="7B4A24"/>
              </a:buClr>
              <a:buSzPct val="85000"/>
              <a:buFont typeface="Wingdings" pitchFamily="-65" charset="2"/>
              <a:buChar char="Ø"/>
              <a:defRPr/>
            </a:pPr>
            <a:r>
              <a:rPr lang="en-US" sz="14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</a:rPr>
              <a:t>2020 Senior Review of Earth Science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Claire Parkinson, Aqua Project Scientist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Kurt Thome, Terra Project Scientist</a:t>
            </a:r>
            <a:endParaRPr lang="en-US" sz="1600" b="0" dirty="0">
              <a:effectLst>
                <a:outerShdw blurRad="38100" dist="38100" dir="2700000" algn="tl">
                  <a:schemeClr val="bg2"/>
                </a:outerShdw>
              </a:effectLst>
              <a:latin typeface="Optima"/>
              <a:ea typeface="ＭＳ Ｐゴシック" pitchFamily="-65" charset="-128"/>
              <a:cs typeface="ＭＳ Ｐゴシック" pitchFamily="-65" charset="-128"/>
            </a:endParaRPr>
          </a:p>
          <a:p>
            <a:pPr marL="228600" indent="-228600" algn="l">
              <a:spcBef>
                <a:spcPct val="10000"/>
              </a:spcBef>
              <a:buClr>
                <a:srgbClr val="7B4A24"/>
              </a:buClr>
              <a:buSzPct val="85000"/>
              <a:buFont typeface="Wingdings" pitchFamily="-65" charset="2"/>
              <a:buChar char="Ø"/>
              <a:defRPr/>
            </a:pPr>
            <a:r>
              <a:rPr lang="en-US" sz="14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</a:rPr>
              <a:t>Terra and Aqua MODIS and VIIRS Instrument Status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Jack Xiong, Leader, MODIS and VIIRS Characterization Support Team</a:t>
            </a:r>
          </a:p>
          <a:p>
            <a:pPr marL="228600" indent="-228600" algn="l">
              <a:spcBef>
                <a:spcPct val="10000"/>
              </a:spcBef>
              <a:buClr>
                <a:srgbClr val="7B4A24"/>
              </a:buClr>
              <a:buSzPct val="85000"/>
              <a:buFont typeface="Wingdings" pitchFamily="-65" charset="2"/>
              <a:buChar char="Ø"/>
              <a:defRPr/>
            </a:pPr>
            <a:r>
              <a:rPr lang="en-US" sz="14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</a:rPr>
              <a:t>MODIS/VIIRS Discipline Status Reports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Chris Justice and Miguel Román, Land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Steve Platnick and Steve Ackerman, Atmosphere</a:t>
            </a:r>
          </a:p>
          <a:p>
            <a:pPr marL="385763" lvl="1" indent="-125016" algn="l">
              <a:spcBef>
                <a:spcPct val="10000"/>
              </a:spcBef>
              <a:buClr>
                <a:srgbClr val="7B4A24"/>
              </a:buClr>
              <a:buFontTx/>
              <a:buChar char="–"/>
              <a:defRPr/>
            </a:pPr>
            <a:r>
              <a:rPr lang="en-US" sz="1200" b="0" dirty="0">
                <a:effectLst>
                  <a:outerShdw blurRad="38100" dist="38100" dir="2700000" algn="tl">
                    <a:schemeClr val="bg2"/>
                  </a:outerShdw>
                </a:effectLst>
                <a:latin typeface="Optima"/>
                <a:ea typeface="ＭＳ Ｐゴシック" pitchFamily="-65" charset="-128"/>
                <a:cs typeface="ＭＳ Ｐゴシック" pitchFamily="-65" charset="-128"/>
              </a:rPr>
              <a:t>Bryan Franz and Kevin Turpie, Oceans</a:t>
            </a:r>
            <a:endParaRPr lang="en-US" sz="1600" b="0" dirty="0">
              <a:effectLst>
                <a:outerShdw blurRad="38100" dist="38100" dir="2700000" algn="tl">
                  <a:schemeClr val="bg2"/>
                </a:outerShdw>
              </a:effectLst>
              <a:latin typeface="Optima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28900" y="971550"/>
            <a:ext cx="3886200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350" dirty="0">
                <a:effectLst>
                  <a:outerShdw blurRad="38100" dist="38100" dir="2700000" algn="tl">
                    <a:schemeClr val="bg2"/>
                  </a:outerShdw>
                </a:effectLst>
                <a:ea typeface="+mn-ea"/>
                <a:cs typeface="+mn-cs"/>
              </a:rPr>
              <a:t>Michael D. King</a:t>
            </a:r>
            <a:endParaRPr lang="en-US" sz="1350" baseline="30000" dirty="0">
              <a:effectLst>
                <a:outerShdw blurRad="38100" dist="38100" dir="2700000" algn="tl">
                  <a:schemeClr val="bg2"/>
                </a:outerShdw>
              </a:effectLst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chemeClr val="bg2"/>
                  </a:outerShdw>
                </a:effectLst>
              </a:rPr>
              <a:t>Laboratory for Atmospheric and Space Physics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1200" dirty="0">
                <a:effectLst>
                  <a:outerShdw blurRad="38100" dist="38100" dir="2700000" algn="tl">
                    <a:schemeClr val="bg2"/>
                  </a:outerShdw>
                </a:effectLst>
              </a:rPr>
              <a:t>University of Colorado Boulder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0117" y="1504950"/>
            <a:ext cx="360045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ss Template">
  <a:themeElements>
    <a:clrScheme name="Compass Template 8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Compass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ompass Template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Template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Templat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43050</TotalTime>
  <Words>128</Words>
  <Application>Microsoft Macintosh PowerPoint</Application>
  <PresentationFormat>On-screen Show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Optima</vt:lpstr>
      <vt:lpstr>Wingdings</vt:lpstr>
      <vt:lpstr>Compass Template</vt:lpstr>
      <vt:lpstr>MODIS/VIIRS Science Team Meeting Webex</vt:lpstr>
    </vt:vector>
  </TitlesOfParts>
  <Company>NASA Goddard Space Flight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 Status for Aqua Mission Status Review</dc:title>
  <cp:lastModifiedBy>Michael King</cp:lastModifiedBy>
  <cp:revision>756</cp:revision>
  <cp:lastPrinted>2020-09-10T22:24:36Z</cp:lastPrinted>
  <dcterms:created xsi:type="dcterms:W3CDTF">2012-01-13T23:24:14Z</dcterms:created>
  <dcterms:modified xsi:type="dcterms:W3CDTF">2020-11-17T21:50:49Z</dcterms:modified>
</cp:coreProperties>
</file>