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84" r:id="rId3"/>
    <p:sldMasterId id="2147483686" r:id="rId4"/>
    <p:sldMasterId id="2147483688" r:id="rId5"/>
    <p:sldMasterId id="2147483690" r:id="rId6"/>
    <p:sldMasterId id="2147483692" r:id="rId7"/>
    <p:sldMasterId id="2147483694" r:id="rId8"/>
    <p:sldMasterId id="2147483668" r:id="rId9"/>
    <p:sldMasterId id="2147483672" r:id="rId10"/>
    <p:sldMasterId id="2147483674" r:id="rId11"/>
    <p:sldMasterId id="2147483676" r:id="rId12"/>
    <p:sldMasterId id="2147483678" r:id="rId13"/>
    <p:sldMasterId id="2147483680" r:id="rId14"/>
  </p:sldMasterIdLst>
  <p:notesMasterIdLst>
    <p:notesMasterId r:id="rId20"/>
  </p:notesMasterIdLst>
  <p:handoutMasterIdLst>
    <p:handoutMasterId r:id="rId21"/>
  </p:handoutMasterIdLst>
  <p:sldIdLst>
    <p:sldId id="266" r:id="rId15"/>
    <p:sldId id="3751" r:id="rId16"/>
    <p:sldId id="3752" r:id="rId17"/>
    <p:sldId id="375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5FF"/>
    <a:srgbClr val="F2F7FA"/>
    <a:srgbClr val="DBE8EE"/>
    <a:srgbClr val="91B4C8"/>
    <a:srgbClr val="6AC0E1"/>
    <a:srgbClr val="52B3D9"/>
    <a:srgbClr val="68BAE1"/>
    <a:srgbClr val="6DB8E3"/>
    <a:srgbClr val="AAE3F7"/>
    <a:srgbClr val="AB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/>
    <p:restoredTop sz="94522"/>
  </p:normalViewPr>
  <p:slideViewPr>
    <p:cSldViewPr snapToGrid="0" snapToObjects="1">
      <p:cViewPr>
        <p:scale>
          <a:sx n="100" d="100"/>
          <a:sy n="100" d="100"/>
        </p:scale>
        <p:origin x="3208" y="2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82" d="100"/>
          <a:sy n="182" d="100"/>
        </p:scale>
        <p:origin x="46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8C2B-6679-2546-B791-B20FD025C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5A91F-032D-3D45-889E-A964E92CD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5D0C-221B-D841-90A1-C281F38CA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08D9-8FEA-2E4F-84AF-A88A614F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1C5E-14C9-E346-B1A7-E2CF4688A4C0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C0CBE-288C-D84B-B11F-1B62224B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STILL-option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2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2CC95E-30A4-D744-8BC0-DDA2BE0BB564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 dirty="0"/>
              <a:t>PRESENTER NAME</a:t>
            </a:r>
          </a:p>
          <a:p>
            <a:pPr>
              <a:spcBef>
                <a:spcPts val="400"/>
              </a:spcBef>
            </a:pPr>
            <a:r>
              <a:rPr lang="en-US" dirty="0"/>
              <a:t>Title</a:t>
            </a:r>
          </a:p>
          <a:p>
            <a:pPr>
              <a:spcBef>
                <a:spcPts val="400"/>
              </a:spcBef>
            </a:pPr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 userDrawn="1"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18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2424" userDrawn="1">
          <p15:clr>
            <a:srgbClr val="FBAE40"/>
          </p15:clr>
        </p15:guide>
        <p15:guide id="3" pos="336" userDrawn="1">
          <p15:clr>
            <a:srgbClr val="FBAE40"/>
          </p15:clr>
        </p15:guide>
        <p15:guide id="4" orient="horz" pos="2040" userDrawn="1">
          <p15:clr>
            <a:srgbClr val="FBAE40"/>
          </p15:clr>
        </p15:guide>
        <p15:guide id="5" orient="horz" pos="2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89992BE1-4848-D943-B519-7D7229562BFA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99D4562-C5B8-CB44-9474-120177024E1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E534795-5F96-674F-9913-75A835B2AA8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F57F9ED-D8AC-4447-8B49-413C94A1F07E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2F6A8A-D357-0B41-845F-58E66B141203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D414-97F5-4349-956F-7065147EBD6A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77637" y="-8842"/>
            <a:ext cx="12269637" cy="69270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2CC95E-30A4-D744-8BC0-DDA2BE0BB564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 dirty="0"/>
              <a:t>PRESENTER NAME</a:t>
            </a:r>
          </a:p>
          <a:p>
            <a:pPr>
              <a:spcBef>
                <a:spcPts val="400"/>
              </a:spcBef>
            </a:pPr>
            <a:r>
              <a:rPr lang="en-US" dirty="0"/>
              <a:t>Title</a:t>
            </a:r>
          </a:p>
          <a:p>
            <a:pPr>
              <a:spcBef>
                <a:spcPts val="400"/>
              </a:spcBef>
            </a:pPr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 userDrawn="1"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118577-8B85-3F4F-9790-2C71FDDC11D4}"/>
              </a:ext>
            </a:extLst>
          </p:cNvPr>
          <p:cNvGrpSpPr/>
          <p:nvPr userDrawn="1"/>
        </p:nvGrpSpPr>
        <p:grpSpPr>
          <a:xfrm>
            <a:off x="537288" y="3187693"/>
            <a:ext cx="5746781" cy="702502"/>
            <a:chOff x="537288" y="3187693"/>
            <a:chExt cx="5746781" cy="7025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44B96F-49FA-CD44-BEE0-1499E040FDB0}"/>
                </a:ext>
              </a:extLst>
            </p:cNvPr>
            <p:cNvGrpSpPr/>
            <p:nvPr userDrawn="1"/>
          </p:nvGrpSpPr>
          <p:grpSpPr>
            <a:xfrm>
              <a:off x="537288" y="3187693"/>
              <a:ext cx="3254927" cy="702502"/>
              <a:chOff x="339725" y="371475"/>
              <a:chExt cx="2647951" cy="571500"/>
            </a:xfrm>
            <a:solidFill>
              <a:srgbClr val="33CDFF"/>
            </a:solidFill>
          </p:grpSpPr>
          <p:sp>
            <p:nvSpPr>
              <p:cNvPr id="23" name="Freeform 55">
                <a:extLst>
                  <a:ext uri="{FF2B5EF4-FFF2-40B4-BE49-F238E27FC236}">
                    <a16:creationId xmlns:a16="http://schemas.microsoft.com/office/drawing/2014/main" id="{16A3A0A8-720F-1B46-B3EA-96E6D9CF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6">
                <a:extLst>
                  <a:ext uri="{FF2B5EF4-FFF2-40B4-BE49-F238E27FC236}">
                    <a16:creationId xmlns:a16="http://schemas.microsoft.com/office/drawing/2014/main" id="{5C54C28F-34FE-3E41-8A4D-F839F104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4AF1F7D9-2AC0-BD4E-BFFC-85C9A3AD7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8">
                <a:extLst>
                  <a:ext uri="{FF2B5EF4-FFF2-40B4-BE49-F238E27FC236}">
                    <a16:creationId xmlns:a16="http://schemas.microsoft.com/office/drawing/2014/main" id="{F09E0884-9AE8-4745-8D65-C93120C72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59">
                <a:extLst>
                  <a:ext uri="{FF2B5EF4-FFF2-40B4-BE49-F238E27FC236}">
                    <a16:creationId xmlns:a16="http://schemas.microsoft.com/office/drawing/2014/main" id="{5433AF6A-2277-1842-9086-DF7BB63A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0">
                <a:extLst>
                  <a:ext uri="{FF2B5EF4-FFF2-40B4-BE49-F238E27FC236}">
                    <a16:creationId xmlns:a16="http://schemas.microsoft.com/office/drawing/2014/main" id="{66E611AD-144C-FD42-96F9-F3F396C9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1">
                <a:extLst>
                  <a:ext uri="{FF2B5EF4-FFF2-40B4-BE49-F238E27FC236}">
                    <a16:creationId xmlns:a16="http://schemas.microsoft.com/office/drawing/2014/main" id="{5F5D40F7-D7AB-314B-A318-0894DE1F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152E86-8DD8-A34F-8D39-CB56DFC8C590}"/>
                </a:ext>
              </a:extLst>
            </p:cNvPr>
            <p:cNvGrpSpPr/>
            <p:nvPr userDrawn="1"/>
          </p:nvGrpSpPr>
          <p:grpSpPr>
            <a:xfrm>
              <a:off x="3974660" y="3232202"/>
              <a:ext cx="2309409" cy="613029"/>
              <a:chOff x="3138488" y="420688"/>
              <a:chExt cx="1824038" cy="484188"/>
            </a:xfrm>
            <a:solidFill>
              <a:schemeClr val="bg1"/>
            </a:solidFill>
          </p:grpSpPr>
          <p:sp>
            <p:nvSpPr>
              <p:cNvPr id="18" name="Freeform 50">
                <a:extLst>
                  <a:ext uri="{FF2B5EF4-FFF2-40B4-BE49-F238E27FC236}">
                    <a16:creationId xmlns:a16="http://schemas.microsoft.com/office/drawing/2014/main" id="{C3B57C69-0B75-3747-A5AA-13C9B56B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420688"/>
                <a:ext cx="265113" cy="484188"/>
              </a:xfrm>
              <a:custGeom>
                <a:avLst/>
                <a:gdLst>
                  <a:gd name="T0" fmla="*/ 0 w 167"/>
                  <a:gd name="T1" fmla="*/ 0 h 305"/>
                  <a:gd name="T2" fmla="*/ 167 w 167"/>
                  <a:gd name="T3" fmla="*/ 0 h 305"/>
                  <a:gd name="T4" fmla="*/ 167 w 167"/>
                  <a:gd name="T5" fmla="*/ 29 h 305"/>
                  <a:gd name="T6" fmla="*/ 33 w 167"/>
                  <a:gd name="T7" fmla="*/ 29 h 305"/>
                  <a:gd name="T8" fmla="*/ 33 w 167"/>
                  <a:gd name="T9" fmla="*/ 137 h 305"/>
                  <a:gd name="T10" fmla="*/ 165 w 167"/>
                  <a:gd name="T11" fmla="*/ 137 h 305"/>
                  <a:gd name="T12" fmla="*/ 165 w 167"/>
                  <a:gd name="T13" fmla="*/ 166 h 305"/>
                  <a:gd name="T14" fmla="*/ 33 w 167"/>
                  <a:gd name="T15" fmla="*/ 166 h 305"/>
                  <a:gd name="T16" fmla="*/ 33 w 167"/>
                  <a:gd name="T17" fmla="*/ 276 h 305"/>
                  <a:gd name="T18" fmla="*/ 167 w 167"/>
                  <a:gd name="T19" fmla="*/ 276 h 305"/>
                  <a:gd name="T20" fmla="*/ 167 w 167"/>
                  <a:gd name="T21" fmla="*/ 305 h 305"/>
                  <a:gd name="T22" fmla="*/ 0 w 167"/>
                  <a:gd name="T23" fmla="*/ 305 h 305"/>
                  <a:gd name="T24" fmla="*/ 0 w 167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5">
                    <a:moveTo>
                      <a:pt x="0" y="0"/>
                    </a:moveTo>
                    <a:lnTo>
                      <a:pt x="167" y="0"/>
                    </a:lnTo>
                    <a:lnTo>
                      <a:pt x="167" y="29"/>
                    </a:lnTo>
                    <a:lnTo>
                      <a:pt x="33" y="29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6"/>
                    </a:lnTo>
                    <a:lnTo>
                      <a:pt x="33" y="166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51">
                <a:extLst>
                  <a:ext uri="{FF2B5EF4-FFF2-40B4-BE49-F238E27FC236}">
                    <a16:creationId xmlns:a16="http://schemas.microsoft.com/office/drawing/2014/main" id="{D8F3F598-DB9E-EA42-90E2-78619B784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875" y="420688"/>
                <a:ext cx="449263" cy="484188"/>
              </a:xfrm>
              <a:custGeom>
                <a:avLst/>
                <a:gdLst>
                  <a:gd name="T0" fmla="*/ 35 w 283"/>
                  <a:gd name="T1" fmla="*/ 305 h 305"/>
                  <a:gd name="T2" fmla="*/ 0 w 283"/>
                  <a:gd name="T3" fmla="*/ 305 h 305"/>
                  <a:gd name="T4" fmla="*/ 125 w 283"/>
                  <a:gd name="T5" fmla="*/ 0 h 305"/>
                  <a:gd name="T6" fmla="*/ 158 w 283"/>
                  <a:gd name="T7" fmla="*/ 0 h 305"/>
                  <a:gd name="T8" fmla="*/ 283 w 283"/>
                  <a:gd name="T9" fmla="*/ 305 h 305"/>
                  <a:gd name="T10" fmla="*/ 246 w 283"/>
                  <a:gd name="T11" fmla="*/ 305 h 305"/>
                  <a:gd name="T12" fmla="*/ 210 w 283"/>
                  <a:gd name="T13" fmla="*/ 219 h 305"/>
                  <a:gd name="T14" fmla="*/ 71 w 283"/>
                  <a:gd name="T15" fmla="*/ 219 h 305"/>
                  <a:gd name="T16" fmla="*/ 35 w 283"/>
                  <a:gd name="T17" fmla="*/ 305 h 305"/>
                  <a:gd name="T18" fmla="*/ 142 w 283"/>
                  <a:gd name="T19" fmla="*/ 39 h 305"/>
                  <a:gd name="T20" fmla="*/ 80 w 283"/>
                  <a:gd name="T21" fmla="*/ 192 h 305"/>
                  <a:gd name="T22" fmla="*/ 201 w 283"/>
                  <a:gd name="T23" fmla="*/ 192 h 305"/>
                  <a:gd name="T24" fmla="*/ 142 w 283"/>
                  <a:gd name="T25" fmla="*/ 3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3" h="305">
                    <a:moveTo>
                      <a:pt x="35" y="305"/>
                    </a:moveTo>
                    <a:lnTo>
                      <a:pt x="0" y="305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283" y="305"/>
                    </a:lnTo>
                    <a:lnTo>
                      <a:pt x="246" y="305"/>
                    </a:lnTo>
                    <a:lnTo>
                      <a:pt x="210" y="219"/>
                    </a:lnTo>
                    <a:lnTo>
                      <a:pt x="71" y="219"/>
                    </a:lnTo>
                    <a:lnTo>
                      <a:pt x="35" y="305"/>
                    </a:lnTo>
                    <a:close/>
                    <a:moveTo>
                      <a:pt x="142" y="39"/>
                    </a:moveTo>
                    <a:lnTo>
                      <a:pt x="80" y="192"/>
                    </a:lnTo>
                    <a:lnTo>
                      <a:pt x="201" y="192"/>
                    </a:lnTo>
                    <a:lnTo>
                      <a:pt x="1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2">
                <a:extLst>
                  <a:ext uri="{FF2B5EF4-FFF2-40B4-BE49-F238E27FC236}">
                    <a16:creationId xmlns:a16="http://schemas.microsoft.com/office/drawing/2014/main" id="{1F8BD926-655F-D14B-92F0-F04370A0F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420688"/>
                <a:ext cx="322263" cy="484188"/>
              </a:xfrm>
              <a:custGeom>
                <a:avLst/>
                <a:gdLst>
                  <a:gd name="T0" fmla="*/ 0 w 86"/>
                  <a:gd name="T1" fmla="*/ 0 h 127"/>
                  <a:gd name="T2" fmla="*/ 33 w 86"/>
                  <a:gd name="T3" fmla="*/ 0 h 127"/>
                  <a:gd name="T4" fmla="*/ 69 w 86"/>
                  <a:gd name="T5" fmla="*/ 6 h 127"/>
                  <a:gd name="T6" fmla="*/ 86 w 86"/>
                  <a:gd name="T7" fmla="*/ 40 h 127"/>
                  <a:gd name="T8" fmla="*/ 79 w 86"/>
                  <a:gd name="T9" fmla="*/ 65 h 127"/>
                  <a:gd name="T10" fmla="*/ 50 w 86"/>
                  <a:gd name="T11" fmla="*/ 79 h 127"/>
                  <a:gd name="T12" fmla="*/ 82 w 86"/>
                  <a:gd name="T13" fmla="*/ 127 h 127"/>
                  <a:gd name="T14" fmla="*/ 66 w 86"/>
                  <a:gd name="T15" fmla="*/ 127 h 127"/>
                  <a:gd name="T16" fmla="*/ 30 w 86"/>
                  <a:gd name="T17" fmla="*/ 72 h 127"/>
                  <a:gd name="T18" fmla="*/ 35 w 86"/>
                  <a:gd name="T19" fmla="*/ 72 h 127"/>
                  <a:gd name="T20" fmla="*/ 63 w 86"/>
                  <a:gd name="T21" fmla="*/ 65 h 127"/>
                  <a:gd name="T22" fmla="*/ 72 w 86"/>
                  <a:gd name="T23" fmla="*/ 42 h 127"/>
                  <a:gd name="T24" fmla="*/ 60 w 86"/>
                  <a:gd name="T25" fmla="*/ 17 h 127"/>
                  <a:gd name="T26" fmla="*/ 34 w 86"/>
                  <a:gd name="T27" fmla="*/ 12 h 127"/>
                  <a:gd name="T28" fmla="*/ 14 w 86"/>
                  <a:gd name="T29" fmla="*/ 12 h 127"/>
                  <a:gd name="T30" fmla="*/ 14 w 86"/>
                  <a:gd name="T31" fmla="*/ 127 h 127"/>
                  <a:gd name="T32" fmla="*/ 0 w 86"/>
                  <a:gd name="T33" fmla="*/ 127 h 127"/>
                  <a:gd name="T34" fmla="*/ 0 w 86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27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3" y="0"/>
                      <a:pt x="62" y="2"/>
                      <a:pt x="69" y="6"/>
                    </a:cubicBezTo>
                    <a:cubicBezTo>
                      <a:pt x="79" y="12"/>
                      <a:pt x="86" y="26"/>
                      <a:pt x="86" y="40"/>
                    </a:cubicBezTo>
                    <a:cubicBezTo>
                      <a:pt x="86" y="49"/>
                      <a:pt x="84" y="58"/>
                      <a:pt x="79" y="65"/>
                    </a:cubicBezTo>
                    <a:cubicBezTo>
                      <a:pt x="71" y="76"/>
                      <a:pt x="62" y="78"/>
                      <a:pt x="50" y="7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3" y="72"/>
                      <a:pt x="56" y="71"/>
                      <a:pt x="63" y="65"/>
                    </a:cubicBezTo>
                    <a:cubicBezTo>
                      <a:pt x="70" y="58"/>
                      <a:pt x="72" y="51"/>
                      <a:pt x="72" y="42"/>
                    </a:cubicBezTo>
                    <a:cubicBezTo>
                      <a:pt x="72" y="32"/>
                      <a:pt x="68" y="22"/>
                      <a:pt x="60" y="17"/>
                    </a:cubicBezTo>
                    <a:cubicBezTo>
                      <a:pt x="53" y="13"/>
                      <a:pt x="46" y="12"/>
                      <a:pt x="3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53">
                <a:extLst>
                  <a:ext uri="{FF2B5EF4-FFF2-40B4-BE49-F238E27FC236}">
                    <a16:creationId xmlns:a16="http://schemas.microsoft.com/office/drawing/2014/main" id="{CC86B5C8-0453-9146-AF16-96DCA593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420688"/>
                <a:ext cx="287338" cy="484188"/>
              </a:xfrm>
              <a:custGeom>
                <a:avLst/>
                <a:gdLst>
                  <a:gd name="T0" fmla="*/ 73 w 181"/>
                  <a:gd name="T1" fmla="*/ 29 h 305"/>
                  <a:gd name="T2" fmla="*/ 0 w 181"/>
                  <a:gd name="T3" fmla="*/ 29 h 305"/>
                  <a:gd name="T4" fmla="*/ 0 w 181"/>
                  <a:gd name="T5" fmla="*/ 0 h 305"/>
                  <a:gd name="T6" fmla="*/ 181 w 181"/>
                  <a:gd name="T7" fmla="*/ 0 h 305"/>
                  <a:gd name="T8" fmla="*/ 181 w 181"/>
                  <a:gd name="T9" fmla="*/ 29 h 305"/>
                  <a:gd name="T10" fmla="*/ 106 w 181"/>
                  <a:gd name="T11" fmla="*/ 29 h 305"/>
                  <a:gd name="T12" fmla="*/ 106 w 181"/>
                  <a:gd name="T13" fmla="*/ 305 h 305"/>
                  <a:gd name="T14" fmla="*/ 73 w 181"/>
                  <a:gd name="T15" fmla="*/ 305 h 305"/>
                  <a:gd name="T16" fmla="*/ 73 w 181"/>
                  <a:gd name="T17" fmla="*/ 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305">
                    <a:moveTo>
                      <a:pt x="73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29"/>
                    </a:lnTo>
                    <a:lnTo>
                      <a:pt x="106" y="29"/>
                    </a:lnTo>
                    <a:lnTo>
                      <a:pt x="106" y="305"/>
                    </a:lnTo>
                    <a:lnTo>
                      <a:pt x="73" y="305"/>
                    </a:lnTo>
                    <a:lnTo>
                      <a:pt x="7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4">
                <a:extLst>
                  <a:ext uri="{FF2B5EF4-FFF2-40B4-BE49-F238E27FC236}">
                    <a16:creationId xmlns:a16="http://schemas.microsoft.com/office/drawing/2014/main" id="{8BAD797F-D4CD-434D-8198-9DEC1DA4E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420688"/>
                <a:ext cx="338138" cy="484188"/>
              </a:xfrm>
              <a:custGeom>
                <a:avLst/>
                <a:gdLst>
                  <a:gd name="T0" fmla="*/ 0 w 213"/>
                  <a:gd name="T1" fmla="*/ 305 h 305"/>
                  <a:gd name="T2" fmla="*/ 0 w 213"/>
                  <a:gd name="T3" fmla="*/ 0 h 305"/>
                  <a:gd name="T4" fmla="*/ 34 w 213"/>
                  <a:gd name="T5" fmla="*/ 0 h 305"/>
                  <a:gd name="T6" fmla="*/ 34 w 213"/>
                  <a:gd name="T7" fmla="*/ 135 h 305"/>
                  <a:gd name="T8" fmla="*/ 178 w 213"/>
                  <a:gd name="T9" fmla="*/ 135 h 305"/>
                  <a:gd name="T10" fmla="*/ 178 w 213"/>
                  <a:gd name="T11" fmla="*/ 0 h 305"/>
                  <a:gd name="T12" fmla="*/ 213 w 213"/>
                  <a:gd name="T13" fmla="*/ 0 h 305"/>
                  <a:gd name="T14" fmla="*/ 213 w 213"/>
                  <a:gd name="T15" fmla="*/ 305 h 305"/>
                  <a:gd name="T16" fmla="*/ 178 w 213"/>
                  <a:gd name="T17" fmla="*/ 305 h 305"/>
                  <a:gd name="T18" fmla="*/ 178 w 213"/>
                  <a:gd name="T19" fmla="*/ 166 h 305"/>
                  <a:gd name="T20" fmla="*/ 34 w 213"/>
                  <a:gd name="T21" fmla="*/ 166 h 305"/>
                  <a:gd name="T22" fmla="*/ 34 w 213"/>
                  <a:gd name="T23" fmla="*/ 305 h 305"/>
                  <a:gd name="T24" fmla="*/ 0 w 213"/>
                  <a:gd name="T25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305">
                    <a:moveTo>
                      <a:pt x="0" y="305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35"/>
                    </a:lnTo>
                    <a:lnTo>
                      <a:pt x="178" y="135"/>
                    </a:lnTo>
                    <a:lnTo>
                      <a:pt x="178" y="0"/>
                    </a:lnTo>
                    <a:lnTo>
                      <a:pt x="213" y="0"/>
                    </a:lnTo>
                    <a:lnTo>
                      <a:pt x="213" y="305"/>
                    </a:lnTo>
                    <a:lnTo>
                      <a:pt x="178" y="305"/>
                    </a:lnTo>
                    <a:lnTo>
                      <a:pt x="178" y="166"/>
                    </a:lnTo>
                    <a:lnTo>
                      <a:pt x="34" y="166"/>
                    </a:lnTo>
                    <a:lnTo>
                      <a:pt x="34" y="305"/>
                    </a:lnTo>
                    <a:lnTo>
                      <a:pt x="0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27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-3115"/>
            <a:ext cx="5396248" cy="6861115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4" y="-1953"/>
            <a:ext cx="5241703" cy="6859411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255"/>
            <a:ext cx="5270500" cy="6876255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0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" y="-731"/>
            <a:ext cx="5551970" cy="6858731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0" y="-541"/>
            <a:ext cx="6543340" cy="6858000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2" y="0"/>
            <a:ext cx="5626650" cy="6858000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BA2BCCB5-3507-4040-8FFC-F7D4CC43BB93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328F738-5EDC-3949-852D-A010F0465D5B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9CFF0D17-06AD-DA41-87BA-1C5318120BA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46"/>
            <a:ext cx="2908300" cy="6870546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0"/>
            <a:ext cx="2847703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09" y="0"/>
            <a:ext cx="2780145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18284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2946400" cy="68326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 b="-1"/>
          <a:stretch/>
        </p:blipFill>
        <p:spPr>
          <a:xfrm>
            <a:off x="-268469" y="0"/>
            <a:ext cx="34671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6708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1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 userDrawn="1"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2AD0-9452-684A-9802-A7E12BA97DE7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 userDrawn="1"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A74-EB09-424A-AA9B-5418F2407945}" type="datetime1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5BAE4564-26CF-C242-8FF6-CB2D9CD242A2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6E2022B-032F-C245-A6C4-D8EDEE3CD65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63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-3115"/>
            <a:ext cx="5396248" cy="6861115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-3115"/>
            <a:ext cx="5396248" cy="6861115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-3115"/>
            <a:ext cx="5396248" cy="6861115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-3115"/>
            <a:ext cx="5396248" cy="6861115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00" y="-541"/>
            <a:ext cx="6543340" cy="6858000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2" y="0"/>
            <a:ext cx="5626650" cy="6858000"/>
          </a:xfrm>
          <a:prstGeom prst="rect">
            <a:avLst/>
          </a:prstGeom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id="{9844E079-3EBA-6146-BEF0-59FA495549B2}"/>
              </a:ext>
            </a:extLst>
          </p:cNvPr>
          <p:cNvSpPr>
            <a:spLocks/>
          </p:cNvSpPr>
          <p:nvPr userDrawn="1"/>
        </p:nvSpPr>
        <p:spPr bwMode="auto">
          <a:xfrm>
            <a:off x="-422655" y="541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B2F5AE2-CD99-9E44-865F-D56B4EE8256E}"/>
              </a:ext>
            </a:extLst>
          </p:cNvPr>
          <p:cNvSpPr>
            <a:spLocks/>
          </p:cNvSpPr>
          <p:nvPr userDrawn="1"/>
        </p:nvSpPr>
        <p:spPr bwMode="auto">
          <a:xfrm>
            <a:off x="1490927" y="2369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1EBD71-4233-C14F-980D-3CAEF44976C6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5CBF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5CBF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265B34-5576-8945-9C09-BFD5396E40FC}" type="datetime1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Falkowski@nas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barry.lefer@nas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B254E-A277-A14D-A5A7-826D96BB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E82BC-024F-394F-81FE-E6FAEB82C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9273" y="4152900"/>
            <a:ext cx="4526839" cy="1708160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b="1" dirty="0"/>
              <a:t>MODIS STM</a:t>
            </a:r>
          </a:p>
          <a:p>
            <a:pPr>
              <a:spcBef>
                <a:spcPts val="400"/>
              </a:spcBef>
            </a:pPr>
            <a:r>
              <a:rPr lang="en-US" dirty="0"/>
              <a:t>NASA Headquarters Perspective on MODIS and Suomi NPP</a:t>
            </a:r>
          </a:p>
          <a:p>
            <a:pPr>
              <a:spcBef>
                <a:spcPts val="400"/>
              </a:spcBef>
            </a:pPr>
            <a:r>
              <a:rPr lang="en-US" dirty="0"/>
              <a:t>Nov 11</a:t>
            </a:r>
            <a:r>
              <a:rPr lang="en-US" baseline="30000" dirty="0"/>
              <a:t>th</a:t>
            </a:r>
            <a:r>
              <a:rPr lang="en-US" dirty="0"/>
              <a:t> 2020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B6BAC4-5F87-6542-BEEE-CE4FF0892341}"/>
              </a:ext>
            </a:extLst>
          </p:cNvPr>
          <p:cNvGrpSpPr/>
          <p:nvPr/>
        </p:nvGrpSpPr>
        <p:grpSpPr>
          <a:xfrm>
            <a:off x="516442" y="-15373"/>
            <a:ext cx="4621246" cy="6873373"/>
            <a:chOff x="8077201" y="2376488"/>
            <a:chExt cx="2759074" cy="4103687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F53E66E-30C4-7644-8F60-C9C6E832A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A67E5B-1895-B644-AC9A-EA1677FA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A4CD01E-55FA-7E4C-A3E5-99EBE4487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18577-8B85-3F4F-9790-2C71FDDC11D4}"/>
              </a:ext>
            </a:extLst>
          </p:cNvPr>
          <p:cNvGrpSpPr/>
          <p:nvPr/>
        </p:nvGrpSpPr>
        <p:grpSpPr>
          <a:xfrm>
            <a:off x="537288" y="3187693"/>
            <a:ext cx="5746781" cy="702502"/>
            <a:chOff x="537288" y="3187693"/>
            <a:chExt cx="5746781" cy="7025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44B96F-49FA-CD44-BEE0-1499E040FDB0}"/>
                </a:ext>
              </a:extLst>
            </p:cNvPr>
            <p:cNvGrpSpPr/>
            <p:nvPr userDrawn="1"/>
          </p:nvGrpSpPr>
          <p:grpSpPr>
            <a:xfrm>
              <a:off x="537288" y="3187693"/>
              <a:ext cx="3254927" cy="702502"/>
              <a:chOff x="339725" y="371475"/>
              <a:chExt cx="2647951" cy="571500"/>
            </a:xfrm>
            <a:solidFill>
              <a:srgbClr val="33CDFF"/>
            </a:solidFill>
          </p:grpSpPr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16A3A0A8-720F-1B46-B3EA-96E6D9CF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5C54C28F-34FE-3E41-8A4D-F839F104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4AF1F7D9-2AC0-BD4E-BFFC-85C9A3AD7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F09E0884-9AE8-4745-8D65-C93120C72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5433AF6A-2277-1842-9086-DF7BB63A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66E611AD-144C-FD42-96F9-F3F396C9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5F5D40F7-D7AB-314B-A318-0894DE1F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152E86-8DD8-A34F-8D39-CB56DFC8C590}"/>
                </a:ext>
              </a:extLst>
            </p:cNvPr>
            <p:cNvGrpSpPr/>
            <p:nvPr userDrawn="1"/>
          </p:nvGrpSpPr>
          <p:grpSpPr>
            <a:xfrm>
              <a:off x="3974660" y="3232202"/>
              <a:ext cx="2309409" cy="613029"/>
              <a:chOff x="3138488" y="420688"/>
              <a:chExt cx="1824038" cy="484188"/>
            </a:xfrm>
            <a:solidFill>
              <a:schemeClr val="bg1"/>
            </a:solidFill>
          </p:grpSpPr>
          <p:sp>
            <p:nvSpPr>
              <p:cNvPr id="32" name="Freeform 50">
                <a:extLst>
                  <a:ext uri="{FF2B5EF4-FFF2-40B4-BE49-F238E27FC236}">
                    <a16:creationId xmlns:a16="http://schemas.microsoft.com/office/drawing/2014/main" id="{C3B57C69-0B75-3747-A5AA-13C9B56B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420688"/>
                <a:ext cx="265113" cy="484188"/>
              </a:xfrm>
              <a:custGeom>
                <a:avLst/>
                <a:gdLst>
                  <a:gd name="T0" fmla="*/ 0 w 167"/>
                  <a:gd name="T1" fmla="*/ 0 h 305"/>
                  <a:gd name="T2" fmla="*/ 167 w 167"/>
                  <a:gd name="T3" fmla="*/ 0 h 305"/>
                  <a:gd name="T4" fmla="*/ 167 w 167"/>
                  <a:gd name="T5" fmla="*/ 29 h 305"/>
                  <a:gd name="T6" fmla="*/ 33 w 167"/>
                  <a:gd name="T7" fmla="*/ 29 h 305"/>
                  <a:gd name="T8" fmla="*/ 33 w 167"/>
                  <a:gd name="T9" fmla="*/ 137 h 305"/>
                  <a:gd name="T10" fmla="*/ 165 w 167"/>
                  <a:gd name="T11" fmla="*/ 137 h 305"/>
                  <a:gd name="T12" fmla="*/ 165 w 167"/>
                  <a:gd name="T13" fmla="*/ 166 h 305"/>
                  <a:gd name="T14" fmla="*/ 33 w 167"/>
                  <a:gd name="T15" fmla="*/ 166 h 305"/>
                  <a:gd name="T16" fmla="*/ 33 w 167"/>
                  <a:gd name="T17" fmla="*/ 276 h 305"/>
                  <a:gd name="T18" fmla="*/ 167 w 167"/>
                  <a:gd name="T19" fmla="*/ 276 h 305"/>
                  <a:gd name="T20" fmla="*/ 167 w 167"/>
                  <a:gd name="T21" fmla="*/ 305 h 305"/>
                  <a:gd name="T22" fmla="*/ 0 w 167"/>
                  <a:gd name="T23" fmla="*/ 305 h 305"/>
                  <a:gd name="T24" fmla="*/ 0 w 167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5">
                    <a:moveTo>
                      <a:pt x="0" y="0"/>
                    </a:moveTo>
                    <a:lnTo>
                      <a:pt x="167" y="0"/>
                    </a:lnTo>
                    <a:lnTo>
                      <a:pt x="167" y="29"/>
                    </a:lnTo>
                    <a:lnTo>
                      <a:pt x="33" y="29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6"/>
                    </a:lnTo>
                    <a:lnTo>
                      <a:pt x="33" y="166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D8F3F598-DB9E-EA42-90E2-78619B784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875" y="420688"/>
                <a:ext cx="449263" cy="484188"/>
              </a:xfrm>
              <a:custGeom>
                <a:avLst/>
                <a:gdLst>
                  <a:gd name="T0" fmla="*/ 35 w 283"/>
                  <a:gd name="T1" fmla="*/ 305 h 305"/>
                  <a:gd name="T2" fmla="*/ 0 w 283"/>
                  <a:gd name="T3" fmla="*/ 305 h 305"/>
                  <a:gd name="T4" fmla="*/ 125 w 283"/>
                  <a:gd name="T5" fmla="*/ 0 h 305"/>
                  <a:gd name="T6" fmla="*/ 158 w 283"/>
                  <a:gd name="T7" fmla="*/ 0 h 305"/>
                  <a:gd name="T8" fmla="*/ 283 w 283"/>
                  <a:gd name="T9" fmla="*/ 305 h 305"/>
                  <a:gd name="T10" fmla="*/ 246 w 283"/>
                  <a:gd name="T11" fmla="*/ 305 h 305"/>
                  <a:gd name="T12" fmla="*/ 210 w 283"/>
                  <a:gd name="T13" fmla="*/ 219 h 305"/>
                  <a:gd name="T14" fmla="*/ 71 w 283"/>
                  <a:gd name="T15" fmla="*/ 219 h 305"/>
                  <a:gd name="T16" fmla="*/ 35 w 283"/>
                  <a:gd name="T17" fmla="*/ 305 h 305"/>
                  <a:gd name="T18" fmla="*/ 142 w 283"/>
                  <a:gd name="T19" fmla="*/ 39 h 305"/>
                  <a:gd name="T20" fmla="*/ 80 w 283"/>
                  <a:gd name="T21" fmla="*/ 192 h 305"/>
                  <a:gd name="T22" fmla="*/ 201 w 283"/>
                  <a:gd name="T23" fmla="*/ 192 h 305"/>
                  <a:gd name="T24" fmla="*/ 142 w 283"/>
                  <a:gd name="T25" fmla="*/ 3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3" h="305">
                    <a:moveTo>
                      <a:pt x="35" y="305"/>
                    </a:moveTo>
                    <a:lnTo>
                      <a:pt x="0" y="305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283" y="305"/>
                    </a:lnTo>
                    <a:lnTo>
                      <a:pt x="246" y="305"/>
                    </a:lnTo>
                    <a:lnTo>
                      <a:pt x="210" y="219"/>
                    </a:lnTo>
                    <a:lnTo>
                      <a:pt x="71" y="219"/>
                    </a:lnTo>
                    <a:lnTo>
                      <a:pt x="35" y="305"/>
                    </a:lnTo>
                    <a:close/>
                    <a:moveTo>
                      <a:pt x="142" y="39"/>
                    </a:moveTo>
                    <a:lnTo>
                      <a:pt x="80" y="192"/>
                    </a:lnTo>
                    <a:lnTo>
                      <a:pt x="201" y="192"/>
                    </a:lnTo>
                    <a:lnTo>
                      <a:pt x="1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1F8BD926-655F-D14B-92F0-F04370A0F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420688"/>
                <a:ext cx="322263" cy="484188"/>
              </a:xfrm>
              <a:custGeom>
                <a:avLst/>
                <a:gdLst>
                  <a:gd name="T0" fmla="*/ 0 w 86"/>
                  <a:gd name="T1" fmla="*/ 0 h 127"/>
                  <a:gd name="T2" fmla="*/ 33 w 86"/>
                  <a:gd name="T3" fmla="*/ 0 h 127"/>
                  <a:gd name="T4" fmla="*/ 69 w 86"/>
                  <a:gd name="T5" fmla="*/ 6 h 127"/>
                  <a:gd name="T6" fmla="*/ 86 w 86"/>
                  <a:gd name="T7" fmla="*/ 40 h 127"/>
                  <a:gd name="T8" fmla="*/ 79 w 86"/>
                  <a:gd name="T9" fmla="*/ 65 h 127"/>
                  <a:gd name="T10" fmla="*/ 50 w 86"/>
                  <a:gd name="T11" fmla="*/ 79 h 127"/>
                  <a:gd name="T12" fmla="*/ 82 w 86"/>
                  <a:gd name="T13" fmla="*/ 127 h 127"/>
                  <a:gd name="T14" fmla="*/ 66 w 86"/>
                  <a:gd name="T15" fmla="*/ 127 h 127"/>
                  <a:gd name="T16" fmla="*/ 30 w 86"/>
                  <a:gd name="T17" fmla="*/ 72 h 127"/>
                  <a:gd name="T18" fmla="*/ 35 w 86"/>
                  <a:gd name="T19" fmla="*/ 72 h 127"/>
                  <a:gd name="T20" fmla="*/ 63 w 86"/>
                  <a:gd name="T21" fmla="*/ 65 h 127"/>
                  <a:gd name="T22" fmla="*/ 72 w 86"/>
                  <a:gd name="T23" fmla="*/ 42 h 127"/>
                  <a:gd name="T24" fmla="*/ 60 w 86"/>
                  <a:gd name="T25" fmla="*/ 17 h 127"/>
                  <a:gd name="T26" fmla="*/ 34 w 86"/>
                  <a:gd name="T27" fmla="*/ 12 h 127"/>
                  <a:gd name="T28" fmla="*/ 14 w 86"/>
                  <a:gd name="T29" fmla="*/ 12 h 127"/>
                  <a:gd name="T30" fmla="*/ 14 w 86"/>
                  <a:gd name="T31" fmla="*/ 127 h 127"/>
                  <a:gd name="T32" fmla="*/ 0 w 86"/>
                  <a:gd name="T33" fmla="*/ 127 h 127"/>
                  <a:gd name="T34" fmla="*/ 0 w 86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27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3" y="0"/>
                      <a:pt x="62" y="2"/>
                      <a:pt x="69" y="6"/>
                    </a:cubicBezTo>
                    <a:cubicBezTo>
                      <a:pt x="79" y="12"/>
                      <a:pt x="86" y="26"/>
                      <a:pt x="86" y="40"/>
                    </a:cubicBezTo>
                    <a:cubicBezTo>
                      <a:pt x="86" y="49"/>
                      <a:pt x="84" y="58"/>
                      <a:pt x="79" y="65"/>
                    </a:cubicBezTo>
                    <a:cubicBezTo>
                      <a:pt x="71" y="76"/>
                      <a:pt x="62" y="78"/>
                      <a:pt x="50" y="7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3" y="72"/>
                      <a:pt x="56" y="71"/>
                      <a:pt x="63" y="65"/>
                    </a:cubicBezTo>
                    <a:cubicBezTo>
                      <a:pt x="70" y="58"/>
                      <a:pt x="72" y="51"/>
                      <a:pt x="72" y="42"/>
                    </a:cubicBezTo>
                    <a:cubicBezTo>
                      <a:pt x="72" y="32"/>
                      <a:pt x="68" y="22"/>
                      <a:pt x="60" y="17"/>
                    </a:cubicBezTo>
                    <a:cubicBezTo>
                      <a:pt x="53" y="13"/>
                      <a:pt x="46" y="12"/>
                      <a:pt x="3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CC86B5C8-0453-9146-AF16-96DCA593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420688"/>
                <a:ext cx="287338" cy="484188"/>
              </a:xfrm>
              <a:custGeom>
                <a:avLst/>
                <a:gdLst>
                  <a:gd name="T0" fmla="*/ 73 w 181"/>
                  <a:gd name="T1" fmla="*/ 29 h 305"/>
                  <a:gd name="T2" fmla="*/ 0 w 181"/>
                  <a:gd name="T3" fmla="*/ 29 h 305"/>
                  <a:gd name="T4" fmla="*/ 0 w 181"/>
                  <a:gd name="T5" fmla="*/ 0 h 305"/>
                  <a:gd name="T6" fmla="*/ 181 w 181"/>
                  <a:gd name="T7" fmla="*/ 0 h 305"/>
                  <a:gd name="T8" fmla="*/ 181 w 181"/>
                  <a:gd name="T9" fmla="*/ 29 h 305"/>
                  <a:gd name="T10" fmla="*/ 106 w 181"/>
                  <a:gd name="T11" fmla="*/ 29 h 305"/>
                  <a:gd name="T12" fmla="*/ 106 w 181"/>
                  <a:gd name="T13" fmla="*/ 305 h 305"/>
                  <a:gd name="T14" fmla="*/ 73 w 181"/>
                  <a:gd name="T15" fmla="*/ 305 h 305"/>
                  <a:gd name="T16" fmla="*/ 73 w 181"/>
                  <a:gd name="T17" fmla="*/ 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305">
                    <a:moveTo>
                      <a:pt x="73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29"/>
                    </a:lnTo>
                    <a:lnTo>
                      <a:pt x="106" y="29"/>
                    </a:lnTo>
                    <a:lnTo>
                      <a:pt x="106" y="305"/>
                    </a:lnTo>
                    <a:lnTo>
                      <a:pt x="73" y="305"/>
                    </a:lnTo>
                    <a:lnTo>
                      <a:pt x="7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8BAD797F-D4CD-434D-8198-9DEC1DA4E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420688"/>
                <a:ext cx="338138" cy="484188"/>
              </a:xfrm>
              <a:custGeom>
                <a:avLst/>
                <a:gdLst>
                  <a:gd name="T0" fmla="*/ 0 w 213"/>
                  <a:gd name="T1" fmla="*/ 305 h 305"/>
                  <a:gd name="T2" fmla="*/ 0 w 213"/>
                  <a:gd name="T3" fmla="*/ 0 h 305"/>
                  <a:gd name="T4" fmla="*/ 34 w 213"/>
                  <a:gd name="T5" fmla="*/ 0 h 305"/>
                  <a:gd name="T6" fmla="*/ 34 w 213"/>
                  <a:gd name="T7" fmla="*/ 135 h 305"/>
                  <a:gd name="T8" fmla="*/ 178 w 213"/>
                  <a:gd name="T9" fmla="*/ 135 h 305"/>
                  <a:gd name="T10" fmla="*/ 178 w 213"/>
                  <a:gd name="T11" fmla="*/ 0 h 305"/>
                  <a:gd name="T12" fmla="*/ 213 w 213"/>
                  <a:gd name="T13" fmla="*/ 0 h 305"/>
                  <a:gd name="T14" fmla="*/ 213 w 213"/>
                  <a:gd name="T15" fmla="*/ 305 h 305"/>
                  <a:gd name="T16" fmla="*/ 178 w 213"/>
                  <a:gd name="T17" fmla="*/ 305 h 305"/>
                  <a:gd name="T18" fmla="*/ 178 w 213"/>
                  <a:gd name="T19" fmla="*/ 166 h 305"/>
                  <a:gd name="T20" fmla="*/ 34 w 213"/>
                  <a:gd name="T21" fmla="*/ 166 h 305"/>
                  <a:gd name="T22" fmla="*/ 34 w 213"/>
                  <a:gd name="T23" fmla="*/ 305 h 305"/>
                  <a:gd name="T24" fmla="*/ 0 w 213"/>
                  <a:gd name="T25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305">
                    <a:moveTo>
                      <a:pt x="0" y="305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35"/>
                    </a:lnTo>
                    <a:lnTo>
                      <a:pt x="178" y="135"/>
                    </a:lnTo>
                    <a:lnTo>
                      <a:pt x="178" y="0"/>
                    </a:lnTo>
                    <a:lnTo>
                      <a:pt x="213" y="0"/>
                    </a:lnTo>
                    <a:lnTo>
                      <a:pt x="213" y="305"/>
                    </a:lnTo>
                    <a:lnTo>
                      <a:pt x="178" y="305"/>
                    </a:lnTo>
                    <a:lnTo>
                      <a:pt x="178" y="166"/>
                    </a:lnTo>
                    <a:lnTo>
                      <a:pt x="34" y="166"/>
                    </a:lnTo>
                    <a:lnTo>
                      <a:pt x="34" y="305"/>
                    </a:lnTo>
                    <a:lnTo>
                      <a:pt x="0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3087" y="147031"/>
            <a:ext cx="9678914" cy="535531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sz="3200" b="1" dirty="0"/>
              <a:t>NASA HQ Perspective on MODIS and Suomi NPP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3086" y="682562"/>
            <a:ext cx="9585432" cy="6048322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i="1" u="sng" dirty="0"/>
              <a:t>Terra, Aqua, </a:t>
            </a:r>
            <a:r>
              <a:rPr lang="en-US" b="1" i="1" u="sng" dirty="0" err="1"/>
              <a:t>Soumi</a:t>
            </a:r>
            <a:r>
              <a:rPr lang="en-US" b="1" i="1" u="sng" dirty="0"/>
              <a:t>-NPP, JPSS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Terra, Aqua, and Suomi NPP satellites are among the most critical Earth Observing System satellites for acquiring high quality long-term Earth system data records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NASA EOS era is coming to a close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Terra and Aqua are aging spacecraft. Still collecting EO data and producing data products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Phase F plans are being made for both spacecraft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SNPP and JPSS Series satellites are the beginning of a new generation of polar-orbiting operational environmental satellites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Suomi NPP, NOAA-20, and the follow-on JPSS missions will continue EO measurements that done with the Terra and Aqua missions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i="1" u="sng" dirty="0"/>
              <a:t>Going Forward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NASA HQ is focused on ensuring continuity and stable data products between sensors on TASNPP &amp; JPSS platforms (We think we are close for MODIS/VIRRS but need to be informed of issues that the community sees)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Operational partners have the lead on products they develop; we have no intention or desire to replicate what they are doing or create overlapping/duplicative data products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NASA HQ is continuing its focus on </a:t>
            </a:r>
            <a:r>
              <a:rPr lang="en-US" sz="1600" b="1" i="1" dirty="0"/>
              <a:t>supporting science </a:t>
            </a:r>
            <a:r>
              <a:rPr lang="en-US" sz="1600" dirty="0"/>
              <a:t>with existing and new data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3086" y="-40815"/>
            <a:ext cx="9678914" cy="978729"/>
          </a:xfrm>
          <a:solidFill>
            <a:schemeClr val="bg1">
              <a:alpha val="82000"/>
            </a:schemeClr>
          </a:solidFill>
        </p:spPr>
        <p:txBody>
          <a:bodyPr/>
          <a:lstStyle/>
          <a:p>
            <a:r>
              <a:rPr lang="en-US" sz="3200" b="1" dirty="0"/>
              <a:t>NASA HQ Perspective on MODIS and Suomi NPP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3085" y="937914"/>
            <a:ext cx="9585434" cy="1985159"/>
          </a:xfrm>
          <a:solidFill>
            <a:schemeClr val="bg1">
              <a:alpha val="81000"/>
            </a:schemeClr>
          </a:solidFill>
        </p:spPr>
        <p:txBody>
          <a:bodyPr/>
          <a:lstStyle/>
          <a:p>
            <a:r>
              <a:rPr lang="en-US" b="1" i="1" u="sng" dirty="0"/>
              <a:t>Senior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NASA 2020 Senior Review funds the continuation of Terra and Aqua standard data products and algorithm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Senior Review was a major effort for both the Aqua and Terra missions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Senior Review Panel was highly favorable toward both missions (details to follow in the next two talks)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4F2BC4B-C5CF-5845-B7DF-806DD7C5F15E}"/>
              </a:ext>
            </a:extLst>
          </p:cNvPr>
          <p:cNvSpPr txBox="1">
            <a:spLocks/>
          </p:cNvSpPr>
          <p:nvPr/>
        </p:nvSpPr>
        <p:spPr>
          <a:xfrm>
            <a:off x="2419606" y="3309720"/>
            <a:ext cx="9585434" cy="349634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i="1" u="sng" dirty="0"/>
              <a:t>2020 TASNPP Solicitation(s)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Release is imminent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Two solicitations: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One focused on the Science of TASNPP (must be science focused not product focused!)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One focused on Standard Products for SNPP/JPSS (since SNPP/JPSS do not fit into the Senior Review)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After release, questions can be directed to myself (</a:t>
            </a:r>
            <a:r>
              <a:rPr lang="en-US" sz="1600" dirty="0">
                <a:hlinkClick r:id="rId3"/>
              </a:rPr>
              <a:t>Michael.Falkowski@nasa.gov</a:t>
            </a:r>
            <a:r>
              <a:rPr lang="en-US" sz="1600" dirty="0"/>
              <a:t>) AND Barry </a:t>
            </a:r>
            <a:r>
              <a:rPr lang="en-US" sz="1600" dirty="0" err="1"/>
              <a:t>Lefer</a:t>
            </a:r>
            <a:r>
              <a:rPr lang="en-US" sz="1600" dirty="0"/>
              <a:t> (</a:t>
            </a:r>
            <a:r>
              <a:rPr lang="en-US" sz="1600" dirty="0">
                <a:hlinkClick r:id="rId4"/>
              </a:rPr>
              <a:t>barry.lefer@nasa.gov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82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  <p:bldP spid="7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cture 1 - LiDAR Basics - Key Principles">
            <a:extLst>
              <a:ext uri="{FF2B5EF4-FFF2-40B4-BE49-F238E27FC236}">
                <a16:creationId xmlns:a16="http://schemas.microsoft.com/office/drawing/2014/main" id="{37966D64-D051-554B-B682-498550029F0A}"/>
              </a:ext>
            </a:extLst>
          </p:cNvPr>
          <p:cNvSpPr/>
          <p:nvPr/>
        </p:nvSpPr>
        <p:spPr>
          <a:xfrm>
            <a:off x="3283246" y="1237325"/>
            <a:ext cx="6932886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30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en-US" b="1" dirty="0"/>
              <a:t>Serve on Panels and Report Publications! </a:t>
            </a:r>
            <a:endParaRPr b="1" dirty="0"/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00AC53EA-00AB-8E4A-B7AD-BB340E85A82E}"/>
              </a:ext>
            </a:extLst>
          </p:cNvPr>
          <p:cNvSpPr txBox="1">
            <a:spLocks/>
          </p:cNvSpPr>
          <p:nvPr/>
        </p:nvSpPr>
        <p:spPr>
          <a:xfrm>
            <a:off x="11760200" y="6451600"/>
            <a:ext cx="3429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315957F-EBAB-EC42-9710-D498C0B8FD4E}"/>
              </a:ext>
            </a:extLst>
          </p:cNvPr>
          <p:cNvSpPr txBox="1"/>
          <p:nvPr/>
        </p:nvSpPr>
        <p:spPr>
          <a:xfrm>
            <a:off x="2567884" y="2467755"/>
            <a:ext cx="8363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Serving on NASA Peer Review Panels is </a:t>
            </a:r>
            <a:r>
              <a:rPr lang="en-US" sz="3600" b="1" u="sng" dirty="0"/>
              <a:t>your</a:t>
            </a:r>
            <a:r>
              <a:rPr lang="en-US" sz="3600" b="1" dirty="0"/>
              <a:t> </a:t>
            </a:r>
            <a:r>
              <a:rPr lang="en-US" sz="3600" b="1" u="sng" dirty="0"/>
              <a:t>obligation</a:t>
            </a:r>
            <a:r>
              <a:rPr lang="en-US" sz="3600" b="1" dirty="0"/>
              <a:t> to NASA and to our scientific community.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2041F8E-4135-7541-8D20-8AB0E5605E7E}"/>
              </a:ext>
            </a:extLst>
          </p:cNvPr>
          <p:cNvSpPr txBox="1"/>
          <p:nvPr/>
        </p:nvSpPr>
        <p:spPr>
          <a:xfrm>
            <a:off x="2599553" y="4816041"/>
            <a:ext cx="836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Timely reporting of publications is critical to the health of NASA ESD!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A790A-138A-F644-9712-A0F6CA1BBD43}"/>
              </a:ext>
            </a:extLst>
          </p:cNvPr>
          <p:cNvSpPr/>
          <p:nvPr/>
        </p:nvSpPr>
        <p:spPr>
          <a:xfrm>
            <a:off x="2914749" y="101097"/>
            <a:ext cx="7501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HQ Needs From You</a:t>
            </a:r>
          </a:p>
        </p:txBody>
      </p:sp>
    </p:spTree>
    <p:extLst>
      <p:ext uri="{BB962C8B-B14F-4D97-AF65-F5344CB8AC3E}">
        <p14:creationId xmlns:p14="http://schemas.microsoft.com/office/powerpoint/2010/main" val="12651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6DCC4-9CAE-D447-AB54-5F429370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5823C-A085-BA4B-AACC-E38B0A3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ater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volca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land-s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ice-sm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afr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th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mosphe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irbor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orthamer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and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22494</TotalTime>
  <Words>409</Words>
  <Application>Microsoft Macintosh PowerPoint</Application>
  <PresentationFormat>Widescreen</PresentationFormat>
  <Paragraphs>40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Arial</vt:lpstr>
      <vt:lpstr>Calibri</vt:lpstr>
      <vt:lpstr>Candara</vt:lpstr>
      <vt:lpstr>Office Theme</vt:lpstr>
      <vt:lpstr>earth title slide</vt:lpstr>
      <vt:lpstr>atmosphere</vt:lpstr>
      <vt:lpstr>airborne</vt:lpstr>
      <vt:lpstr>northamerica</vt:lpstr>
      <vt:lpstr>fire</vt:lpstr>
      <vt:lpstr>land</vt:lpstr>
      <vt:lpstr>land2</vt:lpstr>
      <vt:lpstr>water</vt:lpstr>
      <vt:lpstr>water2</vt:lpstr>
      <vt:lpstr>volcano</vt:lpstr>
      <vt:lpstr>land-small</vt:lpstr>
      <vt:lpstr>ice-small</vt:lpstr>
      <vt:lpstr>africa</vt:lpstr>
      <vt:lpstr>PowerPoint Presentation</vt:lpstr>
      <vt:lpstr>NASA HQ Perspective on MODIS and Suomi NPP</vt:lpstr>
      <vt:lpstr>NASA HQ Perspective on MODIS and Suomi NPP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King</cp:lastModifiedBy>
  <cp:revision>259</cp:revision>
  <dcterms:created xsi:type="dcterms:W3CDTF">2018-07-16T01:24:17Z</dcterms:created>
  <dcterms:modified xsi:type="dcterms:W3CDTF">2020-11-19T21:29:14Z</dcterms:modified>
</cp:coreProperties>
</file>