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450" r:id="rId2"/>
    <p:sldId id="483" r:id="rId3"/>
    <p:sldId id="482" r:id="rId4"/>
    <p:sldId id="473" r:id="rId5"/>
    <p:sldId id="480" r:id="rId6"/>
    <p:sldId id="479" r:id="rId7"/>
    <p:sldId id="462" r:id="rId8"/>
    <p:sldId id="478" r:id="rId9"/>
    <p:sldId id="476" r:id="rId10"/>
    <p:sldId id="468" r:id="rId11"/>
    <p:sldId id="477" r:id="rId12"/>
    <p:sldId id="470" r:id="rId13"/>
    <p:sldId id="502" r:id="rId14"/>
    <p:sldId id="498" r:id="rId15"/>
    <p:sldId id="472" r:id="rId16"/>
    <p:sldId id="503" r:id="rId17"/>
    <p:sldId id="488" r:id="rId18"/>
    <p:sldId id="491" r:id="rId19"/>
    <p:sldId id="489" r:id="rId20"/>
    <p:sldId id="499" r:id="rId21"/>
    <p:sldId id="484" r:id="rId22"/>
  </p:sldIdLst>
  <p:sldSz cx="9144000" cy="6858000" type="screen4x3"/>
  <p:notesSz cx="6954838" cy="92408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2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90" autoAdjust="0"/>
  </p:normalViewPr>
  <p:slideViewPr>
    <p:cSldViewPr>
      <p:cViewPr varScale="1">
        <p:scale>
          <a:sx n="51" d="100"/>
          <a:sy n="51" d="100"/>
        </p:scale>
        <p:origin x="1316" y="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2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6954838" cy="92408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6954838" cy="92408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" y="0"/>
            <a:ext cx="6954838" cy="92408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3011357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38669" y="0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434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6813" y="692150"/>
            <a:ext cx="4614862" cy="3460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96286" y="4390030"/>
            <a:ext cx="5557453" cy="415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20" tIns="46080" rIns="9252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8773747"/>
            <a:ext cx="3011357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938669" y="8773747"/>
            <a:ext cx="3009752" cy="457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20" tIns="46080" rIns="92520" bIns="4608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EB207B-E53E-42EF-A9BE-AEF3822C85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17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9339" indent="-288207"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52830" indent="-230566"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13962" indent="-230566"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75094" indent="-230566"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36226" indent="-230566" defTabSz="46113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97357" indent="-230566" defTabSz="46113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58489" indent="-230566" defTabSz="46113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919621" indent="-230566" defTabSz="46113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6502" algn="l"/>
                <a:tab pos="1394604" algn="l"/>
                <a:tab pos="2092707" algn="l"/>
                <a:tab pos="2790809" algn="l"/>
                <a:tab pos="348731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DBC5AAB2-9CAD-4AD0-B628-968B4A8BF317}" type="slidenum">
              <a:rPr lang="en-GB" altLang="en-US" sz="1100">
                <a:solidFill>
                  <a:srgbClr val="FFFFFF"/>
                </a:solidFill>
              </a:rPr>
              <a:pPr>
                <a:buFont typeface="Times New Roman" panose="02020603050405020304" pitchFamily="18" charset="0"/>
                <a:buNone/>
              </a:pPr>
              <a:t>1</a:t>
            </a:fld>
            <a:endParaRPr lang="en-GB" altLang="en-US" sz="1100">
              <a:solidFill>
                <a:srgbClr val="FFFFFF"/>
              </a:solidFill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5265190" y="6655708"/>
            <a:ext cx="4024817" cy="3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316" tIns="46476" rIns="93316" bIns="46476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58F7D304-833D-4546-A3F2-563653C69816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</a:pPr>
              <a:t>1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5265189" y="6657313"/>
            <a:ext cx="4029613" cy="3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316" tIns="46476" rIns="93316" bIns="46476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6056B146-0A09-410D-BEF7-23B283E38D83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</a:pPr>
              <a:t>1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0" y="6657313"/>
            <a:ext cx="4029613" cy="3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226" tIns="46113" rIns="92226" bIns="46113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0" y="1"/>
            <a:ext cx="4029613" cy="3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226" tIns="46113" rIns="92226" bIns="46113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5265189" y="1"/>
            <a:ext cx="4029613" cy="3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226" tIns="46113" rIns="92226" bIns="46113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1552065" y="524818"/>
            <a:ext cx="6189075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226" tIns="46113" rIns="92226" bIns="46113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1" name="Rectangle 7"/>
          <p:cNvSpPr>
            <a:spLocks noGrp="1" noChangeArrowheads="1"/>
          </p:cNvSpPr>
          <p:nvPr>
            <p:ph type="body"/>
          </p:nvPr>
        </p:nvSpPr>
        <p:spPr>
          <a:xfrm>
            <a:off x="930279" y="3330262"/>
            <a:ext cx="7431047" cy="32211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1281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10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2120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11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0239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12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24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6A33A94-2A0B-4C64-A96E-45C91A8CAD02}" type="slidenum">
              <a:rPr lang="en-GB" smtClean="0"/>
              <a:pPr>
                <a:buFont typeface="Times New Roman" pitchFamily="18" charset="0"/>
                <a:buNone/>
              </a:pPr>
              <a:t>13</a:t>
            </a:fld>
            <a:endParaRPr lang="en-GB" smtClean="0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4F13C52-A8E5-4E8F-BAAB-70CEA6C5FD85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7413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310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14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925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15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079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16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3933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6A33A94-2A0B-4C64-A96E-45C91A8CAD02}" type="slidenum">
              <a:rPr lang="en-GB" smtClean="0"/>
              <a:pPr>
                <a:buFont typeface="Times New Roman" pitchFamily="18" charset="0"/>
                <a:buNone/>
              </a:pPr>
              <a:t>21</a:t>
            </a:fld>
            <a:endParaRPr lang="en-GB" smtClean="0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4F13C52-A8E5-4E8F-BAAB-70CEA6C5FD85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7413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30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2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915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6A33A94-2A0B-4C64-A96E-45C91A8CAD02}" type="slidenum">
              <a:rPr lang="en-GB" smtClean="0"/>
              <a:pPr>
                <a:buFont typeface="Times New Roman" pitchFamily="18" charset="0"/>
                <a:buNone/>
              </a:pPr>
              <a:t>3</a:t>
            </a:fld>
            <a:endParaRPr lang="en-GB" smtClean="0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4F13C52-A8E5-4E8F-BAAB-70CEA6C5FD85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7413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8783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4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857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5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311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6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919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7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119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8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1543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A1F9AB-694E-4ECE-81F4-88B496EE809C}" type="slidenum">
              <a:rPr lang="en-GB" smtClean="0"/>
              <a:pPr>
                <a:buFont typeface="Times New Roman" pitchFamily="18" charset="0"/>
                <a:buNone/>
              </a:pPr>
              <a:t>9</a:t>
            </a:fld>
            <a:endParaRPr lang="en-GB" smtClean="0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38669" y="8773747"/>
            <a:ext cx="3011356" cy="45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46080" rIns="92520" bIns="4608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B58AE4-5451-4A94-9EC0-6C8F67985A9F}" type="slidenum">
              <a:rPr lang="en-GB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161547" y="692748"/>
            <a:ext cx="4631746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6389" name="Text Box 3"/>
          <p:cNvSpPr>
            <a:spLocks noGrp="1" noChangeArrowheads="1"/>
          </p:cNvSpPr>
          <p:nvPr>
            <p:ph type="body"/>
          </p:nvPr>
        </p:nvSpPr>
        <p:spPr>
          <a:xfrm>
            <a:off x="696287" y="4390029"/>
            <a:ext cx="5560661" cy="4248008"/>
          </a:xfrm>
          <a:noFill/>
          <a:ln/>
        </p:spPr>
        <p:txBody>
          <a:bodyPr anchor="ctr" anchorCtr="1"/>
          <a:lstStyle/>
          <a:p>
            <a:pPr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Times New Roman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848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01251-0DFF-4237-A903-AE0C760C2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14C1-7F3E-4367-9149-D7C03F8E9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FAD14-23FB-4EBB-8BAE-BA2F7FCDD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57811-E867-48DF-85A5-F137E08E5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AFAF-14EF-4D75-9703-91651A188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0052-9251-4B03-A182-22CD35212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60F9-9F84-411B-B4BC-C64599E6A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045CF-69ED-42E5-A89C-34523FE0E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C4DDB-5ADD-4B69-B70B-FAE211C2B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DED62-EC24-473D-AE1A-DC11367D5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557D1-14A7-466D-AD70-B7DD2482B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483383-DB7D-44F3-9DEB-0DB6EDD33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89051820-43BA-4842-8DEB-D00C00734DF0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</a:pPr>
              <a:t>1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33400" y="1691217"/>
            <a:ext cx="78819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fr-FR" altLang="en-US" sz="2800" b="1" i="1" dirty="0" smtClean="0">
                <a:solidFill>
                  <a:srgbClr val="333399"/>
                </a:solidFill>
                <a:latin typeface="Arial" panose="020B0604020202020204" pitchFamily="34" charset="0"/>
              </a:rPr>
              <a:t>SNPP/NOAA20 VIIRS </a:t>
            </a:r>
            <a:r>
              <a:rPr lang="fr-FR" altLang="en-US" sz="2800" b="1" i="1" dirty="0">
                <a:solidFill>
                  <a:srgbClr val="333399"/>
                </a:solidFill>
                <a:latin typeface="Arial" panose="020B0604020202020204" pitchFamily="34" charset="0"/>
              </a:rPr>
              <a:t>DNB </a:t>
            </a:r>
            <a:r>
              <a:rPr lang="fr-FR" altLang="en-US" sz="2800" b="1" i="1" dirty="0" smtClean="0">
                <a:solidFill>
                  <a:srgbClr val="333399"/>
                </a:solidFill>
                <a:latin typeface="Arial" panose="020B0604020202020204" pitchFamily="34" charset="0"/>
              </a:rPr>
              <a:t>Calibration and On-</a:t>
            </a:r>
            <a:r>
              <a:rPr lang="fr-FR" altLang="en-US" sz="2800" b="1" i="1" dirty="0" err="1" smtClean="0">
                <a:solidFill>
                  <a:srgbClr val="333399"/>
                </a:solidFill>
                <a:latin typeface="Arial" panose="020B0604020202020204" pitchFamily="34" charset="0"/>
              </a:rPr>
              <a:t>orbit</a:t>
            </a:r>
            <a:r>
              <a:rPr lang="fr-FR" altLang="en-US" sz="2800" b="1" i="1" dirty="0" smtClean="0">
                <a:solidFill>
                  <a:srgbClr val="333399"/>
                </a:solidFill>
                <a:latin typeface="Arial" panose="020B0604020202020204" pitchFamily="34" charset="0"/>
              </a:rPr>
              <a:t> Performance</a:t>
            </a:r>
            <a:endParaRPr lang="fr-FR" altLang="en-US" sz="2800" b="1" i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806526" y="3733007"/>
            <a:ext cx="7622381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800" b="1" kern="0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800" b="1" kern="0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800" b="1" kern="0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800" b="1" kern="0" dirty="0">
                <a:solidFill>
                  <a:schemeClr val="accent2"/>
                </a:solidFill>
                <a:latin typeface="Arial" charset="0"/>
              </a:rPr>
              <a:t>VIIRS Characterization Support </a:t>
            </a:r>
            <a:r>
              <a:rPr lang="en-GB" sz="1800" b="1" kern="0" dirty="0" smtClean="0">
                <a:solidFill>
                  <a:schemeClr val="accent2"/>
                </a:solidFill>
                <a:latin typeface="Arial" charset="0"/>
              </a:rPr>
              <a:t>Team, </a:t>
            </a:r>
            <a:r>
              <a:rPr lang="en-GB" b="1" kern="0" dirty="0" smtClean="0">
                <a:solidFill>
                  <a:schemeClr val="accent2"/>
                </a:solidFill>
              </a:rPr>
              <a:t>NASA</a:t>
            </a:r>
            <a:r>
              <a:rPr lang="en-GB" b="1" kern="0" dirty="0" smtClean="0">
                <a:solidFill>
                  <a:schemeClr val="accent2"/>
                </a:solidFill>
              </a:rPr>
              <a:t>, </a:t>
            </a:r>
            <a:r>
              <a:rPr lang="en-GB" b="1" kern="0" dirty="0" smtClean="0">
                <a:solidFill>
                  <a:schemeClr val="accent2"/>
                </a:solidFill>
              </a:rPr>
              <a:t>GSFC</a:t>
            </a:r>
          </a:p>
          <a:p>
            <a:pPr algn="ctr" eaLnBrk="1" hangingPunct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800" b="1" kern="0" dirty="0" smtClean="0">
                <a:solidFill>
                  <a:schemeClr val="accent2"/>
                </a:solidFill>
                <a:latin typeface="Arial" charset="0"/>
              </a:rPr>
              <a:t>(Presented by Hongda Chen)</a:t>
            </a:r>
            <a:r>
              <a:rPr lang="en-GB" sz="1800" b="1" kern="0" dirty="0" smtClean="0">
                <a:solidFill>
                  <a:schemeClr val="accent2"/>
                </a:solidFill>
                <a:latin typeface="Arial" charset="0"/>
              </a:rPr>
              <a:t> </a:t>
            </a:r>
            <a:endParaRPr lang="en-GB" sz="1800" b="1" kern="0" dirty="0" smtClean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2000" b="1" kern="0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02/25/2021</a:t>
            </a:r>
            <a:endParaRPr lang="en-US" sz="2000" b="1" dirty="0">
              <a:solidFill>
                <a:srgbClr val="333399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600" b="1" dirty="0">
              <a:solidFill>
                <a:srgbClr val="333399"/>
              </a:solidFill>
              <a:latin typeface="Arial" charset="0"/>
            </a:endParaRP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723900" y="3276600"/>
            <a:ext cx="7689850" cy="69850"/>
            <a:chOff x="456" y="2064"/>
            <a:chExt cx="4844" cy="44"/>
          </a:xfrm>
        </p:grpSpPr>
        <p:sp>
          <p:nvSpPr>
            <p:cNvPr id="16393" name="Line 5"/>
            <p:cNvSpPr>
              <a:spLocks noChangeShapeType="1"/>
            </p:cNvSpPr>
            <p:nvPr/>
          </p:nvSpPr>
          <p:spPr bwMode="auto">
            <a:xfrm>
              <a:off x="456" y="2108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6"/>
            <p:cNvSpPr>
              <a:spLocks noChangeShapeType="1"/>
            </p:cNvSpPr>
            <p:nvPr/>
          </p:nvSpPr>
          <p:spPr bwMode="auto">
            <a:xfrm>
              <a:off x="456" y="2064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0" name="Group 7"/>
          <p:cNvGrpSpPr>
            <a:grpSpLocks/>
          </p:cNvGrpSpPr>
          <p:nvPr/>
        </p:nvGrpSpPr>
        <p:grpSpPr bwMode="auto">
          <a:xfrm>
            <a:off x="723900" y="1371600"/>
            <a:ext cx="7689850" cy="69850"/>
            <a:chOff x="456" y="864"/>
            <a:chExt cx="4844" cy="44"/>
          </a:xfrm>
        </p:grpSpPr>
        <p:sp>
          <p:nvSpPr>
            <p:cNvPr id="16391" name="Line 8"/>
            <p:cNvSpPr>
              <a:spLocks noChangeShapeType="1"/>
            </p:cNvSpPr>
            <p:nvPr/>
          </p:nvSpPr>
          <p:spPr bwMode="auto">
            <a:xfrm flipH="1">
              <a:off x="455" y="864"/>
              <a:ext cx="4847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9"/>
            <p:cNvSpPr>
              <a:spLocks noChangeShapeType="1"/>
            </p:cNvSpPr>
            <p:nvPr/>
          </p:nvSpPr>
          <p:spPr bwMode="auto">
            <a:xfrm flipH="1">
              <a:off x="455" y="908"/>
              <a:ext cx="4847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1494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5912" y="174620"/>
            <a:ext cx="84851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N20 Dark Offset at Mode-1: HGS/MGS/LGS  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" y="914400"/>
            <a:ext cx="9144000" cy="2322471"/>
          </a:xfrm>
          <a:prstGeom prst="rect">
            <a:avLst/>
          </a:prstGeom>
        </p:spPr>
      </p:pic>
      <p:sp>
        <p:nvSpPr>
          <p:cNvPr id="10" name="CustomShape 3"/>
          <p:cNvSpPr/>
          <p:nvPr/>
        </p:nvSpPr>
        <p:spPr>
          <a:xfrm>
            <a:off x="685800" y="3810000"/>
            <a:ext cx="7997825" cy="19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Dark 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offsets are </a:t>
            </a: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tracked using minimal values from OBC data, and then normalized to pitch maneuver 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values (January 31, 2018).</a:t>
            </a: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Dark offsets show gradually increased for HGS and MGS. </a:t>
            </a: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C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hanges in MGS are less than 0.6 digital count. Dark offsets in LGS are stable with changes less than 0.2 digital count.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N20 dark offsets are more stable than SNPP.</a:t>
            </a:r>
          </a:p>
          <a:p>
            <a:pPr marL="1080" algn="just">
              <a:buClr>
                <a:srgbClr val="000000"/>
              </a:buClr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2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1702"/>
            <a:ext cx="9144000" cy="2701427"/>
          </a:xfrm>
          <a:prstGeom prst="rect">
            <a:avLst/>
          </a:prstGeom>
        </p:spPr>
      </p:pic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5912" y="174620"/>
            <a:ext cx="84851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</a:t>
            </a:r>
            <a:r>
              <a:rPr lang="en-US" sz="2400" b="1" i="1" dirty="0">
                <a:solidFill>
                  <a:srgbClr val="333399"/>
                </a:solidFill>
              </a:rPr>
              <a:t>SNPP DNB HGS SNR Evaluation</a:t>
            </a:r>
          </a:p>
        </p:txBody>
      </p:sp>
      <p:sp>
        <p:nvSpPr>
          <p:cNvPr id="9" name="CustomShape 3"/>
          <p:cNvSpPr/>
          <p:nvPr/>
        </p:nvSpPr>
        <p:spPr>
          <a:xfrm>
            <a:off x="5029200" y="1066800"/>
            <a:ext cx="4038600" cy="266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Recent three-month </a:t>
            </a: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averaged SNR 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(Nov-20/Dec-20/Jan-21) shows above system specifications for all Modes 1~32.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Higher modes show smaller SNR as expected.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Mode-3 BB SNR trends below. All other modes have a similar behavior.</a:t>
            </a: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8421" y="6558463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Days since launch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2" y="714001"/>
            <a:ext cx="5037762" cy="33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41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112713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N20 DNB HGS SNR Evaluation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457200" y="5341422"/>
            <a:ext cx="8226425" cy="1376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Recent three-month </a:t>
            </a: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averaged SNR 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(Nov-20/Dec-20/Jan-21) shows above system specifications for operational Modes 1~21.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Mode-32 is below the specification, which was identified in pre-launch test.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 cases of modes less than 8, SNR is around 17dB. Higher modes (larger than Mode-8) show a decreased SNR trend as expected.</a:t>
            </a: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643768"/>
            <a:ext cx="9144000" cy="47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45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36F70F8-774F-4D9B-AEEE-62690452477A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7174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85800" y="112713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SNPP/N20 DNB Stray Light Correction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81600" y="2819400"/>
            <a:ext cx="38100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5800" y="819912"/>
            <a:ext cx="7772400" cy="558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lvl="0" indent="-342900" defTabSz="914400">
              <a:spcBef>
                <a:spcPts val="12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Tahoma"/>
                <a:cs typeface="Arial"/>
              </a:rPr>
              <a:t>Dark Signals</a:t>
            </a:r>
            <a:r>
              <a:rPr lang="en-US" sz="1900" kern="0" dirty="0" smtClean="0">
                <a:solidFill>
                  <a:srgbClr val="000000"/>
                </a:solidFill>
                <a:latin typeface="Tahoma"/>
                <a:cs typeface="Arial"/>
              </a:rPr>
              <a:t>   </a:t>
            </a:r>
            <a:endParaRPr lang="en-US" sz="19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Use 15 orbits of EV data from terminator crossing during new moon.   </a:t>
            </a: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Separate EV samples into 127 bins of 32 pixels each (4064=127x32).</a:t>
            </a: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Determine each bin radiance: mean of lower 20% pixels within bin.</a:t>
            </a: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Perform median of all 15 orbits as bin radiance.</a:t>
            </a:r>
          </a:p>
          <a:p>
            <a:pPr marL="342900" indent="-342900" defTabSz="914400">
              <a:spcBef>
                <a:spcPts val="12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Tahoma"/>
                <a:cs typeface="Arial"/>
              </a:rPr>
              <a:t>Stray Light Estimation  </a:t>
            </a:r>
            <a:endParaRPr lang="en-US" sz="19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Smooth data except regions with sharp changes.</a:t>
            </a:r>
            <a:endParaRPr lang="en-US" sz="19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In twilight regions (solar zenith angle &lt; 105), stray light is assumed the same to the last known value.</a:t>
            </a: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127 bins are interpolated to 4064 in-scan pixels (LUT format).</a:t>
            </a: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N20: Special treatment to edge pixels of impacted images (3920~4064).</a:t>
            </a:r>
            <a:endParaRPr lang="en-US" sz="2000" kern="0" dirty="0" smtClean="0">
              <a:solidFill>
                <a:srgbClr val="000000"/>
              </a:solidFill>
              <a:latin typeface="Tahoma"/>
              <a:cs typeface="Arial"/>
            </a:endParaRPr>
          </a:p>
          <a:p>
            <a:pPr marL="342900" indent="-342900" defTabSz="914400">
              <a:spcBef>
                <a:spcPts val="12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Tahoma"/>
                <a:cs typeface="Arial"/>
              </a:rPr>
              <a:t>Stray Light Correction Strategy </a:t>
            </a:r>
            <a:endParaRPr lang="en-US" sz="19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Produce correction LUT per hemisphere, detector, HAM, sample and SZA. </a:t>
            </a: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ahoma"/>
                <a:cs typeface="Arial"/>
              </a:rPr>
              <a:t>Update correction LUT </a:t>
            </a: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per month (every new moon)</a:t>
            </a:r>
          </a:p>
          <a:p>
            <a:pPr marL="342900" indent="-342900" defTabSz="914400">
              <a:spcBef>
                <a:spcPts val="1200"/>
              </a:spcBef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ahoma"/>
                <a:cs typeface="Arial"/>
              </a:rPr>
              <a:t>Stray Light </a:t>
            </a:r>
            <a:r>
              <a:rPr lang="en-US" sz="2000" kern="0" dirty="0" smtClean="0">
                <a:solidFill>
                  <a:srgbClr val="000000"/>
                </a:solidFill>
                <a:latin typeface="Tahoma"/>
                <a:cs typeface="Arial"/>
              </a:rPr>
              <a:t>LUT Modification</a:t>
            </a:r>
            <a:endParaRPr lang="en-US" sz="19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900" kern="0" dirty="0" smtClean="0">
                <a:solidFill>
                  <a:srgbClr val="000000"/>
                </a:solidFill>
                <a:latin typeface="Tahoma"/>
                <a:cs typeface="Arial"/>
              </a:rPr>
              <a:t>Use same values on both HAM sides to decrease the LUT size.</a:t>
            </a:r>
            <a:endParaRPr lang="en-US" sz="1900" kern="0" dirty="0">
              <a:solidFill>
                <a:srgbClr val="000000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6848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52601" y="131538"/>
            <a:ext cx="6705600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SNPP </a:t>
            </a:r>
            <a:r>
              <a:rPr lang="en-US" sz="2400" b="1" i="1" dirty="0">
                <a:solidFill>
                  <a:srgbClr val="333399"/>
                </a:solidFill>
              </a:rPr>
              <a:t>and </a:t>
            </a:r>
            <a:r>
              <a:rPr lang="en-US" sz="2400" b="1" i="1" dirty="0" smtClean="0">
                <a:solidFill>
                  <a:srgbClr val="333399"/>
                </a:solidFill>
              </a:rPr>
              <a:t>N20 </a:t>
            </a:r>
            <a:r>
              <a:rPr lang="en-US" sz="2400" b="1" i="1" dirty="0">
                <a:solidFill>
                  <a:srgbClr val="333399"/>
                </a:solidFill>
              </a:rPr>
              <a:t>modes versus </a:t>
            </a:r>
            <a:r>
              <a:rPr lang="en-US" sz="2400" b="1" i="1" dirty="0" smtClean="0">
                <a:solidFill>
                  <a:srgbClr val="333399"/>
                </a:solidFill>
              </a:rPr>
              <a:t>pixel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85801" y="1124175"/>
            <a:ext cx="7772400" cy="52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9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112713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Straylight Estimate/correction Illustration 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6" y="816268"/>
            <a:ext cx="2870791" cy="2804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67" y="992044"/>
            <a:ext cx="2854842" cy="2661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50" y="992044"/>
            <a:ext cx="2895323" cy="2731238"/>
          </a:xfrm>
          <a:prstGeom prst="rect">
            <a:avLst/>
          </a:prstGeom>
        </p:spPr>
      </p:pic>
      <p:sp>
        <p:nvSpPr>
          <p:cNvPr id="11" name="CustomShape 3"/>
          <p:cNvSpPr/>
          <p:nvPr/>
        </p:nvSpPr>
        <p:spPr>
          <a:xfrm>
            <a:off x="0" y="4532173"/>
            <a:ext cx="5460160" cy="19495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Example shows bin-1 for new moon day-2021012, where all 16 detectors are plotted.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Straylight estimate is based on the raw radiance profile, which is detector/HAM dependent in general.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Straylight corrected is calculated by </a:t>
            </a:r>
          </a:p>
          <a:p>
            <a:pPr marL="1080" algn="just">
              <a:buClr>
                <a:srgbClr val="000000"/>
              </a:buClr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	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Radiance = Raw – Est + airglow.</a:t>
            </a: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889" y="775178"/>
            <a:ext cx="7146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1739" y="744307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Straylight Estimate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1581" y="754967"/>
            <a:ext cx="2223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Straylight Corrected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3491018"/>
            <a:ext cx="14029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Solar zenith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3258" y="3487837"/>
            <a:ext cx="14029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Solar zenith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7327" y="3481475"/>
            <a:ext cx="14029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Solar zenith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638800" y="1113639"/>
            <a:ext cx="0" cy="245184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590800" y="1113639"/>
            <a:ext cx="0" cy="245184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8610600" y="1029633"/>
            <a:ext cx="0" cy="245184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Picture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60" y="4392991"/>
            <a:ext cx="3659867" cy="195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52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9" y="1628213"/>
            <a:ext cx="8287907" cy="2553056"/>
          </a:xfrm>
          <a:prstGeom prst="rect">
            <a:avLst/>
          </a:prstGeom>
        </p:spPr>
      </p:pic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112713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N20 Edge Straylight Estimate/correction 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sp>
        <p:nvSpPr>
          <p:cNvPr id="11" name="CustomShape 3"/>
          <p:cNvSpPr/>
          <p:nvPr/>
        </p:nvSpPr>
        <p:spPr>
          <a:xfrm>
            <a:off x="384385" y="4876800"/>
            <a:ext cx="8759615" cy="1684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N20 edge pixels have large straylight contamination (pixel index &gt; 3920, mode-21).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Special treatment has been developed for N20 edge pixels in night images.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Straylight corrected is calculated by Radiance = Raw – Est + airglow.</a:t>
            </a: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309" y="1636446"/>
            <a:ext cx="7146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5159" y="1605575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Straylight Estimate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5001" y="1616235"/>
            <a:ext cx="2223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Straylight Corrected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35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7" y="857250"/>
            <a:ext cx="7240214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971800" y="990600"/>
            <a:ext cx="4876800" cy="403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51947"/>
            <a:ext cx="4609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Example 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selected area for straylight 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150" y="4572000"/>
            <a:ext cx="5814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11/15/2020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Europe (</a:t>
            </a:r>
            <a:r>
              <a:rPr lang="en-US" b="1" dirty="0" err="1" smtClean="0">
                <a:solidFill>
                  <a:srgbClr val="FF0000"/>
                </a:solidFill>
              </a:rPr>
              <a:t>lat</a:t>
            </a:r>
            <a:r>
              <a:rPr lang="en-US" b="1" dirty="0" smtClean="0">
                <a:solidFill>
                  <a:srgbClr val="FF0000"/>
                </a:solidFill>
              </a:rPr>
              <a:t> 72.35, </a:t>
            </a:r>
            <a:r>
              <a:rPr lang="en-US" b="1" dirty="0" err="1" smtClean="0">
                <a:solidFill>
                  <a:srgbClr val="FF0000"/>
                </a:solidFill>
              </a:rPr>
              <a:t>lon</a:t>
            </a:r>
            <a:r>
              <a:rPr lang="en-US" b="1" dirty="0" smtClean="0">
                <a:solidFill>
                  <a:srgbClr val="FF0000"/>
                </a:solidFill>
              </a:rPr>
              <a:t> 30.29) Before/After correction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05000" y="143020"/>
            <a:ext cx="5544131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SNPP DNB Starlight Evaluation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9" y="745869"/>
            <a:ext cx="4343400" cy="3743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46" y="745869"/>
            <a:ext cx="4343400" cy="37526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294" y="4038600"/>
            <a:ext cx="2117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Before correction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4038600"/>
            <a:ext cx="233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After correction</a:t>
            </a:r>
          </a:p>
        </p:txBody>
      </p:sp>
      <p:sp>
        <p:nvSpPr>
          <p:cNvPr id="12" name="CustomShape 3"/>
          <p:cNvSpPr/>
          <p:nvPr/>
        </p:nvSpPr>
        <p:spPr>
          <a:xfrm>
            <a:off x="37215" y="5343497"/>
            <a:ext cx="8878185" cy="15145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Example shows that straylight is effectively removed.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Some features may be removed as well. Further improvement is under research.  </a:t>
            </a:r>
          </a:p>
          <a:p>
            <a:pPr marL="915480" lvl="2" indent="0" algn="just"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146" y="809444"/>
            <a:ext cx="3485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11/16/2020, UTC time 01:22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Europe (</a:t>
            </a:r>
            <a:r>
              <a:rPr lang="en-US" b="1" dirty="0" err="1" smtClean="0">
                <a:solidFill>
                  <a:srgbClr val="FF0000"/>
                </a:solidFill>
              </a:rPr>
              <a:t>lat</a:t>
            </a:r>
            <a:r>
              <a:rPr lang="en-US" b="1" dirty="0" smtClean="0">
                <a:solidFill>
                  <a:srgbClr val="FF0000"/>
                </a:solidFill>
              </a:rPr>
              <a:t> 72, </a:t>
            </a:r>
            <a:r>
              <a:rPr lang="en-US" b="1" dirty="0" err="1" smtClean="0">
                <a:solidFill>
                  <a:srgbClr val="FF0000"/>
                </a:solidFill>
              </a:rPr>
              <a:t>lon</a:t>
            </a:r>
            <a:r>
              <a:rPr lang="en-US" b="1" dirty="0" smtClean="0">
                <a:solidFill>
                  <a:srgbClr val="FF0000"/>
                </a:solidFill>
              </a:rPr>
              <a:t> 30)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47491"/>
            <a:ext cx="5638800" cy="3019423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05000" y="143020"/>
            <a:ext cx="5791200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N20 DNB Straylight Evaluation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78263"/>
            <a:ext cx="5638800" cy="29797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28237" y="3268591"/>
            <a:ext cx="2117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Before correction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0642" y="6400800"/>
            <a:ext cx="233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After correction</a:t>
            </a:r>
          </a:p>
        </p:txBody>
      </p:sp>
      <p:sp>
        <p:nvSpPr>
          <p:cNvPr id="12" name="CustomShape 3"/>
          <p:cNvSpPr/>
          <p:nvPr/>
        </p:nvSpPr>
        <p:spPr>
          <a:xfrm>
            <a:off x="37215" y="1905001"/>
            <a:ext cx="3503427" cy="495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N20 straylight is about 1/3~1/2 of SNPP at center pixels (Modes 1~10).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Example shows that straylight is effectively removed.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Edge pixels have much larger straylight. Future Improvement is under research.</a:t>
            </a:r>
          </a:p>
          <a:p>
            <a:pPr marL="1080" algn="just">
              <a:buClr>
                <a:srgbClr val="000000"/>
              </a:buClr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649413" y="112713"/>
            <a:ext cx="5791200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Outline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232775" y="816948"/>
            <a:ext cx="8148638" cy="5901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280" lvl="1" indent="-3420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VIIRS DNB Calibration Algorithm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480" lvl="2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LGS F-factor, DN0 and Gain ratio.</a:t>
            </a:r>
          </a:p>
          <a:p>
            <a:pPr marL="1257480" lvl="2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Straylight estimation and special considerations.</a:t>
            </a:r>
          </a:p>
          <a:p>
            <a:pPr marL="1201230" lvl="2" indent="-285750" algn="just"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4030" lvl="1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On-orbit Trending Performance </a:t>
            </a:r>
          </a:p>
          <a:p>
            <a:pPr marL="1201230" lvl="2" indent="-28575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SNPP</a:t>
            </a:r>
            <a:r>
              <a:rPr lang="en-US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: </a:t>
            </a: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LGS F-factor, DN0 and Gain ratio (mode-1, 21)</a:t>
            </a:r>
            <a:endParaRPr lang="en-US" sz="20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1230" lvl="2" indent="-28575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NOAA20</a:t>
            </a:r>
            <a:r>
              <a:rPr lang="en-US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: LGS F-factor, DN0 and Gain ratio </a:t>
            </a: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(mode-1, 21)</a:t>
            </a:r>
          </a:p>
          <a:p>
            <a:pPr marL="1201230" lvl="2" indent="-28575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SNR meets system design specifications.</a:t>
            </a:r>
          </a:p>
          <a:p>
            <a:pPr marL="1201230" lvl="2" indent="-28575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744030" lvl="1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Straylight Correction Performance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1230" lvl="2" indent="-28575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SNPP: </a:t>
            </a: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NH night images before/after correction.</a:t>
            </a:r>
          </a:p>
          <a:p>
            <a:pPr marL="1201230" lvl="2" indent="-28575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NOAA20</a:t>
            </a:r>
            <a:r>
              <a:rPr lang="en-US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: </a:t>
            </a: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NH </a:t>
            </a:r>
            <a:r>
              <a:rPr lang="en-US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night images before/after </a:t>
            </a: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correction.</a:t>
            </a:r>
          </a:p>
          <a:p>
            <a:pPr marL="1201230" lvl="2" indent="-28575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20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HAM-side Evaluation on straylight estimates.</a:t>
            </a:r>
          </a:p>
          <a:p>
            <a:pPr marL="1201230" lvl="2" indent="-28575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744030" lvl="1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1230" lvl="2" indent="-28575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636757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3" y="806391"/>
            <a:ext cx="4192286" cy="2989174"/>
          </a:xfrm>
          <a:prstGeom prst="rect">
            <a:avLst/>
          </a:prstGeom>
        </p:spPr>
      </p:pic>
      <p:sp>
        <p:nvSpPr>
          <p:cNvPr id="12" name="CustomShape 3"/>
          <p:cNvSpPr/>
          <p:nvPr/>
        </p:nvSpPr>
        <p:spPr>
          <a:xfrm>
            <a:off x="37215" y="3995397"/>
            <a:ext cx="4610986" cy="28626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Night image: 11/15/2020</a:t>
            </a: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UTC time 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05:03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After correction (I): using </a:t>
            </a: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the regular straylight 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LUT.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After correction (II): using the same HAM side values of 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LUT.</a:t>
            </a: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Both cases show similar image quality. The difference is ignorable.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944368"/>
            <a:ext cx="2117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Before correction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00200" y="163633"/>
            <a:ext cx="6934200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N20 DNB Straylight HAM-side Impact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91" y="790442"/>
            <a:ext cx="4179882" cy="3005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07" y="3881231"/>
            <a:ext cx="4192286" cy="29891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06926" y="910594"/>
            <a:ext cx="2332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After correction (I)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76800" y="4071099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After correction (II)</a:t>
            </a:r>
          </a:p>
        </p:txBody>
      </p:sp>
    </p:spTree>
    <p:extLst>
      <p:ext uri="{BB962C8B-B14F-4D97-AF65-F5344CB8AC3E}">
        <p14:creationId xmlns:p14="http://schemas.microsoft.com/office/powerpoint/2010/main" val="24028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36F70F8-774F-4D9B-AEEE-62690452477A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7174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85800" y="112713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Summary 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6413" y="838200"/>
            <a:ext cx="8059737" cy="588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lvl="1" indent="0" defTabSz="914400">
              <a:spcBef>
                <a:spcPts val="1200"/>
              </a:spcBef>
            </a:pPr>
            <a:r>
              <a:rPr lang="en-US" sz="1900" kern="0" dirty="0" smtClean="0">
                <a:solidFill>
                  <a:srgbClr val="000000"/>
                </a:solidFill>
                <a:latin typeface="Tahoma"/>
                <a:cs typeface="Arial"/>
              </a:rPr>
              <a:t> </a:t>
            </a:r>
          </a:p>
          <a:p>
            <a:pPr lvl="1" indent="0" defTabSz="914400">
              <a:spcBef>
                <a:spcPts val="1200"/>
              </a:spcBef>
            </a:pPr>
            <a:endParaRPr lang="en-US" sz="1900" kern="0" dirty="0" smtClean="0">
              <a:solidFill>
                <a:srgbClr val="000000"/>
              </a:solidFill>
              <a:latin typeface="Tahoma"/>
              <a:cs typeface="Arial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0" y="684460"/>
            <a:ext cx="8683625" cy="5901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280" lvl="1" indent="-3420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SNPP/N20 VIIRS DNB are in normal operations, and on-orbit calibration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has been successfully performed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</a:p>
          <a:p>
            <a:pPr marL="800280" lvl="1" indent="-3420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800280" lvl="1" indent="-34200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On-orbit trending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shows stable behavior in LGS, MGS, and HGS of SNPP/N20 VIIRS DNB. Comparison of F-factor, DN0 and gain-ratio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good agreements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IDPS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results.</a:t>
            </a:r>
          </a:p>
          <a:p>
            <a:pPr marL="915480" lvl="2" indent="0" algn="just">
              <a:lnSpc>
                <a:spcPct val="100000"/>
              </a:lnSpc>
              <a:buClr>
                <a:srgbClr val="000000"/>
              </a:buClr>
            </a:pP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744030" lvl="1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DNB straylight has been effectively corrected. The data size of LUT can be significantly decreased by using the same values on both HAM sides. </a:t>
            </a:r>
          </a:p>
          <a:p>
            <a:pPr marL="458280" lvl="1" indent="0" algn="just">
              <a:lnSpc>
                <a:spcPct val="100000"/>
              </a:lnSpc>
              <a:buClr>
                <a:srgbClr val="000000"/>
              </a:buClr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4030" lvl="1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works</a:t>
            </a:r>
          </a:p>
          <a:p>
            <a:pPr marL="458280" lvl="1" indent="0" algn="just">
              <a:lnSpc>
                <a:spcPct val="100000"/>
              </a:lnSpc>
              <a:buClr>
                <a:srgbClr val="000000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traylight estimation and predication improvements.</a:t>
            </a:r>
          </a:p>
          <a:p>
            <a:pPr marL="458280" lvl="1" indent="0" algn="just">
              <a:lnSpc>
                <a:spcPct val="100000"/>
              </a:lnSpc>
              <a:buClr>
                <a:srgbClr val="000000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2) Uncertainty analysis and index generations.</a:t>
            </a:r>
          </a:p>
          <a:p>
            <a:pPr marL="458280" lvl="1" indent="0" algn="just">
              <a:lnSpc>
                <a:spcPct val="100000"/>
              </a:lnSpc>
              <a:buClr>
                <a:srgbClr val="000000"/>
              </a:buClr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	3) DNB on-orbit calibration improvements.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1230" lvl="2" indent="-28575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1201230" lvl="2" indent="-28575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4918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36F70F8-774F-4D9B-AEEE-62690452477A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7174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85800" y="112713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VIIRS DNB Calibration Algorithm Overview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45319" y="699240"/>
            <a:ext cx="7772400" cy="6082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2900" defTabSz="914400">
              <a:spcBef>
                <a:spcPts val="12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Tahoma"/>
                <a:cs typeface="Arial"/>
              </a:rPr>
              <a:t>LGS Gain Calculation </a:t>
            </a:r>
            <a:endParaRPr lang="en-US" sz="19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SD radiance:</a:t>
            </a:r>
          </a:p>
          <a:p>
            <a:pPr marL="857250" lvl="2" indent="0" defTabSz="914400">
              <a:spcBef>
                <a:spcPts val="600"/>
              </a:spcBef>
            </a:pPr>
            <a:endParaRPr lang="en-US" sz="1000" kern="0" dirty="0" smtClean="0">
              <a:solidFill>
                <a:srgbClr val="000000"/>
              </a:solidFill>
              <a:latin typeface="Tahoma"/>
              <a:cs typeface="Arial"/>
            </a:endParaRPr>
          </a:p>
          <a:p>
            <a:pPr marL="857250" lvl="2" indent="0" defTabSz="914400">
              <a:spcBef>
                <a:spcPts val="600"/>
              </a:spcBef>
            </a:pPr>
            <a:r>
              <a:rPr lang="en-US" sz="1400" kern="0" dirty="0" smtClean="0">
                <a:solidFill>
                  <a:srgbClr val="000000"/>
                </a:solidFill>
                <a:latin typeface="Tahoma"/>
                <a:cs typeface="Arial"/>
              </a:rPr>
              <a:t>SD-SUN angle, </a:t>
            </a:r>
            <a:r>
              <a:rPr lang="en-US" sz="1400" kern="0" dirty="0">
                <a:solidFill>
                  <a:srgbClr val="000000"/>
                </a:solidFill>
                <a:latin typeface="Tahoma"/>
                <a:cs typeface="Arial"/>
              </a:rPr>
              <a:t>HAM relative response at SD </a:t>
            </a:r>
            <a:r>
              <a:rPr lang="en-US" sz="1400" kern="0" dirty="0" smtClean="0">
                <a:solidFill>
                  <a:srgbClr val="000000"/>
                </a:solidFill>
                <a:latin typeface="Tahoma"/>
                <a:cs typeface="Arial"/>
              </a:rPr>
              <a:t>AOI, transmittance of pinhole screen, SD degradation index, relative spectral response, solar spectral power distribution.</a:t>
            </a:r>
          </a:p>
          <a:p>
            <a:pPr marL="857250" lvl="2" indent="0" defTabSz="914400">
              <a:spcBef>
                <a:spcPts val="600"/>
              </a:spcBef>
            </a:pPr>
            <a:endParaRPr lang="en-US" sz="1000" kern="0" dirty="0" smtClean="0">
              <a:solidFill>
                <a:srgbClr val="000000"/>
              </a:solidFill>
              <a:latin typeface="Tahoma"/>
              <a:cs typeface="Arial"/>
            </a:endParaRP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Calculate LGS gain coefficient (1/F-factor): </a:t>
            </a:r>
            <a:endParaRPr lang="en-US" sz="2000" kern="0" dirty="0" smtClean="0">
              <a:solidFill>
                <a:srgbClr val="000000"/>
              </a:solidFill>
              <a:latin typeface="Tahoma"/>
              <a:cs typeface="Arial"/>
            </a:endParaRPr>
          </a:p>
          <a:p>
            <a:pPr marL="342900" lvl="0" indent="-342900" defTabSz="914400">
              <a:spcBef>
                <a:spcPts val="12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Tahoma"/>
                <a:cs typeface="Arial"/>
              </a:rPr>
              <a:t>Dark </a:t>
            </a:r>
            <a:r>
              <a:rPr lang="en-US" sz="2000" kern="0" dirty="0">
                <a:solidFill>
                  <a:srgbClr val="000000"/>
                </a:solidFill>
                <a:latin typeface="Tahoma"/>
                <a:cs typeface="Arial"/>
              </a:rPr>
              <a:t>Offset </a:t>
            </a:r>
            <a:r>
              <a:rPr lang="en-US" sz="1900" kern="0" dirty="0">
                <a:solidFill>
                  <a:srgbClr val="000000"/>
                </a:solidFill>
                <a:latin typeface="Tahoma"/>
                <a:cs typeface="Arial"/>
              </a:rPr>
              <a:t>   </a:t>
            </a: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Estimate </a:t>
            </a:r>
            <a:r>
              <a:rPr lang="en-US" sz="1600" kern="0" dirty="0">
                <a:solidFill>
                  <a:srgbClr val="000000"/>
                </a:solidFill>
                <a:latin typeface="Tahoma"/>
                <a:cs typeface="Arial"/>
              </a:rPr>
              <a:t>dark </a:t>
            </a: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trend using </a:t>
            </a:r>
            <a:r>
              <a:rPr lang="en-US" sz="1600" kern="0" dirty="0">
                <a:solidFill>
                  <a:srgbClr val="000000"/>
                </a:solidFill>
                <a:latin typeface="Tahoma"/>
                <a:cs typeface="Arial"/>
              </a:rPr>
              <a:t>the minimum of SV/BB/SD </a:t>
            </a: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data as </a:t>
            </a:r>
            <a:r>
              <a:rPr lang="en-US" sz="1600" kern="0" dirty="0">
                <a:solidFill>
                  <a:srgbClr val="000000"/>
                </a:solidFill>
                <a:latin typeface="Tahoma"/>
                <a:cs typeface="Arial"/>
              </a:rPr>
              <a:t>sun declination angles in 40~140 degree</a:t>
            </a: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.</a:t>
            </a: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Normalize dark trend at the pitch maneuver value (Mode, </a:t>
            </a:r>
            <a:r>
              <a:rPr lang="en-US" sz="1600" kern="0" dirty="0" err="1" smtClean="0">
                <a:solidFill>
                  <a:srgbClr val="000000"/>
                </a:solidFill>
                <a:latin typeface="Tahoma"/>
                <a:cs typeface="Arial"/>
              </a:rPr>
              <a:t>Det</a:t>
            </a: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, HAM, Gain). </a:t>
            </a:r>
            <a:endParaRPr lang="en-US" sz="16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marL="342900" indent="-342900" defTabSz="914400">
              <a:spcBef>
                <a:spcPts val="12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Tahoma"/>
                <a:cs typeface="Arial"/>
              </a:rPr>
              <a:t>Cross-stage </a:t>
            </a:r>
            <a:r>
              <a:rPr lang="en-US" sz="2000" kern="0" dirty="0">
                <a:solidFill>
                  <a:srgbClr val="000000"/>
                </a:solidFill>
                <a:latin typeface="Tahoma"/>
                <a:cs typeface="Arial"/>
              </a:rPr>
              <a:t>Gain Ratios </a:t>
            </a:r>
            <a:r>
              <a:rPr lang="en-US" sz="2000" kern="0" dirty="0" smtClean="0">
                <a:solidFill>
                  <a:srgbClr val="000000"/>
                </a:solidFill>
                <a:latin typeface="Tahoma"/>
                <a:cs typeface="Arial"/>
              </a:rPr>
              <a:t>and Coefficients</a:t>
            </a:r>
            <a:endParaRPr lang="en-US" sz="19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Compute </a:t>
            </a:r>
            <a:r>
              <a:rPr lang="en-US" sz="1600" kern="0" dirty="0">
                <a:solidFill>
                  <a:srgbClr val="000000"/>
                </a:solidFill>
                <a:latin typeface="Tahoma"/>
                <a:cs typeface="Arial"/>
              </a:rPr>
              <a:t>daily average gain </a:t>
            </a: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ratio: MGS/LGS, HGS/MGS</a:t>
            </a:r>
            <a:endParaRPr lang="en-US" sz="16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MGS </a:t>
            </a:r>
            <a:r>
              <a:rPr lang="en-US" sz="1600" kern="0" dirty="0">
                <a:solidFill>
                  <a:srgbClr val="000000"/>
                </a:solidFill>
                <a:latin typeface="Tahoma"/>
                <a:cs typeface="Arial"/>
              </a:rPr>
              <a:t>gain = LGS gain * MGS/LGS</a:t>
            </a: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ahoma"/>
                <a:cs typeface="Arial"/>
              </a:rPr>
              <a:t>HGS gain = MGS gain * (HGA/MGS +HGB/MGS)/2</a:t>
            </a:r>
          </a:p>
          <a:p>
            <a:pPr marL="342900" lvl="0" indent="-342900" defTabSz="914400">
              <a:spcBef>
                <a:spcPts val="1200"/>
              </a:spcBef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Tahoma"/>
                <a:cs typeface="Arial"/>
              </a:rPr>
              <a:t>Algorithm Modification</a:t>
            </a:r>
            <a:r>
              <a:rPr lang="en-US" sz="1900" kern="0" dirty="0" smtClean="0">
                <a:solidFill>
                  <a:srgbClr val="000000"/>
                </a:solidFill>
                <a:latin typeface="Tahoma"/>
                <a:cs typeface="Arial"/>
              </a:rPr>
              <a:t>   </a:t>
            </a:r>
            <a:endParaRPr lang="en-US" sz="19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lvl="1" defTabSz="914400">
              <a:spcBef>
                <a:spcPts val="600"/>
              </a:spcBef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ahoma"/>
                <a:cs typeface="Arial"/>
              </a:rPr>
              <a:t>Instead of all data, a linear fit of the most recent 1-year data is used for predication on N20 F-factor, DN0 and gain ratios.</a:t>
            </a:r>
            <a:endParaRPr lang="en-US" sz="1600" kern="0" dirty="0">
              <a:solidFill>
                <a:srgbClr val="000000"/>
              </a:solidFill>
              <a:latin typeface="Tahoma"/>
              <a:cs typeface="Arial"/>
            </a:endParaRPr>
          </a:p>
          <a:p>
            <a:pPr marL="457200" lvl="1" indent="0" defTabSz="914400">
              <a:spcBef>
                <a:spcPts val="600"/>
              </a:spcBef>
            </a:pPr>
            <a:endParaRPr lang="en-US" sz="1000" kern="0" dirty="0" smtClean="0">
              <a:solidFill>
                <a:srgbClr val="000000"/>
              </a:solidFill>
              <a:latin typeface="Tahoma"/>
              <a:cs typeface="Arial"/>
            </a:endParaRPr>
          </a:p>
          <a:p>
            <a:pPr marL="457200" lvl="1" indent="0" defTabSz="914400">
              <a:spcBef>
                <a:spcPts val="600"/>
              </a:spcBef>
            </a:pPr>
            <a:endParaRPr lang="en-US" sz="1600" kern="0" dirty="0">
              <a:solidFill>
                <a:srgbClr val="000000"/>
              </a:solidFill>
              <a:latin typeface="Tahoma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2" y="1003164"/>
            <a:ext cx="5661026" cy="64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53479"/>
            <a:ext cx="1934288" cy="57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87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0" y="112713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SNPP/N20 DNB LGS F-factor: Mode-1, HAM-1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60" y="816948"/>
            <a:ext cx="5282629" cy="2843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26974"/>
            <a:ext cx="5488969" cy="2571247"/>
          </a:xfrm>
          <a:prstGeom prst="rect">
            <a:avLst/>
          </a:prstGeom>
        </p:spPr>
      </p:pic>
      <p:sp>
        <p:nvSpPr>
          <p:cNvPr id="11" name="CustomShape 3"/>
          <p:cNvSpPr/>
          <p:nvPr/>
        </p:nvSpPr>
        <p:spPr>
          <a:xfrm>
            <a:off x="47090" y="999121"/>
            <a:ext cx="3731660" cy="5499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SNPP/N20 LGS F-factor trends (Mode/Detector/HAM) are stable.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SNPP LGS F-factor shows a large degradation slope in the early mission.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N20 LGS F-factor is extremely stable.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Linear fit is used for predication in forward deliveries.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419600" y="1295400"/>
            <a:ext cx="1752600" cy="22860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2590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SNPP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199" y="40386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N20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69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112713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SNPP/N20 DNB LGS F-factor: Mode-21, HAM-1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35" y="3559173"/>
            <a:ext cx="4928190" cy="2922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57" y="817341"/>
            <a:ext cx="4811233" cy="2892688"/>
          </a:xfrm>
          <a:prstGeom prst="rect">
            <a:avLst/>
          </a:prstGeom>
        </p:spPr>
      </p:pic>
      <p:sp>
        <p:nvSpPr>
          <p:cNvPr id="10" name="CustomShape 3"/>
          <p:cNvSpPr/>
          <p:nvPr/>
        </p:nvSpPr>
        <p:spPr>
          <a:xfrm>
            <a:off x="76200" y="816948"/>
            <a:ext cx="4072269" cy="5901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SNPP/N20 LGS F-factor trends (Mode/Detector/HAM) are stable.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SNPP: Mode-1 to Mode-32.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N20: </a:t>
            </a: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Mode-1 to 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Mode-21.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SNPP: Trends in Higher Modes show larger 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variations ( ~1.5 %).</a:t>
            </a: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N20: Some detectors are with a down trend-slope in Mode-21 (&lt; 0.4%).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2590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SNPP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6643" y="561391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17252" y="1177685"/>
            <a:ext cx="1752600" cy="22860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80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762000" y="648485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5912" y="174620"/>
            <a:ext cx="84851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SNPP Gain-Ratio: M/L and H/M (Mode-1,HAM1)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5927"/>
            <a:ext cx="5473995" cy="2805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380"/>
            <a:ext cx="5473995" cy="2841793"/>
          </a:xfrm>
          <a:prstGeom prst="rect">
            <a:avLst/>
          </a:prstGeom>
        </p:spPr>
      </p:pic>
      <p:sp>
        <p:nvSpPr>
          <p:cNvPr id="11" name="CustomShape 3"/>
          <p:cNvSpPr/>
          <p:nvPr/>
        </p:nvSpPr>
        <p:spPr>
          <a:xfrm>
            <a:off x="5470451" y="788185"/>
            <a:ext cx="3597349" cy="46982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Gain ratio is calculated using OBC data excluding saturations.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MGS/LGS ratios are relatively stable.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HGS/MGS ratios show yearly oscillations ( ~ 2%).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There is no obvious group distribution for all 16 detectors.</a:t>
            </a: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1197" y="28956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M/L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1197" y="587589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/M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81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800" y="112713"/>
            <a:ext cx="76469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N20 DNB Gain Ratio: Mode-1, HAM-1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63" y="714993"/>
            <a:ext cx="5292837" cy="3249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80" y="3734067"/>
            <a:ext cx="5410201" cy="3123933"/>
          </a:xfrm>
          <a:prstGeom prst="rect">
            <a:avLst/>
          </a:prstGeom>
        </p:spPr>
      </p:pic>
      <p:sp>
        <p:nvSpPr>
          <p:cNvPr id="12" name="CustomShape 3"/>
          <p:cNvSpPr/>
          <p:nvPr/>
        </p:nvSpPr>
        <p:spPr>
          <a:xfrm>
            <a:off x="1" y="776118"/>
            <a:ext cx="3851162" cy="5901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Gain ratio </a:t>
            </a: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is calculated using OBC data excluding saturations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Two families are observed in the ratios of MGS/LGS and HGS/MGS, mainly depending on detector locations.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Gain ratios of HGS-to-LGS are roughly in one family for all detectors</a:t>
            </a:r>
          </a:p>
          <a:p>
            <a:pPr marL="1080" algn="just">
              <a:buClr>
                <a:srgbClr val="000000"/>
              </a:buClr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Trending is stable for all detectors.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570787" y="984459"/>
            <a:ext cx="762000" cy="685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588914" y="1775916"/>
            <a:ext cx="762000" cy="6858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619824" y="4618215"/>
            <a:ext cx="762000" cy="685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571157" y="3895391"/>
            <a:ext cx="762000" cy="6858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>
            <a:stCxn id="14" idx="3"/>
          </p:cNvCxnSpPr>
          <p:nvPr/>
        </p:nvCxnSpPr>
        <p:spPr bwMode="auto">
          <a:xfrm flipH="1">
            <a:off x="7391400" y="2361283"/>
            <a:ext cx="309106" cy="53431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16" idx="3"/>
          </p:cNvCxnSpPr>
          <p:nvPr/>
        </p:nvCxnSpPr>
        <p:spPr bwMode="auto">
          <a:xfrm flipH="1">
            <a:off x="7391400" y="4480758"/>
            <a:ext cx="291349" cy="138664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6" idx="4"/>
          </p:cNvCxnSpPr>
          <p:nvPr/>
        </p:nvCxnSpPr>
        <p:spPr bwMode="auto">
          <a:xfrm flipH="1">
            <a:off x="7848601" y="1670259"/>
            <a:ext cx="103186" cy="14539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15" idx="4"/>
          </p:cNvCxnSpPr>
          <p:nvPr/>
        </p:nvCxnSpPr>
        <p:spPr bwMode="auto">
          <a:xfrm flipH="1">
            <a:off x="7848600" y="5304015"/>
            <a:ext cx="152224" cy="7157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08121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5912" y="174620"/>
            <a:ext cx="84851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N20 Gain-Ratio: M/L and H/M (Mode-21,HAM1)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88988"/>
            <a:ext cx="5410200" cy="3021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49" y="3640914"/>
            <a:ext cx="5470451" cy="3103967"/>
          </a:xfrm>
          <a:prstGeom prst="rect">
            <a:avLst/>
          </a:prstGeom>
        </p:spPr>
      </p:pic>
      <p:sp>
        <p:nvSpPr>
          <p:cNvPr id="10" name="CustomShape 3"/>
          <p:cNvSpPr/>
          <p:nvPr/>
        </p:nvSpPr>
        <p:spPr>
          <a:xfrm>
            <a:off x="-64594" y="958317"/>
            <a:ext cx="3851162" cy="34901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High mode-21 is shown.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Two families are observed in the ratios of MGS/LGS and HGS/MGS.</a:t>
            </a:r>
          </a:p>
          <a:p>
            <a:pPr marL="1080" algn="just">
              <a:buClr>
                <a:srgbClr val="000000"/>
              </a:buClr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Trending in higher modes </a:t>
            </a: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 with larger variations, comparing with mode-1.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909099" y="1703461"/>
            <a:ext cx="762000" cy="6858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909099" y="4083695"/>
            <a:ext cx="762000" cy="6858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909099" y="972436"/>
            <a:ext cx="762000" cy="685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996238" y="4824487"/>
            <a:ext cx="762000" cy="685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>
            <a:stCxn id="11" idx="3"/>
          </p:cNvCxnSpPr>
          <p:nvPr/>
        </p:nvCxnSpPr>
        <p:spPr bwMode="auto">
          <a:xfrm flipH="1">
            <a:off x="7315200" y="2288828"/>
            <a:ext cx="705491" cy="5305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>
            <a:stCxn id="12" idx="3"/>
          </p:cNvCxnSpPr>
          <p:nvPr/>
        </p:nvCxnSpPr>
        <p:spPr bwMode="auto">
          <a:xfrm flipH="1">
            <a:off x="7391400" y="4669062"/>
            <a:ext cx="629291" cy="11221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13" idx="5"/>
          </p:cNvCxnSpPr>
          <p:nvPr/>
        </p:nvCxnSpPr>
        <p:spPr bwMode="auto">
          <a:xfrm flipH="1">
            <a:off x="7772400" y="1557803"/>
            <a:ext cx="787107" cy="14901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7772400" y="5510287"/>
            <a:ext cx="604838" cy="4333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83021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8EC8B6-E617-48A5-BCC7-F5A0837207CD}" type="slidenum">
              <a:rPr lang="en-US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685800" y="649288"/>
            <a:ext cx="7689850" cy="69850"/>
            <a:chOff x="432" y="409"/>
            <a:chExt cx="4844" cy="44"/>
          </a:xfrm>
        </p:grpSpPr>
        <p:sp>
          <p:nvSpPr>
            <p:cNvPr id="5126" name="Line 3"/>
            <p:cNvSpPr>
              <a:spLocks noChangeShapeType="1"/>
            </p:cNvSpPr>
            <p:nvPr/>
          </p:nvSpPr>
          <p:spPr bwMode="auto">
            <a:xfrm>
              <a:off x="432" y="409"/>
              <a:ext cx="4845" cy="1"/>
            </a:xfrm>
            <a:prstGeom prst="line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4"/>
            <p:cNvSpPr>
              <a:spLocks noChangeShapeType="1"/>
            </p:cNvSpPr>
            <p:nvPr/>
          </p:nvSpPr>
          <p:spPr bwMode="auto">
            <a:xfrm>
              <a:off x="432" y="453"/>
              <a:ext cx="4845" cy="1"/>
            </a:xfrm>
            <a:prstGeom prst="line">
              <a:avLst/>
            </a:prstGeom>
            <a:noFill/>
            <a:ln w="255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5912" y="174620"/>
            <a:ext cx="8485187" cy="43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dirty="0" smtClean="0">
                <a:solidFill>
                  <a:srgbClr val="333399"/>
                </a:solidFill>
              </a:rPr>
              <a:t> SNPP Dark Offset at Mode-1: HGS/MGS/LGS  </a:t>
            </a:r>
            <a:endParaRPr lang="en-US" sz="2400" b="1" i="1" dirty="0">
              <a:solidFill>
                <a:srgbClr val="33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" y="887549"/>
            <a:ext cx="9144000" cy="2375508"/>
          </a:xfrm>
          <a:prstGeom prst="rect">
            <a:avLst/>
          </a:prstGeom>
        </p:spPr>
      </p:pic>
      <p:sp>
        <p:nvSpPr>
          <p:cNvPr id="9" name="CustomShape 3"/>
          <p:cNvSpPr/>
          <p:nvPr/>
        </p:nvSpPr>
        <p:spPr>
          <a:xfrm>
            <a:off x="457200" y="3523805"/>
            <a:ext cx="7848600" cy="31944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Dark offsets are tracked </a:t>
            </a: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using </a:t>
            </a: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minimal values from OBC data, and then normalized to pitch maneuver values (February 20, 2012).</a:t>
            </a: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Dark offsets show gradually increased for HGS and MGS, however, changes in MGS are less than 1 digital count. Dark offsets in LGS are relatively small, and the changes are in 0.5 digital count.</a:t>
            </a: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There is a large drop at the time around 2700 in the case of HGS, where the flight software FSW_0x4018 is uploaded on January 8, 2020.</a:t>
            </a: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2000" algn="just">
              <a:buClr>
                <a:srgbClr val="000000"/>
              </a:buClr>
              <a:buFont typeface="Wingdings" panose="05000000000000000000" pitchFamily="2" charset="2"/>
              <a:buChar char="v"/>
            </a:pPr>
            <a:endParaRPr lang="en-US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915480" lvl="2" indent="0" algn="just">
              <a:buClr>
                <a:srgbClr val="000000"/>
              </a:buClr>
            </a:pPr>
            <a:endParaRPr lang="en-US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97413</TotalTime>
  <Words>1359</Words>
  <Application>Microsoft Office PowerPoint</Application>
  <PresentationFormat>On-screen Show (4:3)</PresentationFormat>
  <Paragraphs>239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DejaVu Sans</vt:lpstr>
      <vt:lpstr>PMingLiU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sanxiong</dc:creator>
  <cp:lastModifiedBy>hchen2</cp:lastModifiedBy>
  <cp:revision>1336</cp:revision>
  <cp:lastPrinted>2015-05-11T19:33:06Z</cp:lastPrinted>
  <dcterms:created xsi:type="dcterms:W3CDTF">1601-01-01T00:00:00Z</dcterms:created>
  <dcterms:modified xsi:type="dcterms:W3CDTF">2021-02-26T20:53:16Z</dcterms:modified>
</cp:coreProperties>
</file>