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64" r:id="rId2"/>
    <p:sldId id="271" r:id="rId3"/>
    <p:sldId id="311" r:id="rId4"/>
    <p:sldId id="272" r:id="rId5"/>
    <p:sldId id="283" r:id="rId6"/>
    <p:sldId id="273" r:id="rId7"/>
    <p:sldId id="282" r:id="rId8"/>
    <p:sldId id="278" r:id="rId9"/>
    <p:sldId id="284" r:id="rId10"/>
    <p:sldId id="312" r:id="rId11"/>
    <p:sldId id="313" r:id="rId12"/>
    <p:sldId id="326" r:id="rId13"/>
    <p:sldId id="314" r:id="rId14"/>
    <p:sldId id="316" r:id="rId15"/>
    <p:sldId id="317" r:id="rId16"/>
    <p:sldId id="318" r:id="rId17"/>
    <p:sldId id="315" r:id="rId18"/>
    <p:sldId id="319" r:id="rId19"/>
    <p:sldId id="320" r:id="rId20"/>
    <p:sldId id="323" r:id="rId21"/>
    <p:sldId id="324" r:id="rId22"/>
    <p:sldId id="325" r:id="rId23"/>
    <p:sldId id="310" r:id="rId24"/>
  </p:sldIdLst>
  <p:sldSz cx="12192000" cy="6858000"/>
  <p:notesSz cx="6858000" cy="9144000"/>
  <p:embeddedFontLst>
    <p:embeddedFont>
      <p:font typeface="Alte DIN 1451 Mittelschrift" panose="020B0603020202020204" pitchFamily="3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Verdana" panose="020B060403050404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691E"/>
    <a:srgbClr val="A52A2A"/>
    <a:srgbClr val="EA9D68"/>
    <a:srgbClr val="0C234B"/>
    <a:srgbClr val="076873"/>
    <a:srgbClr val="C8D9D8"/>
    <a:srgbClr val="55759C"/>
    <a:srgbClr val="B75527"/>
    <a:srgbClr val="BD2036"/>
    <a:srgbClr val="0019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76" autoAdjust="0"/>
    <p:restoredTop sz="94660"/>
  </p:normalViewPr>
  <p:slideViewPr>
    <p:cSldViewPr>
      <p:cViewPr varScale="1">
        <p:scale>
          <a:sx n="111" d="100"/>
          <a:sy n="111" d="100"/>
        </p:scale>
        <p:origin x="474" y="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2"/>
    </p:cViewPr>
  </p:sorterViewPr>
  <p:notesViewPr>
    <p:cSldViewPr>
      <p:cViewPr varScale="1">
        <p:scale>
          <a:sx n="84" d="100"/>
          <a:sy n="84" d="100"/>
        </p:scale>
        <p:origin x="3834" y="3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179CC4-14D8-4B68-B049-F39D2E0710E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lte DIN 1451 Mittelschrift" panose="020B0603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E7D0ED-BE80-4B79-A794-EF6C8DACE67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DA3A94-4A2E-419E-9F69-6230DDAC0EA3}" type="datetimeFigureOut">
              <a:rPr lang="en-US" smtClean="0">
                <a:latin typeface="Alte DIN 1451 Mittelschrift" panose="020B0603020202020204" pitchFamily="34" charset="0"/>
              </a:rPr>
              <a:t>24 Feb 2021</a:t>
            </a:fld>
            <a:endParaRPr lang="en-US" dirty="0">
              <a:latin typeface="Alte DIN 1451 Mittelschrift" panose="020B0603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DBAF9D-6264-441A-B1CF-AF9EAA4DB1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lte DIN 1451 Mittelschrift" panose="020B0603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727E5D-F0D1-4997-90B1-AE057A9E172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E1B96-F8A3-4E65-890F-01938C9B39B3}" type="slidenum">
              <a:rPr lang="en-US" smtClean="0">
                <a:latin typeface="Alte DIN 1451 Mittelschrift" panose="020B0603020202020204" pitchFamily="34" charset="0"/>
              </a:rPr>
              <a:t>‹#›</a:t>
            </a:fld>
            <a:endParaRPr lang="en-US" dirty="0">
              <a:latin typeface="Alte DIN 1451 Mittelschrift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8902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lte DIN 1451 Mittelschrift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lte DIN 1451 Mittelschrift" panose="020B0603020202020204" pitchFamily="34" charset="0"/>
              </a:defRPr>
            </a:lvl1pPr>
          </a:lstStyle>
          <a:p>
            <a:fld id="{CFD104E6-4DCD-4B9C-8ECC-F30CF3AD2516}" type="datetimeFigureOut">
              <a:rPr lang="en-US" smtClean="0"/>
              <a:pPr/>
              <a:t>24 Feb 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lte DIN 1451 Mittelschrift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lte DIN 1451 Mittelschrift" panose="020B0603020202020204" pitchFamily="34" charset="0"/>
              </a:defRPr>
            </a:lvl1pPr>
          </a:lstStyle>
          <a:p>
            <a:fld id="{B2B24587-FEF3-4A7B-915A-B616930A7E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744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lte DIN 1451 Mittelschrift" panose="020B0603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lte DIN 1451 Mittelschrift" panose="020B0603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lte DIN 1451 Mittelschrift" panose="020B0603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lte DIN 1451 Mittelschrift" panose="020B0603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lte DIN 1451 Mittelschrift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5257801"/>
            <a:ext cx="10363200" cy="1470025"/>
          </a:xfrm>
        </p:spPr>
        <p:txBody>
          <a:bodyPr/>
          <a:lstStyle>
            <a:lvl1pPr>
              <a:defRPr>
                <a:solidFill>
                  <a:srgbClr val="0C234B"/>
                </a:solidFill>
                <a:latin typeface="Alte DIN 1451 Mittelschrift" panose="020B060302020202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7169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8F5C2D67-B0D4-447A-BD2F-8B534B15DB71}"/>
              </a:ext>
            </a:extLst>
          </p:cNvPr>
          <p:cNvSpPr/>
          <p:nvPr userDrawn="1"/>
        </p:nvSpPr>
        <p:spPr>
          <a:xfrm>
            <a:off x="5610225" y="6514299"/>
            <a:ext cx="971551" cy="360362"/>
          </a:xfrm>
          <a:prstGeom prst="triangle">
            <a:avLst/>
          </a:prstGeom>
          <a:solidFill>
            <a:srgbClr val="C0002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lte DIN 1451 Mittelschrift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1066801"/>
            <a:ext cx="4011084" cy="36829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066801"/>
            <a:ext cx="6815667" cy="505936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D6EBC-7C19-4DD8-AD88-305D1A7B2E77}" type="datetime1">
              <a:rPr lang="en-US" smtClean="0"/>
              <a:t>24 Feb 2021</a:t>
            </a:fld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B60C20-D76E-44E7-ABAE-BCFBAFEA6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6583362"/>
            <a:ext cx="609600" cy="2643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F1A57692-88E1-4CB3-88AA-9040DCA52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7F4CB8-A1A3-4AC6-9963-3D624FBF3A59}"/>
              </a:ext>
            </a:extLst>
          </p:cNvPr>
          <p:cNvSpPr/>
          <p:nvPr userDrawn="1"/>
        </p:nvSpPr>
        <p:spPr>
          <a:xfrm>
            <a:off x="0" y="0"/>
            <a:ext cx="12192000" cy="75086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lte DIN 1451 Mittelschrift" panose="020B0603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6701C42-CEE7-4479-806F-636BA02D9191}"/>
              </a:ext>
            </a:extLst>
          </p:cNvPr>
          <p:cNvSpPr txBox="1">
            <a:spLocks/>
          </p:cNvSpPr>
          <p:nvPr userDrawn="1"/>
        </p:nvSpPr>
        <p:spPr>
          <a:xfrm>
            <a:off x="2790000" y="152404"/>
            <a:ext cx="6660000" cy="4571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lte DIN 1451 Mittelschrift" panose="020B0603020202020204" pitchFamily="34" charset="0"/>
              </a:rPr>
              <a:t>Click to edit Master title style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9B186E7-9F41-435B-8EDD-AF1C6B9357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6200" y="76200"/>
            <a:ext cx="595604" cy="594007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73A6FE8E-EB6F-4DF3-A172-9F64B6EE60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52402"/>
            <a:ext cx="2362200" cy="5365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6BF472-A223-4D7F-B9E4-E2BFA0644AF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182" y="13"/>
            <a:ext cx="765818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67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8F5C2D67-B0D4-447A-BD2F-8B534B15DB71}"/>
              </a:ext>
            </a:extLst>
          </p:cNvPr>
          <p:cNvSpPr/>
          <p:nvPr userDrawn="1"/>
        </p:nvSpPr>
        <p:spPr>
          <a:xfrm>
            <a:off x="5610225" y="6514299"/>
            <a:ext cx="971551" cy="360362"/>
          </a:xfrm>
          <a:prstGeom prst="triangle">
            <a:avLst/>
          </a:prstGeom>
          <a:solidFill>
            <a:srgbClr val="C0002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lte DIN 1451 Mittelschrift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1066801"/>
            <a:ext cx="4011084" cy="36829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066801"/>
            <a:ext cx="6815667" cy="505936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D6EBC-7C19-4DD8-AD88-305D1A7B2E77}" type="datetime1">
              <a:rPr lang="en-US" smtClean="0"/>
              <a:t>24 Feb 2021</a:t>
            </a:fld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B60C20-D76E-44E7-ABAE-BCFBAFEA6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6583362"/>
            <a:ext cx="609600" cy="2643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F1A57692-88E1-4CB3-88AA-9040DCA52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5D93B38-84E2-4745-BAC9-9D4CD559CE77}"/>
              </a:ext>
            </a:extLst>
          </p:cNvPr>
          <p:cNvSpPr txBox="1">
            <a:spLocks/>
          </p:cNvSpPr>
          <p:nvPr userDrawn="1"/>
        </p:nvSpPr>
        <p:spPr>
          <a:xfrm>
            <a:off x="4165600" y="152404"/>
            <a:ext cx="6908800" cy="4571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lte DIN 1451 Mittelschrift" panose="020B0603020202020204" pitchFamily="34" charset="0"/>
              </a:rPr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63C59F5-3AA8-419E-9434-4BB6890A4B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6200" y="76200"/>
            <a:ext cx="595604" cy="594007"/>
          </a:xfrm>
          <a:prstGeom prst="rect">
            <a:avLst/>
          </a:prstGeom>
        </p:spPr>
      </p:pic>
      <p:pic>
        <p:nvPicPr>
          <p:cNvPr id="16" name="Picture 15" descr="A black sign with white text&#10;&#10;Description automatically generated">
            <a:extLst>
              <a:ext uri="{FF2B5EF4-FFF2-40B4-BE49-F238E27FC236}">
                <a16:creationId xmlns:a16="http://schemas.microsoft.com/office/drawing/2014/main" id="{0F66AAC8-FBC1-4AB7-AB59-37BB1E0BE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52404"/>
            <a:ext cx="2362200" cy="53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96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1B21AFC9-B11A-4A0C-AD3E-BDD71409560C}"/>
              </a:ext>
            </a:extLst>
          </p:cNvPr>
          <p:cNvSpPr/>
          <p:nvPr userDrawn="1"/>
        </p:nvSpPr>
        <p:spPr>
          <a:xfrm>
            <a:off x="5610225" y="6512015"/>
            <a:ext cx="971551" cy="360362"/>
          </a:xfrm>
          <a:prstGeom prst="triangle">
            <a:avLst/>
          </a:prstGeom>
          <a:solidFill>
            <a:srgbClr val="C0002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lte DIN 1451 Mittelschrift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143000"/>
            <a:ext cx="7315200" cy="358457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7537-D058-4C19-AA5A-D29E764E057F}" type="datetime1">
              <a:rPr lang="en-US" smtClean="0"/>
              <a:t>24 Feb 2021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45E1580-C3C0-44D6-B06A-9666D9BDE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6583362"/>
            <a:ext cx="609600" cy="2643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F1A57692-88E1-4CB3-88AA-9040DCA52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753DD43-B0B7-4E50-9DC5-8ED1DBCFE8BA}"/>
              </a:ext>
            </a:extLst>
          </p:cNvPr>
          <p:cNvSpPr/>
          <p:nvPr userDrawn="1"/>
        </p:nvSpPr>
        <p:spPr>
          <a:xfrm>
            <a:off x="0" y="0"/>
            <a:ext cx="12192000" cy="75086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lte DIN 1451 Mittelschrift" panose="020B0603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CF3E5E8-7845-4576-BA62-32C401E866E2}"/>
              </a:ext>
            </a:extLst>
          </p:cNvPr>
          <p:cNvSpPr txBox="1">
            <a:spLocks/>
          </p:cNvSpPr>
          <p:nvPr userDrawn="1"/>
        </p:nvSpPr>
        <p:spPr>
          <a:xfrm>
            <a:off x="2790000" y="152404"/>
            <a:ext cx="6660000" cy="4571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lte DIN 1451 Mittelschrift" panose="020B0603020202020204" pitchFamily="34" charset="0"/>
              </a:rPr>
              <a:t>Click to edit Master title style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C66AFA4-94E0-4DD1-ABB1-10C6BFA167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6200" y="76200"/>
            <a:ext cx="595604" cy="594007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F8ABDA59-2E23-4CCD-8D95-EBB142DC9F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52402"/>
            <a:ext cx="2362200" cy="5365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F1EAE8-C003-4F40-99B8-F5AFCB7CBD9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182" y="13"/>
            <a:ext cx="765818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78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1B21AFC9-B11A-4A0C-AD3E-BDD71409560C}"/>
              </a:ext>
            </a:extLst>
          </p:cNvPr>
          <p:cNvSpPr/>
          <p:nvPr userDrawn="1"/>
        </p:nvSpPr>
        <p:spPr>
          <a:xfrm>
            <a:off x="5610225" y="6512015"/>
            <a:ext cx="971551" cy="360362"/>
          </a:xfrm>
          <a:prstGeom prst="triangle">
            <a:avLst/>
          </a:prstGeom>
          <a:solidFill>
            <a:srgbClr val="C0002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lte DIN 1451 Mittelschrift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143000"/>
            <a:ext cx="7315200" cy="358457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7537-D058-4C19-AA5A-D29E764E057F}" type="datetime1">
              <a:rPr lang="en-US" smtClean="0"/>
              <a:t>24 Feb 2021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45E1580-C3C0-44D6-B06A-9666D9BDE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6583362"/>
            <a:ext cx="609600" cy="2643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F1A57692-88E1-4CB3-88AA-9040DCA52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5A86FA1-9DAB-49A5-A41A-132AA0817AF6}"/>
              </a:ext>
            </a:extLst>
          </p:cNvPr>
          <p:cNvSpPr txBox="1">
            <a:spLocks/>
          </p:cNvSpPr>
          <p:nvPr userDrawn="1"/>
        </p:nvSpPr>
        <p:spPr>
          <a:xfrm>
            <a:off x="4165600" y="152404"/>
            <a:ext cx="6908800" cy="4571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lte DIN 1451 Mittelschrift" panose="020B0603020202020204" pitchFamily="34" charset="0"/>
              </a:rPr>
              <a:t>Click to edit Master 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A3314DA-80FC-48D0-BA66-204EC83A59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6200" y="76200"/>
            <a:ext cx="595604" cy="594007"/>
          </a:xfrm>
          <a:prstGeom prst="rect">
            <a:avLst/>
          </a:prstGeom>
        </p:spPr>
      </p:pic>
      <p:pic>
        <p:nvPicPr>
          <p:cNvPr id="15" name="Picture 14" descr="A black sign with white text&#10;&#10;Description automatically generated">
            <a:extLst>
              <a:ext uri="{FF2B5EF4-FFF2-40B4-BE49-F238E27FC236}">
                <a16:creationId xmlns:a16="http://schemas.microsoft.com/office/drawing/2014/main" id="{91F471BC-6D1F-4B7A-8EA3-8D33F1E574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52404"/>
            <a:ext cx="2362200" cy="53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318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2C7449D-1537-4D83-A674-91EF17C55DEB}"/>
              </a:ext>
            </a:extLst>
          </p:cNvPr>
          <p:cNvSpPr/>
          <p:nvPr userDrawn="1"/>
        </p:nvSpPr>
        <p:spPr>
          <a:xfrm>
            <a:off x="0" y="0"/>
            <a:ext cx="12192000" cy="75086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lte DIN 1451 Mittelschrift" panose="020B0603020202020204" pitchFamily="34" charset="0"/>
            </a:endParaRP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988021F6-8016-422E-B02C-9B0720EE1341}"/>
              </a:ext>
            </a:extLst>
          </p:cNvPr>
          <p:cNvSpPr/>
          <p:nvPr userDrawn="1"/>
        </p:nvSpPr>
        <p:spPr>
          <a:xfrm>
            <a:off x="5610225" y="6497638"/>
            <a:ext cx="971551" cy="360362"/>
          </a:xfrm>
          <a:prstGeom prst="triangle">
            <a:avLst/>
          </a:prstGeom>
          <a:solidFill>
            <a:srgbClr val="C0002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lte DIN 1451 Mittelschrift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0000" y="152404"/>
            <a:ext cx="6660000" cy="457197"/>
          </a:xfrm>
        </p:spPr>
        <p:txBody>
          <a:bodyPr>
            <a:noAutofit/>
          </a:bodyPr>
          <a:lstStyle>
            <a:lvl1pPr>
              <a:defRPr sz="2800">
                <a:solidFill>
                  <a:srgbClr val="FFFF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11887200" cy="534433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lte DIN 1451 Mittelschrift" panose="020B060302020202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lte DIN 1451 Mittelschrift" panose="020B060302020202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lte DIN 1451 Mittelschrift" panose="020B0603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lte DIN 1451 Mittelschrift" panose="020B0603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lte DIN 1451 Mittelschrift" panose="020B0603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8E210-9E06-4D7E-A940-EE74484D673A}" type="datetime1">
              <a:rPr lang="en-US" smtClean="0"/>
              <a:t>24 Feb 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91200" y="6583362"/>
            <a:ext cx="609600" cy="2643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F1A57692-88E1-4CB3-88AA-9040DCA52D9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849DE4C-CC53-413C-B952-7F4D60F011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6200" y="76200"/>
            <a:ext cx="595604" cy="594007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08F70AA-C242-409C-B38F-85199D7177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52402"/>
            <a:ext cx="2362200" cy="5365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A67B16-3DAB-4C7D-B72B-2A8BB413957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182" y="13"/>
            <a:ext cx="765818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61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988021F6-8016-422E-B02C-9B0720EE1341}"/>
              </a:ext>
            </a:extLst>
          </p:cNvPr>
          <p:cNvSpPr/>
          <p:nvPr userDrawn="1"/>
        </p:nvSpPr>
        <p:spPr>
          <a:xfrm>
            <a:off x="5610225" y="6497638"/>
            <a:ext cx="971551" cy="360362"/>
          </a:xfrm>
          <a:prstGeom prst="triangle">
            <a:avLst/>
          </a:prstGeom>
          <a:solidFill>
            <a:srgbClr val="C0002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lte DIN 1451 Mittelschrift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5600" y="152404"/>
            <a:ext cx="6908800" cy="457197"/>
          </a:xfrm>
        </p:spPr>
        <p:txBody>
          <a:bodyPr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lte DIN 1451 Mittelschrift" panose="020B0603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lte DIN 1451 Mittelschrift" panose="020B0603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lte DIN 1451 Mittelschrift" panose="020B0603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lte DIN 1451 Mittelschrift" panose="020B0603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lte DIN 1451 Mittelschrift" panose="020B0603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8E210-9E06-4D7E-A940-EE74484D673A}" type="datetime1">
              <a:rPr lang="en-US" smtClean="0"/>
              <a:t>24 Feb 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91200" y="6583362"/>
            <a:ext cx="609600" cy="2643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F1A57692-88E1-4CB3-88AA-9040DCA52D9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7612A4-CCBD-4A94-AD45-36D3C5F503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6200" y="76200"/>
            <a:ext cx="595604" cy="594007"/>
          </a:xfrm>
          <a:prstGeom prst="rect">
            <a:avLst/>
          </a:prstGeom>
        </p:spPr>
      </p:pic>
      <p:pic>
        <p:nvPicPr>
          <p:cNvPr id="9" name="Picture 8" descr="A black sign with white text&#10;&#10;Description automatically generated">
            <a:extLst>
              <a:ext uri="{FF2B5EF4-FFF2-40B4-BE49-F238E27FC236}">
                <a16:creationId xmlns:a16="http://schemas.microsoft.com/office/drawing/2014/main" id="{4BC7D52A-E51F-462E-8E30-D9C7030717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52404"/>
            <a:ext cx="2362200" cy="53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1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2CCE2DAB-7F1A-46E9-BDD3-60F9218F48EB}"/>
              </a:ext>
            </a:extLst>
          </p:cNvPr>
          <p:cNvSpPr/>
          <p:nvPr userDrawn="1"/>
        </p:nvSpPr>
        <p:spPr>
          <a:xfrm>
            <a:off x="5610225" y="6487338"/>
            <a:ext cx="971551" cy="360362"/>
          </a:xfrm>
          <a:prstGeom prst="triangle">
            <a:avLst/>
          </a:prstGeom>
          <a:solidFill>
            <a:srgbClr val="C0002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lte DIN 1451 Mittelschrift" panose="020B06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500">
                <a:solidFill>
                  <a:schemeClr val="tx1"/>
                </a:solidFill>
              </a:defRPr>
            </a:lvl3pPr>
            <a:lvl4pPr>
              <a:defRPr sz="1350">
                <a:solidFill>
                  <a:schemeClr val="tx1"/>
                </a:solidFill>
              </a:defRPr>
            </a:lvl4pPr>
            <a:lvl5pPr>
              <a:defRPr sz="1350">
                <a:solidFill>
                  <a:schemeClr val="tx1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500">
                <a:solidFill>
                  <a:schemeClr val="tx1"/>
                </a:solidFill>
              </a:defRPr>
            </a:lvl3pPr>
            <a:lvl4pPr>
              <a:defRPr sz="1350">
                <a:solidFill>
                  <a:schemeClr val="tx1"/>
                </a:solidFill>
              </a:defRPr>
            </a:lvl4pPr>
            <a:lvl5pPr>
              <a:defRPr sz="1350">
                <a:solidFill>
                  <a:schemeClr val="tx1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95512-1866-4F09-814A-57C37E2293C4}" type="datetime1">
              <a:rPr lang="en-US" smtClean="0"/>
              <a:t>24 Feb 2021</a:t>
            </a:fld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453ED10-5025-42FB-AE99-5B20E65E4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6583362"/>
            <a:ext cx="609600" cy="2643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F1A57692-88E1-4CB3-88AA-9040DCA52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0E3506-08EA-431C-9099-440658BD4867}"/>
              </a:ext>
            </a:extLst>
          </p:cNvPr>
          <p:cNvSpPr/>
          <p:nvPr userDrawn="1"/>
        </p:nvSpPr>
        <p:spPr>
          <a:xfrm>
            <a:off x="0" y="0"/>
            <a:ext cx="12192000" cy="75086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lte DIN 1451 Mittelschrift" panose="020B0603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428C083-26CD-4639-8562-BEF621045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000" y="152404"/>
            <a:ext cx="6660000" cy="457197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EAFB5E7-B4D2-4CE7-855F-6A804D83C5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6200" y="76200"/>
            <a:ext cx="595604" cy="594007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C1C5D697-BF2A-48FC-8F8B-22495090BF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52402"/>
            <a:ext cx="2362200" cy="5365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DA3A56-B5AD-45AB-A076-A1DAEEA2330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182" y="13"/>
            <a:ext cx="765818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49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2CCE2DAB-7F1A-46E9-BDD3-60F9218F48EB}"/>
              </a:ext>
            </a:extLst>
          </p:cNvPr>
          <p:cNvSpPr/>
          <p:nvPr userDrawn="1"/>
        </p:nvSpPr>
        <p:spPr>
          <a:xfrm>
            <a:off x="5610225" y="6487338"/>
            <a:ext cx="971551" cy="360362"/>
          </a:xfrm>
          <a:prstGeom prst="triangle">
            <a:avLst/>
          </a:prstGeom>
          <a:solidFill>
            <a:srgbClr val="C0002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lte DIN 1451 Mittelschrift" panose="020B06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500">
                <a:solidFill>
                  <a:schemeClr val="tx1"/>
                </a:solidFill>
              </a:defRPr>
            </a:lvl3pPr>
            <a:lvl4pPr>
              <a:defRPr sz="1350">
                <a:solidFill>
                  <a:schemeClr val="tx1"/>
                </a:solidFill>
              </a:defRPr>
            </a:lvl4pPr>
            <a:lvl5pPr>
              <a:defRPr sz="1350">
                <a:solidFill>
                  <a:schemeClr val="tx1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500">
                <a:solidFill>
                  <a:schemeClr val="tx1"/>
                </a:solidFill>
              </a:defRPr>
            </a:lvl3pPr>
            <a:lvl4pPr>
              <a:defRPr sz="1350">
                <a:solidFill>
                  <a:schemeClr val="tx1"/>
                </a:solidFill>
              </a:defRPr>
            </a:lvl4pPr>
            <a:lvl5pPr>
              <a:defRPr sz="1350">
                <a:solidFill>
                  <a:schemeClr val="tx1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95512-1866-4F09-814A-57C37E2293C4}" type="datetime1">
              <a:rPr lang="en-US" smtClean="0"/>
              <a:t>24 Feb 2021</a:t>
            </a:fld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453ED10-5025-42FB-AE99-5B20E65E4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6583362"/>
            <a:ext cx="609600" cy="2643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F1A57692-88E1-4CB3-88AA-9040DCA52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B1336E9-EB85-4F47-8D60-184D99AE2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5600" y="152404"/>
            <a:ext cx="6908800" cy="457197"/>
          </a:xfrm>
        </p:spPr>
        <p:txBody>
          <a:bodyPr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C07AAD-2AB0-4FB7-9CEF-F5C8A9922F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6200" y="76200"/>
            <a:ext cx="595604" cy="594007"/>
          </a:xfrm>
          <a:prstGeom prst="rect">
            <a:avLst/>
          </a:prstGeom>
        </p:spPr>
      </p:pic>
      <p:pic>
        <p:nvPicPr>
          <p:cNvPr id="15" name="Picture 14" descr="A black sign with white text&#10;&#10;Description automatically generated">
            <a:extLst>
              <a:ext uri="{FF2B5EF4-FFF2-40B4-BE49-F238E27FC236}">
                <a16:creationId xmlns:a16="http://schemas.microsoft.com/office/drawing/2014/main" id="{DF74E0A8-5F4D-4D7D-B5D4-16172C8EC0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52404"/>
            <a:ext cx="2362200" cy="53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72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B90ED473-0EDD-429C-B7B1-3A434174DA4D}"/>
              </a:ext>
            </a:extLst>
          </p:cNvPr>
          <p:cNvSpPr/>
          <p:nvPr userDrawn="1"/>
        </p:nvSpPr>
        <p:spPr>
          <a:xfrm>
            <a:off x="5610225" y="6497638"/>
            <a:ext cx="971551" cy="360362"/>
          </a:xfrm>
          <a:prstGeom prst="triangle">
            <a:avLst/>
          </a:prstGeom>
          <a:solidFill>
            <a:srgbClr val="C0002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lte DIN 1451 Mittelschrift" panose="020B0603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500">
                <a:solidFill>
                  <a:schemeClr val="tx1"/>
                </a:solidFill>
              </a:defRPr>
            </a:lvl2pPr>
            <a:lvl3pPr>
              <a:defRPr sz="135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500">
                <a:solidFill>
                  <a:schemeClr val="tx1"/>
                </a:solidFill>
              </a:defRPr>
            </a:lvl2pPr>
            <a:lvl3pPr>
              <a:defRPr sz="135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EF414-F256-4FA3-8621-130CF68F5A86}" type="datetime1">
              <a:rPr lang="en-US" smtClean="0"/>
              <a:t>24 Feb 2021</a:t>
            </a:fld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A97491F-5C0C-4739-BCCA-57D5BE894F5A}"/>
              </a:ext>
            </a:extLst>
          </p:cNvPr>
          <p:cNvSpPr txBox="1">
            <a:spLocks/>
          </p:cNvSpPr>
          <p:nvPr userDrawn="1"/>
        </p:nvSpPr>
        <p:spPr>
          <a:xfrm>
            <a:off x="5791200" y="6583362"/>
            <a:ext cx="609600" cy="26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A57692-88E1-4CB3-88AA-9040DCA52D96}" type="slidenum">
              <a:rPr lang="en-US" sz="900" smtClean="0">
                <a:latin typeface="Alte DIN 1451 Mittelschrift" panose="020B0603020202020204" pitchFamily="34" charset="0"/>
              </a:rPr>
              <a:pPr/>
              <a:t>‹#›</a:t>
            </a:fld>
            <a:endParaRPr lang="en-US" sz="900" dirty="0">
              <a:latin typeface="Alte DIN 1451 Mittelschrift" panose="020B0603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95A799E-47DA-4F84-A32E-2795093F72D4}"/>
              </a:ext>
            </a:extLst>
          </p:cNvPr>
          <p:cNvSpPr/>
          <p:nvPr userDrawn="1"/>
        </p:nvSpPr>
        <p:spPr>
          <a:xfrm>
            <a:off x="0" y="0"/>
            <a:ext cx="12192000" cy="75086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lte DIN 1451 Mittelschrift" panose="020B0603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F6C7A2C-F734-4FD5-86BD-FBA0B659E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000" y="152404"/>
            <a:ext cx="6660000" cy="457197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5246EBE-42CA-4A8E-98D3-F0E0CF6164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6200" y="76200"/>
            <a:ext cx="595604" cy="594007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521D27B1-1D9F-450E-9DE7-3160F991C4E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52402"/>
            <a:ext cx="2362200" cy="5365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85320D-F902-4C18-B122-3BCF046EAF8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182" y="13"/>
            <a:ext cx="765818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393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B90ED473-0EDD-429C-B7B1-3A434174DA4D}"/>
              </a:ext>
            </a:extLst>
          </p:cNvPr>
          <p:cNvSpPr/>
          <p:nvPr userDrawn="1"/>
        </p:nvSpPr>
        <p:spPr>
          <a:xfrm>
            <a:off x="5610225" y="6497638"/>
            <a:ext cx="971551" cy="360362"/>
          </a:xfrm>
          <a:prstGeom prst="triangle">
            <a:avLst/>
          </a:prstGeom>
          <a:solidFill>
            <a:srgbClr val="C0002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lte DIN 1451 Mittelschrift" panose="020B0603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500">
                <a:solidFill>
                  <a:schemeClr val="tx1"/>
                </a:solidFill>
              </a:defRPr>
            </a:lvl2pPr>
            <a:lvl3pPr>
              <a:defRPr sz="135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500">
                <a:solidFill>
                  <a:schemeClr val="tx1"/>
                </a:solidFill>
              </a:defRPr>
            </a:lvl2pPr>
            <a:lvl3pPr>
              <a:defRPr sz="135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EF414-F256-4FA3-8621-130CF68F5A86}" type="datetime1">
              <a:rPr lang="en-US" smtClean="0"/>
              <a:t>24 Feb 2021</a:t>
            </a:fld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A97491F-5C0C-4739-BCCA-57D5BE894F5A}"/>
              </a:ext>
            </a:extLst>
          </p:cNvPr>
          <p:cNvSpPr txBox="1">
            <a:spLocks/>
          </p:cNvSpPr>
          <p:nvPr userDrawn="1"/>
        </p:nvSpPr>
        <p:spPr>
          <a:xfrm>
            <a:off x="5791200" y="6583362"/>
            <a:ext cx="609600" cy="26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A57692-88E1-4CB3-88AA-9040DCA52D96}" type="slidenum">
              <a:rPr lang="en-US" sz="900" smtClean="0">
                <a:latin typeface="Alte DIN 1451 Mittelschrift" panose="020B0603020202020204" pitchFamily="34" charset="0"/>
              </a:rPr>
              <a:pPr/>
              <a:t>‹#›</a:t>
            </a:fld>
            <a:endParaRPr lang="en-US" sz="900" dirty="0">
              <a:latin typeface="Alte DIN 1451 Mittelschrift" panose="020B0603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31A7272-D2C6-4151-92ED-8BACC1A17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5600" y="152404"/>
            <a:ext cx="6908800" cy="457197"/>
          </a:xfrm>
        </p:spPr>
        <p:txBody>
          <a:bodyPr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DAD8E1-040D-4DCD-9CBD-643637D907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6200" y="76200"/>
            <a:ext cx="595604" cy="594007"/>
          </a:xfrm>
          <a:prstGeom prst="rect">
            <a:avLst/>
          </a:prstGeom>
        </p:spPr>
      </p:pic>
      <p:pic>
        <p:nvPicPr>
          <p:cNvPr id="17" name="Picture 16" descr="A black sign with white text&#10;&#10;Description automatically generated">
            <a:extLst>
              <a:ext uri="{FF2B5EF4-FFF2-40B4-BE49-F238E27FC236}">
                <a16:creationId xmlns:a16="http://schemas.microsoft.com/office/drawing/2014/main" id="{127C57AE-D2C7-4819-A185-A5A4B67FC9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52404"/>
            <a:ext cx="2362200" cy="53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30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607ACDE6-72FD-48CF-80C6-AC594C439AAC}"/>
              </a:ext>
            </a:extLst>
          </p:cNvPr>
          <p:cNvSpPr/>
          <p:nvPr userDrawn="1"/>
        </p:nvSpPr>
        <p:spPr>
          <a:xfrm>
            <a:off x="5610225" y="6497638"/>
            <a:ext cx="971551" cy="360362"/>
          </a:xfrm>
          <a:prstGeom prst="triangle">
            <a:avLst/>
          </a:prstGeom>
          <a:solidFill>
            <a:srgbClr val="C0002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lte DIN 1451 Mittelschrift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D07FE-181B-48A9-B054-90D6DEF20B73}" type="datetime1">
              <a:rPr lang="en-US" smtClean="0"/>
              <a:t>24 Feb 2021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52E2D46-2150-413B-A509-37AC49E9C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6583362"/>
            <a:ext cx="609600" cy="2643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F1A57692-88E1-4CB3-88AA-9040DCA52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AB216D-94AC-4A96-BB74-CEF76F90D50B}"/>
              </a:ext>
            </a:extLst>
          </p:cNvPr>
          <p:cNvSpPr/>
          <p:nvPr userDrawn="1"/>
        </p:nvSpPr>
        <p:spPr>
          <a:xfrm>
            <a:off x="0" y="0"/>
            <a:ext cx="12192000" cy="75086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lte DIN 1451 Mittelschrift" panose="020B0603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49EF00D-7497-4B19-87D6-9B1625E8C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000" y="152404"/>
            <a:ext cx="6660000" cy="457197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1FAD8C6-65B1-409C-80E9-C91374D7C5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6200" y="76200"/>
            <a:ext cx="595604" cy="594007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461DEAE-C7DA-455F-84AF-498B6F25BC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52402"/>
            <a:ext cx="2362200" cy="5365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822140-A303-4228-A8C1-2EBC65A1F4C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182" y="13"/>
            <a:ext cx="765818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60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607ACDE6-72FD-48CF-80C6-AC594C439AAC}"/>
              </a:ext>
            </a:extLst>
          </p:cNvPr>
          <p:cNvSpPr/>
          <p:nvPr userDrawn="1"/>
        </p:nvSpPr>
        <p:spPr>
          <a:xfrm>
            <a:off x="5610225" y="6497638"/>
            <a:ext cx="971551" cy="360362"/>
          </a:xfrm>
          <a:prstGeom prst="triangle">
            <a:avLst/>
          </a:prstGeom>
          <a:solidFill>
            <a:srgbClr val="C0002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Alte DIN 1451 Mittelschrift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D07FE-181B-48A9-B054-90D6DEF20B73}" type="datetime1">
              <a:rPr lang="en-US" smtClean="0"/>
              <a:t>24 Feb 2021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52E2D46-2150-413B-A509-37AC49E9C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91200" y="6583362"/>
            <a:ext cx="609600" cy="2643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F1A57692-88E1-4CB3-88AA-9040DCA52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7E4B3A-D7A3-413B-8983-510995825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5600" y="152404"/>
            <a:ext cx="6908800" cy="457197"/>
          </a:xfrm>
        </p:spPr>
        <p:txBody>
          <a:bodyPr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9ED56E-F340-4AB8-BA89-CD980F6419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6200" y="76200"/>
            <a:ext cx="595604" cy="594007"/>
          </a:xfrm>
          <a:prstGeom prst="rect">
            <a:avLst/>
          </a:prstGeom>
        </p:spPr>
      </p:pic>
      <p:pic>
        <p:nvPicPr>
          <p:cNvPr id="12" name="Picture 11" descr="A black sign with white text&#10;&#10;Description automatically generated">
            <a:extLst>
              <a:ext uri="{FF2B5EF4-FFF2-40B4-BE49-F238E27FC236}">
                <a16:creationId xmlns:a16="http://schemas.microsoft.com/office/drawing/2014/main" id="{AB3713C3-F5C1-4366-87AA-36CEA53EE9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52404"/>
            <a:ext cx="2362200" cy="53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28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lte DIN 1451 Mittelschrift" panose="020B0603020202020204" pitchFamily="34" charset="0"/>
              </a:defRPr>
            </a:lvl1pPr>
          </a:lstStyle>
          <a:p>
            <a:fld id="{BE8CA21D-B5F6-4403-B635-BD42AA05A364}" type="datetime1">
              <a:rPr lang="en-US" smtClean="0"/>
              <a:pPr/>
              <a:t>24 Feb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lte DIN 1451 Mittelschrift" panose="020B0603020202020204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lte DIN 1451 Mittelschrift" panose="020B0603020202020204" pitchFamily="34" charset="0"/>
              </a:defRPr>
            </a:lvl1pPr>
          </a:lstStyle>
          <a:p>
            <a:fld id="{F1A57692-88E1-4CB3-88AA-9040DCA52D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39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2" r:id="rId4"/>
    <p:sldLayoutId id="2147483659" r:id="rId5"/>
    <p:sldLayoutId id="2147483653" r:id="rId6"/>
    <p:sldLayoutId id="2147483660" r:id="rId7"/>
    <p:sldLayoutId id="2147483655" r:id="rId8"/>
    <p:sldLayoutId id="2147483661" r:id="rId9"/>
    <p:sldLayoutId id="2147483656" r:id="rId10"/>
    <p:sldLayoutId id="2147483662" r:id="rId11"/>
    <p:sldLayoutId id="2147483657" r:id="rId12"/>
    <p:sldLayoutId id="2147483663" r:id="rId13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Alte DIN 1451 Mittelschrift" panose="020B0603020202020204" pitchFamily="34" charset="0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lte DIN 1451 Mittelschrift" panose="020B0603020202020204" pitchFamily="34" charset="0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>
              <a:lumMod val="65000"/>
              <a:lumOff val="35000"/>
            </a:schemeClr>
          </a:solidFill>
          <a:latin typeface="Alte DIN 1451 Mittelschrift" panose="020B0603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lte DIN 1451 Mittelschrift" panose="020B0603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Alte DIN 1451 Mittelschrift" panose="020B0603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Alte DIN 1451 Mittelschrift" panose="020B0603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49719-9DB9-4CC7-A82B-722A16F16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4648200"/>
            <a:ext cx="10363200" cy="1981199"/>
          </a:xfrm>
          <a:effectLst>
            <a:outerShdw blurRad="50800" dist="254000" dir="13500000" algn="br" rotWithShape="0">
              <a:prstClr val="black">
                <a:alpha val="8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MODIS/VIIRS Cal/Val Using RadCaTS</a:t>
            </a:r>
            <a:b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Jeffrey Czapla-Myers and Nikolaus Anderson</a:t>
            </a:r>
            <a:b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Wyant College of Optical Sciences</a:t>
            </a:r>
            <a:b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Arizona</a:t>
            </a:r>
            <a:b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MODIS/VIIRS Calibration Workshop</a:t>
            </a:r>
            <a:b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25–26 Feb 2021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2736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6F879-ED17-4471-A89B-11945470E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000" y="152404"/>
            <a:ext cx="6887400" cy="457197"/>
          </a:xfrm>
        </p:spPr>
        <p:txBody>
          <a:bodyPr/>
          <a:lstStyle/>
          <a:p>
            <a:r>
              <a:rPr lang="en-US" dirty="0"/>
              <a:t>Radiometric Calibration Network (RadCalNet)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1A3E4-A237-4830-BF97-1A7CED68E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11353800" cy="5344337"/>
          </a:xfrm>
        </p:spPr>
        <p:txBody>
          <a:bodyPr/>
          <a:lstStyle/>
          <a:p>
            <a:r>
              <a:rPr lang="en-US" dirty="0"/>
              <a:t>Online data portal went live in Jul 2018: </a:t>
            </a:r>
            <a:r>
              <a:rPr lang="en-US" dirty="0">
                <a:solidFill>
                  <a:srgbClr val="0070C0"/>
                </a:solidFill>
              </a:rPr>
              <a:t>www.radcalnet.org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TOA reflectance from 09:00–15:00 local standard time</a:t>
            </a:r>
          </a:p>
          <a:p>
            <a:pPr lvl="1"/>
            <a:r>
              <a:rPr lang="en-US" dirty="0"/>
              <a:t>400 nm to 2500 nm, </a:t>
            </a:r>
            <a:r>
              <a:rPr lang="en-US" dirty="0">
                <a:latin typeface="Symbol" panose="05050102010706020507" pitchFamily="18" charset="2"/>
              </a:rPr>
              <a:t>Dl</a:t>
            </a:r>
            <a:r>
              <a:rPr lang="en-US" dirty="0"/>
              <a:t> = 10 nm</a:t>
            </a:r>
          </a:p>
          <a:p>
            <a:pPr lvl="1"/>
            <a:r>
              <a:rPr lang="en-US" dirty="0"/>
              <a:t>Surface reflectance and atmospheric data are also available</a:t>
            </a:r>
          </a:p>
          <a:p>
            <a:r>
              <a:rPr lang="en-US" dirty="0"/>
              <a:t>RadCalNet forum: </a:t>
            </a:r>
            <a:r>
              <a:rPr lang="en-US" dirty="0">
                <a:solidFill>
                  <a:srgbClr val="0070C0"/>
                </a:solidFill>
              </a:rPr>
              <a:t>forum.radcalnet.org</a:t>
            </a:r>
            <a:r>
              <a:rPr lang="en-US" dirty="0"/>
              <a:t>   (announcements, FAQs, documentation, etc.)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57637-00AF-40EE-8EB8-05A5BE58E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7692-88E1-4CB3-88AA-9040DCA52D9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8691BF-9FF1-4F2D-A068-FE146671C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296192"/>
            <a:ext cx="4953000" cy="345601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A6464B-C728-4C72-9C9F-8F8FD50A8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3323731"/>
            <a:ext cx="3276600" cy="342390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88769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6F879-ED17-4471-A89B-11945470E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000" y="152404"/>
            <a:ext cx="6887400" cy="457197"/>
          </a:xfrm>
        </p:spPr>
        <p:txBody>
          <a:bodyPr/>
          <a:lstStyle/>
          <a:p>
            <a:r>
              <a:rPr lang="en-US" dirty="0"/>
              <a:t>MODIS and VIIRS Imagery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1A3E4-A237-4830-BF97-1A7CED68E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11353800" cy="5344337"/>
          </a:xfrm>
        </p:spPr>
        <p:txBody>
          <a:bodyPr/>
          <a:lstStyle/>
          <a:p>
            <a:r>
              <a:rPr lang="en-US" dirty="0"/>
              <a:t>Source:</a:t>
            </a:r>
          </a:p>
          <a:p>
            <a:pPr lvl="1"/>
            <a:r>
              <a:rPr lang="en-US" dirty="0"/>
              <a:t>LAADS DAAC</a:t>
            </a:r>
          </a:p>
          <a:p>
            <a:endParaRPr lang="en-US" dirty="0"/>
          </a:p>
          <a:p>
            <a:r>
              <a:rPr lang="en-US" dirty="0"/>
              <a:t>Radiometric Calibration</a:t>
            </a:r>
          </a:p>
          <a:p>
            <a:pPr lvl="1"/>
            <a:r>
              <a:rPr lang="en-US" dirty="0"/>
              <a:t>Terra &amp; Aqua MODIS:	Collection 6.1 			(2013–2021)</a:t>
            </a:r>
          </a:p>
          <a:p>
            <a:pPr lvl="1"/>
            <a:r>
              <a:rPr lang="en-US" dirty="0"/>
              <a:t>SNPP VIIRS:  		Collection 1 (Archive 5110) 	(2013–2021)</a:t>
            </a:r>
          </a:p>
          <a:p>
            <a:pPr lvl="1"/>
            <a:r>
              <a:rPr lang="en-US" dirty="0"/>
              <a:t>NOAA-20 VIIRS:		Collection 2 (Archive 5200) 	(2018–2021)</a:t>
            </a:r>
          </a:p>
          <a:p>
            <a:endParaRPr lang="en-US" dirty="0"/>
          </a:p>
          <a:p>
            <a:r>
              <a:rPr lang="en-US" dirty="0"/>
              <a:t>Surface Reflectance Validation</a:t>
            </a:r>
          </a:p>
          <a:p>
            <a:pPr lvl="1"/>
            <a:r>
              <a:rPr lang="en-US" dirty="0"/>
              <a:t>Terra &amp; Aqua MODIS:	Collection 6 				(2013–2021)</a:t>
            </a:r>
          </a:p>
          <a:p>
            <a:pPr lvl="1"/>
            <a:r>
              <a:rPr lang="en-US" dirty="0"/>
              <a:t>SNPP VIIRS: 			Collection 1 (Archive 5000) 	(2013–2021)</a:t>
            </a:r>
          </a:p>
          <a:p>
            <a:pPr lvl="1"/>
            <a:r>
              <a:rPr lang="en-US" dirty="0"/>
              <a:t>NOAA-20 VIIRS:  		No imagery (still working on extracting from NOAA-CLASS imagery)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57637-00AF-40EE-8EB8-05A5BE58E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7692-88E1-4CB3-88AA-9040DCA52D9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981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6F879-ED17-4471-A89B-11945470E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000" y="152404"/>
            <a:ext cx="6887400" cy="457197"/>
          </a:xfrm>
        </p:spPr>
        <p:txBody>
          <a:bodyPr/>
          <a:lstStyle/>
          <a:p>
            <a:r>
              <a:rPr lang="en-US" dirty="0"/>
              <a:t>Sensor Viewing Conditions (as of 1 Jan 2021)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57637-00AF-40EE-8EB8-05A5BE58E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7692-88E1-4CB3-88AA-9040DCA52D96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8D433AD-3D34-4983-8078-C0A0DFAFF1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97016"/>
              </p:ext>
            </p:extLst>
          </p:nvPr>
        </p:nvGraphicFramePr>
        <p:xfrm>
          <a:off x="533400" y="914400"/>
          <a:ext cx="11125201" cy="54755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4916">
                  <a:extLst>
                    <a:ext uri="{9D8B030D-6E8A-4147-A177-3AD203B41FA5}">
                      <a16:colId xmlns:a16="http://schemas.microsoft.com/office/drawing/2014/main" val="2359926355"/>
                    </a:ext>
                  </a:extLst>
                </a:gridCol>
                <a:gridCol w="2634916">
                  <a:extLst>
                    <a:ext uri="{9D8B030D-6E8A-4147-A177-3AD203B41FA5}">
                      <a16:colId xmlns:a16="http://schemas.microsoft.com/office/drawing/2014/main" val="992998549"/>
                    </a:ext>
                  </a:extLst>
                </a:gridCol>
                <a:gridCol w="2634916">
                  <a:extLst>
                    <a:ext uri="{9D8B030D-6E8A-4147-A177-3AD203B41FA5}">
                      <a16:colId xmlns:a16="http://schemas.microsoft.com/office/drawing/2014/main" val="2451829365"/>
                    </a:ext>
                  </a:extLst>
                </a:gridCol>
                <a:gridCol w="3220453">
                  <a:extLst>
                    <a:ext uri="{9D8B030D-6E8A-4147-A177-3AD203B41FA5}">
                      <a16:colId xmlns:a16="http://schemas.microsoft.com/office/drawing/2014/main" val="3036844910"/>
                    </a:ext>
                  </a:extLst>
                </a:gridCol>
              </a:tblGrid>
              <a:tr h="86456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lte DIN 1451 Mittelschrift" panose="020B0603020202020204" pitchFamily="34" charset="0"/>
                        </a:rPr>
                        <a:t>Sensor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lte DIN 1451 Mittelschrift" panose="020B0603020202020204" pitchFamily="34" charset="0"/>
                        </a:rPr>
                        <a:t>Time (UTC)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lte DIN 1451 Mittelschrift" panose="020B0603020202020204" pitchFamily="34" charset="0"/>
                        </a:rPr>
                        <a:t>View Zenith Angle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lte DIN 1451 Mittelschrift" panose="020B0603020202020204" pitchFamily="34" charset="0"/>
                        </a:rPr>
                        <a:t>View Azimuth Angle (from ground)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2845948"/>
                  </a:ext>
                </a:extLst>
              </a:tr>
              <a:tr h="12488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lte DIN 1451 Mittelschrift" panose="020B0603020202020204" pitchFamily="34" charset="0"/>
                        </a:rPr>
                        <a:t>TMODIS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lte DIN 1451 Mittelschrift" panose="020B0603020202020204" pitchFamily="34" charset="0"/>
                        </a:rPr>
                        <a:t>18:32</a:t>
                      </a:r>
                    </a:p>
                    <a:p>
                      <a:pPr algn="ctr"/>
                      <a:r>
                        <a:rPr lang="en-US" sz="2400" dirty="0">
                          <a:latin typeface="Alte DIN 1451 Mittelschrift" panose="020B0603020202020204" pitchFamily="34" charset="0"/>
                        </a:rPr>
                        <a:t>18:38</a:t>
                      </a:r>
                    </a:p>
                    <a:p>
                      <a:pPr algn="ctr"/>
                      <a:r>
                        <a:rPr lang="en-US" sz="2400" dirty="0">
                          <a:latin typeface="Alte DIN 1451 Mittelschrift" panose="020B0603020202020204" pitchFamily="34" charset="0"/>
                        </a:rPr>
                        <a:t>18:44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Alte DIN 1451 Mittelschrift" panose="020B0603020202020204" pitchFamily="34" charset="0"/>
                        </a:rPr>
                        <a:t>            13.1°</a:t>
                      </a:r>
                    </a:p>
                    <a:p>
                      <a:pPr algn="l"/>
                      <a:r>
                        <a:rPr lang="en-US" sz="2400" dirty="0">
                          <a:latin typeface="Alte DIN 1451 Mittelschrift" panose="020B0603020202020204" pitchFamily="34" charset="0"/>
                        </a:rPr>
                        <a:t>            1.5°</a:t>
                      </a:r>
                    </a:p>
                    <a:p>
                      <a:pPr algn="l"/>
                      <a:r>
                        <a:rPr lang="en-US" sz="2400" dirty="0">
                          <a:latin typeface="Alte DIN 1451 Mittelschrift" panose="020B0603020202020204" pitchFamily="34" charset="0"/>
                        </a:rPr>
                        <a:t>            10.2°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Alte DIN 1451 Mittelschrift" panose="020B0603020202020204" pitchFamily="34" charset="0"/>
                        </a:rPr>
                        <a:t>               102.4°</a:t>
                      </a:r>
                    </a:p>
                    <a:p>
                      <a:pPr algn="l"/>
                      <a:r>
                        <a:rPr lang="en-US" sz="2400" dirty="0">
                          <a:latin typeface="Alte DIN 1451 Mittelschrift" panose="020B0603020202020204" pitchFamily="34" charset="0"/>
                        </a:rPr>
                        <a:t>               103.1°</a:t>
                      </a:r>
                    </a:p>
                    <a:p>
                      <a:pPr algn="l"/>
                      <a:r>
                        <a:rPr lang="en-US" sz="2400" dirty="0">
                          <a:latin typeface="Alte DIN 1451 Mittelschrift" panose="020B0603020202020204" pitchFamily="34" charset="0"/>
                        </a:rPr>
                        <a:t>               284.3°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9051862"/>
                  </a:ext>
                </a:extLst>
              </a:tr>
              <a:tr h="86456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lte DIN 1451 Mittelschrift" panose="020B0603020202020204" pitchFamily="34" charset="0"/>
                        </a:rPr>
                        <a:t>AMODIS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lte DIN 1451 Mittelschrift" panose="020B0603020202020204" pitchFamily="34" charset="0"/>
                        </a:rPr>
                        <a:t>20:48</a:t>
                      </a:r>
                    </a:p>
                    <a:p>
                      <a:pPr algn="ctr"/>
                      <a:r>
                        <a:rPr lang="en-US" sz="2400" dirty="0">
                          <a:latin typeface="Alte DIN 1451 Mittelschrift" panose="020B0603020202020204" pitchFamily="34" charset="0"/>
                        </a:rPr>
                        <a:t>20:55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Alte DIN 1451 Mittelschrift" panose="020B0603020202020204" pitchFamily="34" charset="0"/>
                        </a:rPr>
                        <a:t>            7.3°</a:t>
                      </a:r>
                    </a:p>
                    <a:p>
                      <a:pPr algn="l"/>
                      <a:r>
                        <a:rPr lang="en-US" sz="2400" dirty="0">
                          <a:latin typeface="Alte DIN 1451 Mittelschrift" panose="020B0603020202020204" pitchFamily="34" charset="0"/>
                        </a:rPr>
                        <a:t>            4.5°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Alte DIN 1451 Mittelschrift" panose="020B0603020202020204" pitchFamily="34" charset="0"/>
                        </a:rPr>
                        <a:t>               75.9°</a:t>
                      </a:r>
                    </a:p>
                    <a:p>
                      <a:pPr algn="l"/>
                      <a:r>
                        <a:rPr lang="en-US" sz="2400" dirty="0">
                          <a:latin typeface="Alte DIN 1451 Mittelschrift" panose="020B0603020202020204" pitchFamily="34" charset="0"/>
                        </a:rPr>
                        <a:t>               256.9°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154863"/>
                  </a:ext>
                </a:extLst>
              </a:tr>
              <a:tr h="12488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lte DIN 1451 Mittelschrift" panose="020B0603020202020204" pitchFamily="34" charset="0"/>
                        </a:rPr>
                        <a:t>SNPP VIIRS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lte DIN 1451 Mittelschrift" panose="020B0603020202020204" pitchFamily="34" charset="0"/>
                        </a:rPr>
                        <a:t>20:33</a:t>
                      </a:r>
                    </a:p>
                    <a:p>
                      <a:pPr algn="ctr"/>
                      <a:r>
                        <a:rPr lang="en-US" sz="2400" dirty="0">
                          <a:latin typeface="Alte DIN 1451 Mittelschrift" panose="020B0603020202020204" pitchFamily="34" charset="0"/>
                        </a:rPr>
                        <a:t>20:39</a:t>
                      </a:r>
                    </a:p>
                    <a:p>
                      <a:pPr algn="ctr"/>
                      <a:r>
                        <a:rPr lang="en-US" sz="2400" dirty="0">
                          <a:latin typeface="Alte DIN 1451 Mittelschrift" panose="020B0603020202020204" pitchFamily="34" charset="0"/>
                        </a:rPr>
                        <a:t>20:45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Alte DIN 1451 Mittelschrift" panose="020B0603020202020204" pitchFamily="34" charset="0"/>
                        </a:rPr>
                        <a:t>            11.0°</a:t>
                      </a:r>
                    </a:p>
                    <a:p>
                      <a:pPr algn="l"/>
                      <a:r>
                        <a:rPr lang="en-US" sz="2400" dirty="0">
                          <a:latin typeface="Alte DIN 1451 Mittelschrift" panose="020B0603020202020204" pitchFamily="34" charset="0"/>
                        </a:rPr>
                        <a:t>            0.6°</a:t>
                      </a:r>
                    </a:p>
                    <a:p>
                      <a:pPr algn="l"/>
                      <a:r>
                        <a:rPr lang="en-US" sz="2400" dirty="0">
                          <a:latin typeface="Alte DIN 1451 Mittelschrift" panose="020B0603020202020204" pitchFamily="34" charset="0"/>
                        </a:rPr>
                        <a:t>            9.8°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Alte DIN 1451 Mittelschrift" panose="020B0603020202020204" pitchFamily="34" charset="0"/>
                        </a:rPr>
                        <a:t>               74.7°</a:t>
                      </a:r>
                    </a:p>
                    <a:p>
                      <a:pPr algn="l"/>
                      <a:r>
                        <a:rPr lang="en-US" sz="2400" dirty="0">
                          <a:latin typeface="Alte DIN 1451 Mittelschrift" panose="020B0603020202020204" pitchFamily="34" charset="0"/>
                        </a:rPr>
                        <a:t>               75.1°</a:t>
                      </a:r>
                    </a:p>
                    <a:p>
                      <a:pPr algn="l"/>
                      <a:r>
                        <a:rPr lang="en-US" sz="2400" dirty="0">
                          <a:latin typeface="Alte DIN 1451 Mittelschrift" panose="020B0603020202020204" pitchFamily="34" charset="0"/>
                        </a:rPr>
                        <a:t>               256.7°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5197394"/>
                  </a:ext>
                </a:extLst>
              </a:tr>
              <a:tr h="124881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lte DIN 1451 Mittelschrift" panose="020B0603020202020204" pitchFamily="34" charset="0"/>
                        </a:rPr>
                        <a:t>NOAA-20 VIIRS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lte DIN 1451 Mittelschrift" panose="020B0603020202020204" pitchFamily="34" charset="0"/>
                        </a:rPr>
                        <a:t>20:33</a:t>
                      </a:r>
                    </a:p>
                    <a:p>
                      <a:pPr algn="ctr"/>
                      <a:r>
                        <a:rPr lang="en-US" sz="2400" dirty="0">
                          <a:latin typeface="Alte DIN 1451 Mittelschrift" panose="020B0603020202020204" pitchFamily="34" charset="0"/>
                        </a:rPr>
                        <a:t>20:39</a:t>
                      </a:r>
                    </a:p>
                    <a:p>
                      <a:pPr algn="ctr"/>
                      <a:r>
                        <a:rPr lang="en-US" sz="2400" dirty="0">
                          <a:latin typeface="Alte DIN 1451 Mittelschrift" panose="020B0603020202020204" pitchFamily="34" charset="0"/>
                        </a:rPr>
                        <a:t>20:46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Alte DIN 1451 Mittelschrift" panose="020B0603020202020204" pitchFamily="34" charset="0"/>
                        </a:rPr>
                        <a:t>            10.9°</a:t>
                      </a:r>
                    </a:p>
                    <a:p>
                      <a:pPr algn="l"/>
                      <a:r>
                        <a:rPr lang="en-US" sz="2400" dirty="0">
                          <a:latin typeface="Alte DIN 1451 Mittelschrift" panose="020B0603020202020204" pitchFamily="34" charset="0"/>
                        </a:rPr>
                        <a:t>            0.4°</a:t>
                      </a:r>
                    </a:p>
                    <a:p>
                      <a:pPr algn="l"/>
                      <a:r>
                        <a:rPr lang="en-US" sz="2400" dirty="0">
                          <a:latin typeface="Alte DIN 1451 Mittelschrift" panose="020B0603020202020204" pitchFamily="34" charset="0"/>
                        </a:rPr>
                        <a:t>            9.9°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Alte DIN 1451 Mittelschrift" panose="020B0603020202020204" pitchFamily="34" charset="0"/>
                        </a:rPr>
                        <a:t>               74.7°</a:t>
                      </a:r>
                    </a:p>
                    <a:p>
                      <a:pPr algn="l"/>
                      <a:r>
                        <a:rPr lang="en-US" sz="2400" dirty="0">
                          <a:latin typeface="Alte DIN 1451 Mittelschrift" panose="020B0603020202020204" pitchFamily="34" charset="0"/>
                        </a:rPr>
                        <a:t>               74.7°</a:t>
                      </a:r>
                    </a:p>
                    <a:p>
                      <a:pPr algn="l"/>
                      <a:r>
                        <a:rPr lang="en-US" sz="2400" dirty="0">
                          <a:latin typeface="Alte DIN 1451 Mittelschrift" panose="020B0603020202020204" pitchFamily="34" charset="0"/>
                        </a:rPr>
                        <a:t>               256.7°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92303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2712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6F879-ED17-4471-A89B-11945470E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000" y="152404"/>
            <a:ext cx="7192200" cy="457197"/>
          </a:xfrm>
        </p:spPr>
        <p:txBody>
          <a:bodyPr/>
          <a:lstStyle/>
          <a:p>
            <a:r>
              <a:rPr lang="en-US" dirty="0"/>
              <a:t>Current MODIS Radiometric Calibration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1A3E4-A237-4830-BF97-1A7CED68E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11353800" cy="5344337"/>
          </a:xfrm>
        </p:spPr>
        <p:txBody>
          <a:bodyPr/>
          <a:lstStyle/>
          <a:p>
            <a:r>
              <a:rPr lang="en-US" dirty="0"/>
              <a:t>2013–2021</a:t>
            </a:r>
          </a:p>
          <a:p>
            <a:r>
              <a:rPr lang="en-US" dirty="0">
                <a:solidFill>
                  <a:srgbClr val="00B050"/>
                </a:solidFill>
              </a:rPr>
              <a:t>TMODIS: N=135</a:t>
            </a:r>
            <a:r>
              <a:rPr lang="en-US" dirty="0"/>
              <a:t>,   </a:t>
            </a:r>
            <a:r>
              <a:rPr lang="en-US" dirty="0">
                <a:solidFill>
                  <a:srgbClr val="0070C0"/>
                </a:solidFill>
              </a:rPr>
              <a:t>AMODIS: N=112</a:t>
            </a:r>
            <a:r>
              <a:rPr lang="en-US" dirty="0"/>
              <a:t>			        Double ratio to remove RadCaTS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MODIS Bands: 1–7 				</a:t>
            </a:r>
          </a:p>
          <a:p>
            <a:r>
              <a:rPr lang="en-US" dirty="0"/>
              <a:t>Double ratio: (TMODIS/RadCaTS)/(AMODIS/RadCaTS) = TMODIS/AMODIS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57637-00AF-40EE-8EB8-05A5BE58E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7692-88E1-4CB3-88AA-9040DCA52D9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1" name="Right Arrow 9">
            <a:extLst>
              <a:ext uri="{FF2B5EF4-FFF2-40B4-BE49-F238E27FC236}">
                <a16:creationId xmlns:a16="http://schemas.microsoft.com/office/drawing/2014/main" id="{09E80BCB-6B93-44E6-9C09-288AEE6E5942}"/>
              </a:ext>
            </a:extLst>
          </p:cNvPr>
          <p:cNvSpPr/>
          <p:nvPr/>
        </p:nvSpPr>
        <p:spPr>
          <a:xfrm>
            <a:off x="5446340" y="3377952"/>
            <a:ext cx="1080120" cy="43204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BBE4C7-709B-46B9-AAD5-B6EC3A754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57400"/>
            <a:ext cx="4133407" cy="299977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BC1CFB-5401-46FE-8B80-99859C976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193" y="2057400"/>
            <a:ext cx="4133407" cy="299977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47238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6F879-ED17-4471-A89B-11945470E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000" y="152404"/>
            <a:ext cx="8280000" cy="457197"/>
          </a:xfrm>
        </p:spPr>
        <p:txBody>
          <a:bodyPr/>
          <a:lstStyle/>
          <a:p>
            <a:r>
              <a:rPr lang="en-US" dirty="0"/>
              <a:t>Temporal Radiometric Calibration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1A3E4-A237-4830-BF97-1A7CED68E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11353800" cy="5344337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			</a:t>
            </a:r>
            <a:r>
              <a:rPr lang="sv-SE" dirty="0">
                <a:solidFill>
                  <a:srgbClr val="00B050"/>
                </a:solidFill>
              </a:rPr>
              <a:t>Terra MODIS</a:t>
            </a:r>
            <a:r>
              <a:rPr lang="sv-SE" dirty="0"/>
              <a:t>							</a:t>
            </a:r>
            <a:r>
              <a:rPr lang="sv-SE" dirty="0">
                <a:solidFill>
                  <a:srgbClr val="0070C0"/>
                </a:solidFill>
              </a:rPr>
              <a:t>Aqua MODIS</a:t>
            </a:r>
          </a:p>
          <a:p>
            <a:endParaRPr lang="sv-SE" dirty="0"/>
          </a:p>
          <a:p>
            <a:endParaRPr lang="sv-SE" dirty="0"/>
          </a:p>
          <a:p>
            <a:pPr marL="0" indent="0">
              <a:buNone/>
            </a:pPr>
            <a:r>
              <a:rPr lang="sv-SE" dirty="0"/>
              <a:t>							Band 1 (645 nm)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pPr marL="0" indent="0">
              <a:buNone/>
            </a:pPr>
            <a:r>
              <a:rPr lang="sv-SE" dirty="0"/>
              <a:t>							</a:t>
            </a:r>
          </a:p>
          <a:p>
            <a:pPr marL="0" indent="0">
              <a:buNone/>
            </a:pPr>
            <a:r>
              <a:rPr lang="sv-SE" dirty="0"/>
              <a:t>							Band 4 (553 nm)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57637-00AF-40EE-8EB8-05A5BE58E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7692-88E1-4CB3-88AA-9040DCA52D96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693B98-8267-42EB-BC90-6FA69E06E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600200"/>
            <a:ext cx="3361678" cy="24384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6597D4-972F-435F-8AF9-8F853C4B0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054" y="1600200"/>
            <a:ext cx="3361678" cy="24384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C9A92D-E66C-4A63-81BB-7FBB35A1F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4343400"/>
            <a:ext cx="3361678" cy="24396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0C4C22-1287-464C-9F64-83751006C7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1054" y="4343400"/>
            <a:ext cx="3361678" cy="24384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15918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6F879-ED17-4471-A89B-11945470E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000" y="152404"/>
            <a:ext cx="8182800" cy="457197"/>
          </a:xfrm>
        </p:spPr>
        <p:txBody>
          <a:bodyPr/>
          <a:lstStyle/>
          <a:p>
            <a:r>
              <a:rPr lang="en-US" dirty="0"/>
              <a:t>Current MODIS Surface Reflectance Validation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1A3E4-A237-4830-BF97-1A7CED68E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11887200" cy="5344337"/>
          </a:xfrm>
        </p:spPr>
        <p:txBody>
          <a:bodyPr/>
          <a:lstStyle/>
          <a:p>
            <a:r>
              <a:rPr lang="en-US" dirty="0"/>
              <a:t>2013–2021</a:t>
            </a:r>
          </a:p>
          <a:p>
            <a:r>
              <a:rPr lang="en-US" dirty="0">
                <a:solidFill>
                  <a:srgbClr val="00B050"/>
                </a:solidFill>
              </a:rPr>
              <a:t>TMODIS: N=135</a:t>
            </a:r>
            <a:r>
              <a:rPr lang="en-US" dirty="0"/>
              <a:t>,   </a:t>
            </a:r>
            <a:r>
              <a:rPr lang="en-US" dirty="0">
                <a:solidFill>
                  <a:srgbClr val="0070C0"/>
                </a:solidFill>
              </a:rPr>
              <a:t>AMODIS: N=112</a:t>
            </a:r>
            <a:r>
              <a:rPr lang="en-US" dirty="0"/>
              <a:t>			   Double difference to remove RadCaTS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MODIS Bands 1–7 				</a:t>
            </a:r>
          </a:p>
          <a:p>
            <a:r>
              <a:rPr lang="en-US" dirty="0"/>
              <a:t>Double difference: (TMODIS–RadCaTS)–(AMODIS–RadCaTS) = TMODIS–AMODIS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57637-00AF-40EE-8EB8-05A5BE58E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7692-88E1-4CB3-88AA-9040DCA52D9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1" name="Right Arrow 9">
            <a:extLst>
              <a:ext uri="{FF2B5EF4-FFF2-40B4-BE49-F238E27FC236}">
                <a16:creationId xmlns:a16="http://schemas.microsoft.com/office/drawing/2014/main" id="{09E80BCB-6B93-44E6-9C09-288AEE6E5942}"/>
              </a:ext>
            </a:extLst>
          </p:cNvPr>
          <p:cNvSpPr/>
          <p:nvPr/>
        </p:nvSpPr>
        <p:spPr>
          <a:xfrm>
            <a:off x="5446340" y="3377952"/>
            <a:ext cx="1080120" cy="43204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662707-C5E5-4625-A37E-0ECD5B39A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00" y="2059200"/>
            <a:ext cx="4132067" cy="29988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298587-588B-4D00-B300-E58B9AFFD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905" y="2059200"/>
            <a:ext cx="4132067" cy="29988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23848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6F879-ED17-4471-A89B-11945470E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000" y="152404"/>
            <a:ext cx="8280000" cy="457197"/>
          </a:xfrm>
        </p:spPr>
        <p:txBody>
          <a:bodyPr/>
          <a:lstStyle/>
          <a:p>
            <a:r>
              <a:rPr lang="en-US" dirty="0"/>
              <a:t>Temporal Surface Reflectance Validation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1A3E4-A237-4830-BF97-1A7CED68E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11353800" cy="5344337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			</a:t>
            </a:r>
            <a:r>
              <a:rPr lang="sv-SE" dirty="0">
                <a:solidFill>
                  <a:srgbClr val="00B050"/>
                </a:solidFill>
              </a:rPr>
              <a:t>Terra MODIS</a:t>
            </a:r>
            <a:r>
              <a:rPr lang="sv-SE" dirty="0"/>
              <a:t>							</a:t>
            </a:r>
            <a:r>
              <a:rPr lang="sv-SE" dirty="0">
                <a:solidFill>
                  <a:srgbClr val="0070C0"/>
                </a:solidFill>
              </a:rPr>
              <a:t>Aqua MODIS</a:t>
            </a:r>
          </a:p>
          <a:p>
            <a:endParaRPr lang="sv-SE" dirty="0"/>
          </a:p>
          <a:p>
            <a:endParaRPr lang="sv-SE" dirty="0"/>
          </a:p>
          <a:p>
            <a:pPr marL="0" indent="0">
              <a:buNone/>
            </a:pPr>
            <a:r>
              <a:rPr lang="sv-SE" dirty="0"/>
              <a:t>							Band 1 (645 nm)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pPr marL="0" indent="0">
              <a:buNone/>
            </a:pPr>
            <a:r>
              <a:rPr lang="sv-SE" dirty="0"/>
              <a:t>							</a:t>
            </a:r>
          </a:p>
          <a:p>
            <a:pPr marL="0" indent="0">
              <a:buNone/>
            </a:pPr>
            <a:r>
              <a:rPr lang="sv-SE" dirty="0"/>
              <a:t>							Band 4 (553 nm)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57637-00AF-40EE-8EB8-05A5BE58E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7692-88E1-4CB3-88AA-9040DCA52D96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A4BAAD-9CF5-4461-B420-B9C17DBF3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00" y="1602000"/>
            <a:ext cx="3360023" cy="24372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AF8508-0768-4730-82C7-A59CA82F1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00" y="4345200"/>
            <a:ext cx="3360022" cy="243719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9E5D1F-80C8-4C8C-8DEC-AACFF3993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5979" y="1602000"/>
            <a:ext cx="3360021" cy="243719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A6D1EB-21C0-4C5B-BB8F-A6E996535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5978" y="4345200"/>
            <a:ext cx="3360021" cy="243719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87597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6F879-ED17-4471-A89B-11945470E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000" y="152404"/>
            <a:ext cx="6887400" cy="457197"/>
          </a:xfrm>
        </p:spPr>
        <p:txBody>
          <a:bodyPr/>
          <a:lstStyle/>
          <a:p>
            <a:r>
              <a:rPr lang="en-US" dirty="0"/>
              <a:t>VIIRS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57637-00AF-40EE-8EB8-05A5BE58E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7692-88E1-4CB3-88AA-9040DCA52D9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419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6F879-ED17-4471-A89B-11945470E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000" y="152404"/>
            <a:ext cx="7192200" cy="457197"/>
          </a:xfrm>
        </p:spPr>
        <p:txBody>
          <a:bodyPr/>
          <a:lstStyle/>
          <a:p>
            <a:r>
              <a:rPr lang="en-US" dirty="0"/>
              <a:t>Current VIIRS Radiometric Calibration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1A3E4-A237-4830-BF97-1A7CED68E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11963400" cy="5344337"/>
          </a:xfrm>
        </p:spPr>
        <p:txBody>
          <a:bodyPr/>
          <a:lstStyle/>
          <a:p>
            <a:r>
              <a:rPr lang="en-US" dirty="0"/>
              <a:t>2013–2021 (SNPP), 2018–2021 (NOAA-20)</a:t>
            </a:r>
          </a:p>
          <a:p>
            <a:r>
              <a:rPr lang="en-US" dirty="0"/>
              <a:t>SNPP: N=106   			     NOAA-20: N=64    		Double ratio to remove RadCaTS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VIIRS bands: </a:t>
            </a:r>
            <a:r>
              <a:rPr lang="en-US" dirty="0">
                <a:solidFill>
                  <a:srgbClr val="0070C0"/>
                </a:solidFill>
              </a:rPr>
              <a:t>I1–I3</a:t>
            </a:r>
            <a:r>
              <a:rPr lang="en-US" dirty="0"/>
              <a:t>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M1–M5, M7, M8, M10, M11 </a:t>
            </a:r>
            <a:r>
              <a:rPr lang="en-US" dirty="0"/>
              <a:t>				</a:t>
            </a:r>
          </a:p>
          <a:p>
            <a:r>
              <a:rPr lang="en-US" dirty="0"/>
              <a:t>Double ratio: (SNPP/RadCaTS)/(N20/RadCaTS) = SNPP/N20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57637-00AF-40EE-8EB8-05A5BE58E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7692-88E1-4CB3-88AA-9040DCA52D96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04EF20-3684-4330-A7B8-FEE2537E3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297578"/>
            <a:ext cx="3670745" cy="2664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2C17F9-E962-4A3A-9354-0703BEBC8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2297578"/>
            <a:ext cx="3670746" cy="266400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4661E8-0C7A-42A2-B13B-FE6B766B8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2297577"/>
            <a:ext cx="3670746" cy="266400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32503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6F879-ED17-4471-A89B-11945470E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000" y="152404"/>
            <a:ext cx="6887400" cy="457197"/>
          </a:xfrm>
        </p:spPr>
        <p:txBody>
          <a:bodyPr/>
          <a:lstStyle/>
          <a:p>
            <a:r>
              <a:rPr lang="en-US" dirty="0"/>
              <a:t>Temporal Radiometric Calibration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1A3E4-A237-4830-BF97-1A7CED68E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11353800" cy="5344337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			SNPP VIIRS							NOAA-20 VIIRS</a:t>
            </a:r>
          </a:p>
          <a:p>
            <a:endParaRPr lang="sv-SE" dirty="0"/>
          </a:p>
          <a:p>
            <a:endParaRPr lang="sv-SE" dirty="0"/>
          </a:p>
          <a:p>
            <a:pPr marL="0" indent="0">
              <a:buNone/>
            </a:pPr>
            <a:r>
              <a:rPr lang="sv-SE" dirty="0"/>
              <a:t>							</a:t>
            </a:r>
            <a:r>
              <a:rPr lang="sv-SE" dirty="0">
                <a:solidFill>
                  <a:srgbClr val="0070C0"/>
                </a:solidFill>
              </a:rPr>
              <a:t>Band I1 (638 nm)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pPr marL="0" indent="0">
              <a:buNone/>
            </a:pPr>
            <a:r>
              <a:rPr lang="sv-SE" dirty="0"/>
              <a:t>							</a:t>
            </a:r>
          </a:p>
          <a:p>
            <a:pPr marL="0" indent="0">
              <a:buNone/>
            </a:pPr>
            <a:r>
              <a:rPr lang="sv-SE" dirty="0">
                <a:solidFill>
                  <a:srgbClr val="0070C0"/>
                </a:solidFill>
              </a:rPr>
              <a:t>							</a:t>
            </a:r>
            <a:r>
              <a:rPr lang="sv-SE" dirty="0">
                <a:solidFill>
                  <a:schemeClr val="accent6">
                    <a:lumMod val="75000"/>
                  </a:schemeClr>
                </a:solidFill>
              </a:rPr>
              <a:t>Band M4 (552 nm)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57637-00AF-40EE-8EB8-05A5BE58E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7692-88E1-4CB3-88AA-9040DCA52D96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4838C6-BCB6-4B00-87F9-2399B1F1A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00" y="1602000"/>
            <a:ext cx="3358235" cy="24372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45A07D-E905-4340-A6EE-4FA00C652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00" y="4345200"/>
            <a:ext cx="3358235" cy="24372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331EF1-C8C5-45AF-A350-25A389C1A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7767" y="1602000"/>
            <a:ext cx="3358235" cy="24372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ED12E3-E267-441A-B32D-D2A974EF74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2177" y="4345200"/>
            <a:ext cx="3353824" cy="243399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37059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B3196-6400-4168-9D14-D9AAA62C1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000" y="152404"/>
            <a:ext cx="6735000" cy="457197"/>
          </a:xfrm>
        </p:spPr>
        <p:txBody>
          <a:bodyPr/>
          <a:lstStyle/>
          <a:p>
            <a:r>
              <a:rPr lang="en-US" dirty="0"/>
              <a:t>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6577D-9063-41FF-82DC-4CA2D2447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Radiometric Calibration Test Site (RadCaTS) </a:t>
            </a:r>
          </a:p>
          <a:p>
            <a:r>
              <a:rPr lang="en-US" dirty="0"/>
              <a:t>Current status of RadCaTS</a:t>
            </a:r>
          </a:p>
          <a:p>
            <a:r>
              <a:rPr lang="en-US" dirty="0"/>
              <a:t>Radiometric calibration and surface reflectance validation results</a:t>
            </a:r>
          </a:p>
          <a:p>
            <a:r>
              <a:rPr lang="en-US" dirty="0"/>
              <a:t>Summary and future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6E4AE-B82E-4F9C-A165-3EA717027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7692-88E1-4CB3-88AA-9040DCA52D9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699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260648"/>
            <a:ext cx="8610600" cy="425152"/>
          </a:xfrm>
        </p:spPr>
        <p:txBody>
          <a:bodyPr>
            <a:noAutofit/>
          </a:bodyPr>
          <a:lstStyle/>
          <a:p>
            <a:r>
              <a:rPr lang="en-US" dirty="0"/>
              <a:t>SNPP VIIRS Surface Reflectance Validation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1066800"/>
            <a:ext cx="11752168" cy="5674568"/>
          </a:xfrm>
        </p:spPr>
        <p:txBody>
          <a:bodyPr>
            <a:normAutofit/>
          </a:bodyPr>
          <a:lstStyle/>
          <a:p>
            <a:r>
              <a:rPr lang="en-US" dirty="0"/>
              <a:t>2013–2021			  	           				    	     Temporal Examples</a:t>
            </a:r>
          </a:p>
          <a:p>
            <a:r>
              <a:rPr lang="en-US" dirty="0"/>
              <a:t>N=106</a:t>
            </a:r>
          </a:p>
          <a:p>
            <a:endParaRPr lang="en-US" dirty="0"/>
          </a:p>
          <a:p>
            <a:pPr marL="45720" indent="0">
              <a:buNone/>
            </a:pPr>
            <a:r>
              <a:rPr lang="en-US" sz="2000" dirty="0"/>
              <a:t>						             	     </a:t>
            </a:r>
          </a:p>
          <a:p>
            <a:pPr marL="45720" indent="0">
              <a:buNone/>
            </a:pPr>
            <a:r>
              <a:rPr lang="en-US" sz="2000" dirty="0">
                <a:solidFill>
                  <a:srgbClr val="0070C0"/>
                </a:solidFill>
              </a:rPr>
              <a:t>								             Band I1 (638 nm)</a:t>
            </a:r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endParaRPr lang="en-US" dirty="0"/>
          </a:p>
          <a:p>
            <a:pPr marL="45720" indent="0">
              <a:buNone/>
            </a:pPr>
            <a:r>
              <a:rPr lang="en-US" dirty="0"/>
              <a:t>					</a:t>
            </a:r>
          </a:p>
          <a:p>
            <a:pPr marL="45720" indent="0">
              <a:buNone/>
            </a:pPr>
            <a:r>
              <a:rPr lang="en-US" sz="2000" dirty="0"/>
              <a:t>						           		     </a:t>
            </a:r>
          </a:p>
          <a:p>
            <a:pPr marL="45720" indent="0">
              <a:buNone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								          Band M4 (552 nm)</a:t>
            </a:r>
          </a:p>
          <a:p>
            <a:pPr marL="45720" indent="0">
              <a:buNone/>
            </a:pPr>
            <a:r>
              <a:rPr lang="en-US" dirty="0"/>
              <a:t>					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1C18AE-36CD-44D5-BBD7-F25FAF9A5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06" y="2109624"/>
            <a:ext cx="5735884" cy="416275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F390C2-AE4E-4755-9327-0DFABF81E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0794" y="1522799"/>
            <a:ext cx="3571535" cy="259200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87AAC0-73A4-4E52-9FD2-2039B1DCE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0794" y="4191000"/>
            <a:ext cx="3571535" cy="2592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46815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6F879-ED17-4471-A89B-11945470E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000" y="152404"/>
            <a:ext cx="6660000" cy="457197"/>
          </a:xfrm>
        </p:spPr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57637-00AF-40EE-8EB8-05A5BE58E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7692-88E1-4CB3-88AA-9040DCA52D96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Summary of all radiometric calibration results</a:t>
            </a:r>
          </a:p>
          <a:p>
            <a:pPr marL="0" indent="0">
              <a:buNone/>
            </a:pPr>
            <a:r>
              <a:rPr lang="en-US" dirty="0"/>
              <a:t>			     </a:t>
            </a:r>
            <a:r>
              <a:rPr lang="en-US" dirty="0">
                <a:solidFill>
                  <a:srgbClr val="0070C0"/>
                </a:solidFill>
              </a:rPr>
              <a:t>VNIR								   SWIR</a:t>
            </a:r>
          </a:p>
        </p:txBody>
      </p:sp>
      <p:pic>
        <p:nvPicPr>
          <p:cNvPr id="6" name="Content Placeholder 2">
            <a:extLst>
              <a:ext uri="{FF2B5EF4-FFF2-40B4-BE49-F238E27FC236}">
                <a16:creationId xmlns:a16="http://schemas.microsoft.com/office/drawing/2014/main" id="{3F97949D-A9FC-454A-829D-8F57CA34E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011800"/>
            <a:ext cx="5942636" cy="4312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7378D8-8409-446F-B9A4-83C9C79F4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165" y="2011800"/>
            <a:ext cx="5942637" cy="43128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11250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6F879-ED17-4471-A89B-11945470E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000" y="152404"/>
            <a:ext cx="6660000" cy="457197"/>
          </a:xfrm>
        </p:spPr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57637-00AF-40EE-8EB8-05A5BE58E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7692-88E1-4CB3-88AA-9040DCA52D96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Summary of all surface reflectance validation results</a:t>
            </a:r>
          </a:p>
          <a:p>
            <a:pPr marL="0" indent="0">
              <a:buNone/>
            </a:pPr>
            <a:r>
              <a:rPr lang="en-US" dirty="0"/>
              <a:t>			     </a:t>
            </a:r>
            <a:r>
              <a:rPr lang="en-US" dirty="0">
                <a:solidFill>
                  <a:srgbClr val="0070C0"/>
                </a:solidFill>
              </a:rPr>
              <a:t>VNIR								   SWIR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1EE07F-B011-4BCC-931C-30F8B9EC1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012400"/>
            <a:ext cx="5942637" cy="43128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7C0CF2-F0C8-4D65-9524-6402F1C50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164" y="2012400"/>
            <a:ext cx="5942637" cy="43128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33451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6F879-ED17-4471-A89B-11945470E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000" y="152404"/>
            <a:ext cx="6660000" cy="457197"/>
          </a:xfrm>
        </p:spPr>
        <p:txBody>
          <a:bodyPr/>
          <a:lstStyle/>
          <a:p>
            <a:r>
              <a:rPr lang="en-US" dirty="0"/>
              <a:t>Conclusions and Future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57637-00AF-40EE-8EB8-05A5BE58E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7692-88E1-4CB3-88AA-9040DCA52D96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11582400" cy="5344337"/>
          </a:xfrm>
        </p:spPr>
        <p:txBody>
          <a:bodyPr/>
          <a:lstStyle/>
          <a:p>
            <a:r>
              <a:rPr lang="en-US" dirty="0"/>
              <a:t>Conclusions</a:t>
            </a:r>
          </a:p>
          <a:p>
            <a:pPr lvl="1"/>
            <a:r>
              <a:rPr lang="en-US" dirty="0"/>
              <a:t>Terra and Aqua MODIS radiometric calibration agrees with RadCaTS to within uncertainties</a:t>
            </a:r>
          </a:p>
          <a:p>
            <a:pPr lvl="1"/>
            <a:r>
              <a:rPr lang="en-US" dirty="0"/>
              <a:t>Terra and Aqua MODIS surface reflectance has bias with RadCaTS in blue band</a:t>
            </a:r>
          </a:p>
          <a:p>
            <a:pPr lvl="1"/>
            <a:r>
              <a:rPr lang="en-US" dirty="0"/>
              <a:t>SNPP and NOAA-20 VIIRS radiometric calibration also agrees with RadCaTS to within uncertainties, except for NOAA-20 Band M11 (2.3 µm)</a:t>
            </a:r>
          </a:p>
          <a:p>
            <a:pPr lvl="1"/>
            <a:r>
              <a:rPr lang="en-US" dirty="0"/>
              <a:t>Both pairs of sensors are in agreement to within RadCaTS uncertainty when using double ratio (or difference) </a:t>
            </a:r>
          </a:p>
          <a:p>
            <a:r>
              <a:rPr lang="en-US" dirty="0"/>
              <a:t>Upcoming work in 2021</a:t>
            </a:r>
          </a:p>
          <a:p>
            <a:pPr lvl="1"/>
            <a:r>
              <a:rPr lang="en-US" dirty="0"/>
              <a:t>Deployment of Headwall UAS for BRDF measurements at Railroad Valley</a:t>
            </a:r>
          </a:p>
          <a:p>
            <a:pPr lvl="1"/>
            <a:r>
              <a:rPr lang="en-US" dirty="0"/>
              <a:t>On-site calibration of GVRs using CaTSSITTR</a:t>
            </a:r>
          </a:p>
          <a:p>
            <a:pPr lvl="1"/>
            <a:r>
              <a:rPr lang="en-US" dirty="0"/>
              <a:t>Continued spatial analysis comparison with traditional reflectance-based approach and RadCaTS</a:t>
            </a:r>
          </a:p>
          <a:p>
            <a:pPr lvl="1"/>
            <a:r>
              <a:rPr lang="en-US" dirty="0"/>
              <a:t>Integrate on-site VNIR spectrometer data into RadCaTS processing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Note</a:t>
            </a:r>
            <a:r>
              <a:rPr lang="en-US" dirty="0"/>
              <a:t>: these results will be presented at SPIE Optics and Photonics (Aug 2021)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702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B3196-6400-4168-9D14-D9AAA62C1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000" y="152404"/>
            <a:ext cx="6735000" cy="457197"/>
          </a:xfrm>
        </p:spPr>
        <p:txBody>
          <a:bodyPr/>
          <a:lstStyle/>
          <a:p>
            <a:r>
              <a:rPr lang="en-US" dirty="0"/>
              <a:t>Radiometric Calibration Test Site (RadCaTS)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6577D-9063-41FF-82DC-4CA2D2447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11887200" cy="5562596"/>
          </a:xfrm>
        </p:spPr>
        <p:txBody>
          <a:bodyPr>
            <a:normAutofit/>
          </a:bodyPr>
          <a:lstStyle/>
          <a:p>
            <a:r>
              <a:rPr lang="en-US" dirty="0"/>
              <a:t>UArizona is using the Radiometric Calibration Test Site (RadCaTS) at Railroad Valley, NV, as the primary data collection site</a:t>
            </a:r>
          </a:p>
          <a:p>
            <a:r>
              <a:rPr lang="en-US" dirty="0"/>
              <a:t>RadCaTS has been in operation in its current form since 2012</a:t>
            </a:r>
          </a:p>
          <a:p>
            <a:r>
              <a:rPr lang="en-US" dirty="0"/>
              <a:t>Previous studies were used to determine amount and placement of GVRs for spatial sampling similar to traditional reflectance-based approach </a:t>
            </a:r>
          </a:p>
          <a:p>
            <a:r>
              <a:rPr lang="en-US" dirty="0"/>
              <a:t>Reflectance-based approach and RadCaTS are two independent methods</a:t>
            </a:r>
          </a:p>
          <a:p>
            <a:pPr lvl="1"/>
            <a:r>
              <a:rPr lang="en-US" dirty="0"/>
              <a:t>Reflectance-based: </a:t>
            </a:r>
          </a:p>
          <a:p>
            <a:pPr lvl="2"/>
            <a:r>
              <a:rPr lang="en-US" dirty="0"/>
              <a:t>Surface reflectance: ratio method of surface to reference panel</a:t>
            </a:r>
          </a:p>
          <a:p>
            <a:pPr lvl="2"/>
            <a:r>
              <a:rPr lang="en-US" dirty="0"/>
              <a:t>Automated solar radiometer used for atmospheric measurements</a:t>
            </a:r>
          </a:p>
          <a:p>
            <a:pPr lvl="1"/>
            <a:r>
              <a:rPr lang="en-US" dirty="0"/>
              <a:t>RadCaTS</a:t>
            </a:r>
          </a:p>
          <a:p>
            <a:pPr lvl="2"/>
            <a:r>
              <a:rPr lang="en-US" dirty="0"/>
              <a:t>Surface reflectance: absolutely-calibrated multispectral radiometers</a:t>
            </a:r>
          </a:p>
          <a:p>
            <a:pPr lvl="2"/>
            <a:r>
              <a:rPr lang="en-US" dirty="0"/>
              <a:t>AERONET Cimel solar/lunar photometer used for atmospheric measurements</a:t>
            </a:r>
          </a:p>
          <a:p>
            <a:r>
              <a:rPr lang="en-US" dirty="0"/>
              <a:t>MODTRAN used to determine atmospheric propagation in both cases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6E4AE-B82E-4F9C-A165-3EA717027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7692-88E1-4CB3-88AA-9040DCA52D9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997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9476723-CAC1-4427-B0C0-88EB9E3135BF}"/>
              </a:ext>
            </a:extLst>
          </p:cNvPr>
          <p:cNvGrpSpPr/>
          <p:nvPr/>
        </p:nvGrpSpPr>
        <p:grpSpPr>
          <a:xfrm>
            <a:off x="6781800" y="762000"/>
            <a:ext cx="5385480" cy="6038468"/>
            <a:chOff x="6806521" y="762000"/>
            <a:chExt cx="5385480" cy="60384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B4B614A-D64A-4F5C-8BD6-8CACB2E44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06521" y="762000"/>
              <a:ext cx="5385480" cy="603846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18DFE59-480D-4762-BB6D-26E4BBC62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64000" y="1767215"/>
              <a:ext cx="4572000" cy="6396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A07C51-1567-4CC2-957A-45623A007A34}"/>
                </a:ext>
              </a:extLst>
            </p:cNvPr>
            <p:cNvSpPr txBox="1"/>
            <p:nvPr/>
          </p:nvSpPr>
          <p:spPr>
            <a:xfrm>
              <a:off x="7136368" y="2514600"/>
              <a:ext cx="18274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dirty="0">
                  <a:solidFill>
                    <a:schemeClr val="bg1"/>
                  </a:solidFill>
                  <a:latin typeface="Alte DIN 1451 Mittelschrift" panose="020B0603020202020204" pitchFamily="34" charset="0"/>
                </a:rPr>
                <a:t>(back in Tucson for refurb)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075365-AB11-48C7-B30E-7650616EA391}"/>
                </a:ext>
              </a:extLst>
            </p:cNvPr>
            <p:cNvSpPr txBox="1"/>
            <p:nvPr/>
          </p:nvSpPr>
          <p:spPr>
            <a:xfrm>
              <a:off x="9450000" y="2514600"/>
              <a:ext cx="10460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Alte DIN 1451 Mittelschrift" panose="020B0603020202020204" pitchFamily="34" charset="0"/>
                </a:rPr>
                <a:t>(linear motion)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7FC8F2B-75EE-466A-8008-87C9495E4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 at RadCaTS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A5175-580E-48C0-9C8F-B03C19985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6660000" cy="5344337"/>
          </a:xfrm>
        </p:spPr>
        <p:txBody>
          <a:bodyPr>
            <a:normAutofit/>
          </a:bodyPr>
          <a:lstStyle/>
          <a:p>
            <a:r>
              <a:rPr lang="en-US" sz="2000" dirty="0"/>
              <a:t>7 ground-viewing radiometers (GVRs)</a:t>
            </a:r>
          </a:p>
          <a:p>
            <a:pPr lvl="1"/>
            <a:r>
              <a:rPr lang="en-US" sz="1700" dirty="0"/>
              <a:t>All in nadir viewing configuration (as of 18 Oct 2020)</a:t>
            </a:r>
          </a:p>
          <a:p>
            <a:pPr lvl="1"/>
            <a:r>
              <a:rPr lang="en-US" sz="1700" dirty="0"/>
              <a:t>Monitoring ground under 41 and 42 to determine when to include in processing (recently moved from GOES-E and -W config)</a:t>
            </a:r>
          </a:p>
          <a:p>
            <a:pPr lvl="1"/>
            <a:r>
              <a:rPr lang="en-US" sz="1700" dirty="0"/>
              <a:t>One GVR (23) has 80 cm of linear motion</a:t>
            </a:r>
          </a:p>
          <a:p>
            <a:r>
              <a:rPr lang="en-US" sz="2000" dirty="0"/>
              <a:t>1 VNIR spectroradiometer (SpAM)</a:t>
            </a:r>
          </a:p>
          <a:p>
            <a:r>
              <a:rPr lang="en-US" sz="2000" dirty="0"/>
              <a:t>2 Cimel sun photometers (314 and 786)</a:t>
            </a:r>
          </a:p>
          <a:p>
            <a:r>
              <a:rPr lang="en-US" sz="2000" dirty="0"/>
              <a:t>Met station</a:t>
            </a:r>
          </a:p>
          <a:p>
            <a:r>
              <a:rPr lang="en-US" sz="2000" dirty="0"/>
              <a:t>Satellite uplink</a:t>
            </a:r>
          </a:p>
          <a:p>
            <a:r>
              <a:rPr lang="en-US" sz="2000" dirty="0"/>
              <a:t>Web camera</a:t>
            </a:r>
          </a:p>
          <a:p>
            <a:pPr lvl="1"/>
            <a:endParaRPr lang="en-US" sz="1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4DAC01-0938-469D-B903-16326267C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7692-88E1-4CB3-88AA-9040DCA52D9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AD5694-81E2-4E88-829E-D8F774A5A4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81" y="3547779"/>
            <a:ext cx="4336919" cy="3252689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E9C2EA68-143E-4949-827B-98752967ACFA}"/>
              </a:ext>
            </a:extLst>
          </p:cNvPr>
          <p:cNvSpPr/>
          <p:nvPr/>
        </p:nvSpPr>
        <p:spPr>
          <a:xfrm rot="1188756">
            <a:off x="5871330" y="5963524"/>
            <a:ext cx="3277843" cy="146007"/>
          </a:xfrm>
          <a:prstGeom prst="rightArrow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lte DIN 1451 Mittelschrift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34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2EA0D6-0690-40DF-AB8C-25E03D7F6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841" y="776391"/>
            <a:ext cx="1703038" cy="13035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585B4E-0ED0-4E1F-8313-59177AF94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774230"/>
            <a:ext cx="7279013" cy="60311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FC8F2B-75EE-466A-8008-87C9495E4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 at RadCaTS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4DAC01-0938-469D-B903-16326267C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7692-88E1-4CB3-88AA-9040DCA52D9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E2CC7BA-C8D0-461B-A332-615EF4AF64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90498" y="2118250"/>
            <a:ext cx="3352800" cy="2226509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CFE050-B49C-48D6-AC02-A60D29BE30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" y="774230"/>
            <a:ext cx="2487123" cy="37466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188F8F-E482-4926-A1CE-F1A3A01CC0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88" y="4285957"/>
            <a:ext cx="3769412" cy="25035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E4A441-E1AC-478F-94DC-31FAFCE26D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6993" y="0"/>
            <a:ext cx="3985007" cy="193437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D9189F-0DED-4A67-AF46-BC4F5CA8DB5C}"/>
              </a:ext>
            </a:extLst>
          </p:cNvPr>
          <p:cNvSpPr txBox="1"/>
          <p:nvPr/>
        </p:nvSpPr>
        <p:spPr>
          <a:xfrm>
            <a:off x="59564" y="782523"/>
            <a:ext cx="1269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lte DIN 1451 Mittelschrift" panose="020B0603020202020204"/>
              </a:rPr>
              <a:t>Met station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1BF1FE-13AF-4A0E-A9B3-AACFF4813D4E}"/>
              </a:ext>
            </a:extLst>
          </p:cNvPr>
          <p:cNvSpPr txBox="1"/>
          <p:nvPr/>
        </p:nvSpPr>
        <p:spPr>
          <a:xfrm>
            <a:off x="597486" y="4294250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lte DIN 1451 Mittelschrift" panose="020B0603020202020204"/>
              </a:rPr>
              <a:t>Cimel CE318-T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8189B9-BD1C-4C90-AD52-1CDBC87EC57E}"/>
              </a:ext>
            </a:extLst>
          </p:cNvPr>
          <p:cNvSpPr txBox="1"/>
          <p:nvPr/>
        </p:nvSpPr>
        <p:spPr>
          <a:xfrm>
            <a:off x="2685798" y="2138353"/>
            <a:ext cx="226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lte DIN 1451 Mittelschrift" panose="020B0603020202020204"/>
              </a:rPr>
              <a:t>Satellite uplink station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A363E1-8F4F-4BD6-A613-682898C50799}"/>
              </a:ext>
            </a:extLst>
          </p:cNvPr>
          <p:cNvSpPr txBox="1"/>
          <p:nvPr/>
        </p:nvSpPr>
        <p:spPr>
          <a:xfrm>
            <a:off x="7467600" y="29718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lte DIN 1451 Mittelschrift" panose="020B0603020202020204"/>
              </a:rPr>
              <a:t>Ground-viewing radiometers (GVRs)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B611D3-5343-4394-8EF1-8C35A76CA8C0}"/>
              </a:ext>
            </a:extLst>
          </p:cNvPr>
          <p:cNvSpPr txBox="1"/>
          <p:nvPr/>
        </p:nvSpPr>
        <p:spPr>
          <a:xfrm>
            <a:off x="8234183" y="27828"/>
            <a:ext cx="1985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lte DIN 1451 Mittelschrift" panose="020B0603020202020204"/>
              </a:rPr>
              <a:t>VNIR Spectrometer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5BD2BD-D1CA-419F-AB70-78B61FC7BB8E}"/>
              </a:ext>
            </a:extLst>
          </p:cNvPr>
          <p:cNvSpPr txBox="1"/>
          <p:nvPr/>
        </p:nvSpPr>
        <p:spPr>
          <a:xfrm>
            <a:off x="2832543" y="729108"/>
            <a:ext cx="1062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lte DIN 1451 Mittelschrift" panose="020B0603020202020204"/>
              </a:rPr>
              <a:t>Web cam</a:t>
            </a:r>
          </a:p>
        </p:txBody>
      </p:sp>
    </p:spTree>
    <p:extLst>
      <p:ext uri="{BB962C8B-B14F-4D97-AF65-F5344CB8AC3E}">
        <p14:creationId xmlns:p14="http://schemas.microsoft.com/office/powerpoint/2010/main" val="2159979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C8F2B-75EE-466A-8008-87C9495E4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GVR 23: Linear Motion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2B680B-954D-4C0E-AE12-44C5AEF7ED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840718"/>
            <a:ext cx="6324600" cy="4579130"/>
          </a:xfrm>
        </p:spPr>
        <p:txBody>
          <a:bodyPr>
            <a:normAutofit/>
          </a:bodyPr>
          <a:lstStyle/>
          <a:p>
            <a:r>
              <a:rPr lang="en-US" sz="2000" dirty="0"/>
              <a:t>Operating since Mar 2020</a:t>
            </a:r>
          </a:p>
          <a:p>
            <a:r>
              <a:rPr lang="en-US" sz="2000" dirty="0"/>
              <a:t>Same 10° field of view as current GVRs</a:t>
            </a:r>
          </a:p>
          <a:p>
            <a:r>
              <a:rPr lang="en-US" sz="2000" dirty="0"/>
              <a:t>Mounted at same height as current GVRs</a:t>
            </a:r>
          </a:p>
          <a:p>
            <a:r>
              <a:rPr lang="en-US" sz="2000" dirty="0"/>
              <a:t>Translation: ~80 cm at a rate of 0.5 cm s</a:t>
            </a:r>
            <a:r>
              <a:rPr lang="en-US" sz="2000" baseline="30000" dirty="0"/>
              <a:t>-1</a:t>
            </a:r>
          </a:p>
          <a:p>
            <a:r>
              <a:rPr lang="en-US" sz="2000" dirty="0"/>
              <a:t>Data collected every 10 s (equivalent to 5 cm)</a:t>
            </a:r>
          </a:p>
          <a:p>
            <a:r>
              <a:rPr lang="en-US" sz="2000" dirty="0"/>
              <a:t>6.8 minutes for full lap</a:t>
            </a:r>
          </a:p>
          <a:p>
            <a:r>
              <a:rPr lang="en-US" sz="2000" dirty="0"/>
              <a:t>Operates from 16:00–23:00 UTC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4DAC01-0938-469D-B903-16326267C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7692-88E1-4CB3-88AA-9040DCA52D9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E3DFA6-FFD0-41B3-AF71-B74949689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663" y="1486210"/>
            <a:ext cx="6933600" cy="388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23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6F879-ED17-4471-A89B-11945470E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Reflectance Determination </a:t>
            </a:r>
            <a:br>
              <a:rPr lang="en-US" dirty="0"/>
            </a:br>
            <a:r>
              <a:rPr lang="en-US" dirty="0"/>
              <a:t>at RadCaTS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1A3E4-A237-4830-BF97-1A7CED68E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5486400" cy="5181600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Alte DIN 1451 Mittelschrift" panose="020B0604020202020204" charset="0"/>
              </a:rPr>
              <a:t>For a given time of interest:</a:t>
            </a:r>
          </a:p>
          <a:p>
            <a:pPr lvl="1"/>
            <a:r>
              <a:rPr lang="en-US" sz="1800" dirty="0">
                <a:latin typeface="Alte DIN 1451 Mittelschrift" panose="020B0604020202020204" charset="0"/>
              </a:rPr>
              <a:t>Determine surface reflectance in each of GVR’s 8 spectral bands</a:t>
            </a:r>
          </a:p>
          <a:p>
            <a:pPr lvl="1"/>
            <a:r>
              <a:rPr lang="en-US" sz="1800" dirty="0">
                <a:latin typeface="Alte DIN 1451 Mittelschrift" panose="020B0604020202020204" charset="0"/>
              </a:rPr>
              <a:t>Determine the average for each of the 8 bands</a:t>
            </a:r>
          </a:p>
          <a:p>
            <a:pPr lvl="1"/>
            <a:r>
              <a:rPr lang="en-US" sz="1800" dirty="0">
                <a:latin typeface="Alte DIN 1451 Mittelschrift" panose="020B0604020202020204" charset="0"/>
              </a:rPr>
              <a:t>Convert the multispectral results to hyperspectral by fitting to library of data collected from 2000–present using portable spectroradiometer (e.g. ASD)</a:t>
            </a:r>
          </a:p>
          <a:p>
            <a:pPr lvl="1"/>
            <a:r>
              <a:rPr lang="en-US" sz="1800" dirty="0">
                <a:latin typeface="Alte DIN 1451 Mittelschrift" panose="020B0604020202020204" charset="0"/>
              </a:rPr>
              <a:t>GVR 41 and 42 are currently showing low BRF due to surface disturbance during installation. Will monitor and include them when surface dries.</a:t>
            </a:r>
          </a:p>
          <a:p>
            <a:pPr lvl="1"/>
            <a:endParaRPr lang="en-US" sz="2000" dirty="0">
              <a:latin typeface="Alte DIN 1451 Mittelschrift" panose="020B0604020202020204" charset="0"/>
            </a:endParaRPr>
          </a:p>
          <a:p>
            <a:pPr lvl="1"/>
            <a:r>
              <a:rPr lang="en-US" sz="1800" dirty="0">
                <a:solidFill>
                  <a:schemeClr val="tx1"/>
                </a:solidFill>
                <a:latin typeface="Alte DIN 1451 Mittelschrift" panose="020B0604020202020204" charset="0"/>
              </a:rPr>
              <a:t>Note</a:t>
            </a:r>
            <a:r>
              <a:rPr lang="en-US" sz="1800" dirty="0">
                <a:latin typeface="Alte DIN 1451 Mittelschrift" panose="020B0604020202020204" charset="0"/>
              </a:rPr>
              <a:t>: graphs are from 4 Nov 2020. Low sun angle. Two lowest BRFs in each band are due to ‘watered’ area under GVRs 41 and 42.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57637-00AF-40EE-8EB8-05A5BE58E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7692-88E1-4CB3-88AA-9040DCA52D96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9894B8-7263-4C32-8E7E-4AC514FE2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100" y="1018690"/>
            <a:ext cx="3276600" cy="57526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5B7EFA-F4D2-45F8-9AA6-32F0C96A6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1029134"/>
            <a:ext cx="2963648" cy="57474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0E3D772-CE3F-4AE3-B66E-07306B25B638}"/>
              </a:ext>
            </a:extLst>
          </p:cNvPr>
          <p:cNvSpPr/>
          <p:nvPr/>
        </p:nvSpPr>
        <p:spPr>
          <a:xfrm>
            <a:off x="6858000" y="1676400"/>
            <a:ext cx="228600" cy="233807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lte DIN 1451 Mittelschrift" panose="020B0603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11EFE7-FDCC-4432-9FB4-C80CA9A74498}"/>
              </a:ext>
            </a:extLst>
          </p:cNvPr>
          <p:cNvSpPr txBox="1"/>
          <p:nvPr/>
        </p:nvSpPr>
        <p:spPr>
          <a:xfrm>
            <a:off x="6192421" y="1224962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lte DIN 1451 Mittelschrift" panose="020B0603020202020204" pitchFamily="34" charset="0"/>
              </a:rPr>
              <a:t>6 GVRs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5C8EADA-BCDD-41D8-B3DA-3DE8E8FF5B7B}"/>
              </a:ext>
            </a:extLst>
          </p:cNvPr>
          <p:cNvCxnSpPr>
            <a:cxnSpLocks/>
          </p:cNvCxnSpPr>
          <p:nvPr/>
        </p:nvCxnSpPr>
        <p:spPr>
          <a:xfrm>
            <a:off x="6553200" y="1524000"/>
            <a:ext cx="285750" cy="2588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8157D67E-E4C3-424D-8F18-82493FDCB857}"/>
              </a:ext>
            </a:extLst>
          </p:cNvPr>
          <p:cNvSpPr/>
          <p:nvPr/>
        </p:nvSpPr>
        <p:spPr>
          <a:xfrm>
            <a:off x="7273424" y="3048000"/>
            <a:ext cx="152400" cy="304800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55F480-91A3-4335-B48D-538A6B33EE7B}"/>
              </a:ext>
            </a:extLst>
          </p:cNvPr>
          <p:cNvSpPr/>
          <p:nvPr/>
        </p:nvSpPr>
        <p:spPr>
          <a:xfrm>
            <a:off x="7543800" y="3124200"/>
            <a:ext cx="152400" cy="304800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FF1618D-CD7D-41BD-AC0C-47F7B4F1FE0D}"/>
              </a:ext>
            </a:extLst>
          </p:cNvPr>
          <p:cNvSpPr/>
          <p:nvPr/>
        </p:nvSpPr>
        <p:spPr>
          <a:xfrm>
            <a:off x="8534400" y="2716345"/>
            <a:ext cx="152400" cy="304800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D523F52-DA57-43DD-BF75-EE08FB87658F}"/>
              </a:ext>
            </a:extLst>
          </p:cNvPr>
          <p:cNvSpPr/>
          <p:nvPr/>
        </p:nvSpPr>
        <p:spPr>
          <a:xfrm>
            <a:off x="6477000" y="5181600"/>
            <a:ext cx="152400" cy="304800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E096937-FB97-43FF-9D55-B3839082678E}"/>
              </a:ext>
            </a:extLst>
          </p:cNvPr>
          <p:cNvSpPr/>
          <p:nvPr/>
        </p:nvSpPr>
        <p:spPr>
          <a:xfrm>
            <a:off x="6553200" y="4952856"/>
            <a:ext cx="152400" cy="304800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2DDCFF5-FF80-4BB1-A736-44F42DFABAF1}"/>
              </a:ext>
            </a:extLst>
          </p:cNvPr>
          <p:cNvSpPr/>
          <p:nvPr/>
        </p:nvSpPr>
        <p:spPr>
          <a:xfrm>
            <a:off x="6639655" y="4585026"/>
            <a:ext cx="152400" cy="358288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250CB83-3CEA-4752-AB1A-CF8347658DA0}"/>
              </a:ext>
            </a:extLst>
          </p:cNvPr>
          <p:cNvSpPr/>
          <p:nvPr/>
        </p:nvSpPr>
        <p:spPr>
          <a:xfrm>
            <a:off x="6731616" y="3962549"/>
            <a:ext cx="152400" cy="426775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5D2904B-67EC-4D0B-AC40-83C20F464DAE}"/>
              </a:ext>
            </a:extLst>
          </p:cNvPr>
          <p:cNvSpPr/>
          <p:nvPr/>
        </p:nvSpPr>
        <p:spPr>
          <a:xfrm>
            <a:off x="6915150" y="3456782"/>
            <a:ext cx="152400" cy="505618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E2F2CA7-46E4-4355-B92F-5828DD7B0A83}"/>
              </a:ext>
            </a:extLst>
          </p:cNvPr>
          <p:cNvCxnSpPr>
            <a:cxnSpLocks/>
          </p:cNvCxnSpPr>
          <p:nvPr/>
        </p:nvCxnSpPr>
        <p:spPr>
          <a:xfrm>
            <a:off x="6727940" y="5164317"/>
            <a:ext cx="419100" cy="169683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ED49AB6-0F88-41CC-B427-2E1C70E0ACC3}"/>
              </a:ext>
            </a:extLst>
          </p:cNvPr>
          <p:cNvSpPr txBox="1"/>
          <p:nvPr/>
        </p:nvSpPr>
        <p:spPr>
          <a:xfrm>
            <a:off x="7075186" y="5165178"/>
            <a:ext cx="1535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lte DIN 1451 Mittelschrift" panose="020B0603020202020204" pitchFamily="34" charset="0"/>
              </a:rPr>
              <a:t>GVRs 41  &amp; 42</a:t>
            </a:r>
          </a:p>
        </p:txBody>
      </p:sp>
    </p:spTree>
    <p:extLst>
      <p:ext uri="{BB962C8B-B14F-4D97-AF65-F5344CB8AC3E}">
        <p14:creationId xmlns:p14="http://schemas.microsoft.com/office/powerpoint/2010/main" val="2609654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6F879-ED17-4471-A89B-11945470E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Instrumentation and Measurements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E3FA2CD-4186-46C0-AAA7-FE7E1A838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9297600" cy="295130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Calibration Test Site SI-Traceable Transfer Radiometer (CaTSSITTR)</a:t>
            </a:r>
          </a:p>
          <a:p>
            <a:r>
              <a:rPr lang="en-US" dirty="0"/>
              <a:t>Same seven VNIR bands as RadCaTS ground-viewing radiometer</a:t>
            </a:r>
          </a:p>
          <a:p>
            <a:pPr lvl="1"/>
            <a:r>
              <a:rPr lang="en-US" dirty="0"/>
              <a:t>400, 450, 500, 550, 650, 850, 1000 nm</a:t>
            </a:r>
          </a:p>
          <a:p>
            <a:r>
              <a:rPr lang="en-US" dirty="0"/>
              <a:t>One-person operation, wireless data logging</a:t>
            </a:r>
          </a:p>
          <a:p>
            <a:r>
              <a:rPr lang="en-US" dirty="0"/>
              <a:t>Temperature-controlled focal plane (35 °C)</a:t>
            </a:r>
          </a:p>
          <a:p>
            <a:r>
              <a:rPr lang="en-US" dirty="0"/>
              <a:t>Travelling transfer radiometer for test site intercomparison and uncertainty analysis (e.g. RadCalNet)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57637-00AF-40EE-8EB8-05A5BE58E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7692-88E1-4CB3-88AA-9040DCA52D96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FFF9E4-E78B-4268-8437-3313F9DA5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1955" y="0"/>
            <a:ext cx="2348921" cy="3523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5A8325-DB1D-4410-AFD0-F1A5DAEFD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02" y="4152707"/>
            <a:ext cx="3548842" cy="26642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DE246B-3DDA-41DB-B75C-084CF73B5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770" y="4152707"/>
            <a:ext cx="3500762" cy="2664296"/>
          </a:xfrm>
          <a:prstGeom prst="rect">
            <a:avLst/>
          </a:prstGeom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04BFFC34-D25A-4D90-AE3B-EF91317B6ABC}"/>
              </a:ext>
            </a:extLst>
          </p:cNvPr>
          <p:cNvSpPr txBox="1">
            <a:spLocks/>
          </p:cNvSpPr>
          <p:nvPr/>
        </p:nvSpPr>
        <p:spPr>
          <a:xfrm>
            <a:off x="10971214" y="6625513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bg1"/>
                </a:solidFill>
                <a:latin typeface="Alte DIN 1451 Mittelschrift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6C87F6-986D-49E6-AF40-1B3A1EE8064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2DB7F8-BB36-4D11-97E6-7AE26D77509E}"/>
              </a:ext>
            </a:extLst>
          </p:cNvPr>
          <p:cNvSpPr txBox="1"/>
          <p:nvPr/>
        </p:nvSpPr>
        <p:spPr>
          <a:xfrm>
            <a:off x="6555226" y="4149080"/>
            <a:ext cx="1364388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  <a:latin typeface="Alte DIN 1451 Mittelschrift" panose="020B0603020202020204" pitchFamily="34" charset="0"/>
              </a:rPr>
              <a:t>Stray light test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A3AB64-FA6D-4C1A-A4A4-36AAD0E42A7F}"/>
              </a:ext>
            </a:extLst>
          </p:cNvPr>
          <p:cNvSpPr txBox="1"/>
          <p:nvPr/>
        </p:nvSpPr>
        <p:spPr>
          <a:xfrm>
            <a:off x="548502" y="4185084"/>
            <a:ext cx="193375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  <a:latin typeface="Alte DIN 1451 Mittelschrift" panose="020B0603020202020204" pitchFamily="34" charset="0"/>
              </a:rPr>
              <a:t>Radiometric calibration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849EA1-E932-4E9D-A3A2-26A5204A8F61}"/>
              </a:ext>
            </a:extLst>
          </p:cNvPr>
          <p:cNvSpPr txBox="1"/>
          <p:nvPr/>
        </p:nvSpPr>
        <p:spPr>
          <a:xfrm>
            <a:off x="10676657" y="3854238"/>
            <a:ext cx="1512168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  <a:latin typeface="Alte DIN 1451 Mittelschrift" panose="020B0603020202020204" pitchFamily="34" charset="0"/>
              </a:rPr>
              <a:t>Field deployment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9C6C95-F6F3-482E-A0AF-97A484EE7BEE}"/>
              </a:ext>
            </a:extLst>
          </p:cNvPr>
          <p:cNvSpPr txBox="1"/>
          <p:nvPr/>
        </p:nvSpPr>
        <p:spPr>
          <a:xfrm>
            <a:off x="9765064" y="0"/>
            <a:ext cx="195272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  <a:latin typeface="Alte DIN 1451 Mittelschrift" panose="020B0603020202020204" pitchFamily="34" charset="0"/>
              </a:rPr>
              <a:t>Field deployment at RadCaTS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22B4A54-4E69-4626-A26C-E415D34E89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3424" y="3593511"/>
            <a:ext cx="2617452" cy="321297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7C53898-E01B-4883-98B6-602D1E3ABFE9}"/>
              </a:ext>
            </a:extLst>
          </p:cNvPr>
          <p:cNvSpPr txBox="1"/>
          <p:nvPr/>
        </p:nvSpPr>
        <p:spPr>
          <a:xfrm>
            <a:off x="9543424" y="3614172"/>
            <a:ext cx="239600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  <a:latin typeface="Alte DIN 1451 Mittelschrift" panose="020B0603020202020204" pitchFamily="34" charset="0"/>
              </a:rPr>
              <a:t>Field deployment at Pinnacles, Australia</a:t>
            </a:r>
          </a:p>
        </p:txBody>
      </p:sp>
    </p:spTree>
    <p:extLst>
      <p:ext uri="{BB962C8B-B14F-4D97-AF65-F5344CB8AC3E}">
        <p14:creationId xmlns:p14="http://schemas.microsoft.com/office/powerpoint/2010/main" val="2956553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6F879-ED17-4471-A89B-11945470E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Instrumentation and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1A3E4-A237-4830-BF97-1A7CED68E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11353800" cy="5344337"/>
          </a:xfrm>
        </p:spPr>
        <p:txBody>
          <a:bodyPr/>
          <a:lstStyle/>
          <a:p>
            <a:r>
              <a:rPr lang="en-US" dirty="0"/>
              <a:t>UAS</a:t>
            </a:r>
          </a:p>
          <a:p>
            <a:pPr lvl="1"/>
            <a:r>
              <a:rPr lang="en-US" dirty="0"/>
              <a:t>Laboratory calibration of Headwall hyperspectral instrument </a:t>
            </a:r>
          </a:p>
          <a:p>
            <a:pPr lvl="2"/>
            <a:r>
              <a:rPr lang="en-US" dirty="0"/>
              <a:t>Spectral</a:t>
            </a:r>
          </a:p>
          <a:p>
            <a:pPr lvl="2"/>
            <a:r>
              <a:rPr lang="en-US" dirty="0"/>
              <a:t>Radiometric</a:t>
            </a:r>
          </a:p>
          <a:p>
            <a:pPr lvl="2"/>
            <a:r>
              <a:rPr lang="en-US" dirty="0"/>
              <a:t>Temporal stability</a:t>
            </a:r>
          </a:p>
          <a:p>
            <a:pPr lvl="1"/>
            <a:r>
              <a:rPr lang="en-US" dirty="0"/>
              <a:t>Deployment at Railroad Valley and partner sites for BRDF and spatial uniformity analysis </a:t>
            </a:r>
          </a:p>
          <a:p>
            <a:pPr lvl="1"/>
            <a:r>
              <a:rPr lang="en-US" dirty="0"/>
              <a:t>RRV field measurements and comparison to previous PARABOLA-III and ULGS-II results</a:t>
            </a:r>
          </a:p>
          <a:p>
            <a:pPr lvl="1"/>
            <a:r>
              <a:rPr lang="en-US" dirty="0"/>
              <a:t>Spatial uniformity comparison with GVR linear motion system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57637-00AF-40EE-8EB8-05A5BE58E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7692-88E1-4CB3-88AA-9040DCA52D9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3A49A7-0DCD-46FC-A101-5D449E24B1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877" y="4202160"/>
            <a:ext cx="3612924" cy="24086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0354F6-9DC2-4097-BD3C-737B797751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4202159"/>
            <a:ext cx="3300812" cy="228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645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SC-General-PP-Template-4to3Ratio-NEWLOGO-vs2" id="{B0FDD279-FD26-49F5-A0C0-DFA9D94D9DC9}" vid="{9F638457-54B1-4DED-8D40-54BD96090E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3007</TotalTime>
  <Words>1468</Words>
  <Application>Microsoft Office PowerPoint</Application>
  <PresentationFormat>Widescreen</PresentationFormat>
  <Paragraphs>261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Alte DIN 1451 Mittelschrift</vt:lpstr>
      <vt:lpstr>Verdana</vt:lpstr>
      <vt:lpstr>Arial</vt:lpstr>
      <vt:lpstr>Calibri</vt:lpstr>
      <vt:lpstr>Symbol</vt:lpstr>
      <vt:lpstr>Office Theme</vt:lpstr>
      <vt:lpstr>MODIS/VIIRS Cal/Val Using RadCaTS Jeffrey Czapla-Myers and Nikolaus Anderson  Wyant College of Optical Sciences University of Arizona  MODIS/VIIRS Calibration Workshop 25–26 Feb 2021</vt:lpstr>
      <vt:lpstr>Topics</vt:lpstr>
      <vt:lpstr>Radiometric Calibration Test Site (RadCaTS)</vt:lpstr>
      <vt:lpstr>Equipment at RadCaTS</vt:lpstr>
      <vt:lpstr>Equipment at RadCaTS</vt:lpstr>
      <vt:lpstr>GVR 23: Linear Motion</vt:lpstr>
      <vt:lpstr>Surface Reflectance Determination  at RadCaTS</vt:lpstr>
      <vt:lpstr>Support Instrumentation and Measurements</vt:lpstr>
      <vt:lpstr>Support Instrumentation and Measurements</vt:lpstr>
      <vt:lpstr>Radiometric Calibration Network (RadCalNet)</vt:lpstr>
      <vt:lpstr>MODIS and VIIRS Imagery</vt:lpstr>
      <vt:lpstr>Sensor Viewing Conditions (as of 1 Jan 2021)</vt:lpstr>
      <vt:lpstr>Current MODIS Radiometric Calibration Results</vt:lpstr>
      <vt:lpstr>Temporal Radiometric Calibration Results</vt:lpstr>
      <vt:lpstr>Current MODIS Surface Reflectance Validation Results</vt:lpstr>
      <vt:lpstr>Temporal Surface Reflectance Validation Results</vt:lpstr>
      <vt:lpstr>VIIRS Results</vt:lpstr>
      <vt:lpstr>Current VIIRS Radiometric Calibration Results</vt:lpstr>
      <vt:lpstr>Temporal Radiometric Calibration Results</vt:lpstr>
      <vt:lpstr>SNPP VIIRS Surface Reflectance Validation Results</vt:lpstr>
      <vt:lpstr>Recap</vt:lpstr>
      <vt:lpstr>Recap</vt:lpstr>
      <vt:lpstr>Conclusions and Future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PUT POWERPOINT TITLE HERE</dc:title>
  <dc:creator>Amee Hennig</dc:creator>
  <cp:lastModifiedBy>Jeffrey Czapla-Myers</cp:lastModifiedBy>
  <cp:revision>226</cp:revision>
  <cp:lastPrinted>2014-06-24T16:45:49Z</cp:lastPrinted>
  <dcterms:created xsi:type="dcterms:W3CDTF">2019-03-25T18:42:28Z</dcterms:created>
  <dcterms:modified xsi:type="dcterms:W3CDTF">2021-02-24T20:17:28Z</dcterms:modified>
</cp:coreProperties>
</file>