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68" r:id="rId3"/>
    <p:sldId id="452" r:id="rId4"/>
    <p:sldId id="448" r:id="rId5"/>
    <p:sldId id="387" r:id="rId6"/>
    <p:sldId id="453" r:id="rId7"/>
    <p:sldId id="434" r:id="rId8"/>
    <p:sldId id="440" r:id="rId9"/>
    <p:sldId id="441" r:id="rId10"/>
    <p:sldId id="395" r:id="rId11"/>
    <p:sldId id="432" r:id="rId12"/>
    <p:sldId id="433" r:id="rId13"/>
    <p:sldId id="451" r:id="rId14"/>
    <p:sldId id="455" r:id="rId15"/>
    <p:sldId id="454" r:id="rId16"/>
    <p:sldId id="456" r:id="rId17"/>
    <p:sldId id="442" r:id="rId18"/>
    <p:sldId id="443" r:id="rId19"/>
    <p:sldId id="437" r:id="rId20"/>
    <p:sldId id="427" r:id="rId21"/>
    <p:sldId id="27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1" autoAdjust="0"/>
    <p:restoredTop sz="94641" autoAdjust="0"/>
  </p:normalViewPr>
  <p:slideViewPr>
    <p:cSldViewPr>
      <p:cViewPr varScale="1">
        <p:scale>
          <a:sx n="100" d="100"/>
          <a:sy n="100" d="100"/>
        </p:scale>
        <p:origin x="72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779C37-846B-4FE3-B4B2-A78BD61A5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25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error of 0.1 in the emissivity will result in climate models having errors of up to 7 Wm-2 in their upward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longwave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radiation estimates –a much larger term than the surface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forcing (~2-3 Wm-2) due to an increase in greenhouse gases (Zhou et al.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2003).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6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5E7A3-7E6A-4790-9420-AE55FB49E6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DCE10-DC95-4E05-9476-5DF04A4A07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45A6E-ACB5-4AFA-9D25-002C48B4AB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CB6A4-FC4A-4AFF-BFC9-7B2C828977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A0607-6A91-406E-88B8-09E5E2A36E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9704E-AB02-4B55-8A93-B2910FF5A9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31B7E-FC31-44B9-999F-A20726E62A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0ADFE-2D16-4E05-9847-E72513792D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2DE98-68F6-40AB-82A0-381C7267AA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60736-5701-422D-9989-0C9EF7AB4D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216BE-9F00-41D8-8111-A6616D8FA9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47B561-CDAB-4686-8B02-57B11AC5BA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8077200" cy="1524000"/>
          </a:xfrm>
        </p:spPr>
        <p:txBody>
          <a:bodyPr/>
          <a:lstStyle/>
          <a:p>
            <a:r>
              <a:rPr lang="en-US" sz="3600" dirty="0"/>
              <a:t>In-Flight Validation of Mid and Thermal Infrared Remotely Sensed Data from MODIS (Terra and Aqua</a:t>
            </a:r>
            <a:r>
              <a:rPr lang="en-US" sz="3600" dirty="0" smtClean="0"/>
              <a:t>) and VIIRS </a:t>
            </a:r>
            <a:r>
              <a:rPr lang="en-US" sz="3600" dirty="0"/>
              <a:t>Using the Lake Tahoe and Salton Sea Automated Validation Sites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216400"/>
            <a:ext cx="7467600" cy="1219200"/>
          </a:xfrm>
        </p:spPr>
        <p:txBody>
          <a:bodyPr/>
          <a:lstStyle/>
          <a:p>
            <a:r>
              <a:rPr lang="en-US" sz="2800" dirty="0"/>
              <a:t>Simon J. </a:t>
            </a:r>
            <a:r>
              <a:rPr lang="en-US" sz="2800" dirty="0" smtClean="0"/>
              <a:t>Hook, Robert </a:t>
            </a:r>
            <a:r>
              <a:rPr lang="en-US" sz="2800" dirty="0" err="1" smtClean="0"/>
              <a:t>Radocinski</a:t>
            </a:r>
            <a:r>
              <a:rPr lang="en-US" sz="2800" dirty="0" smtClean="0"/>
              <a:t>, Kerry </a:t>
            </a:r>
            <a:r>
              <a:rPr lang="en-US" sz="2800" dirty="0" err="1" smtClean="0"/>
              <a:t>Cawse</a:t>
            </a:r>
            <a:r>
              <a:rPr lang="en-US" sz="2800" dirty="0" smtClean="0"/>
              <a:t>-Nicholson, Gerardo Rivera, William Johnson</a:t>
            </a:r>
          </a:p>
          <a:p>
            <a:endParaRPr lang="en-US" sz="2800" dirty="0"/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latin typeface="Arial" charset="0"/>
              </a:rPr>
              <a:t>Jet Propulsion Laboratory, California Institute of Technology, Pasadena, CA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/>
          </p:cNvSpPr>
          <p:nvPr/>
        </p:nvSpPr>
        <p:spPr bwMode="auto">
          <a:xfrm>
            <a:off x="0" y="6457890"/>
            <a:ext cx="9144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© </a:t>
            </a:r>
            <a:r>
              <a:rPr lang="en-US" sz="2000" dirty="0" smtClean="0"/>
              <a:t>2021 </a:t>
            </a:r>
            <a:r>
              <a:rPr lang="en-US" sz="2000" dirty="0"/>
              <a:t>California Institute of Technology. </a:t>
            </a:r>
            <a:r>
              <a:rPr lang="en-US" sz="2000" dirty="0" smtClean="0"/>
              <a:t>Government </a:t>
            </a:r>
            <a:r>
              <a:rPr lang="en-US" sz="2000" dirty="0"/>
              <a:t>sponsorship acknowledged.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E7A3-7E6A-4790-9420-AE55FB49E6B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0186" y="6444734"/>
            <a:ext cx="796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AOI relates to viewing geometry, more oblique views worse validation as expected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012094"/>
            <a:ext cx="4365635" cy="2972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10" y="2022479"/>
            <a:ext cx="4371971" cy="2972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6063734"/>
            <a:ext cx="7543800" cy="64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Analysis indicate get excellent results with in situ out to about 30 degrees but problem with calibration of b29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788" y="1799713"/>
            <a:ext cx="4640304" cy="3160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516" y="1799713"/>
            <a:ext cx="4624484" cy="3143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6351588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Excellent calibration until 2009. Since 2009 channel 29 calibration has degraded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1217"/>
            <a:ext cx="4531141" cy="3085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970" y="1801217"/>
            <a:ext cx="4539030" cy="3085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6381690"/>
            <a:ext cx="870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Similar analysis to previous slides but notice how range of Aqua data has increased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01" y="447063"/>
            <a:ext cx="8202797" cy="59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75844"/>
            <a:ext cx="8686800" cy="63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6369234"/>
            <a:ext cx="876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 sign of problems in  channel 29 on Aqua-MODIS, VIIRS performance similar to MODIS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" y="512064"/>
            <a:ext cx="8581644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" y="512064"/>
            <a:ext cx="8581644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1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Can also use buoy data to validate MIR channels but cannot use daytime values since affected by </a:t>
            </a:r>
            <a:br>
              <a:rPr lang="en-US" sz="1600" dirty="0" smtClean="0"/>
            </a:br>
            <a:r>
              <a:rPr lang="en-US" sz="1600" dirty="0" smtClean="0"/>
              <a:t>reflected solar (as illustrated above). Since buoys operate 24x7 use just nighttime data (see next slide)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" y="280416"/>
            <a:ext cx="8677656" cy="6297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6400800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Nighttime only – no problems with reflected solar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" y="280416"/>
            <a:ext cx="8677656" cy="6297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6153834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When look at vicarious minus observed bias, Terra is warm.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" y="512064"/>
            <a:ext cx="8581644" cy="5833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4648200"/>
          </a:xfrm>
        </p:spPr>
        <p:txBody>
          <a:bodyPr/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Location</a:t>
            </a:r>
          </a:p>
          <a:p>
            <a:r>
              <a:rPr lang="en-US" sz="2800" dirty="0" smtClean="0"/>
              <a:t>Measurements </a:t>
            </a:r>
            <a:r>
              <a:rPr lang="en-US" sz="2800" dirty="0"/>
              <a:t>and Calibration</a:t>
            </a:r>
          </a:p>
          <a:p>
            <a:r>
              <a:rPr lang="en-US" sz="2800" dirty="0"/>
              <a:t>Data Reduction Methodology</a:t>
            </a:r>
          </a:p>
          <a:p>
            <a:r>
              <a:rPr lang="en-US" sz="2800" dirty="0"/>
              <a:t>Results from various sensors</a:t>
            </a:r>
          </a:p>
          <a:p>
            <a:pPr lvl="1"/>
            <a:r>
              <a:rPr lang="en-US" sz="2400" dirty="0" smtClean="0"/>
              <a:t>TIR MODIS and a little VIIRS</a:t>
            </a:r>
          </a:p>
          <a:p>
            <a:pPr lvl="1"/>
            <a:r>
              <a:rPr lang="en-US" sz="2400" dirty="0" smtClean="0"/>
              <a:t>MIR MODIS</a:t>
            </a:r>
            <a:endParaRPr lang="en-US" sz="2400" dirty="0"/>
          </a:p>
          <a:p>
            <a:r>
              <a:rPr lang="en-US" sz="2800" dirty="0"/>
              <a:t>Summary and </a:t>
            </a: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B6A4-FC4A-4AFF-BFC9-7B2C828977E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0186" y="6340013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 bias in MIR channels of Aqua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" y="512064"/>
            <a:ext cx="8581644" cy="5833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600" dirty="0"/>
              <a:t>Summary and Conclusions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Established an automated site for validating thermal infrared data at Lake Tahoe CA/NV. Site has been operating since 1999.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Measurements made at the site include skin- bulk- air- temperature, wind speed, wind direction and net radiation at multiple locations every 2 minutes. Multiple locations (4 buoys) allow validation of several points within a scene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Second site added at Salton Sea in 2008 to enable validation at high water temperatures (~35 C).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Validated data from multiple instruments including, AATSR, ASTER, </a:t>
            </a:r>
            <a:r>
              <a:rPr lang="en-US" sz="2000" dirty="0" smtClean="0"/>
              <a:t>ECOSTRESS, MODIS </a:t>
            </a:r>
            <a:r>
              <a:rPr lang="en-US" sz="2000" dirty="0"/>
              <a:t>(Terra, Aqua), </a:t>
            </a:r>
            <a:r>
              <a:rPr lang="en-US" sz="2000" dirty="0" smtClean="0"/>
              <a:t>VIIRS, Landsat 5, 7, 8 and MTI</a:t>
            </a:r>
            <a:r>
              <a:rPr lang="en-US" sz="2000" dirty="0"/>
              <a:t>.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Results so far indicate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MODIS-Terra at-sensor radiance: </a:t>
            </a:r>
            <a:r>
              <a:rPr lang="en-US" sz="2000" dirty="0" smtClean="0"/>
              <a:t>TIR 29,31, 32, </a:t>
            </a:r>
            <a:r>
              <a:rPr lang="en-US" sz="2000" dirty="0"/>
              <a:t>no bias, abs. acc. </a:t>
            </a:r>
            <a:r>
              <a:rPr lang="en-US" sz="2000" dirty="0">
                <a:cs typeface="Times New Roman" pitchFamily="18" charset="0"/>
              </a:rPr>
              <a:t>± </a:t>
            </a:r>
            <a:r>
              <a:rPr lang="en-US" sz="2000" dirty="0" smtClean="0"/>
              <a:t>0.25K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MODIS-Aqua </a:t>
            </a:r>
            <a:r>
              <a:rPr lang="en-US" sz="2000" dirty="0"/>
              <a:t>at-sensor radiance: TIR, </a:t>
            </a:r>
            <a:r>
              <a:rPr lang="en-US" sz="2000" dirty="0" smtClean="0"/>
              <a:t>31, 32 no bias</a:t>
            </a:r>
            <a:r>
              <a:rPr lang="en-US" sz="2000" dirty="0"/>
              <a:t>, abs. acc. </a:t>
            </a:r>
            <a:r>
              <a:rPr lang="en-US" sz="2000" dirty="0">
                <a:cs typeface="Times New Roman" pitchFamily="18" charset="0"/>
              </a:rPr>
              <a:t>±</a:t>
            </a:r>
            <a:r>
              <a:rPr lang="en-US" sz="2000" dirty="0"/>
              <a:t> </a:t>
            </a:r>
            <a:r>
              <a:rPr lang="en-US" sz="2000" dirty="0" smtClean="0"/>
              <a:t>0.25K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MODIS-Terra at-sensor radiance: TIR 29, </a:t>
            </a:r>
            <a:r>
              <a:rPr lang="en-US" sz="2000" dirty="0" smtClean="0"/>
              <a:t>small </a:t>
            </a:r>
            <a:r>
              <a:rPr lang="en-US" sz="2000" dirty="0"/>
              <a:t>bias, abs. acc. </a:t>
            </a:r>
            <a:r>
              <a:rPr lang="en-US" sz="2000" dirty="0">
                <a:cs typeface="Times New Roman" pitchFamily="18" charset="0"/>
              </a:rPr>
              <a:t>± </a:t>
            </a:r>
            <a:r>
              <a:rPr lang="en-US" sz="2000" dirty="0" smtClean="0"/>
              <a:t>0.25K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MODIS-Terra at-sensor radiance: MIR, </a:t>
            </a:r>
            <a:r>
              <a:rPr lang="en-US" sz="2000" dirty="0" smtClean="0"/>
              <a:t>bias 0.24 K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MODIS-Aqua </a:t>
            </a:r>
            <a:r>
              <a:rPr lang="en-US" sz="2000" dirty="0"/>
              <a:t>at-sensor radiance: MIR, bias </a:t>
            </a:r>
            <a:r>
              <a:rPr lang="en-US" sz="2000" dirty="0" smtClean="0"/>
              <a:t>0.10 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B6A4-FC4A-4AFF-BFC9-7B2C828977E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28" y="1177615"/>
            <a:ext cx="3276600" cy="266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BRWuG0086_Trenberth_Radiative_Balance_BAMS_2008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99" y="4548114"/>
            <a:ext cx="2568601" cy="188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ao_Emissivity_water vapo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548114"/>
            <a:ext cx="3454399" cy="2112245"/>
          </a:xfrm>
          <a:prstGeom prst="rect">
            <a:avLst/>
          </a:prstGeom>
        </p:spPr>
      </p:pic>
      <p:pic>
        <p:nvPicPr>
          <p:cNvPr id="7" name="Picture 6" descr="UH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98978"/>
            <a:ext cx="2514600" cy="16951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2918" y="791317"/>
            <a:ext cx="4038600" cy="3585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Evapotranspiration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(drought monitoring)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827" y="4121445"/>
            <a:ext cx="2780852" cy="4266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Surface Energy Balance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91200" y="4155115"/>
            <a:ext cx="3352800" cy="304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Atmospheric profile retrievals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9400" y="4121445"/>
            <a:ext cx="2667000" cy="381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 Heat Island Studies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600" y="0"/>
            <a:ext cx="6934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 Science Use of LST&amp;E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 descr="Merged_AVHRR+ATSR_Global_Lake_Trends_with_GISTEMP_BothInOne_Nighttime_insignInFron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149927"/>
            <a:ext cx="4508425" cy="292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105400" y="791317"/>
            <a:ext cx="3074969" cy="3585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Understanding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6100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2700"/>
            <a:ext cx="9091613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1027"/>
          <p:cNvSpPr txBox="1">
            <a:spLocks noChangeArrowheads="1"/>
          </p:cNvSpPr>
          <p:nvPr/>
        </p:nvSpPr>
        <p:spPr bwMode="auto">
          <a:xfrm>
            <a:off x="6705600" y="381000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2000-09-20-D</a:t>
            </a:r>
          </a:p>
        </p:txBody>
      </p:sp>
      <p:sp>
        <p:nvSpPr>
          <p:cNvPr id="8196" name="Rectangle 1028"/>
          <p:cNvSpPr>
            <a:spLocks noChangeArrowheads="1"/>
          </p:cNvSpPr>
          <p:nvPr/>
        </p:nvSpPr>
        <p:spPr bwMode="auto">
          <a:xfrm>
            <a:off x="228600" y="2362200"/>
            <a:ext cx="3886200" cy="2667000"/>
          </a:xfrm>
          <a:prstGeom prst="rect">
            <a:avLst/>
          </a:prstGeom>
          <a:solidFill>
            <a:schemeClr val="accent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Large 35 km x 16 km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High 2 km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Available year round (does not freeze in winter).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Homogenous compared with land.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Large annual temperature range 5-25 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Freshwater (kind to instruments!)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Good infrastructure and easy access.</a:t>
            </a:r>
          </a:p>
        </p:txBody>
      </p:sp>
    </p:spTree>
    <p:extLst>
      <p:ext uri="{BB962C8B-B14F-4D97-AF65-F5344CB8AC3E}">
        <p14:creationId xmlns:p14="http://schemas.microsoft.com/office/powerpoint/2010/main" val="3484686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P00041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6705600" cy="685800"/>
          </a:xfrm>
        </p:spPr>
        <p:txBody>
          <a:bodyPr/>
          <a:lstStyle/>
          <a:p>
            <a:r>
              <a:rPr lang="en-US" sz="4000">
                <a:solidFill>
                  <a:schemeClr val="bg1"/>
                </a:solidFill>
              </a:rPr>
              <a:t>TB3 Installed 11-04-2002</a:t>
            </a:r>
          </a:p>
        </p:txBody>
      </p:sp>
      <p:sp>
        <p:nvSpPr>
          <p:cNvPr id="187396" name="Line 4"/>
          <p:cNvSpPr>
            <a:spLocks noChangeShapeType="1"/>
          </p:cNvSpPr>
          <p:nvPr/>
        </p:nvSpPr>
        <p:spPr bwMode="auto">
          <a:xfrm>
            <a:off x="4267200" y="1524000"/>
            <a:ext cx="9906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 flipH="1" flipV="1">
            <a:off x="5943600" y="1295400"/>
            <a:ext cx="7620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1447800" y="2743200"/>
            <a:ext cx="9906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399" name="Line 7"/>
          <p:cNvSpPr>
            <a:spLocks noChangeShapeType="1"/>
          </p:cNvSpPr>
          <p:nvPr/>
        </p:nvSpPr>
        <p:spPr bwMode="auto">
          <a:xfrm>
            <a:off x="1676400" y="5334000"/>
            <a:ext cx="914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 flipH="1">
            <a:off x="5791200" y="2971800"/>
            <a:ext cx="1447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401" name="Line 9"/>
          <p:cNvSpPr>
            <a:spLocks noChangeShapeType="1"/>
          </p:cNvSpPr>
          <p:nvPr/>
        </p:nvSpPr>
        <p:spPr bwMode="auto">
          <a:xfrm flipH="1">
            <a:off x="5791200" y="4495800"/>
            <a:ext cx="12954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304800" y="2209800"/>
            <a:ext cx="227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Skin temperature</a:t>
            </a: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2057400" y="990600"/>
            <a:ext cx="2238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Air temperature </a:t>
            </a:r>
          </a:p>
          <a:p>
            <a:r>
              <a:rPr lang="en-US">
                <a:solidFill>
                  <a:schemeClr val="bg1"/>
                </a:solidFill>
              </a:rPr>
              <a:t>&amp; Rel. Humidity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6994525" y="1184275"/>
            <a:ext cx="1757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 Speed </a:t>
            </a:r>
          </a:p>
          <a:p>
            <a:r>
              <a:rPr lang="en-US">
                <a:solidFill>
                  <a:schemeClr val="bg1"/>
                </a:solidFill>
              </a:rPr>
              <a:t>&amp; Direction</a:t>
            </a:r>
          </a:p>
        </p:txBody>
      </p:sp>
      <p:sp>
        <p:nvSpPr>
          <p:cNvPr id="187405" name="Text Box 13"/>
          <p:cNvSpPr txBox="1">
            <a:spLocks noChangeArrowheads="1"/>
          </p:cNvSpPr>
          <p:nvPr/>
        </p:nvSpPr>
        <p:spPr bwMode="auto">
          <a:xfrm>
            <a:off x="7391400" y="2514600"/>
            <a:ext cx="121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Logging</a:t>
            </a:r>
          </a:p>
          <a:p>
            <a:r>
              <a:rPr lang="en-US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7223125" y="4156075"/>
            <a:ext cx="1265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Batteries</a:t>
            </a:r>
          </a:p>
        </p:txBody>
      </p:sp>
      <p:sp>
        <p:nvSpPr>
          <p:cNvPr id="187407" name="Text Box 15"/>
          <p:cNvSpPr txBox="1">
            <a:spLocks noChangeArrowheads="1"/>
          </p:cNvSpPr>
          <p:nvPr/>
        </p:nvSpPr>
        <p:spPr bwMode="auto">
          <a:xfrm>
            <a:off x="746125" y="4384675"/>
            <a:ext cx="1738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Bulk Water</a:t>
            </a:r>
          </a:p>
          <a:p>
            <a:r>
              <a:rPr lang="en-US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87408" name="Line 16"/>
          <p:cNvSpPr>
            <a:spLocks noChangeShapeType="1"/>
          </p:cNvSpPr>
          <p:nvPr/>
        </p:nvSpPr>
        <p:spPr bwMode="auto">
          <a:xfrm>
            <a:off x="3962400" y="5638800"/>
            <a:ext cx="2895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5165725" y="5832475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ADFE-2D16-4E05-9847-E72513792D0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ADFE-2D16-4E05-9847-E72513792D0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2" descr="https://lh5.googleusercontent.com/-i9406IFoooE/UEJZlFp-SfI/AAAAAAAAJok/HRIXvH_jXoo/s720/IMG_2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914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653518"/>
            <a:ext cx="282843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064" y="228599"/>
            <a:ext cx="859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Custom-Built Radiometers Calibrated to NIST Traceable Blackbody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95" y="6322367"/>
            <a:ext cx="722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Now have large numbers of matchups – can restrict to optimum view angles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" y="512064"/>
            <a:ext cx="8581644" cy="5833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6292334"/>
            <a:ext cx="736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IR Window bands 31 and 32 align nicely with 1x1 line, but Band 29 does not.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709095"/>
            <a:ext cx="4572000" cy="3113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50595"/>
            <a:ext cx="4518914" cy="3071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DE98-68F6-40AB-82A0-381C7267AAE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6461578"/>
            <a:ext cx="706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</a:t>
            </a:r>
            <a:r>
              <a:rPr lang="en-US" sz="1800" dirty="0" smtClean="0"/>
              <a:t>indow bands 31 and 32 closely follow 1 to 1 line, but 29 is out of family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05000"/>
            <a:ext cx="4396522" cy="2993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922" y="1905860"/>
            <a:ext cx="4402912" cy="299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3120</TotalTime>
  <Words>637</Words>
  <Application>Microsoft Office PowerPoint</Application>
  <PresentationFormat>On-screen Show (4:3)</PresentationFormat>
  <Paragraphs>85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Default Design</vt:lpstr>
      <vt:lpstr>In-Flight Validation of Mid and Thermal Infrared Remotely Sensed Data from MODIS (Terra and Aqua) and VIIRS Using the Lake Tahoe and Salton Sea Automated Validation Sites  </vt:lpstr>
      <vt:lpstr>Outline</vt:lpstr>
      <vt:lpstr>PowerPoint Presentation</vt:lpstr>
      <vt:lpstr>PowerPoint Presentation</vt:lpstr>
      <vt:lpstr>TB3 Installed 11-04-2002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Hook, Simon J (3247)</dc:creator>
  <cp:lastModifiedBy>Hook, Simon J (3200)</cp:lastModifiedBy>
  <cp:revision>117</cp:revision>
  <dcterms:created xsi:type="dcterms:W3CDTF">1601-01-01T00:00:00Z</dcterms:created>
  <dcterms:modified xsi:type="dcterms:W3CDTF">2021-02-26T22:23:05Z</dcterms:modified>
</cp:coreProperties>
</file>