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67" r:id="rId2"/>
    <p:sldId id="430" r:id="rId3"/>
    <p:sldId id="15455" r:id="rId4"/>
    <p:sldId id="15453" r:id="rId5"/>
    <p:sldId id="469" r:id="rId6"/>
    <p:sldId id="373" r:id="rId7"/>
    <p:sldId id="334" r:id="rId8"/>
    <p:sldId id="585" r:id="rId9"/>
    <p:sldId id="586" r:id="rId10"/>
    <p:sldId id="567" r:id="rId11"/>
    <p:sldId id="587" r:id="rId12"/>
    <p:sldId id="279" r:id="rId13"/>
    <p:sldId id="568" r:id="rId14"/>
    <p:sldId id="538" r:id="rId15"/>
    <p:sldId id="539" r:id="rId16"/>
    <p:sldId id="551" r:id="rId17"/>
    <p:sldId id="552" r:id="rId18"/>
    <p:sldId id="15451" r:id="rId19"/>
    <p:sldId id="281" r:id="rId20"/>
  </p:sldIdLst>
  <p:sldSz cx="12188825" cy="6858000"/>
  <p:notesSz cx="6858000" cy="9144000"/>
  <p:defaultTextStyle>
    <a:defPPr>
      <a:defRPr lang="en-US"/>
    </a:defPPr>
    <a:lvl1pPr marL="0" algn="l" defTabSz="586039" rtl="0" eaLnBrk="1" latinLnBrk="0" hangingPunct="1">
      <a:defRPr sz="2300" kern="1200">
        <a:solidFill>
          <a:schemeClr val="tx1"/>
        </a:solidFill>
        <a:latin typeface="+mn-lt"/>
        <a:ea typeface="+mn-ea"/>
        <a:cs typeface="+mn-cs"/>
      </a:defRPr>
    </a:lvl1pPr>
    <a:lvl2pPr marL="586039" algn="l" defTabSz="586039" rtl="0" eaLnBrk="1" latinLnBrk="0" hangingPunct="1">
      <a:defRPr sz="2300" kern="1200">
        <a:solidFill>
          <a:schemeClr val="tx1"/>
        </a:solidFill>
        <a:latin typeface="+mn-lt"/>
        <a:ea typeface="+mn-ea"/>
        <a:cs typeface="+mn-cs"/>
      </a:defRPr>
    </a:lvl2pPr>
    <a:lvl3pPr marL="1172078" algn="l" defTabSz="586039" rtl="0" eaLnBrk="1" latinLnBrk="0" hangingPunct="1">
      <a:defRPr sz="2300" kern="1200">
        <a:solidFill>
          <a:schemeClr val="tx1"/>
        </a:solidFill>
        <a:latin typeface="+mn-lt"/>
        <a:ea typeface="+mn-ea"/>
        <a:cs typeface="+mn-cs"/>
      </a:defRPr>
    </a:lvl3pPr>
    <a:lvl4pPr marL="1758117" algn="l" defTabSz="586039" rtl="0" eaLnBrk="1" latinLnBrk="0" hangingPunct="1">
      <a:defRPr sz="2300" kern="1200">
        <a:solidFill>
          <a:schemeClr val="tx1"/>
        </a:solidFill>
        <a:latin typeface="+mn-lt"/>
        <a:ea typeface="+mn-ea"/>
        <a:cs typeface="+mn-cs"/>
      </a:defRPr>
    </a:lvl4pPr>
    <a:lvl5pPr marL="2344156" algn="l" defTabSz="586039" rtl="0" eaLnBrk="1" latinLnBrk="0" hangingPunct="1">
      <a:defRPr sz="2300" kern="1200">
        <a:solidFill>
          <a:schemeClr val="tx1"/>
        </a:solidFill>
        <a:latin typeface="+mn-lt"/>
        <a:ea typeface="+mn-ea"/>
        <a:cs typeface="+mn-cs"/>
      </a:defRPr>
    </a:lvl5pPr>
    <a:lvl6pPr marL="2930195" algn="l" defTabSz="586039" rtl="0" eaLnBrk="1" latinLnBrk="0" hangingPunct="1">
      <a:defRPr sz="2300" kern="1200">
        <a:solidFill>
          <a:schemeClr val="tx1"/>
        </a:solidFill>
        <a:latin typeface="+mn-lt"/>
        <a:ea typeface="+mn-ea"/>
        <a:cs typeface="+mn-cs"/>
      </a:defRPr>
    </a:lvl6pPr>
    <a:lvl7pPr marL="3516234" algn="l" defTabSz="586039" rtl="0" eaLnBrk="1" latinLnBrk="0" hangingPunct="1">
      <a:defRPr sz="2300" kern="1200">
        <a:solidFill>
          <a:schemeClr val="tx1"/>
        </a:solidFill>
        <a:latin typeface="+mn-lt"/>
        <a:ea typeface="+mn-ea"/>
        <a:cs typeface="+mn-cs"/>
      </a:defRPr>
    </a:lvl7pPr>
    <a:lvl8pPr marL="4102273" algn="l" defTabSz="586039" rtl="0" eaLnBrk="1" latinLnBrk="0" hangingPunct="1">
      <a:defRPr sz="2300" kern="1200">
        <a:solidFill>
          <a:schemeClr val="tx1"/>
        </a:solidFill>
        <a:latin typeface="+mn-lt"/>
        <a:ea typeface="+mn-ea"/>
        <a:cs typeface="+mn-cs"/>
      </a:defRPr>
    </a:lvl8pPr>
    <a:lvl9pPr marL="4688312" algn="l" defTabSz="586039" rtl="0" eaLnBrk="1" latinLnBrk="0" hangingPunct="1">
      <a:defRPr sz="2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C6F3FF"/>
    <a:srgbClr val="0078FF"/>
    <a:srgbClr val="00B2FF"/>
    <a:srgbClr val="00B0F0"/>
    <a:srgbClr val="0048FF"/>
    <a:srgbClr val="EAD4FF"/>
    <a:srgbClr val="277900"/>
    <a:srgbClr val="319B00"/>
    <a:srgbClr val="CFD6FA"/>
    <a:srgbClr val="5BA5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FA782D-AF94-4FD7-A548-7A15D4068475}" v="11" dt="2021-03-06T03:48:18.5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02" autoAdjust="0"/>
    <p:restoredTop sz="99067" autoAdjust="0"/>
  </p:normalViewPr>
  <p:slideViewPr>
    <p:cSldViewPr snapToGrid="0" snapToObjects="1">
      <p:cViewPr>
        <p:scale>
          <a:sx n="133" d="100"/>
          <a:sy n="133" d="100"/>
        </p:scale>
        <p:origin x="656" y="408"/>
      </p:cViewPr>
      <p:guideLst>
        <p:guide orient="horz" pos="2160"/>
        <p:guide pos="3839"/>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al, Amit A. (GSFC-618.0)[SCIENCE SYSTEMS AND APPLICATIONS INC]" userId="S::aangal@ndc.nasa.gov::49b5d688-59dc-4c2b-9a92-2b98a492bdde" providerId="AD" clId="Web-{99FA782D-AF94-4FD7-A548-7A15D4068475}"/>
    <pc:docChg chg="delSld">
      <pc:chgData name="Angal, Amit A. (GSFC-618.0)[SCIENCE SYSTEMS AND APPLICATIONS INC]" userId="S::aangal@ndc.nasa.gov::49b5d688-59dc-4c2b-9a92-2b98a492bdde" providerId="AD" clId="Web-{99FA782D-AF94-4FD7-A548-7A15D4068475}" dt="2021-03-06T03:48:18.563" v="10"/>
      <pc:docMkLst>
        <pc:docMk/>
      </pc:docMkLst>
      <pc:sldChg chg="del">
        <pc:chgData name="Angal, Amit A. (GSFC-618.0)[SCIENCE SYSTEMS AND APPLICATIONS INC]" userId="S::aangal@ndc.nasa.gov::49b5d688-59dc-4c2b-9a92-2b98a492bdde" providerId="AD" clId="Web-{99FA782D-AF94-4FD7-A548-7A15D4068475}" dt="2021-03-06T03:48:18.563" v="7"/>
        <pc:sldMkLst>
          <pc:docMk/>
          <pc:sldMk cId="1229400898" sldId="261"/>
        </pc:sldMkLst>
      </pc:sldChg>
      <pc:sldChg chg="del">
        <pc:chgData name="Angal, Amit A. (GSFC-618.0)[SCIENCE SYSTEMS AND APPLICATIONS INC]" userId="S::aangal@ndc.nasa.gov::49b5d688-59dc-4c2b-9a92-2b98a492bdde" providerId="AD" clId="Web-{99FA782D-AF94-4FD7-A548-7A15D4068475}" dt="2021-03-06T03:48:18.563" v="10"/>
        <pc:sldMkLst>
          <pc:docMk/>
          <pc:sldMk cId="2071452301" sldId="322"/>
        </pc:sldMkLst>
      </pc:sldChg>
      <pc:sldChg chg="del">
        <pc:chgData name="Angal, Amit A. (GSFC-618.0)[SCIENCE SYSTEMS AND APPLICATIONS INC]" userId="S::aangal@ndc.nasa.gov::49b5d688-59dc-4c2b-9a92-2b98a492bdde" providerId="AD" clId="Web-{99FA782D-AF94-4FD7-A548-7A15D4068475}" dt="2021-03-06T03:48:18.500" v="4"/>
        <pc:sldMkLst>
          <pc:docMk/>
          <pc:sldMk cId="2923058778" sldId="409"/>
        </pc:sldMkLst>
      </pc:sldChg>
      <pc:sldChg chg="del">
        <pc:chgData name="Angal, Amit A. (GSFC-618.0)[SCIENCE SYSTEMS AND APPLICATIONS INC]" userId="S::aangal@ndc.nasa.gov::49b5d688-59dc-4c2b-9a92-2b98a492bdde" providerId="AD" clId="Web-{99FA782D-AF94-4FD7-A548-7A15D4068475}" dt="2021-03-06T03:48:18.500" v="3"/>
        <pc:sldMkLst>
          <pc:docMk/>
          <pc:sldMk cId="3654879184" sldId="413"/>
        </pc:sldMkLst>
      </pc:sldChg>
      <pc:sldChg chg="del">
        <pc:chgData name="Angal, Amit A. (GSFC-618.0)[SCIENCE SYSTEMS AND APPLICATIONS INC]" userId="S::aangal@ndc.nasa.gov::49b5d688-59dc-4c2b-9a92-2b98a492bdde" providerId="AD" clId="Web-{99FA782D-AF94-4FD7-A548-7A15D4068475}" dt="2021-03-06T03:48:18.500" v="2"/>
        <pc:sldMkLst>
          <pc:docMk/>
          <pc:sldMk cId="2436283323" sldId="415"/>
        </pc:sldMkLst>
      </pc:sldChg>
      <pc:sldChg chg="del">
        <pc:chgData name="Angal, Amit A. (GSFC-618.0)[SCIENCE SYSTEMS AND APPLICATIONS INC]" userId="S::aangal@ndc.nasa.gov::49b5d688-59dc-4c2b-9a92-2b98a492bdde" providerId="AD" clId="Web-{99FA782D-AF94-4FD7-A548-7A15D4068475}" dt="2021-03-06T03:48:18.485" v="1"/>
        <pc:sldMkLst>
          <pc:docMk/>
          <pc:sldMk cId="1623347045" sldId="416"/>
        </pc:sldMkLst>
      </pc:sldChg>
      <pc:sldChg chg="del">
        <pc:chgData name="Angal, Amit A. (GSFC-618.0)[SCIENCE SYSTEMS AND APPLICATIONS INC]" userId="S::aangal@ndc.nasa.gov::49b5d688-59dc-4c2b-9a92-2b98a492bdde" providerId="AD" clId="Web-{99FA782D-AF94-4FD7-A548-7A15D4068475}" dt="2021-03-06T03:48:18.485" v="0"/>
        <pc:sldMkLst>
          <pc:docMk/>
          <pc:sldMk cId="112401078" sldId="417"/>
        </pc:sldMkLst>
      </pc:sldChg>
      <pc:sldChg chg="del">
        <pc:chgData name="Angal, Amit A. (GSFC-618.0)[SCIENCE SYSTEMS AND APPLICATIONS INC]" userId="S::aangal@ndc.nasa.gov::49b5d688-59dc-4c2b-9a92-2b98a492bdde" providerId="AD" clId="Web-{99FA782D-AF94-4FD7-A548-7A15D4068475}" dt="2021-03-06T03:48:18.563" v="6"/>
        <pc:sldMkLst>
          <pc:docMk/>
          <pc:sldMk cId="2305594356" sldId="439"/>
        </pc:sldMkLst>
      </pc:sldChg>
      <pc:sldChg chg="del">
        <pc:chgData name="Angal, Amit A. (GSFC-618.0)[SCIENCE SYSTEMS AND APPLICATIONS INC]" userId="S::aangal@ndc.nasa.gov::49b5d688-59dc-4c2b-9a92-2b98a492bdde" providerId="AD" clId="Web-{99FA782D-AF94-4FD7-A548-7A15D4068475}" dt="2021-03-06T03:48:18.563" v="8"/>
        <pc:sldMkLst>
          <pc:docMk/>
          <pc:sldMk cId="1765244971" sldId="593"/>
        </pc:sldMkLst>
      </pc:sldChg>
      <pc:sldChg chg="del">
        <pc:chgData name="Angal, Amit A. (GSFC-618.0)[SCIENCE SYSTEMS AND APPLICATIONS INC]" userId="S::aangal@ndc.nasa.gov::49b5d688-59dc-4c2b-9a92-2b98a492bdde" providerId="AD" clId="Web-{99FA782D-AF94-4FD7-A548-7A15D4068475}" dt="2021-03-06T03:48:18.563" v="9"/>
        <pc:sldMkLst>
          <pc:docMk/>
          <pc:sldMk cId="2867675590" sldId="15452"/>
        </pc:sldMkLst>
      </pc:sldChg>
      <pc:sldChg chg="del">
        <pc:chgData name="Angal, Amit A. (GSFC-618.0)[SCIENCE SYSTEMS AND APPLICATIONS INC]" userId="S::aangal@ndc.nasa.gov::49b5d688-59dc-4c2b-9a92-2b98a492bdde" providerId="AD" clId="Web-{99FA782D-AF94-4FD7-A548-7A15D4068475}" dt="2021-03-06T03:48:18.500" v="5"/>
        <pc:sldMkLst>
          <pc:docMk/>
          <pc:sldMk cId="1774801055" sldId="1545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7B61A1-6BE6-8E4D-86CC-017CDAC28DDA}" type="datetimeFigureOut">
              <a:t>3/5/2021</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F75A44-D8F7-D640-A919-39C09B952E32}" type="slidenum">
              <a:t>‹#›</a:t>
            </a:fld>
            <a:endParaRPr lang="en-US"/>
          </a:p>
        </p:txBody>
      </p:sp>
    </p:spTree>
    <p:extLst>
      <p:ext uri="{BB962C8B-B14F-4D97-AF65-F5344CB8AC3E}">
        <p14:creationId xmlns:p14="http://schemas.microsoft.com/office/powerpoint/2010/main" val="9933504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9A2A1-66C1-DA4C-BB7A-11295E8ABCC6}" type="slidenum">
              <a:rPr lang="en-US" smtClean="0"/>
              <a:t>2</a:t>
            </a:fld>
            <a:endParaRPr lang="en-US"/>
          </a:p>
        </p:txBody>
      </p:sp>
    </p:spTree>
    <p:extLst>
      <p:ext uri="{BB962C8B-B14F-4D97-AF65-F5344CB8AC3E}">
        <p14:creationId xmlns:p14="http://schemas.microsoft.com/office/powerpoint/2010/main" val="865031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solidFill>
                <a:schemeClr val="bg1">
                  <a:lumMod val="50000"/>
                </a:schemeClr>
              </a:solidFill>
            </a:endParaRPr>
          </a:p>
        </p:txBody>
      </p:sp>
      <p:sp>
        <p:nvSpPr>
          <p:cNvPr id="4" name="Slide Number Placeholder 3"/>
          <p:cNvSpPr>
            <a:spLocks noGrp="1"/>
          </p:cNvSpPr>
          <p:nvPr>
            <p:ph type="sldNum" sz="quarter" idx="5"/>
          </p:nvPr>
        </p:nvSpPr>
        <p:spPr/>
        <p:txBody>
          <a:bodyPr/>
          <a:lstStyle/>
          <a:p>
            <a:fld id="{4709A2A1-66C1-DA4C-BB7A-11295E8ABCC6}" type="slidenum">
              <a:rPr lang="en-US" smtClean="0"/>
              <a:t>19</a:t>
            </a:fld>
            <a:endParaRPr lang="en-US"/>
          </a:p>
        </p:txBody>
      </p:sp>
    </p:spTree>
    <p:extLst>
      <p:ext uri="{BB962C8B-B14F-4D97-AF65-F5344CB8AC3E}">
        <p14:creationId xmlns:p14="http://schemas.microsoft.com/office/powerpoint/2010/main" val="129235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is your critical path?  A bulleted list of steps to our objective.  Get h/w ready for engineering test for lunar </a:t>
            </a:r>
            <a:r>
              <a:rPr lang="en-US" baseline="0" dirty="0" err="1"/>
              <a:t>obs</a:t>
            </a:r>
            <a:r>
              <a:rPr lang="en-US" baseline="0" dirty="0"/>
              <a:t> late in May.</a:t>
            </a:r>
            <a:endParaRPr lang="en-US" dirty="0"/>
          </a:p>
        </p:txBody>
      </p:sp>
      <p:sp>
        <p:nvSpPr>
          <p:cNvPr id="4" name="Slide Number Placeholder 3"/>
          <p:cNvSpPr>
            <a:spLocks noGrp="1"/>
          </p:cNvSpPr>
          <p:nvPr>
            <p:ph type="sldNum" sz="quarter" idx="10"/>
          </p:nvPr>
        </p:nvSpPr>
        <p:spPr/>
        <p:txBody>
          <a:bodyPr/>
          <a:lstStyle/>
          <a:p>
            <a:fld id="{D8F75A44-D8F7-D640-A919-39C09B952E32}" type="slidenum">
              <a:rPr lang="uk-UA"/>
              <a:t>6</a:t>
            </a:fld>
            <a:endParaRPr lang="uk-UA"/>
          </a:p>
        </p:txBody>
      </p:sp>
    </p:spTree>
    <p:extLst>
      <p:ext uri="{BB962C8B-B14F-4D97-AF65-F5344CB8AC3E}">
        <p14:creationId xmlns:p14="http://schemas.microsoft.com/office/powerpoint/2010/main" val="2479045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solidFill>
                <a:schemeClr val="bg1">
                  <a:lumMod val="50000"/>
                </a:schemeClr>
              </a:solidFill>
            </a:endParaRPr>
          </a:p>
        </p:txBody>
      </p:sp>
      <p:sp>
        <p:nvSpPr>
          <p:cNvPr id="4" name="Slide Number Placeholder 3"/>
          <p:cNvSpPr>
            <a:spLocks noGrp="1"/>
          </p:cNvSpPr>
          <p:nvPr>
            <p:ph type="sldNum" sz="quarter" idx="5"/>
          </p:nvPr>
        </p:nvSpPr>
        <p:spPr/>
        <p:txBody>
          <a:bodyPr/>
          <a:lstStyle/>
          <a:p>
            <a:fld id="{4709A2A1-66C1-DA4C-BB7A-11295E8ABCC6}" type="slidenum">
              <a:rPr lang="en-US" smtClean="0"/>
              <a:t>8</a:t>
            </a:fld>
            <a:endParaRPr lang="en-US"/>
          </a:p>
        </p:txBody>
      </p:sp>
    </p:spTree>
    <p:extLst>
      <p:ext uri="{BB962C8B-B14F-4D97-AF65-F5344CB8AC3E}">
        <p14:creationId xmlns:p14="http://schemas.microsoft.com/office/powerpoint/2010/main" val="3064331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solidFill>
                <a:schemeClr val="bg1">
                  <a:lumMod val="50000"/>
                </a:schemeClr>
              </a:solidFill>
            </a:endParaRPr>
          </a:p>
        </p:txBody>
      </p:sp>
      <p:sp>
        <p:nvSpPr>
          <p:cNvPr id="4" name="Slide Number Placeholder 3"/>
          <p:cNvSpPr>
            <a:spLocks noGrp="1"/>
          </p:cNvSpPr>
          <p:nvPr>
            <p:ph type="sldNum" sz="quarter" idx="5"/>
          </p:nvPr>
        </p:nvSpPr>
        <p:spPr/>
        <p:txBody>
          <a:bodyPr/>
          <a:lstStyle/>
          <a:p>
            <a:fld id="{4709A2A1-66C1-DA4C-BB7A-11295E8ABCC6}" type="slidenum">
              <a:rPr lang="en-US" smtClean="0"/>
              <a:t>9</a:t>
            </a:fld>
            <a:endParaRPr lang="en-US"/>
          </a:p>
        </p:txBody>
      </p:sp>
    </p:spTree>
    <p:extLst>
      <p:ext uri="{BB962C8B-B14F-4D97-AF65-F5344CB8AC3E}">
        <p14:creationId xmlns:p14="http://schemas.microsoft.com/office/powerpoint/2010/main" val="1171379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solidFill>
                <a:schemeClr val="bg1">
                  <a:lumMod val="50000"/>
                </a:schemeClr>
              </a:solidFill>
            </a:endParaRPr>
          </a:p>
        </p:txBody>
      </p:sp>
      <p:sp>
        <p:nvSpPr>
          <p:cNvPr id="4" name="Slide Number Placeholder 3"/>
          <p:cNvSpPr>
            <a:spLocks noGrp="1"/>
          </p:cNvSpPr>
          <p:nvPr>
            <p:ph type="sldNum" sz="quarter" idx="5"/>
          </p:nvPr>
        </p:nvSpPr>
        <p:spPr/>
        <p:txBody>
          <a:bodyPr/>
          <a:lstStyle/>
          <a:p>
            <a:fld id="{4709A2A1-66C1-DA4C-BB7A-11295E8ABCC6}" type="slidenum">
              <a:rPr lang="en-US" smtClean="0"/>
              <a:t>10</a:t>
            </a:fld>
            <a:endParaRPr lang="en-US"/>
          </a:p>
        </p:txBody>
      </p:sp>
    </p:spTree>
    <p:extLst>
      <p:ext uri="{BB962C8B-B14F-4D97-AF65-F5344CB8AC3E}">
        <p14:creationId xmlns:p14="http://schemas.microsoft.com/office/powerpoint/2010/main" val="2957264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solidFill>
                  <a:schemeClr val="bg1">
                    <a:lumMod val="50000"/>
                  </a:schemeClr>
                </a:solidFill>
              </a:rPr>
              <a:t>This is the chase car.  Yes, those are fins on the back.  They're to let everyone know that this car can really fly down runaway.  Having been in the vehicle, they seem superfluous.</a:t>
            </a:r>
          </a:p>
          <a:p>
            <a:pPr marL="285750" indent="-285750">
              <a:buFont typeface="Arial" panose="020B0604020202020204" pitchFamily="34" charset="0"/>
              <a:buChar char="•"/>
            </a:pPr>
            <a:endParaRPr lang="en-US" dirty="0">
              <a:solidFill>
                <a:schemeClr val="bg1">
                  <a:lumMod val="50000"/>
                </a:schemeClr>
              </a:solidFill>
            </a:endParaRPr>
          </a:p>
          <a:p>
            <a:pPr marL="285750" indent="-285750">
              <a:buFont typeface="Arial" panose="020B0604020202020204" pitchFamily="34" charset="0"/>
              <a:buChar char="•"/>
            </a:pPr>
            <a:r>
              <a:rPr lang="en-US" dirty="0">
                <a:solidFill>
                  <a:schemeClr val="bg1">
                    <a:lumMod val="50000"/>
                  </a:schemeClr>
                </a:solidFill>
              </a:rPr>
              <a:t>The mobile pilot (another ER-2 pilot) follows with plane in the car as it taxis to the runway.  Once there, he circles the plane before take off for a final check.  Then, we chase the plane down the runway during takeoff.  It's a short ride.</a:t>
            </a:r>
          </a:p>
        </p:txBody>
      </p:sp>
      <p:sp>
        <p:nvSpPr>
          <p:cNvPr id="4" name="Slide Number Placeholder 3"/>
          <p:cNvSpPr>
            <a:spLocks noGrp="1"/>
          </p:cNvSpPr>
          <p:nvPr>
            <p:ph type="sldNum" sz="quarter" idx="5"/>
          </p:nvPr>
        </p:nvSpPr>
        <p:spPr/>
        <p:txBody>
          <a:bodyPr/>
          <a:lstStyle/>
          <a:p>
            <a:fld id="{4709A2A1-66C1-DA4C-BB7A-11295E8ABCC6}" type="slidenum">
              <a:rPr lang="en-US" smtClean="0"/>
              <a:t>11</a:t>
            </a:fld>
            <a:endParaRPr lang="en-US"/>
          </a:p>
        </p:txBody>
      </p:sp>
    </p:spTree>
    <p:extLst>
      <p:ext uri="{BB962C8B-B14F-4D97-AF65-F5344CB8AC3E}">
        <p14:creationId xmlns:p14="http://schemas.microsoft.com/office/powerpoint/2010/main" val="3141524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ER-2 can climb very rapidly.  It reaches 40K ft in about 10 mins.</a:t>
            </a:r>
          </a:p>
          <a:p>
            <a:endParaRPr lang="en-US" dirty="0"/>
          </a:p>
          <a:p>
            <a:r>
              <a:rPr lang="en-US" dirty="0"/>
              <a:t>I text to the team back in the control room in the hangar, now about a 1 mile away, that the plane has left the ground.  The response: We know.</a:t>
            </a:r>
          </a:p>
          <a:p>
            <a:endParaRPr lang="en-US" dirty="0"/>
          </a:p>
          <a:p>
            <a:r>
              <a:rPr lang="en-US" dirty="0"/>
              <a:t>The engine on the plane is very powerful, and very noisy.  Ear protection is entirely necessary.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50000"/>
                  </a:schemeClr>
                </a:solidFill>
              </a:rPr>
              <a:t>The duration of the flight is 2 hours.  We wait either in the car or back in the hanger with the team, but return to the runaway just before landing.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50000"/>
                  </a:schemeClr>
                </a:solidFill>
              </a:rPr>
              <a:t>Just as the plane reaches the start of the runway, the mobile pilot hits the gas, swerving in from the side and then pulls under the aircraft, which comes down in just front of us.</a:t>
            </a:r>
          </a:p>
          <a:p>
            <a:endParaRPr lang="en-US" dirty="0"/>
          </a:p>
        </p:txBody>
      </p:sp>
      <p:sp>
        <p:nvSpPr>
          <p:cNvPr id="4" name="Slide Number Placeholder 3"/>
          <p:cNvSpPr>
            <a:spLocks noGrp="1"/>
          </p:cNvSpPr>
          <p:nvPr>
            <p:ph type="sldNum" sz="quarter" idx="5"/>
          </p:nvPr>
        </p:nvSpPr>
        <p:spPr/>
        <p:txBody>
          <a:bodyPr/>
          <a:lstStyle/>
          <a:p>
            <a:fld id="{4709A2A1-66C1-DA4C-BB7A-11295E8ABCC6}" type="slidenum">
              <a:rPr lang="en-US" smtClean="0"/>
              <a:t>12</a:t>
            </a:fld>
            <a:endParaRPr lang="en-US"/>
          </a:p>
        </p:txBody>
      </p:sp>
    </p:spTree>
    <p:extLst>
      <p:ext uri="{BB962C8B-B14F-4D97-AF65-F5344CB8AC3E}">
        <p14:creationId xmlns:p14="http://schemas.microsoft.com/office/powerpoint/2010/main" val="1316497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solidFill>
                  <a:schemeClr val="bg1">
                    <a:lumMod val="50000"/>
                  </a:schemeClr>
                </a:solidFill>
              </a:rPr>
              <a:t>The mobile pilot’s job is to provide guidance to the ER-2 pilot because the plane is an awkward craft to maneuver, especially with the limited visibility afforded by the spacesuit.</a:t>
            </a:r>
          </a:p>
          <a:p>
            <a:pPr marL="285750" indent="-285750">
              <a:buFont typeface="Arial" panose="020B0604020202020204" pitchFamily="34" charset="0"/>
              <a:buChar char="•"/>
            </a:pPr>
            <a:endParaRPr lang="en-US" dirty="0">
              <a:solidFill>
                <a:schemeClr val="bg1">
                  <a:lumMod val="50000"/>
                </a:schemeClr>
              </a:solidFill>
            </a:endParaRPr>
          </a:p>
          <a:p>
            <a:pPr marL="285750" indent="-285750">
              <a:buFont typeface="Arial" panose="020B0604020202020204" pitchFamily="34" charset="0"/>
              <a:buChar char="•"/>
            </a:pPr>
            <a:r>
              <a:rPr lang="en-US" dirty="0">
                <a:solidFill>
                  <a:schemeClr val="bg1">
                    <a:lumMod val="50000"/>
                  </a:schemeClr>
                </a:solidFill>
              </a:rPr>
              <a:t>To keep up with the plane, the mobile pilot rapidly accelerates to triple digit speeds, one hand on the wheel, one hand on the radio talking to the pilot in the plane.</a:t>
            </a:r>
          </a:p>
          <a:p>
            <a:pPr marL="285750" indent="-285750">
              <a:buFont typeface="Arial" panose="020B0604020202020204" pitchFamily="34" charset="0"/>
              <a:buChar char="•"/>
            </a:pPr>
            <a:endParaRPr lang="en-US" dirty="0">
              <a:solidFill>
                <a:schemeClr val="bg1">
                  <a:lumMod val="50000"/>
                </a:schemeClr>
              </a:solidFill>
            </a:endParaRPr>
          </a:p>
          <a:p>
            <a:pPr marL="285750" indent="-285750">
              <a:buFont typeface="Arial" panose="020B0604020202020204" pitchFamily="34" charset="0"/>
              <a:buChar char="•"/>
            </a:pPr>
            <a:r>
              <a:rPr lang="en-US" dirty="0">
                <a:solidFill>
                  <a:schemeClr val="bg1">
                    <a:lumMod val="50000"/>
                  </a:schemeClr>
                </a:solidFill>
              </a:rPr>
              <a:t>Did I mention that the driver is a jet pilot?  Trust me.  Afterwards, I didn't need coffee for the 3 AM post-flight pilot debrief.</a:t>
            </a:r>
          </a:p>
          <a:p>
            <a:pPr marL="285750" indent="-285750">
              <a:buFont typeface="Arial" panose="020B0604020202020204" pitchFamily="34" charset="0"/>
              <a:buChar char="•"/>
            </a:pPr>
            <a:endParaRPr lang="en-US" dirty="0">
              <a:solidFill>
                <a:schemeClr val="bg1">
                  <a:lumMod val="50000"/>
                </a:schemeClr>
              </a:solidFill>
            </a:endParaRPr>
          </a:p>
          <a:p>
            <a:pPr marL="285750" indent="-285750">
              <a:buFont typeface="Arial" panose="020B0604020202020204" pitchFamily="34" charset="0"/>
              <a:buChar char="•"/>
            </a:pPr>
            <a:r>
              <a:rPr lang="en-US" dirty="0">
                <a:solidFill>
                  <a:schemeClr val="bg1">
                    <a:lumMod val="50000"/>
                  </a:schemeClr>
                </a:solidFill>
              </a:rPr>
              <a:t>But, independent of my adrenaline level, the entire team, was very excited to see the results.</a:t>
            </a:r>
          </a:p>
        </p:txBody>
      </p:sp>
      <p:sp>
        <p:nvSpPr>
          <p:cNvPr id="4" name="Slide Number Placeholder 3"/>
          <p:cNvSpPr>
            <a:spLocks noGrp="1"/>
          </p:cNvSpPr>
          <p:nvPr>
            <p:ph type="sldNum" sz="quarter" idx="5"/>
          </p:nvPr>
        </p:nvSpPr>
        <p:spPr/>
        <p:txBody>
          <a:bodyPr/>
          <a:lstStyle/>
          <a:p>
            <a:fld id="{4709A2A1-66C1-DA4C-BB7A-11295E8ABCC6}" type="slidenum">
              <a:rPr lang="en-US" smtClean="0"/>
              <a:t>13</a:t>
            </a:fld>
            <a:endParaRPr lang="en-US"/>
          </a:p>
        </p:txBody>
      </p:sp>
    </p:spTree>
    <p:extLst>
      <p:ext uri="{BB962C8B-B14F-4D97-AF65-F5344CB8AC3E}">
        <p14:creationId xmlns:p14="http://schemas.microsoft.com/office/powerpoint/2010/main" val="1619015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9A2A1-66C1-DA4C-BB7A-11295E8ABCC6}" type="slidenum">
              <a:rPr lang="en-US" smtClean="0"/>
              <a:t>15</a:t>
            </a:fld>
            <a:endParaRPr lang="en-US"/>
          </a:p>
        </p:txBody>
      </p:sp>
    </p:spTree>
    <p:extLst>
      <p:ext uri="{BB962C8B-B14F-4D97-AF65-F5344CB8AC3E}">
        <p14:creationId xmlns:p14="http://schemas.microsoft.com/office/powerpoint/2010/main" val="1055156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8"/>
            <a:ext cx="10360501"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a:prstGeom prst="rect">
            <a:avLst/>
          </a:prstGeom>
        </p:spPr>
        <p:txBody>
          <a:bodyPr/>
          <a:lstStyle>
            <a:lvl1pPr marL="0" indent="0" algn="ctr">
              <a:buNone/>
              <a:defRPr>
                <a:solidFill>
                  <a:schemeClr val="tx1">
                    <a:tint val="75000"/>
                  </a:schemeClr>
                </a:solidFill>
              </a:defRPr>
            </a:lvl1pPr>
            <a:lvl2pPr marL="586039" indent="0" algn="ctr">
              <a:buNone/>
              <a:defRPr>
                <a:solidFill>
                  <a:schemeClr val="tx1">
                    <a:tint val="75000"/>
                  </a:schemeClr>
                </a:solidFill>
              </a:defRPr>
            </a:lvl2pPr>
            <a:lvl3pPr marL="1172078" indent="0" algn="ctr">
              <a:buNone/>
              <a:defRPr>
                <a:solidFill>
                  <a:schemeClr val="tx1">
                    <a:tint val="75000"/>
                  </a:schemeClr>
                </a:solidFill>
              </a:defRPr>
            </a:lvl3pPr>
            <a:lvl4pPr marL="1758117" indent="0" algn="ctr">
              <a:buNone/>
              <a:defRPr>
                <a:solidFill>
                  <a:schemeClr val="tx1">
                    <a:tint val="75000"/>
                  </a:schemeClr>
                </a:solidFill>
              </a:defRPr>
            </a:lvl4pPr>
            <a:lvl5pPr marL="2344156" indent="0" algn="ctr">
              <a:buNone/>
              <a:defRPr>
                <a:solidFill>
                  <a:schemeClr val="tx1">
                    <a:tint val="75000"/>
                  </a:schemeClr>
                </a:solidFill>
              </a:defRPr>
            </a:lvl5pPr>
            <a:lvl6pPr marL="2930195" indent="0" algn="ctr">
              <a:buNone/>
              <a:defRPr>
                <a:solidFill>
                  <a:schemeClr val="tx1">
                    <a:tint val="75000"/>
                  </a:schemeClr>
                </a:solidFill>
              </a:defRPr>
            </a:lvl6pPr>
            <a:lvl7pPr marL="3516234" indent="0" algn="ctr">
              <a:buNone/>
              <a:defRPr>
                <a:solidFill>
                  <a:schemeClr val="tx1">
                    <a:tint val="75000"/>
                  </a:schemeClr>
                </a:solidFill>
              </a:defRPr>
            </a:lvl7pPr>
            <a:lvl8pPr marL="4102273" indent="0" algn="ctr">
              <a:buNone/>
              <a:defRPr>
                <a:solidFill>
                  <a:schemeClr val="tx1">
                    <a:tint val="75000"/>
                  </a:schemeClr>
                </a:solidFill>
              </a:defRPr>
            </a:lvl8pPr>
            <a:lvl9pPr marL="46883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77D633-FEC8-5A41-AB54-74EC6F2E1E59}" type="datetimeFigureOut">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0970C4-4F03-B940-B302-4D05F87C7E7A}" type="slidenum">
              <a:t>‹#›</a:t>
            </a:fld>
            <a:endParaRPr lang="en-US"/>
          </a:p>
        </p:txBody>
      </p:sp>
    </p:spTree>
    <p:extLst>
      <p:ext uri="{BB962C8B-B14F-4D97-AF65-F5344CB8AC3E}">
        <p14:creationId xmlns:p14="http://schemas.microsoft.com/office/powerpoint/2010/main" val="3010382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441" y="1600203"/>
            <a:ext cx="10969943"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7D633-FEC8-5A41-AB54-74EC6F2E1E59}" type="datetimeFigureOut">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0970C4-4F03-B940-B302-4D05F87C7E7A}" type="slidenum">
              <a:t>‹#›</a:t>
            </a:fld>
            <a:endParaRPr lang="en-US"/>
          </a:p>
        </p:txBody>
      </p:sp>
    </p:spTree>
    <p:extLst>
      <p:ext uri="{BB962C8B-B14F-4D97-AF65-F5344CB8AC3E}">
        <p14:creationId xmlns:p14="http://schemas.microsoft.com/office/powerpoint/2010/main" val="3774038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0415" y="274641"/>
            <a:ext cx="3654531"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2592" y="274641"/>
            <a:ext cx="1076468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7D633-FEC8-5A41-AB54-74EC6F2E1E59}" type="datetimeFigureOut">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0970C4-4F03-B940-B302-4D05F87C7E7A}" type="slidenum">
              <a:t>‹#›</a:t>
            </a:fld>
            <a:endParaRPr lang="en-US"/>
          </a:p>
        </p:txBody>
      </p:sp>
    </p:spTree>
    <p:extLst>
      <p:ext uri="{BB962C8B-B14F-4D97-AF65-F5344CB8AC3E}">
        <p14:creationId xmlns:p14="http://schemas.microsoft.com/office/powerpoint/2010/main" val="1895664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441" y="1600203"/>
            <a:ext cx="1096994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7D633-FEC8-5A41-AB54-74EC6F2E1E59}" type="datetimeFigureOut">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0970C4-4F03-B940-B302-4D05F87C7E7A}" type="slidenum">
              <a:t>‹#›</a:t>
            </a:fld>
            <a:endParaRPr lang="en-US"/>
          </a:p>
        </p:txBody>
      </p:sp>
    </p:spTree>
    <p:extLst>
      <p:ext uri="{BB962C8B-B14F-4D97-AF65-F5344CB8AC3E}">
        <p14:creationId xmlns:p14="http://schemas.microsoft.com/office/powerpoint/2010/main" val="585691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3"/>
            <a:ext cx="10360501" cy="1362076"/>
          </a:xfrm>
          <a:prstGeom prst="rect">
            <a:avLst/>
          </a:prstGeo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a:prstGeom prst="rect">
            <a:avLst/>
          </a:prstGeom>
        </p:spPr>
        <p:txBody>
          <a:bodyPr anchor="b"/>
          <a:lstStyle>
            <a:lvl1pPr marL="0" indent="0">
              <a:buNone/>
              <a:defRPr sz="2600">
                <a:solidFill>
                  <a:schemeClr val="tx1">
                    <a:tint val="75000"/>
                  </a:schemeClr>
                </a:solidFill>
              </a:defRPr>
            </a:lvl1pPr>
            <a:lvl2pPr marL="586039" indent="0">
              <a:buNone/>
              <a:defRPr sz="2300">
                <a:solidFill>
                  <a:schemeClr val="tx1">
                    <a:tint val="75000"/>
                  </a:schemeClr>
                </a:solidFill>
              </a:defRPr>
            </a:lvl2pPr>
            <a:lvl3pPr marL="1172078" indent="0">
              <a:buNone/>
              <a:defRPr sz="2100">
                <a:solidFill>
                  <a:schemeClr val="tx1">
                    <a:tint val="75000"/>
                  </a:schemeClr>
                </a:solidFill>
              </a:defRPr>
            </a:lvl3pPr>
            <a:lvl4pPr marL="1758117" indent="0">
              <a:buNone/>
              <a:defRPr sz="1800">
                <a:solidFill>
                  <a:schemeClr val="tx1">
                    <a:tint val="75000"/>
                  </a:schemeClr>
                </a:solidFill>
              </a:defRPr>
            </a:lvl4pPr>
            <a:lvl5pPr marL="2344156" indent="0">
              <a:buNone/>
              <a:defRPr sz="1800">
                <a:solidFill>
                  <a:schemeClr val="tx1">
                    <a:tint val="75000"/>
                  </a:schemeClr>
                </a:solidFill>
              </a:defRPr>
            </a:lvl5pPr>
            <a:lvl6pPr marL="2930195" indent="0">
              <a:buNone/>
              <a:defRPr sz="1800">
                <a:solidFill>
                  <a:schemeClr val="tx1">
                    <a:tint val="75000"/>
                  </a:schemeClr>
                </a:solidFill>
              </a:defRPr>
            </a:lvl6pPr>
            <a:lvl7pPr marL="3516234" indent="0">
              <a:buNone/>
              <a:defRPr sz="1800">
                <a:solidFill>
                  <a:schemeClr val="tx1">
                    <a:tint val="75000"/>
                  </a:schemeClr>
                </a:solidFill>
              </a:defRPr>
            </a:lvl7pPr>
            <a:lvl8pPr marL="4102273" indent="0">
              <a:buNone/>
              <a:defRPr sz="1800">
                <a:solidFill>
                  <a:schemeClr val="tx1">
                    <a:tint val="75000"/>
                  </a:schemeClr>
                </a:solidFill>
              </a:defRPr>
            </a:lvl8pPr>
            <a:lvl9pPr marL="4688312"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77D633-FEC8-5A41-AB54-74EC6F2E1E59}" type="datetimeFigureOut">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0970C4-4F03-B940-B302-4D05F87C7E7A}" type="slidenum">
              <a:t>‹#›</a:t>
            </a:fld>
            <a:endParaRPr lang="en-US"/>
          </a:p>
        </p:txBody>
      </p:sp>
    </p:spTree>
    <p:extLst>
      <p:ext uri="{BB962C8B-B14F-4D97-AF65-F5344CB8AC3E}">
        <p14:creationId xmlns:p14="http://schemas.microsoft.com/office/powerpoint/2010/main" val="1718438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2590" y="1600203"/>
            <a:ext cx="7209606" cy="4525963"/>
          </a:xfrm>
          <a:prstGeom prst="rect">
            <a:avLst/>
          </a:prstGeo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5341" y="1600203"/>
            <a:ext cx="7209605" cy="4525963"/>
          </a:xfrm>
          <a:prstGeom prst="rect">
            <a:avLst/>
          </a:prstGeo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77D633-FEC8-5A41-AB54-74EC6F2E1E59}" type="datetimeFigureOut">
              <a:t>3/5/2021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0970C4-4F03-B940-B302-4D05F87C7E7A}" type="slidenum">
              <a:t>‹#›</a:t>
            </a:fld>
            <a:endParaRPr lang="en-US"/>
          </a:p>
        </p:txBody>
      </p:sp>
    </p:spTree>
    <p:extLst>
      <p:ext uri="{BB962C8B-B14F-4D97-AF65-F5344CB8AC3E}">
        <p14:creationId xmlns:p14="http://schemas.microsoft.com/office/powerpoint/2010/main" val="483120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4"/>
            <a:ext cx="5385514" cy="639762"/>
          </a:xfrm>
          <a:prstGeom prst="rect">
            <a:avLst/>
          </a:prstGeom>
        </p:spPr>
        <p:txBody>
          <a:bodyPr anchor="b"/>
          <a:lstStyle>
            <a:lvl1pPr marL="0" indent="0">
              <a:buNone/>
              <a:defRPr sz="3100" b="1"/>
            </a:lvl1pPr>
            <a:lvl2pPr marL="586039" indent="0">
              <a:buNone/>
              <a:defRPr sz="2600" b="1"/>
            </a:lvl2pPr>
            <a:lvl3pPr marL="1172078" indent="0">
              <a:buNone/>
              <a:defRPr sz="2300" b="1"/>
            </a:lvl3pPr>
            <a:lvl4pPr marL="1758117" indent="0">
              <a:buNone/>
              <a:defRPr sz="2100" b="1"/>
            </a:lvl4pPr>
            <a:lvl5pPr marL="2344156" indent="0">
              <a:buNone/>
              <a:defRPr sz="2100" b="1"/>
            </a:lvl5pPr>
            <a:lvl6pPr marL="2930195" indent="0">
              <a:buNone/>
              <a:defRPr sz="2100" b="1"/>
            </a:lvl6pPr>
            <a:lvl7pPr marL="3516234" indent="0">
              <a:buNone/>
              <a:defRPr sz="2100" b="1"/>
            </a:lvl7pPr>
            <a:lvl8pPr marL="4102273" indent="0">
              <a:buNone/>
              <a:defRPr sz="2100" b="1"/>
            </a:lvl8pPr>
            <a:lvl9pPr marL="4688312"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a:prstGeom prst="rect">
            <a:avLst/>
          </a:prstGeo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4"/>
            <a:ext cx="5387630" cy="639762"/>
          </a:xfrm>
          <a:prstGeom prst="rect">
            <a:avLst/>
          </a:prstGeom>
        </p:spPr>
        <p:txBody>
          <a:bodyPr anchor="b"/>
          <a:lstStyle>
            <a:lvl1pPr marL="0" indent="0">
              <a:buNone/>
              <a:defRPr sz="3100" b="1"/>
            </a:lvl1pPr>
            <a:lvl2pPr marL="586039" indent="0">
              <a:buNone/>
              <a:defRPr sz="2600" b="1"/>
            </a:lvl2pPr>
            <a:lvl3pPr marL="1172078" indent="0">
              <a:buNone/>
              <a:defRPr sz="2300" b="1"/>
            </a:lvl3pPr>
            <a:lvl4pPr marL="1758117" indent="0">
              <a:buNone/>
              <a:defRPr sz="2100" b="1"/>
            </a:lvl4pPr>
            <a:lvl5pPr marL="2344156" indent="0">
              <a:buNone/>
              <a:defRPr sz="2100" b="1"/>
            </a:lvl5pPr>
            <a:lvl6pPr marL="2930195" indent="0">
              <a:buNone/>
              <a:defRPr sz="2100" b="1"/>
            </a:lvl6pPr>
            <a:lvl7pPr marL="3516234" indent="0">
              <a:buNone/>
              <a:defRPr sz="2100" b="1"/>
            </a:lvl7pPr>
            <a:lvl8pPr marL="4102273" indent="0">
              <a:buNone/>
              <a:defRPr sz="2100" b="1"/>
            </a:lvl8pPr>
            <a:lvl9pPr marL="4688312"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a:prstGeom prst="rect">
            <a:avLst/>
          </a:prstGeo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77D633-FEC8-5A41-AB54-74EC6F2E1E59}" type="datetimeFigureOut">
              <a:t>3/5/2021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0970C4-4F03-B940-B302-4D05F87C7E7A}" type="slidenum">
              <a:t>‹#›</a:t>
            </a:fld>
            <a:endParaRPr lang="en-US"/>
          </a:p>
        </p:txBody>
      </p:sp>
    </p:spTree>
    <p:extLst>
      <p:ext uri="{BB962C8B-B14F-4D97-AF65-F5344CB8AC3E}">
        <p14:creationId xmlns:p14="http://schemas.microsoft.com/office/powerpoint/2010/main" val="2652403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0577D633-FEC8-5A41-AB54-74EC6F2E1E59}" type="datetimeFigureOut">
              <a:t>3/5/2021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0970C4-4F03-B940-B302-4D05F87C7E7A}" type="slidenum">
              <a:t>‹#›</a:t>
            </a:fld>
            <a:endParaRPr lang="en-US"/>
          </a:p>
        </p:txBody>
      </p:sp>
    </p:spTree>
    <p:extLst>
      <p:ext uri="{BB962C8B-B14F-4D97-AF65-F5344CB8AC3E}">
        <p14:creationId xmlns:p14="http://schemas.microsoft.com/office/powerpoint/2010/main" val="643437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7D633-FEC8-5A41-AB54-74EC6F2E1E59}" type="datetimeFigureOut">
              <a:t>3/5/2021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0970C4-4F03-B940-B302-4D05F87C7E7A}" type="slidenum">
              <a:t>‹#›</a:t>
            </a:fld>
            <a:endParaRPr lang="en-US"/>
          </a:p>
        </p:txBody>
      </p:sp>
    </p:spTree>
    <p:extLst>
      <p:ext uri="{BB962C8B-B14F-4D97-AF65-F5344CB8AC3E}">
        <p14:creationId xmlns:p14="http://schemas.microsoft.com/office/powerpoint/2010/main" val="128568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5" y="273051"/>
            <a:ext cx="4010039" cy="1162050"/>
          </a:xfrm>
          <a:prstGeom prst="rect">
            <a:avLst/>
          </a:prstGeom>
        </p:spPr>
        <p:txBody>
          <a:bodyPr anchor="b"/>
          <a:lstStyle>
            <a:lvl1pPr algn="l">
              <a:defRPr sz="2600" b="1"/>
            </a:lvl1pPr>
          </a:lstStyle>
          <a:p>
            <a:r>
              <a:rPr lang="en-US"/>
              <a:t>Click to edit Master title style</a:t>
            </a:r>
          </a:p>
        </p:txBody>
      </p:sp>
      <p:sp>
        <p:nvSpPr>
          <p:cNvPr id="3" name="Content Placeholder 2"/>
          <p:cNvSpPr>
            <a:spLocks noGrp="1"/>
          </p:cNvSpPr>
          <p:nvPr>
            <p:ph idx="1"/>
          </p:nvPr>
        </p:nvSpPr>
        <p:spPr>
          <a:xfrm>
            <a:off x="4765492" y="273053"/>
            <a:ext cx="6813892" cy="5853113"/>
          </a:xfrm>
          <a:prstGeom prst="rect">
            <a:avLst/>
          </a:prstGeom>
        </p:spPr>
        <p:txBody>
          <a:bodyPr/>
          <a:lstStyle>
            <a:lvl1pPr>
              <a:defRPr sz="4100"/>
            </a:lvl1pPr>
            <a:lvl2pPr>
              <a:defRPr sz="3600"/>
            </a:lvl2pPr>
            <a:lvl3pPr>
              <a:defRPr sz="31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5" y="1435103"/>
            <a:ext cx="4010039" cy="4691063"/>
          </a:xfrm>
          <a:prstGeom prst="rect">
            <a:avLst/>
          </a:prstGeom>
        </p:spPr>
        <p:txBody>
          <a:bodyPr/>
          <a:lstStyle>
            <a:lvl1pPr marL="0" indent="0">
              <a:buNone/>
              <a:defRPr sz="1800"/>
            </a:lvl1pPr>
            <a:lvl2pPr marL="586039" indent="0">
              <a:buNone/>
              <a:defRPr sz="1500"/>
            </a:lvl2pPr>
            <a:lvl3pPr marL="1172078" indent="0">
              <a:buNone/>
              <a:defRPr sz="1300"/>
            </a:lvl3pPr>
            <a:lvl4pPr marL="1758117" indent="0">
              <a:buNone/>
              <a:defRPr sz="1200"/>
            </a:lvl4pPr>
            <a:lvl5pPr marL="2344156" indent="0">
              <a:buNone/>
              <a:defRPr sz="1200"/>
            </a:lvl5pPr>
            <a:lvl6pPr marL="2930195" indent="0">
              <a:buNone/>
              <a:defRPr sz="1200"/>
            </a:lvl6pPr>
            <a:lvl7pPr marL="3516234" indent="0">
              <a:buNone/>
              <a:defRPr sz="1200"/>
            </a:lvl7pPr>
            <a:lvl8pPr marL="4102273" indent="0">
              <a:buNone/>
              <a:defRPr sz="1200"/>
            </a:lvl8pPr>
            <a:lvl9pPr marL="468831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7D633-FEC8-5A41-AB54-74EC6F2E1E59}" type="datetimeFigureOut">
              <a:t>3/5/2021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0970C4-4F03-B940-B302-4D05F87C7E7A}" type="slidenum">
              <a:t>‹#›</a:t>
            </a:fld>
            <a:endParaRPr lang="en-US"/>
          </a:p>
        </p:txBody>
      </p:sp>
    </p:spTree>
    <p:extLst>
      <p:ext uri="{BB962C8B-B14F-4D97-AF65-F5344CB8AC3E}">
        <p14:creationId xmlns:p14="http://schemas.microsoft.com/office/powerpoint/2010/main" val="129697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a:prstGeom prst="rect">
            <a:avLst/>
          </a:prstGeom>
        </p:spPr>
        <p:txBody>
          <a:bodyPr anchor="b"/>
          <a:lstStyle>
            <a:lvl1pPr algn="l">
              <a:defRPr sz="26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a:prstGeom prst="rect">
            <a:avLst/>
          </a:prstGeom>
        </p:spPr>
        <p:txBody>
          <a:bodyPr/>
          <a:lstStyle>
            <a:lvl1pPr marL="0" indent="0">
              <a:buNone/>
              <a:defRPr sz="4100"/>
            </a:lvl1pPr>
            <a:lvl2pPr marL="586039" indent="0">
              <a:buNone/>
              <a:defRPr sz="3600"/>
            </a:lvl2pPr>
            <a:lvl3pPr marL="1172078" indent="0">
              <a:buNone/>
              <a:defRPr sz="3100"/>
            </a:lvl3pPr>
            <a:lvl4pPr marL="1758117" indent="0">
              <a:buNone/>
              <a:defRPr sz="2600"/>
            </a:lvl4pPr>
            <a:lvl5pPr marL="2344156" indent="0">
              <a:buNone/>
              <a:defRPr sz="2600"/>
            </a:lvl5pPr>
            <a:lvl6pPr marL="2930195" indent="0">
              <a:buNone/>
              <a:defRPr sz="2600"/>
            </a:lvl6pPr>
            <a:lvl7pPr marL="3516234" indent="0">
              <a:buNone/>
              <a:defRPr sz="2600"/>
            </a:lvl7pPr>
            <a:lvl8pPr marL="4102273" indent="0">
              <a:buNone/>
              <a:defRPr sz="2600"/>
            </a:lvl8pPr>
            <a:lvl9pPr marL="4688312" indent="0">
              <a:buNone/>
              <a:defRPr sz="2600"/>
            </a:lvl9pPr>
          </a:lstStyle>
          <a:p>
            <a:endParaRPr lang="en-US"/>
          </a:p>
        </p:txBody>
      </p:sp>
      <p:sp>
        <p:nvSpPr>
          <p:cNvPr id="4" name="Text Placeholder 3"/>
          <p:cNvSpPr>
            <a:spLocks noGrp="1"/>
          </p:cNvSpPr>
          <p:nvPr>
            <p:ph type="body" sz="half" idx="2"/>
          </p:nvPr>
        </p:nvSpPr>
        <p:spPr>
          <a:xfrm>
            <a:off x="2389095" y="5367338"/>
            <a:ext cx="7313295" cy="804862"/>
          </a:xfrm>
          <a:prstGeom prst="rect">
            <a:avLst/>
          </a:prstGeom>
        </p:spPr>
        <p:txBody>
          <a:bodyPr/>
          <a:lstStyle>
            <a:lvl1pPr marL="0" indent="0">
              <a:buNone/>
              <a:defRPr sz="1800"/>
            </a:lvl1pPr>
            <a:lvl2pPr marL="586039" indent="0">
              <a:buNone/>
              <a:defRPr sz="1500"/>
            </a:lvl2pPr>
            <a:lvl3pPr marL="1172078" indent="0">
              <a:buNone/>
              <a:defRPr sz="1300"/>
            </a:lvl3pPr>
            <a:lvl4pPr marL="1758117" indent="0">
              <a:buNone/>
              <a:defRPr sz="1200"/>
            </a:lvl4pPr>
            <a:lvl5pPr marL="2344156" indent="0">
              <a:buNone/>
              <a:defRPr sz="1200"/>
            </a:lvl5pPr>
            <a:lvl6pPr marL="2930195" indent="0">
              <a:buNone/>
              <a:defRPr sz="1200"/>
            </a:lvl6pPr>
            <a:lvl7pPr marL="3516234" indent="0">
              <a:buNone/>
              <a:defRPr sz="1200"/>
            </a:lvl7pPr>
            <a:lvl8pPr marL="4102273" indent="0">
              <a:buNone/>
              <a:defRPr sz="1200"/>
            </a:lvl8pPr>
            <a:lvl9pPr marL="468831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7D633-FEC8-5A41-AB54-74EC6F2E1E59}" type="datetimeFigureOut">
              <a:t>3/5/2021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0970C4-4F03-B940-B302-4D05F87C7E7A}" type="slidenum">
              <a:t>‹#›</a:t>
            </a:fld>
            <a:endParaRPr lang="en-US"/>
          </a:p>
        </p:txBody>
      </p:sp>
    </p:spTree>
    <p:extLst>
      <p:ext uri="{BB962C8B-B14F-4D97-AF65-F5344CB8AC3E}">
        <p14:creationId xmlns:p14="http://schemas.microsoft.com/office/powerpoint/2010/main" val="1967547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441" y="6356353"/>
            <a:ext cx="2844059" cy="365125"/>
          </a:xfrm>
          <a:prstGeom prst="rect">
            <a:avLst/>
          </a:prstGeom>
        </p:spPr>
        <p:txBody>
          <a:bodyPr vert="horz" lIns="117208" tIns="58604" rIns="117208" bIns="58604" rtlCol="0" anchor="ctr"/>
          <a:lstStyle>
            <a:lvl1pPr algn="l">
              <a:defRPr sz="1500">
                <a:solidFill>
                  <a:schemeClr val="tx1">
                    <a:tint val="75000"/>
                  </a:schemeClr>
                </a:solidFill>
              </a:defRPr>
            </a:lvl1pPr>
          </a:lstStyle>
          <a:p>
            <a:fld id="{0577D633-FEC8-5A41-AB54-74EC6F2E1E59}" type="datetimeFigureOut">
              <a:t>3/5/2021</a:t>
            </a:fld>
            <a:endParaRPr lang="en-US"/>
          </a:p>
        </p:txBody>
      </p:sp>
      <p:sp>
        <p:nvSpPr>
          <p:cNvPr id="5" name="Footer Placeholder 4"/>
          <p:cNvSpPr>
            <a:spLocks noGrp="1"/>
          </p:cNvSpPr>
          <p:nvPr>
            <p:ph type="ftr" sz="quarter" idx="3"/>
          </p:nvPr>
        </p:nvSpPr>
        <p:spPr>
          <a:xfrm>
            <a:off x="4164515" y="6356353"/>
            <a:ext cx="3859795" cy="365125"/>
          </a:xfrm>
          <a:prstGeom prst="rect">
            <a:avLst/>
          </a:prstGeom>
        </p:spPr>
        <p:txBody>
          <a:bodyPr vert="horz" lIns="117208" tIns="58604" rIns="117208" bIns="58604"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6" y="6356353"/>
            <a:ext cx="2844059" cy="365125"/>
          </a:xfrm>
          <a:prstGeom prst="rect">
            <a:avLst/>
          </a:prstGeom>
        </p:spPr>
        <p:txBody>
          <a:bodyPr vert="horz" lIns="117208" tIns="58604" rIns="117208" bIns="58604" rtlCol="0" anchor="ctr"/>
          <a:lstStyle>
            <a:lvl1pPr algn="r">
              <a:defRPr sz="1500">
                <a:solidFill>
                  <a:schemeClr val="tx1">
                    <a:tint val="75000"/>
                  </a:schemeClr>
                </a:solidFill>
              </a:defRPr>
            </a:lvl1pPr>
          </a:lstStyle>
          <a:p>
            <a:fld id="{790970C4-4F03-B940-B302-4D05F87C7E7A}" type="slidenum">
              <a:t>‹#›</a:t>
            </a:fld>
            <a:endParaRPr lang="en-US"/>
          </a:p>
        </p:txBody>
      </p:sp>
      <p:pic>
        <p:nvPicPr>
          <p:cNvPr id="7" name="Picture 6" descr="air-LUSI-Logo_Transparent_Bkgrd_New.png"/>
          <p:cNvPicPr>
            <a:picLocks noChangeAspect="1"/>
          </p:cNvPicPr>
          <p:nvPr userDrawn="1"/>
        </p:nvPicPr>
        <p:blipFill>
          <a:blip r:embed="rId13" cstate="print">
            <a:alphaModFix amt="8000"/>
            <a:extLst>
              <a:ext uri="{28A0092B-C50C-407E-A947-70E740481C1C}">
                <a14:useLocalDpi xmlns:a14="http://schemas.microsoft.com/office/drawing/2010/main"/>
              </a:ext>
            </a:extLst>
          </a:blip>
          <a:stretch>
            <a:fillRect/>
          </a:stretch>
        </p:blipFill>
        <p:spPr>
          <a:xfrm>
            <a:off x="3166111" y="976711"/>
            <a:ext cx="5814543" cy="5629327"/>
          </a:xfrm>
          <a:prstGeom prst="rect">
            <a:avLst/>
          </a:prstGeom>
        </p:spPr>
      </p:pic>
      <p:sp>
        <p:nvSpPr>
          <p:cNvPr id="8" name="TextBox 7"/>
          <p:cNvSpPr txBox="1"/>
          <p:nvPr userDrawn="1"/>
        </p:nvSpPr>
        <p:spPr>
          <a:xfrm>
            <a:off x="11414960" y="6379052"/>
            <a:ext cx="757790" cy="518462"/>
          </a:xfrm>
          <a:prstGeom prst="rect">
            <a:avLst/>
          </a:prstGeom>
          <a:noFill/>
        </p:spPr>
        <p:txBody>
          <a:bodyPr wrap="square" lIns="117208" tIns="58604" rIns="117208" bIns="58604" rtlCol="0">
            <a:spAutoFit/>
          </a:bodyPr>
          <a:lstStyle/>
          <a:p>
            <a:pPr algn="r"/>
            <a:fld id="{1522821B-97C6-7844-9E36-9F99133D1177}" type="slidenum">
              <a:rPr lang="en-US" sz="2600" b="1">
                <a:solidFill>
                  <a:srgbClr val="FF0000"/>
                </a:solidFill>
              </a:rPr>
              <a:pPr algn="r"/>
              <a:t>‹#›</a:t>
            </a:fld>
            <a:endParaRPr lang="en-US" sz="2600" b="1">
              <a:solidFill>
                <a:srgbClr val="FF0000"/>
              </a:solidFill>
            </a:endParaRPr>
          </a:p>
        </p:txBody>
      </p:sp>
    </p:spTree>
    <p:extLst>
      <p:ext uri="{BB962C8B-B14F-4D97-AF65-F5344CB8AC3E}">
        <p14:creationId xmlns:p14="http://schemas.microsoft.com/office/powerpoint/2010/main" val="3999922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86039" rtl="0" eaLnBrk="1" latinLnBrk="0" hangingPunct="1">
        <a:spcBef>
          <a:spcPct val="0"/>
        </a:spcBef>
        <a:buNone/>
        <a:defRPr sz="5600" kern="1200">
          <a:solidFill>
            <a:schemeClr val="tx1"/>
          </a:solidFill>
          <a:latin typeface="+mj-lt"/>
          <a:ea typeface="+mj-ea"/>
          <a:cs typeface="+mj-cs"/>
        </a:defRPr>
      </a:lvl1pPr>
    </p:titleStyle>
    <p:bodyStyle>
      <a:lvl1pPr marL="439529" indent="-439529" algn="l" defTabSz="586039" rtl="0" eaLnBrk="1" latinLnBrk="0" hangingPunct="1">
        <a:spcBef>
          <a:spcPct val="20000"/>
        </a:spcBef>
        <a:buFont typeface="Arial"/>
        <a:buChar char="•"/>
        <a:defRPr sz="4100" kern="1200">
          <a:solidFill>
            <a:schemeClr val="tx1"/>
          </a:solidFill>
          <a:latin typeface="+mn-lt"/>
          <a:ea typeface="+mn-ea"/>
          <a:cs typeface="+mn-cs"/>
        </a:defRPr>
      </a:lvl1pPr>
      <a:lvl2pPr marL="952313" indent="-366274" algn="l" defTabSz="586039" rtl="0" eaLnBrk="1" latinLnBrk="0" hangingPunct="1">
        <a:spcBef>
          <a:spcPct val="20000"/>
        </a:spcBef>
        <a:buFont typeface="Arial"/>
        <a:buChar char="–"/>
        <a:defRPr sz="3600" kern="1200">
          <a:solidFill>
            <a:schemeClr val="tx1"/>
          </a:solidFill>
          <a:latin typeface="+mn-lt"/>
          <a:ea typeface="+mn-ea"/>
          <a:cs typeface="+mn-cs"/>
        </a:defRPr>
      </a:lvl2pPr>
      <a:lvl3pPr marL="1465097" indent="-293019" algn="l" defTabSz="586039" rtl="0" eaLnBrk="1" latinLnBrk="0" hangingPunct="1">
        <a:spcBef>
          <a:spcPct val="20000"/>
        </a:spcBef>
        <a:buFont typeface="Arial"/>
        <a:buChar char="•"/>
        <a:defRPr sz="3100" kern="1200">
          <a:solidFill>
            <a:schemeClr val="tx1"/>
          </a:solidFill>
          <a:latin typeface="+mn-lt"/>
          <a:ea typeface="+mn-ea"/>
          <a:cs typeface="+mn-cs"/>
        </a:defRPr>
      </a:lvl3pPr>
      <a:lvl4pPr marL="2051136" indent="-293019" algn="l" defTabSz="586039" rtl="0" eaLnBrk="1" latinLnBrk="0" hangingPunct="1">
        <a:spcBef>
          <a:spcPct val="20000"/>
        </a:spcBef>
        <a:buFont typeface="Arial"/>
        <a:buChar char="–"/>
        <a:defRPr sz="2600" kern="1200">
          <a:solidFill>
            <a:schemeClr val="tx1"/>
          </a:solidFill>
          <a:latin typeface="+mn-lt"/>
          <a:ea typeface="+mn-ea"/>
          <a:cs typeface="+mn-cs"/>
        </a:defRPr>
      </a:lvl4pPr>
      <a:lvl5pPr marL="2637175" indent="-293019" algn="l" defTabSz="586039" rtl="0" eaLnBrk="1" latinLnBrk="0" hangingPunct="1">
        <a:spcBef>
          <a:spcPct val="20000"/>
        </a:spcBef>
        <a:buFont typeface="Arial"/>
        <a:buChar char="»"/>
        <a:defRPr sz="2600" kern="1200">
          <a:solidFill>
            <a:schemeClr val="tx1"/>
          </a:solidFill>
          <a:latin typeface="+mn-lt"/>
          <a:ea typeface="+mn-ea"/>
          <a:cs typeface="+mn-cs"/>
        </a:defRPr>
      </a:lvl5pPr>
      <a:lvl6pPr marL="3223214" indent="-293019" algn="l" defTabSz="586039" rtl="0" eaLnBrk="1" latinLnBrk="0" hangingPunct="1">
        <a:spcBef>
          <a:spcPct val="20000"/>
        </a:spcBef>
        <a:buFont typeface="Arial"/>
        <a:buChar char="•"/>
        <a:defRPr sz="2600" kern="1200">
          <a:solidFill>
            <a:schemeClr val="tx1"/>
          </a:solidFill>
          <a:latin typeface="+mn-lt"/>
          <a:ea typeface="+mn-ea"/>
          <a:cs typeface="+mn-cs"/>
        </a:defRPr>
      </a:lvl6pPr>
      <a:lvl7pPr marL="3809253" indent="-293019" algn="l" defTabSz="586039" rtl="0" eaLnBrk="1" latinLnBrk="0" hangingPunct="1">
        <a:spcBef>
          <a:spcPct val="20000"/>
        </a:spcBef>
        <a:buFont typeface="Arial"/>
        <a:buChar char="•"/>
        <a:defRPr sz="2600" kern="1200">
          <a:solidFill>
            <a:schemeClr val="tx1"/>
          </a:solidFill>
          <a:latin typeface="+mn-lt"/>
          <a:ea typeface="+mn-ea"/>
          <a:cs typeface="+mn-cs"/>
        </a:defRPr>
      </a:lvl7pPr>
      <a:lvl8pPr marL="4395292" indent="-293019" algn="l" defTabSz="586039" rtl="0" eaLnBrk="1" latinLnBrk="0" hangingPunct="1">
        <a:spcBef>
          <a:spcPct val="20000"/>
        </a:spcBef>
        <a:buFont typeface="Arial"/>
        <a:buChar char="•"/>
        <a:defRPr sz="2600" kern="1200">
          <a:solidFill>
            <a:schemeClr val="tx1"/>
          </a:solidFill>
          <a:latin typeface="+mn-lt"/>
          <a:ea typeface="+mn-ea"/>
          <a:cs typeface="+mn-cs"/>
        </a:defRPr>
      </a:lvl8pPr>
      <a:lvl9pPr marL="4981331" indent="-293019" algn="l" defTabSz="586039" rtl="0" eaLnBrk="1" latinLnBrk="0" hangingPunct="1">
        <a:spcBef>
          <a:spcPct val="20000"/>
        </a:spcBef>
        <a:buFont typeface="Arial"/>
        <a:buChar char="•"/>
        <a:defRPr sz="2600" kern="1200">
          <a:solidFill>
            <a:schemeClr val="tx1"/>
          </a:solidFill>
          <a:latin typeface="+mn-lt"/>
          <a:ea typeface="+mn-ea"/>
          <a:cs typeface="+mn-cs"/>
        </a:defRPr>
      </a:lvl9pPr>
    </p:bodyStyle>
    <p:otherStyle>
      <a:defPPr>
        <a:defRPr lang="en-US"/>
      </a:defPPr>
      <a:lvl1pPr marL="0" algn="l" defTabSz="586039" rtl="0" eaLnBrk="1" latinLnBrk="0" hangingPunct="1">
        <a:defRPr sz="2300" kern="1200">
          <a:solidFill>
            <a:schemeClr val="tx1"/>
          </a:solidFill>
          <a:latin typeface="+mn-lt"/>
          <a:ea typeface="+mn-ea"/>
          <a:cs typeface="+mn-cs"/>
        </a:defRPr>
      </a:lvl1pPr>
      <a:lvl2pPr marL="586039" algn="l" defTabSz="586039" rtl="0" eaLnBrk="1" latinLnBrk="0" hangingPunct="1">
        <a:defRPr sz="2300" kern="1200">
          <a:solidFill>
            <a:schemeClr val="tx1"/>
          </a:solidFill>
          <a:latin typeface="+mn-lt"/>
          <a:ea typeface="+mn-ea"/>
          <a:cs typeface="+mn-cs"/>
        </a:defRPr>
      </a:lvl2pPr>
      <a:lvl3pPr marL="1172078" algn="l" defTabSz="586039" rtl="0" eaLnBrk="1" latinLnBrk="0" hangingPunct="1">
        <a:defRPr sz="2300" kern="1200">
          <a:solidFill>
            <a:schemeClr val="tx1"/>
          </a:solidFill>
          <a:latin typeface="+mn-lt"/>
          <a:ea typeface="+mn-ea"/>
          <a:cs typeface="+mn-cs"/>
        </a:defRPr>
      </a:lvl3pPr>
      <a:lvl4pPr marL="1758117" algn="l" defTabSz="586039" rtl="0" eaLnBrk="1" latinLnBrk="0" hangingPunct="1">
        <a:defRPr sz="2300" kern="1200">
          <a:solidFill>
            <a:schemeClr val="tx1"/>
          </a:solidFill>
          <a:latin typeface="+mn-lt"/>
          <a:ea typeface="+mn-ea"/>
          <a:cs typeface="+mn-cs"/>
        </a:defRPr>
      </a:lvl4pPr>
      <a:lvl5pPr marL="2344156" algn="l" defTabSz="586039" rtl="0" eaLnBrk="1" latinLnBrk="0" hangingPunct="1">
        <a:defRPr sz="2300" kern="1200">
          <a:solidFill>
            <a:schemeClr val="tx1"/>
          </a:solidFill>
          <a:latin typeface="+mn-lt"/>
          <a:ea typeface="+mn-ea"/>
          <a:cs typeface="+mn-cs"/>
        </a:defRPr>
      </a:lvl5pPr>
      <a:lvl6pPr marL="2930195" algn="l" defTabSz="586039" rtl="0" eaLnBrk="1" latinLnBrk="0" hangingPunct="1">
        <a:defRPr sz="2300" kern="1200">
          <a:solidFill>
            <a:schemeClr val="tx1"/>
          </a:solidFill>
          <a:latin typeface="+mn-lt"/>
          <a:ea typeface="+mn-ea"/>
          <a:cs typeface="+mn-cs"/>
        </a:defRPr>
      </a:lvl6pPr>
      <a:lvl7pPr marL="3516234" algn="l" defTabSz="586039" rtl="0" eaLnBrk="1" latinLnBrk="0" hangingPunct="1">
        <a:defRPr sz="2300" kern="1200">
          <a:solidFill>
            <a:schemeClr val="tx1"/>
          </a:solidFill>
          <a:latin typeface="+mn-lt"/>
          <a:ea typeface="+mn-ea"/>
          <a:cs typeface="+mn-cs"/>
        </a:defRPr>
      </a:lvl7pPr>
      <a:lvl8pPr marL="4102273" algn="l" defTabSz="586039" rtl="0" eaLnBrk="1" latinLnBrk="0" hangingPunct="1">
        <a:defRPr sz="2300" kern="1200">
          <a:solidFill>
            <a:schemeClr val="tx1"/>
          </a:solidFill>
          <a:latin typeface="+mn-lt"/>
          <a:ea typeface="+mn-ea"/>
          <a:cs typeface="+mn-cs"/>
        </a:defRPr>
      </a:lvl8pPr>
      <a:lvl9pPr marL="4688312" algn="l" defTabSz="586039"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9.pn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jpg"/><Relationship Id="rId11" Type="http://schemas.openxmlformats.org/officeDocument/2006/relationships/image" Target="../media/image25.jpe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eg"/><Relationship Id="rId9"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E44FF9-34DF-9E47-9D8B-A07294B7AF1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893"/>
            <a:ext cx="12524530" cy="6856214"/>
          </a:xfrm>
          <a:prstGeom prst="rect">
            <a:avLst/>
          </a:prstGeom>
        </p:spPr>
      </p:pic>
      <p:sp>
        <p:nvSpPr>
          <p:cNvPr id="4" name="TextBox 3">
            <a:extLst>
              <a:ext uri="{FF2B5EF4-FFF2-40B4-BE49-F238E27FC236}">
                <a16:creationId xmlns:a16="http://schemas.microsoft.com/office/drawing/2014/main" id="{0DDB1230-FE05-7247-AE99-408327AEADFE}"/>
              </a:ext>
            </a:extLst>
          </p:cNvPr>
          <p:cNvSpPr txBox="1"/>
          <p:nvPr/>
        </p:nvSpPr>
        <p:spPr>
          <a:xfrm>
            <a:off x="898027" y="36645"/>
            <a:ext cx="10392771" cy="6554102"/>
          </a:xfrm>
          <a:prstGeom prst="rect">
            <a:avLst/>
          </a:prstGeom>
          <a:noFill/>
        </p:spPr>
        <p:txBody>
          <a:bodyPr wrap="square" rtlCol="0">
            <a:spAutoFit/>
          </a:bodyPr>
          <a:lstStyle/>
          <a:p>
            <a:pPr algn="ctr"/>
            <a:r>
              <a:rPr lang="en-US" sz="4399" b="1" dirty="0">
                <a:solidFill>
                  <a:schemeClr val="bg1"/>
                </a:solidFill>
              </a:rPr>
              <a:t>An Update on the</a:t>
            </a:r>
          </a:p>
          <a:p>
            <a:pPr algn="ctr"/>
            <a:r>
              <a:rPr lang="en-US" sz="4399" b="1" dirty="0">
                <a:solidFill>
                  <a:schemeClr val="bg1"/>
                </a:solidFill>
              </a:rPr>
              <a:t>Airborne Lunar Spectral Irradiance</a:t>
            </a:r>
          </a:p>
          <a:p>
            <a:pPr algn="ctr"/>
            <a:r>
              <a:rPr lang="en-US" sz="4399" b="1" dirty="0">
                <a:solidFill>
                  <a:schemeClr val="bg1"/>
                </a:solidFill>
              </a:rPr>
              <a:t>(Air-LUSI)</a:t>
            </a:r>
            <a:endParaRPr lang="en-US" sz="3199" b="1" dirty="0">
              <a:solidFill>
                <a:schemeClr val="bg1"/>
              </a:solidFill>
            </a:endParaRPr>
          </a:p>
          <a:p>
            <a:pPr algn="ctr"/>
            <a:endParaRPr lang="en-US" sz="3199" b="1" dirty="0">
              <a:solidFill>
                <a:schemeClr val="bg1"/>
              </a:solidFill>
            </a:endParaRPr>
          </a:p>
          <a:p>
            <a:pPr algn="ctr"/>
            <a:endParaRPr lang="en-US" sz="3199" b="1" dirty="0">
              <a:solidFill>
                <a:schemeClr val="bg1"/>
              </a:solidFill>
            </a:endParaRPr>
          </a:p>
          <a:p>
            <a:pPr algn="ctr"/>
            <a:endParaRPr lang="en-US" sz="3199" b="1" dirty="0">
              <a:solidFill>
                <a:schemeClr val="bg1"/>
              </a:solidFill>
            </a:endParaRPr>
          </a:p>
          <a:p>
            <a:pPr algn="ctr"/>
            <a:endParaRPr lang="en-US" sz="3199" b="1" dirty="0">
              <a:solidFill>
                <a:schemeClr val="bg1"/>
              </a:solidFill>
            </a:endParaRPr>
          </a:p>
          <a:p>
            <a:pPr algn="ctr"/>
            <a:endParaRPr lang="en-US" sz="1600" b="1" dirty="0">
              <a:solidFill>
                <a:schemeClr val="bg1"/>
              </a:solidFill>
            </a:endParaRPr>
          </a:p>
          <a:p>
            <a:pPr algn="ctr"/>
            <a:r>
              <a:rPr lang="en-US" sz="3199" b="1" dirty="0">
                <a:solidFill>
                  <a:schemeClr val="bg1"/>
                </a:solidFill>
              </a:rPr>
              <a:t>K. </a:t>
            </a:r>
            <a:r>
              <a:rPr lang="en-US" sz="3199" b="1" dirty="0" err="1">
                <a:solidFill>
                  <a:schemeClr val="bg1"/>
                </a:solidFill>
              </a:rPr>
              <a:t>Turpie</a:t>
            </a:r>
            <a:r>
              <a:rPr lang="en-US" sz="3199" b="1" dirty="0">
                <a:solidFill>
                  <a:schemeClr val="bg1"/>
                </a:solidFill>
              </a:rPr>
              <a:t>, UMBC / JCET</a:t>
            </a:r>
          </a:p>
          <a:p>
            <a:pPr algn="ctr"/>
            <a:endParaRPr lang="en-US" sz="3199" b="1" dirty="0">
              <a:solidFill>
                <a:schemeClr val="bg1"/>
              </a:solidFill>
            </a:endParaRPr>
          </a:p>
          <a:p>
            <a:pPr algn="ctr"/>
            <a:r>
              <a:rPr lang="en-US" sz="3199" b="1" dirty="0">
                <a:solidFill>
                  <a:schemeClr val="bg1"/>
                </a:solidFill>
              </a:rPr>
              <a:t>MODIS/VIIRS Calibration Workshop</a:t>
            </a:r>
          </a:p>
          <a:p>
            <a:pPr algn="ctr"/>
            <a:r>
              <a:rPr lang="en-US" sz="3199" b="1" dirty="0">
                <a:solidFill>
                  <a:schemeClr val="bg1"/>
                </a:solidFill>
              </a:rPr>
              <a:t>26 February 2021</a:t>
            </a:r>
          </a:p>
        </p:txBody>
      </p:sp>
      <p:pic>
        <p:nvPicPr>
          <p:cNvPr id="9" name="Picture 8">
            <a:extLst>
              <a:ext uri="{FF2B5EF4-FFF2-40B4-BE49-F238E27FC236}">
                <a16:creationId xmlns:a16="http://schemas.microsoft.com/office/drawing/2014/main" id="{B220A8B2-5FEB-AD43-9F6E-FC9B52A4B17E}"/>
              </a:ext>
            </a:extLst>
          </p:cNvPr>
          <p:cNvPicPr>
            <a:picLocks noChangeAspect="1"/>
          </p:cNvPicPr>
          <p:nvPr/>
        </p:nvPicPr>
        <p:blipFill>
          <a:blip r:embed="rId3"/>
          <a:stretch>
            <a:fillRect/>
          </a:stretch>
        </p:blipFill>
        <p:spPr>
          <a:xfrm>
            <a:off x="9878846" y="4227961"/>
            <a:ext cx="2488273" cy="2423108"/>
          </a:xfrm>
          <a:prstGeom prst="rect">
            <a:avLst/>
          </a:prstGeom>
        </p:spPr>
      </p:pic>
    </p:spTree>
    <p:extLst>
      <p:ext uri="{BB962C8B-B14F-4D97-AF65-F5344CB8AC3E}">
        <p14:creationId xmlns:p14="http://schemas.microsoft.com/office/powerpoint/2010/main" val="952906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E7C525-B5A3-6A40-9C8A-86F152DA03D9}"/>
              </a:ext>
            </a:extLst>
          </p:cNvPr>
          <p:cNvSpPr/>
          <p:nvPr/>
        </p:nvSpPr>
        <p:spPr>
          <a:xfrm>
            <a:off x="-11265" y="893"/>
            <a:ext cx="12188825" cy="68562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9"/>
          </a:p>
        </p:txBody>
      </p:sp>
      <p:pic>
        <p:nvPicPr>
          <p:cNvPr id="5" name="Picture 4">
            <a:extLst>
              <a:ext uri="{FF2B5EF4-FFF2-40B4-BE49-F238E27FC236}">
                <a16:creationId xmlns:a16="http://schemas.microsoft.com/office/drawing/2014/main" id="{9753D1E6-8D18-A545-85F2-B289B984DA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4370" y="893"/>
            <a:ext cx="10320084" cy="6856214"/>
          </a:xfrm>
          <a:prstGeom prst="rect">
            <a:avLst/>
          </a:prstGeom>
          <a:ln>
            <a:solidFill>
              <a:srgbClr val="BA56FF"/>
            </a:solidFill>
          </a:ln>
        </p:spPr>
      </p:pic>
      <p:cxnSp>
        <p:nvCxnSpPr>
          <p:cNvPr id="4" name="Straight Arrow Connector 3">
            <a:extLst>
              <a:ext uri="{FF2B5EF4-FFF2-40B4-BE49-F238E27FC236}">
                <a16:creationId xmlns:a16="http://schemas.microsoft.com/office/drawing/2014/main" id="{2B62283D-E1F6-E944-982D-EC4C4C3D45FC}"/>
              </a:ext>
            </a:extLst>
          </p:cNvPr>
          <p:cNvCxnSpPr/>
          <p:nvPr/>
        </p:nvCxnSpPr>
        <p:spPr>
          <a:xfrm>
            <a:off x="7239572" y="1504837"/>
            <a:ext cx="0" cy="117956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5362BCD-86A3-AA4E-A189-CA32015002BB}"/>
              </a:ext>
            </a:extLst>
          </p:cNvPr>
          <p:cNvCxnSpPr/>
          <p:nvPr/>
        </p:nvCxnSpPr>
        <p:spPr>
          <a:xfrm>
            <a:off x="8733686" y="2364936"/>
            <a:ext cx="0" cy="117956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61057ED-A4D6-5849-8C0A-3B75308DD8BE}"/>
              </a:ext>
            </a:extLst>
          </p:cNvPr>
          <p:cNvCxnSpPr/>
          <p:nvPr/>
        </p:nvCxnSpPr>
        <p:spPr>
          <a:xfrm>
            <a:off x="6394218" y="2094618"/>
            <a:ext cx="0" cy="117956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70ECF02-9A6E-0A4E-B7BF-D1A1BAF834B6}"/>
              </a:ext>
            </a:extLst>
          </p:cNvPr>
          <p:cNvSpPr txBox="1"/>
          <p:nvPr/>
        </p:nvSpPr>
        <p:spPr>
          <a:xfrm>
            <a:off x="5580994" y="1769614"/>
            <a:ext cx="1237133" cy="446032"/>
          </a:xfrm>
          <a:prstGeom prst="rect">
            <a:avLst/>
          </a:prstGeom>
          <a:noFill/>
        </p:spPr>
        <p:txBody>
          <a:bodyPr wrap="none" rtlCol="0">
            <a:spAutoFit/>
          </a:bodyPr>
          <a:lstStyle/>
          <a:p>
            <a:r>
              <a:rPr lang="en-US" sz="2299" b="1" dirty="0">
                <a:solidFill>
                  <a:schemeClr val="bg1"/>
                </a:solidFill>
              </a:rPr>
              <a:t>Robotics</a:t>
            </a:r>
          </a:p>
        </p:txBody>
      </p:sp>
      <p:sp>
        <p:nvSpPr>
          <p:cNvPr id="9" name="TextBox 8">
            <a:extLst>
              <a:ext uri="{FF2B5EF4-FFF2-40B4-BE49-F238E27FC236}">
                <a16:creationId xmlns:a16="http://schemas.microsoft.com/office/drawing/2014/main" id="{6B8CD898-2799-9F4F-A205-35B503DB7B7C}"/>
              </a:ext>
            </a:extLst>
          </p:cNvPr>
          <p:cNvSpPr txBox="1"/>
          <p:nvPr/>
        </p:nvSpPr>
        <p:spPr>
          <a:xfrm>
            <a:off x="7070193" y="858673"/>
            <a:ext cx="2247403" cy="799755"/>
          </a:xfrm>
          <a:prstGeom prst="rect">
            <a:avLst/>
          </a:prstGeom>
          <a:noFill/>
        </p:spPr>
        <p:txBody>
          <a:bodyPr wrap="none" rtlCol="0">
            <a:spAutoFit/>
          </a:bodyPr>
          <a:lstStyle/>
          <a:p>
            <a:r>
              <a:rPr lang="en-US" sz="2299" b="1" dirty="0">
                <a:solidFill>
                  <a:schemeClr val="bg1"/>
                </a:solidFill>
              </a:rPr>
              <a:t>Air-LUSI network</a:t>
            </a:r>
          </a:p>
          <a:p>
            <a:r>
              <a:rPr lang="en-US" sz="2299" b="1" dirty="0">
                <a:solidFill>
                  <a:schemeClr val="bg1"/>
                </a:solidFill>
              </a:rPr>
              <a:t>and telemetry</a:t>
            </a:r>
          </a:p>
        </p:txBody>
      </p:sp>
      <p:sp>
        <p:nvSpPr>
          <p:cNvPr id="10" name="TextBox 9">
            <a:extLst>
              <a:ext uri="{FF2B5EF4-FFF2-40B4-BE49-F238E27FC236}">
                <a16:creationId xmlns:a16="http://schemas.microsoft.com/office/drawing/2014/main" id="{EED68DFF-41F2-0348-8AD8-3BFCBD89F118}"/>
              </a:ext>
            </a:extLst>
          </p:cNvPr>
          <p:cNvSpPr txBox="1"/>
          <p:nvPr/>
        </p:nvSpPr>
        <p:spPr>
          <a:xfrm>
            <a:off x="8586802" y="1771536"/>
            <a:ext cx="1548739" cy="799755"/>
          </a:xfrm>
          <a:prstGeom prst="rect">
            <a:avLst/>
          </a:prstGeom>
          <a:noFill/>
        </p:spPr>
        <p:txBody>
          <a:bodyPr wrap="none" rtlCol="0">
            <a:spAutoFit/>
          </a:bodyPr>
          <a:lstStyle/>
          <a:p>
            <a:r>
              <a:rPr lang="en-US" sz="2299" b="1" dirty="0">
                <a:solidFill>
                  <a:schemeClr val="bg1"/>
                </a:solidFill>
              </a:rPr>
              <a:t>Instrument</a:t>
            </a:r>
          </a:p>
          <a:p>
            <a:r>
              <a:rPr lang="en-US" sz="2299" b="1" dirty="0">
                <a:solidFill>
                  <a:schemeClr val="bg1"/>
                </a:solidFill>
              </a:rPr>
              <a:t>Function</a:t>
            </a:r>
          </a:p>
        </p:txBody>
      </p:sp>
      <p:cxnSp>
        <p:nvCxnSpPr>
          <p:cNvPr id="11" name="Straight Arrow Connector 10">
            <a:extLst>
              <a:ext uri="{FF2B5EF4-FFF2-40B4-BE49-F238E27FC236}">
                <a16:creationId xmlns:a16="http://schemas.microsoft.com/office/drawing/2014/main" id="{1629E32C-0F00-3148-9908-6E2FA05F674C}"/>
              </a:ext>
            </a:extLst>
          </p:cNvPr>
          <p:cNvCxnSpPr>
            <a:cxnSpLocks/>
          </p:cNvCxnSpPr>
          <p:nvPr/>
        </p:nvCxnSpPr>
        <p:spPr>
          <a:xfrm>
            <a:off x="3936793" y="1504836"/>
            <a:ext cx="815865" cy="78575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0D58FE0-9321-3B4D-A533-01A1E0FBF3A4}"/>
              </a:ext>
            </a:extLst>
          </p:cNvPr>
          <p:cNvCxnSpPr>
            <a:cxnSpLocks/>
          </p:cNvCxnSpPr>
          <p:nvPr/>
        </p:nvCxnSpPr>
        <p:spPr>
          <a:xfrm flipH="1">
            <a:off x="3170077" y="1504836"/>
            <a:ext cx="766716" cy="122379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7BA5B61-E893-B741-8BFC-AE58255F2633}"/>
              </a:ext>
            </a:extLst>
          </p:cNvPr>
          <p:cNvSpPr txBox="1"/>
          <p:nvPr/>
        </p:nvSpPr>
        <p:spPr>
          <a:xfrm>
            <a:off x="3153682" y="791298"/>
            <a:ext cx="2125669" cy="799755"/>
          </a:xfrm>
          <a:prstGeom prst="rect">
            <a:avLst/>
          </a:prstGeom>
          <a:noFill/>
        </p:spPr>
        <p:txBody>
          <a:bodyPr wrap="none" rtlCol="0">
            <a:spAutoFit/>
          </a:bodyPr>
          <a:lstStyle/>
          <a:p>
            <a:r>
              <a:rPr lang="en-US" sz="2299" b="1" dirty="0">
                <a:solidFill>
                  <a:schemeClr val="bg1"/>
                </a:solidFill>
              </a:rPr>
              <a:t>Mobile Pilot</a:t>
            </a:r>
          </a:p>
          <a:p>
            <a:r>
              <a:rPr lang="en-US" sz="2299" b="1" dirty="0">
                <a:solidFill>
                  <a:schemeClr val="bg1"/>
                </a:solidFill>
              </a:rPr>
              <a:t>Communication</a:t>
            </a:r>
          </a:p>
        </p:txBody>
      </p:sp>
      <p:sp>
        <p:nvSpPr>
          <p:cNvPr id="16" name="TextBox 15">
            <a:extLst>
              <a:ext uri="{FF2B5EF4-FFF2-40B4-BE49-F238E27FC236}">
                <a16:creationId xmlns:a16="http://schemas.microsoft.com/office/drawing/2014/main" id="{F50D0D54-EF5C-2F49-A697-CCB18932E1C6}"/>
              </a:ext>
            </a:extLst>
          </p:cNvPr>
          <p:cNvSpPr txBox="1"/>
          <p:nvPr/>
        </p:nvSpPr>
        <p:spPr>
          <a:xfrm>
            <a:off x="7073364" y="5987858"/>
            <a:ext cx="4102983" cy="523092"/>
          </a:xfrm>
          <a:prstGeom prst="rect">
            <a:avLst/>
          </a:prstGeom>
          <a:noFill/>
        </p:spPr>
        <p:txBody>
          <a:bodyPr wrap="none" rtlCol="0">
            <a:spAutoFit/>
          </a:bodyPr>
          <a:lstStyle/>
          <a:p>
            <a:r>
              <a:rPr lang="en-US" sz="2799" b="1" u="sng" dirty="0">
                <a:solidFill>
                  <a:schemeClr val="bg1"/>
                </a:solidFill>
              </a:rPr>
              <a:t>Air-LUSI “Mission Control”</a:t>
            </a:r>
          </a:p>
        </p:txBody>
      </p:sp>
      <p:sp>
        <p:nvSpPr>
          <p:cNvPr id="17" name="TextBox 16">
            <a:extLst>
              <a:ext uri="{FF2B5EF4-FFF2-40B4-BE49-F238E27FC236}">
                <a16:creationId xmlns:a16="http://schemas.microsoft.com/office/drawing/2014/main" id="{DA9C2E84-1671-B04A-B977-BA9677C519C9}"/>
              </a:ext>
            </a:extLst>
          </p:cNvPr>
          <p:cNvSpPr txBox="1"/>
          <p:nvPr/>
        </p:nvSpPr>
        <p:spPr>
          <a:xfrm>
            <a:off x="11411987" y="6378284"/>
            <a:ext cx="757593" cy="518327"/>
          </a:xfrm>
          <a:prstGeom prst="rect">
            <a:avLst/>
          </a:prstGeom>
          <a:noFill/>
        </p:spPr>
        <p:txBody>
          <a:bodyPr wrap="square" lIns="117177" tIns="58589" rIns="117177" bIns="58589" rtlCol="0">
            <a:spAutoFit/>
          </a:bodyPr>
          <a:lstStyle/>
          <a:p>
            <a:pPr algn="r"/>
            <a:fld id="{1522821B-97C6-7844-9E36-9F99133D1177}" type="slidenum">
              <a:rPr lang="en-US" sz="2599" b="1">
                <a:solidFill>
                  <a:srgbClr val="FF0000"/>
                </a:solidFill>
              </a:rPr>
              <a:pPr algn="r"/>
              <a:t>10</a:t>
            </a:fld>
            <a:endParaRPr lang="en-US" sz="2599" b="1" dirty="0">
              <a:solidFill>
                <a:srgbClr val="FF0000"/>
              </a:solidFill>
            </a:endParaRPr>
          </a:p>
        </p:txBody>
      </p:sp>
    </p:spTree>
    <p:extLst>
      <p:ext uri="{BB962C8B-B14F-4D97-AF65-F5344CB8AC3E}">
        <p14:creationId xmlns:p14="http://schemas.microsoft.com/office/powerpoint/2010/main" val="1319019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E7C525-B5A3-6A40-9C8A-86F152DA03D9}"/>
              </a:ext>
            </a:extLst>
          </p:cNvPr>
          <p:cNvSpPr/>
          <p:nvPr/>
        </p:nvSpPr>
        <p:spPr>
          <a:xfrm>
            <a:off x="-11265" y="893"/>
            <a:ext cx="12188825" cy="68562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9"/>
          </a:p>
        </p:txBody>
      </p:sp>
      <p:pic>
        <p:nvPicPr>
          <p:cNvPr id="17" name="Picture 16">
            <a:extLst>
              <a:ext uri="{FF2B5EF4-FFF2-40B4-BE49-F238E27FC236}">
                <a16:creationId xmlns:a16="http://schemas.microsoft.com/office/drawing/2014/main" id="{A3D4355E-3CC0-454F-849D-0D235E50FB5E}"/>
              </a:ext>
            </a:extLst>
          </p:cNvPr>
          <p:cNvPicPr>
            <a:picLocks noChangeAspect="1"/>
          </p:cNvPicPr>
          <p:nvPr/>
        </p:nvPicPr>
        <p:blipFill>
          <a:blip r:embed="rId3"/>
          <a:stretch>
            <a:fillRect/>
          </a:stretch>
        </p:blipFill>
        <p:spPr>
          <a:xfrm>
            <a:off x="295651" y="427529"/>
            <a:ext cx="11597523" cy="6002943"/>
          </a:xfrm>
          <a:prstGeom prst="rect">
            <a:avLst/>
          </a:prstGeom>
        </p:spPr>
      </p:pic>
      <p:sp>
        <p:nvSpPr>
          <p:cNvPr id="18" name="TextBox 17">
            <a:extLst>
              <a:ext uri="{FF2B5EF4-FFF2-40B4-BE49-F238E27FC236}">
                <a16:creationId xmlns:a16="http://schemas.microsoft.com/office/drawing/2014/main" id="{FA79A608-8A32-1049-9BB0-13E5D2904999}"/>
              </a:ext>
            </a:extLst>
          </p:cNvPr>
          <p:cNvSpPr txBox="1"/>
          <p:nvPr/>
        </p:nvSpPr>
        <p:spPr>
          <a:xfrm>
            <a:off x="11411987" y="6378284"/>
            <a:ext cx="757593" cy="518327"/>
          </a:xfrm>
          <a:prstGeom prst="rect">
            <a:avLst/>
          </a:prstGeom>
          <a:noFill/>
        </p:spPr>
        <p:txBody>
          <a:bodyPr wrap="square" lIns="117177" tIns="58589" rIns="117177" bIns="58589" rtlCol="0">
            <a:spAutoFit/>
          </a:bodyPr>
          <a:lstStyle/>
          <a:p>
            <a:pPr algn="r"/>
            <a:fld id="{1522821B-97C6-7844-9E36-9F99133D1177}" type="slidenum">
              <a:rPr lang="en-US" sz="2599" b="1">
                <a:solidFill>
                  <a:srgbClr val="FF0000"/>
                </a:solidFill>
              </a:rPr>
              <a:pPr algn="r"/>
              <a:t>11</a:t>
            </a:fld>
            <a:endParaRPr lang="en-US" sz="2599" b="1" dirty="0">
              <a:solidFill>
                <a:srgbClr val="FF0000"/>
              </a:solidFill>
            </a:endParaRPr>
          </a:p>
        </p:txBody>
      </p:sp>
    </p:spTree>
    <p:extLst>
      <p:ext uri="{BB962C8B-B14F-4D97-AF65-F5344CB8AC3E}">
        <p14:creationId xmlns:p14="http://schemas.microsoft.com/office/powerpoint/2010/main" val="3333142823"/>
      </p:ext>
    </p:extLst>
  </p:cSld>
  <p:clrMapOvr>
    <a:masterClrMapping/>
  </p:clrMapOvr>
  <mc:AlternateContent xmlns:mc="http://schemas.openxmlformats.org/markup-compatibility/2006" xmlns:p14="http://schemas.microsoft.com/office/powerpoint/2010/main">
    <mc:Choice Requires="p14">
      <p:transition spd="slow" p14:dur="2000" advTm="30141"/>
    </mc:Choice>
    <mc:Fallback xmlns="">
      <p:transition spd="slow" advTm="3014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E44FF9-34DF-9E47-9D8B-A07294B7AF1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893"/>
            <a:ext cx="12524530" cy="6856214"/>
          </a:xfrm>
          <a:prstGeom prst="rect">
            <a:avLst/>
          </a:prstGeom>
        </p:spPr>
      </p:pic>
      <p:sp>
        <p:nvSpPr>
          <p:cNvPr id="3" name="TextBox 2">
            <a:extLst>
              <a:ext uri="{FF2B5EF4-FFF2-40B4-BE49-F238E27FC236}">
                <a16:creationId xmlns:a16="http://schemas.microsoft.com/office/drawing/2014/main" id="{4D384C27-1951-8D42-A167-53FD4CF57F0F}"/>
              </a:ext>
            </a:extLst>
          </p:cNvPr>
          <p:cNvSpPr txBox="1"/>
          <p:nvPr/>
        </p:nvSpPr>
        <p:spPr>
          <a:xfrm>
            <a:off x="11411987" y="6378284"/>
            <a:ext cx="757593" cy="518327"/>
          </a:xfrm>
          <a:prstGeom prst="rect">
            <a:avLst/>
          </a:prstGeom>
          <a:noFill/>
        </p:spPr>
        <p:txBody>
          <a:bodyPr wrap="square" lIns="117177" tIns="58589" rIns="117177" bIns="58589" rtlCol="0">
            <a:spAutoFit/>
          </a:bodyPr>
          <a:lstStyle/>
          <a:p>
            <a:pPr algn="r"/>
            <a:fld id="{1522821B-97C6-7844-9E36-9F99133D1177}" type="slidenum">
              <a:rPr lang="en-US" sz="2599" b="1">
                <a:solidFill>
                  <a:srgbClr val="FF0000"/>
                </a:solidFill>
              </a:rPr>
              <a:pPr algn="r"/>
              <a:t>12</a:t>
            </a:fld>
            <a:endParaRPr lang="en-US" sz="2599" b="1" dirty="0">
              <a:solidFill>
                <a:srgbClr val="FF0000"/>
              </a:solidFill>
            </a:endParaRPr>
          </a:p>
        </p:txBody>
      </p:sp>
    </p:spTree>
    <p:extLst>
      <p:ext uri="{BB962C8B-B14F-4D97-AF65-F5344CB8AC3E}">
        <p14:creationId xmlns:p14="http://schemas.microsoft.com/office/powerpoint/2010/main" val="345080989"/>
      </p:ext>
    </p:extLst>
  </p:cSld>
  <p:clrMapOvr>
    <a:masterClrMapping/>
  </p:clrMapOvr>
  <mc:AlternateContent xmlns:mc="http://schemas.openxmlformats.org/markup-compatibility/2006" xmlns:p14="http://schemas.microsoft.com/office/powerpoint/2010/main">
    <mc:Choice Requires="p14">
      <p:transition spd="slow" p14:dur="2000" advTm="43644"/>
    </mc:Choice>
    <mc:Fallback xmlns="">
      <p:transition spd="slow" advTm="4364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7E7523-7721-1542-A6C5-C66C2C7B0E12}"/>
              </a:ext>
            </a:extLst>
          </p:cNvPr>
          <p:cNvSpPr/>
          <p:nvPr/>
        </p:nvSpPr>
        <p:spPr>
          <a:xfrm>
            <a:off x="-1" y="893"/>
            <a:ext cx="12188825" cy="68562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9"/>
          </a:p>
        </p:txBody>
      </p:sp>
      <p:pic>
        <p:nvPicPr>
          <p:cNvPr id="8" name="Picture 7">
            <a:extLst>
              <a:ext uri="{FF2B5EF4-FFF2-40B4-BE49-F238E27FC236}">
                <a16:creationId xmlns:a16="http://schemas.microsoft.com/office/drawing/2014/main" id="{E5F81881-D6AE-8E40-9BC5-70693C9FF4B0}"/>
              </a:ext>
            </a:extLst>
          </p:cNvPr>
          <p:cNvPicPr>
            <a:picLocks noChangeAspect="1"/>
          </p:cNvPicPr>
          <p:nvPr/>
        </p:nvPicPr>
        <p:blipFill>
          <a:blip r:embed="rId3"/>
          <a:stretch>
            <a:fillRect/>
          </a:stretch>
        </p:blipFill>
        <p:spPr>
          <a:xfrm>
            <a:off x="1523603" y="893"/>
            <a:ext cx="9141619" cy="6856214"/>
          </a:xfrm>
          <a:prstGeom prst="rect">
            <a:avLst/>
          </a:prstGeom>
          <a:ln>
            <a:solidFill>
              <a:srgbClr val="BA56FF"/>
            </a:solidFill>
          </a:ln>
        </p:spPr>
      </p:pic>
      <p:sp>
        <p:nvSpPr>
          <p:cNvPr id="6" name="TextBox 5">
            <a:extLst>
              <a:ext uri="{FF2B5EF4-FFF2-40B4-BE49-F238E27FC236}">
                <a16:creationId xmlns:a16="http://schemas.microsoft.com/office/drawing/2014/main" id="{95137101-9E5F-FC47-96BB-EBCCF42D49CD}"/>
              </a:ext>
            </a:extLst>
          </p:cNvPr>
          <p:cNvSpPr txBox="1"/>
          <p:nvPr/>
        </p:nvSpPr>
        <p:spPr>
          <a:xfrm>
            <a:off x="11411987" y="6378284"/>
            <a:ext cx="757593" cy="518327"/>
          </a:xfrm>
          <a:prstGeom prst="rect">
            <a:avLst/>
          </a:prstGeom>
          <a:noFill/>
        </p:spPr>
        <p:txBody>
          <a:bodyPr wrap="square" lIns="117177" tIns="58589" rIns="117177" bIns="58589" rtlCol="0">
            <a:spAutoFit/>
          </a:bodyPr>
          <a:lstStyle/>
          <a:p>
            <a:pPr algn="r"/>
            <a:fld id="{1522821B-97C6-7844-9E36-9F99133D1177}" type="slidenum">
              <a:rPr lang="en-US" sz="2599" b="1">
                <a:solidFill>
                  <a:srgbClr val="FF0000"/>
                </a:solidFill>
              </a:rPr>
              <a:pPr algn="r"/>
              <a:t>13</a:t>
            </a:fld>
            <a:endParaRPr lang="en-US" sz="2599" b="1" dirty="0">
              <a:solidFill>
                <a:srgbClr val="FF0000"/>
              </a:solidFill>
            </a:endParaRPr>
          </a:p>
        </p:txBody>
      </p:sp>
    </p:spTree>
    <p:extLst>
      <p:ext uri="{BB962C8B-B14F-4D97-AF65-F5344CB8AC3E}">
        <p14:creationId xmlns:p14="http://schemas.microsoft.com/office/powerpoint/2010/main" val="2139350076"/>
      </p:ext>
    </p:extLst>
  </p:cSld>
  <p:clrMapOvr>
    <a:masterClrMapping/>
  </p:clrMapOvr>
  <mc:AlternateContent xmlns:mc="http://schemas.openxmlformats.org/markup-compatibility/2006" xmlns:p14="http://schemas.microsoft.com/office/powerpoint/2010/main">
    <mc:Choice Requires="p14">
      <p:transition spd="slow" p14:dur="2000" advTm="40678"/>
    </mc:Choice>
    <mc:Fallback xmlns="">
      <p:transition spd="slow" advTm="4067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D16D96-784C-FF47-B376-08627314B095}"/>
              </a:ext>
            </a:extLst>
          </p:cNvPr>
          <p:cNvSpPr/>
          <p:nvPr/>
        </p:nvSpPr>
        <p:spPr>
          <a:xfrm>
            <a:off x="-1" y="641067"/>
            <a:ext cx="12188825" cy="621604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9"/>
          </a:p>
        </p:txBody>
      </p:sp>
      <p:pic>
        <p:nvPicPr>
          <p:cNvPr id="2" name="Content Placeholder 1">
            <a:extLst>
              <a:ext uri="{FF2B5EF4-FFF2-40B4-BE49-F238E27FC236}">
                <a16:creationId xmlns:a16="http://schemas.microsoft.com/office/drawing/2014/main" id="{F22E2430-531C-4E27-A03A-94E4E50033C6}"/>
              </a:ext>
            </a:extLst>
          </p:cNvPr>
          <p:cNvPicPr>
            <a:picLocks noGrp="1" noChangeAspect="1"/>
          </p:cNvPicPr>
          <p:nvPr>
            <p:ph idx="1"/>
          </p:nvPr>
        </p:nvPicPr>
        <p:blipFill>
          <a:blip r:embed="rId2"/>
          <a:stretch>
            <a:fillRect/>
          </a:stretch>
        </p:blipFill>
        <p:spPr>
          <a:xfrm>
            <a:off x="851531" y="812038"/>
            <a:ext cx="10486441" cy="5872921"/>
          </a:xfrm>
          <a:prstGeom prst="rect">
            <a:avLst/>
          </a:prstGeom>
          <a:ln>
            <a:solidFill>
              <a:srgbClr val="BA56FF"/>
            </a:solidFill>
          </a:ln>
        </p:spPr>
      </p:pic>
      <p:pic>
        <p:nvPicPr>
          <p:cNvPr id="11" name="Content Placeholder 1">
            <a:extLst>
              <a:ext uri="{FF2B5EF4-FFF2-40B4-BE49-F238E27FC236}">
                <a16:creationId xmlns:a16="http://schemas.microsoft.com/office/drawing/2014/main" id="{464ABAFF-5CB3-2C42-9F7B-221268030C1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789974" y="1093138"/>
            <a:ext cx="5260748" cy="682104"/>
          </a:xfrm>
          <a:prstGeom prst="rect">
            <a:avLst/>
          </a:prstGeom>
        </p:spPr>
      </p:pic>
      <p:sp>
        <p:nvSpPr>
          <p:cNvPr id="6" name="Rectangle 5">
            <a:extLst>
              <a:ext uri="{FF2B5EF4-FFF2-40B4-BE49-F238E27FC236}">
                <a16:creationId xmlns:a16="http://schemas.microsoft.com/office/drawing/2014/main" id="{26123728-48E9-E14F-A06F-8C45BF6826E3}"/>
              </a:ext>
            </a:extLst>
          </p:cNvPr>
          <p:cNvSpPr/>
          <p:nvPr/>
        </p:nvSpPr>
        <p:spPr>
          <a:xfrm>
            <a:off x="2748235" y="1829247"/>
            <a:ext cx="6182002" cy="359326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9"/>
          </a:p>
        </p:txBody>
      </p:sp>
      <p:sp>
        <p:nvSpPr>
          <p:cNvPr id="7" name="Rectangle 6">
            <a:extLst>
              <a:ext uri="{FF2B5EF4-FFF2-40B4-BE49-F238E27FC236}">
                <a16:creationId xmlns:a16="http://schemas.microsoft.com/office/drawing/2014/main" id="{8D011F2F-23D3-BE4C-8829-13536A017AF7}"/>
              </a:ext>
            </a:extLst>
          </p:cNvPr>
          <p:cNvSpPr/>
          <p:nvPr/>
        </p:nvSpPr>
        <p:spPr>
          <a:xfrm>
            <a:off x="16932" y="-3314"/>
            <a:ext cx="12188825" cy="553753"/>
          </a:xfrm>
          <a:prstGeom prst="rect">
            <a:avLst/>
          </a:prstGeom>
          <a:gradFill>
            <a:gsLst>
              <a:gs pos="0">
                <a:schemeClr val="bg1">
                  <a:lumMod val="95000"/>
                </a:schemeClr>
              </a:gs>
              <a:gs pos="50000">
                <a:srgbClr val="00B0F0"/>
              </a:gs>
              <a:gs pos="100000">
                <a:srgbClr val="BA56FF"/>
              </a:gs>
            </a:gsLst>
            <a:lin ang="21360000" scaled="0"/>
          </a:gradFill>
          <a:ln>
            <a:noFill/>
          </a:ln>
          <a:effectLst/>
        </p:spPr>
        <p:style>
          <a:lnRef idx="1">
            <a:schemeClr val="accent1"/>
          </a:lnRef>
          <a:fillRef idx="3">
            <a:schemeClr val="accent1"/>
          </a:fillRef>
          <a:effectRef idx="2">
            <a:schemeClr val="accent1"/>
          </a:effectRef>
          <a:fontRef idx="minor">
            <a:schemeClr val="lt1"/>
          </a:fontRef>
        </p:style>
        <p:txBody>
          <a:bodyPr lIns="117208" tIns="58604" rIns="117208" bIns="58604" rtlCol="0" anchor="ctr"/>
          <a:lstStyle/>
          <a:p>
            <a:pPr algn="ctr"/>
            <a:endParaRPr lang="en-US" dirty="0"/>
          </a:p>
        </p:txBody>
      </p:sp>
      <p:cxnSp>
        <p:nvCxnSpPr>
          <p:cNvPr id="8" name="Straight Connector 7">
            <a:extLst>
              <a:ext uri="{FF2B5EF4-FFF2-40B4-BE49-F238E27FC236}">
                <a16:creationId xmlns:a16="http://schemas.microsoft.com/office/drawing/2014/main" id="{AE8D8399-752D-9542-AA10-90A7AF195117}"/>
              </a:ext>
            </a:extLst>
          </p:cNvPr>
          <p:cNvCxnSpPr/>
          <p:nvPr/>
        </p:nvCxnSpPr>
        <p:spPr>
          <a:xfrm>
            <a:off x="0" y="588981"/>
            <a:ext cx="12188825" cy="0"/>
          </a:xfrm>
          <a:prstGeom prst="line">
            <a:avLst/>
          </a:prstGeom>
          <a:ln w="38100" cmpd="sng">
            <a:solidFill>
              <a:srgbClr val="FFFF00"/>
            </a:solidFill>
          </a:ln>
          <a:effectLst>
            <a:glow rad="101600">
              <a:srgbClr val="FF6600">
                <a:alpha val="75000"/>
              </a:srgbClr>
            </a:glow>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9000C113-6646-1D45-8755-26CC7AAD47DB}"/>
              </a:ext>
            </a:extLst>
          </p:cNvPr>
          <p:cNvSpPr txBox="1"/>
          <p:nvPr/>
        </p:nvSpPr>
        <p:spPr>
          <a:xfrm>
            <a:off x="10460760" y="-48133"/>
            <a:ext cx="1707236" cy="672350"/>
          </a:xfrm>
          <a:prstGeom prst="rect">
            <a:avLst/>
          </a:prstGeom>
          <a:noFill/>
        </p:spPr>
        <p:txBody>
          <a:bodyPr wrap="none" lIns="117208" tIns="58604" rIns="117208" bIns="58604" rtlCol="0">
            <a:spAutoFit/>
          </a:bodyPr>
          <a:lstStyle/>
          <a:p>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Air-LUSI</a:t>
            </a:r>
            <a:endParaRPr lang="en-US" sz="3600" b="1" dirty="0"/>
          </a:p>
        </p:txBody>
      </p:sp>
      <p:sp>
        <p:nvSpPr>
          <p:cNvPr id="9" name="TextBox 8">
            <a:extLst>
              <a:ext uri="{FF2B5EF4-FFF2-40B4-BE49-F238E27FC236}">
                <a16:creationId xmlns:a16="http://schemas.microsoft.com/office/drawing/2014/main" id="{EFC378A1-10BC-FC40-B52A-C145421C691D}"/>
              </a:ext>
            </a:extLst>
          </p:cNvPr>
          <p:cNvSpPr txBox="1"/>
          <p:nvPr/>
        </p:nvSpPr>
        <p:spPr>
          <a:xfrm>
            <a:off x="189955" y="-66635"/>
            <a:ext cx="3052952" cy="707758"/>
          </a:xfrm>
          <a:prstGeom prst="rect">
            <a:avLst/>
          </a:prstGeom>
          <a:noFill/>
        </p:spPr>
        <p:txBody>
          <a:bodyPr wrap="none" rtlCol="0">
            <a:spAutoFit/>
          </a:bodyPr>
          <a:lstStyle/>
          <a:p>
            <a:r>
              <a:rPr lang="en-US" sz="3999" b="1" dirty="0"/>
              <a:t>Initial Results</a:t>
            </a:r>
          </a:p>
        </p:txBody>
      </p:sp>
      <p:sp>
        <p:nvSpPr>
          <p:cNvPr id="13" name="TextBox 12">
            <a:extLst>
              <a:ext uri="{FF2B5EF4-FFF2-40B4-BE49-F238E27FC236}">
                <a16:creationId xmlns:a16="http://schemas.microsoft.com/office/drawing/2014/main" id="{3A0D30EB-54AB-C148-8D5D-5E4886D9F399}"/>
              </a:ext>
            </a:extLst>
          </p:cNvPr>
          <p:cNvSpPr txBox="1"/>
          <p:nvPr/>
        </p:nvSpPr>
        <p:spPr>
          <a:xfrm>
            <a:off x="11411987" y="6378284"/>
            <a:ext cx="757593" cy="518327"/>
          </a:xfrm>
          <a:prstGeom prst="rect">
            <a:avLst/>
          </a:prstGeom>
          <a:noFill/>
        </p:spPr>
        <p:txBody>
          <a:bodyPr wrap="square" lIns="117177" tIns="58589" rIns="117177" bIns="58589" rtlCol="0">
            <a:spAutoFit/>
          </a:bodyPr>
          <a:lstStyle/>
          <a:p>
            <a:pPr algn="r"/>
            <a:fld id="{1522821B-97C6-7844-9E36-9F99133D1177}" type="slidenum">
              <a:rPr lang="en-US" sz="2599" b="1">
                <a:solidFill>
                  <a:srgbClr val="FF0000"/>
                </a:solidFill>
              </a:rPr>
              <a:pPr algn="r"/>
              <a:t>14</a:t>
            </a:fld>
            <a:endParaRPr lang="en-US" sz="2599" b="1" dirty="0">
              <a:solidFill>
                <a:srgbClr val="FF0000"/>
              </a:solidFill>
            </a:endParaRPr>
          </a:p>
        </p:txBody>
      </p:sp>
    </p:spTree>
    <p:extLst>
      <p:ext uri="{BB962C8B-B14F-4D97-AF65-F5344CB8AC3E}">
        <p14:creationId xmlns:p14="http://schemas.microsoft.com/office/powerpoint/2010/main" val="56909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8183BB-2191-544B-874C-817E08C2B1DF}"/>
              </a:ext>
            </a:extLst>
          </p:cNvPr>
          <p:cNvSpPr/>
          <p:nvPr/>
        </p:nvSpPr>
        <p:spPr>
          <a:xfrm>
            <a:off x="0" y="669792"/>
            <a:ext cx="11687587" cy="6187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9" dirty="0"/>
          </a:p>
        </p:txBody>
      </p:sp>
      <p:sp>
        <p:nvSpPr>
          <p:cNvPr id="7" name="Rectangle 6">
            <a:extLst>
              <a:ext uri="{FF2B5EF4-FFF2-40B4-BE49-F238E27FC236}">
                <a16:creationId xmlns:a16="http://schemas.microsoft.com/office/drawing/2014/main" id="{0B59543A-AC53-CE48-980F-1FB4D47A1486}"/>
              </a:ext>
            </a:extLst>
          </p:cNvPr>
          <p:cNvSpPr/>
          <p:nvPr/>
        </p:nvSpPr>
        <p:spPr>
          <a:xfrm>
            <a:off x="16932" y="-3314"/>
            <a:ext cx="12188825" cy="553753"/>
          </a:xfrm>
          <a:prstGeom prst="rect">
            <a:avLst/>
          </a:prstGeom>
          <a:gradFill>
            <a:gsLst>
              <a:gs pos="0">
                <a:schemeClr val="bg1">
                  <a:lumMod val="95000"/>
                </a:schemeClr>
              </a:gs>
              <a:gs pos="50000">
                <a:srgbClr val="00B0F0"/>
              </a:gs>
              <a:gs pos="100000">
                <a:srgbClr val="BA56FF"/>
              </a:gs>
            </a:gsLst>
            <a:lin ang="21360000" scaled="0"/>
          </a:gradFill>
          <a:ln>
            <a:noFill/>
          </a:ln>
          <a:effectLst/>
        </p:spPr>
        <p:style>
          <a:lnRef idx="1">
            <a:schemeClr val="accent1"/>
          </a:lnRef>
          <a:fillRef idx="3">
            <a:schemeClr val="accent1"/>
          </a:fillRef>
          <a:effectRef idx="2">
            <a:schemeClr val="accent1"/>
          </a:effectRef>
          <a:fontRef idx="minor">
            <a:schemeClr val="lt1"/>
          </a:fontRef>
        </p:style>
        <p:txBody>
          <a:bodyPr lIns="117208" tIns="58604" rIns="117208" bIns="58604" rtlCol="0" anchor="ctr"/>
          <a:lstStyle/>
          <a:p>
            <a:pPr algn="ctr"/>
            <a:endParaRPr lang="en-US" dirty="0"/>
          </a:p>
        </p:txBody>
      </p:sp>
      <p:cxnSp>
        <p:nvCxnSpPr>
          <p:cNvPr id="9" name="Straight Connector 8">
            <a:extLst>
              <a:ext uri="{FF2B5EF4-FFF2-40B4-BE49-F238E27FC236}">
                <a16:creationId xmlns:a16="http://schemas.microsoft.com/office/drawing/2014/main" id="{60B41DE2-EB81-6244-AD5D-A6947733180B}"/>
              </a:ext>
            </a:extLst>
          </p:cNvPr>
          <p:cNvCxnSpPr/>
          <p:nvPr/>
        </p:nvCxnSpPr>
        <p:spPr>
          <a:xfrm>
            <a:off x="0" y="588981"/>
            <a:ext cx="12188825" cy="0"/>
          </a:xfrm>
          <a:prstGeom prst="line">
            <a:avLst/>
          </a:prstGeom>
          <a:ln w="38100" cmpd="sng">
            <a:solidFill>
              <a:srgbClr val="FFFF00"/>
            </a:solidFill>
          </a:ln>
          <a:effectLst>
            <a:glow rad="101600">
              <a:srgbClr val="FF6600">
                <a:alpha val="75000"/>
              </a:srgbClr>
            </a:glow>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3D7DA000-2401-EC47-8C26-7E9EB5255EFD}"/>
              </a:ext>
            </a:extLst>
          </p:cNvPr>
          <p:cNvSpPr txBox="1"/>
          <p:nvPr/>
        </p:nvSpPr>
        <p:spPr>
          <a:xfrm>
            <a:off x="10460760" y="-48133"/>
            <a:ext cx="1707236" cy="672350"/>
          </a:xfrm>
          <a:prstGeom prst="rect">
            <a:avLst/>
          </a:prstGeom>
          <a:noFill/>
        </p:spPr>
        <p:txBody>
          <a:bodyPr wrap="none" lIns="117208" tIns="58604" rIns="117208" bIns="58604" rtlCol="0">
            <a:spAutoFit/>
          </a:bodyPr>
          <a:lstStyle/>
          <a:p>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Air-LUSI</a:t>
            </a:r>
            <a:endParaRPr lang="en-US" sz="3600" b="1" dirty="0"/>
          </a:p>
        </p:txBody>
      </p:sp>
      <p:sp>
        <p:nvSpPr>
          <p:cNvPr id="5" name="TextBox 4">
            <a:extLst>
              <a:ext uri="{FF2B5EF4-FFF2-40B4-BE49-F238E27FC236}">
                <a16:creationId xmlns:a16="http://schemas.microsoft.com/office/drawing/2014/main" id="{ED7CB188-708A-DC45-9BAF-22DACBC76D26}"/>
              </a:ext>
            </a:extLst>
          </p:cNvPr>
          <p:cNvSpPr txBox="1"/>
          <p:nvPr/>
        </p:nvSpPr>
        <p:spPr>
          <a:xfrm>
            <a:off x="189956" y="-66635"/>
            <a:ext cx="4214223" cy="707702"/>
          </a:xfrm>
          <a:prstGeom prst="rect">
            <a:avLst/>
          </a:prstGeom>
          <a:noFill/>
        </p:spPr>
        <p:txBody>
          <a:bodyPr wrap="none" rtlCol="0">
            <a:spAutoFit/>
          </a:bodyPr>
          <a:lstStyle/>
          <a:p>
            <a:r>
              <a:rPr lang="en-US" sz="3999" b="1" dirty="0"/>
              <a:t>Initial Error Budget</a:t>
            </a:r>
          </a:p>
        </p:txBody>
      </p:sp>
      <p:pic>
        <p:nvPicPr>
          <p:cNvPr id="11" name="Picture 10">
            <a:extLst>
              <a:ext uri="{FF2B5EF4-FFF2-40B4-BE49-F238E27FC236}">
                <a16:creationId xmlns:a16="http://schemas.microsoft.com/office/drawing/2014/main" id="{ACE92CF8-CC4E-824C-AB1C-9F1D02291E9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48251" y="836412"/>
            <a:ext cx="11687586" cy="5629428"/>
          </a:xfrm>
          <a:prstGeom prst="rect">
            <a:avLst/>
          </a:prstGeom>
        </p:spPr>
      </p:pic>
    </p:spTree>
    <p:extLst>
      <p:ext uri="{BB962C8B-B14F-4D97-AF65-F5344CB8AC3E}">
        <p14:creationId xmlns:p14="http://schemas.microsoft.com/office/powerpoint/2010/main" val="2346579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929A0CA-EED4-5A40-89EB-3DED9BD6B6A2}"/>
              </a:ext>
            </a:extLst>
          </p:cNvPr>
          <p:cNvSpPr/>
          <p:nvPr/>
        </p:nvSpPr>
        <p:spPr>
          <a:xfrm>
            <a:off x="7204" y="626004"/>
            <a:ext cx="12212073" cy="623199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2DC86FC4-C858-5C46-851C-F00EF70D8AFE}"/>
              </a:ext>
            </a:extLst>
          </p:cNvPr>
          <p:cNvSpPr txBox="1">
            <a:spLocks/>
          </p:cNvSpPr>
          <p:nvPr/>
        </p:nvSpPr>
        <p:spPr>
          <a:xfrm>
            <a:off x="837981" y="1460889"/>
            <a:ext cx="10512862" cy="11518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t>MODTRAN setup:</a:t>
            </a:r>
          </a:p>
          <a:p>
            <a:pPr lvl="1">
              <a:lnSpc>
                <a:spcPts val="2399"/>
              </a:lnSpc>
              <a:spcBef>
                <a:spcPts val="0"/>
              </a:spcBef>
            </a:pPr>
            <a:r>
              <a:rPr lang="en-US" sz="2399" dirty="0"/>
              <a:t>slant path to space from 21.215 km altitude, zenith angle = 22.047°</a:t>
            </a:r>
          </a:p>
          <a:p>
            <a:pPr lvl="1">
              <a:lnSpc>
                <a:spcPts val="2399"/>
              </a:lnSpc>
              <a:spcBef>
                <a:spcPts val="0"/>
              </a:spcBef>
            </a:pPr>
            <a:r>
              <a:rPr lang="en-US" sz="2399" dirty="0"/>
              <a:t>1976 US Standard Atmosphere, 380 </a:t>
            </a:r>
            <a:r>
              <a:rPr lang="en-US" sz="2399" dirty="0" err="1"/>
              <a:t>ppmv</a:t>
            </a:r>
            <a:r>
              <a:rPr lang="en-US" sz="2399" dirty="0"/>
              <a:t> CO</a:t>
            </a:r>
            <a:r>
              <a:rPr lang="en-US" sz="2399" baseline="-25000" dirty="0"/>
              <a:t>2</a:t>
            </a:r>
          </a:p>
        </p:txBody>
      </p:sp>
      <p:pic>
        <p:nvPicPr>
          <p:cNvPr id="7" name="Picture 6" descr="A close up of a map&#10;&#10;Description automatically generated">
            <a:extLst>
              <a:ext uri="{FF2B5EF4-FFF2-40B4-BE49-F238E27FC236}">
                <a16:creationId xmlns:a16="http://schemas.microsoft.com/office/drawing/2014/main" id="{3155ED45-B56C-1249-8AA8-CDC2A1B964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0684" y="2589043"/>
            <a:ext cx="8227457" cy="4216572"/>
          </a:xfrm>
          <a:prstGeom prst="rect">
            <a:avLst/>
          </a:prstGeom>
        </p:spPr>
      </p:pic>
      <p:sp>
        <p:nvSpPr>
          <p:cNvPr id="2" name="TextBox 1">
            <a:extLst>
              <a:ext uri="{FF2B5EF4-FFF2-40B4-BE49-F238E27FC236}">
                <a16:creationId xmlns:a16="http://schemas.microsoft.com/office/drawing/2014/main" id="{F369933D-D26B-5941-9782-479B1AF87CF0}"/>
              </a:ext>
            </a:extLst>
          </p:cNvPr>
          <p:cNvSpPr txBox="1"/>
          <p:nvPr/>
        </p:nvSpPr>
        <p:spPr>
          <a:xfrm>
            <a:off x="837981" y="729483"/>
            <a:ext cx="9756669" cy="584623"/>
          </a:xfrm>
          <a:prstGeom prst="rect">
            <a:avLst/>
          </a:prstGeom>
          <a:noFill/>
        </p:spPr>
        <p:txBody>
          <a:bodyPr wrap="none" rtlCol="0">
            <a:spAutoFit/>
          </a:bodyPr>
          <a:lstStyle/>
          <a:p>
            <a:r>
              <a:rPr lang="en-US" sz="3199" b="1" dirty="0"/>
              <a:t>MODTRAN atmospheric transmission for Air-LUSI flight 1</a:t>
            </a:r>
          </a:p>
        </p:txBody>
      </p:sp>
      <p:sp>
        <p:nvSpPr>
          <p:cNvPr id="11" name="TextBox 10">
            <a:extLst>
              <a:ext uri="{FF2B5EF4-FFF2-40B4-BE49-F238E27FC236}">
                <a16:creationId xmlns:a16="http://schemas.microsoft.com/office/drawing/2014/main" id="{25EA6202-E123-BA49-9401-D310862A34A9}"/>
              </a:ext>
            </a:extLst>
          </p:cNvPr>
          <p:cNvSpPr txBox="1"/>
          <p:nvPr/>
        </p:nvSpPr>
        <p:spPr>
          <a:xfrm>
            <a:off x="6438878" y="3464014"/>
            <a:ext cx="365711" cy="276927"/>
          </a:xfrm>
          <a:prstGeom prst="rect">
            <a:avLst/>
          </a:prstGeom>
          <a:noFill/>
        </p:spPr>
        <p:txBody>
          <a:bodyPr wrap="none" rtlCol="0">
            <a:spAutoFit/>
          </a:bodyPr>
          <a:lstStyle/>
          <a:p>
            <a:r>
              <a:rPr lang="en-US" sz="1200" dirty="0"/>
              <a:t>O2</a:t>
            </a:r>
          </a:p>
        </p:txBody>
      </p:sp>
      <p:sp>
        <p:nvSpPr>
          <p:cNvPr id="9" name="Rectangle 8">
            <a:extLst>
              <a:ext uri="{FF2B5EF4-FFF2-40B4-BE49-F238E27FC236}">
                <a16:creationId xmlns:a16="http://schemas.microsoft.com/office/drawing/2014/main" id="{081F3249-7254-C642-AD6E-3311778245A5}"/>
              </a:ext>
            </a:extLst>
          </p:cNvPr>
          <p:cNvSpPr/>
          <p:nvPr/>
        </p:nvSpPr>
        <p:spPr>
          <a:xfrm>
            <a:off x="16932" y="-3314"/>
            <a:ext cx="12188825" cy="553753"/>
          </a:xfrm>
          <a:prstGeom prst="rect">
            <a:avLst/>
          </a:prstGeom>
          <a:gradFill>
            <a:gsLst>
              <a:gs pos="0">
                <a:schemeClr val="bg1">
                  <a:lumMod val="95000"/>
                </a:schemeClr>
              </a:gs>
              <a:gs pos="50000">
                <a:srgbClr val="00B0F0"/>
              </a:gs>
              <a:gs pos="100000">
                <a:srgbClr val="BA56FF"/>
              </a:gs>
            </a:gsLst>
            <a:lin ang="21360000" scaled="0"/>
          </a:gradFill>
          <a:ln>
            <a:noFill/>
          </a:ln>
          <a:effectLst/>
        </p:spPr>
        <p:style>
          <a:lnRef idx="1">
            <a:schemeClr val="accent1"/>
          </a:lnRef>
          <a:fillRef idx="3">
            <a:schemeClr val="accent1"/>
          </a:fillRef>
          <a:effectRef idx="2">
            <a:schemeClr val="accent1"/>
          </a:effectRef>
          <a:fontRef idx="minor">
            <a:schemeClr val="lt1"/>
          </a:fontRef>
        </p:style>
        <p:txBody>
          <a:bodyPr lIns="117208" tIns="58604" rIns="117208" bIns="58604" rtlCol="0" anchor="ctr"/>
          <a:lstStyle/>
          <a:p>
            <a:pPr algn="ctr"/>
            <a:endParaRPr lang="en-US" dirty="0"/>
          </a:p>
        </p:txBody>
      </p:sp>
      <p:cxnSp>
        <p:nvCxnSpPr>
          <p:cNvPr id="10" name="Straight Connector 9">
            <a:extLst>
              <a:ext uri="{FF2B5EF4-FFF2-40B4-BE49-F238E27FC236}">
                <a16:creationId xmlns:a16="http://schemas.microsoft.com/office/drawing/2014/main" id="{E2C0D859-59F3-9048-89DB-225B5B36C848}"/>
              </a:ext>
            </a:extLst>
          </p:cNvPr>
          <p:cNvCxnSpPr/>
          <p:nvPr/>
        </p:nvCxnSpPr>
        <p:spPr>
          <a:xfrm>
            <a:off x="0" y="588981"/>
            <a:ext cx="12188825" cy="0"/>
          </a:xfrm>
          <a:prstGeom prst="line">
            <a:avLst/>
          </a:prstGeom>
          <a:ln w="38100" cmpd="sng">
            <a:solidFill>
              <a:srgbClr val="FFFF00"/>
            </a:solidFill>
          </a:ln>
          <a:effectLst>
            <a:glow rad="101600">
              <a:srgbClr val="FF6600">
                <a:alpha val="75000"/>
              </a:srgbClr>
            </a:glow>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E322079-3262-3D4D-866A-7305A9FA56BC}"/>
              </a:ext>
            </a:extLst>
          </p:cNvPr>
          <p:cNvSpPr txBox="1"/>
          <p:nvPr/>
        </p:nvSpPr>
        <p:spPr>
          <a:xfrm>
            <a:off x="10460760" y="-48133"/>
            <a:ext cx="1707236" cy="672350"/>
          </a:xfrm>
          <a:prstGeom prst="rect">
            <a:avLst/>
          </a:prstGeom>
          <a:noFill/>
        </p:spPr>
        <p:txBody>
          <a:bodyPr wrap="none" lIns="117208" tIns="58604" rIns="117208" bIns="58604" rtlCol="0">
            <a:spAutoFit/>
          </a:bodyPr>
          <a:lstStyle/>
          <a:p>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Air-LUSI</a:t>
            </a:r>
            <a:endParaRPr lang="en-US" sz="3600" b="1" dirty="0"/>
          </a:p>
        </p:txBody>
      </p:sp>
      <p:sp>
        <p:nvSpPr>
          <p:cNvPr id="8" name="TextBox 7">
            <a:extLst>
              <a:ext uri="{FF2B5EF4-FFF2-40B4-BE49-F238E27FC236}">
                <a16:creationId xmlns:a16="http://schemas.microsoft.com/office/drawing/2014/main" id="{A7002D7F-B01B-6E49-9870-85CE8B265E76}"/>
              </a:ext>
            </a:extLst>
          </p:cNvPr>
          <p:cNvSpPr txBox="1"/>
          <p:nvPr/>
        </p:nvSpPr>
        <p:spPr>
          <a:xfrm>
            <a:off x="189956" y="-66635"/>
            <a:ext cx="4214223" cy="707702"/>
          </a:xfrm>
          <a:prstGeom prst="rect">
            <a:avLst/>
          </a:prstGeom>
          <a:noFill/>
        </p:spPr>
        <p:txBody>
          <a:bodyPr wrap="none" rtlCol="0">
            <a:spAutoFit/>
          </a:bodyPr>
          <a:lstStyle/>
          <a:p>
            <a:r>
              <a:rPr lang="en-US" sz="3999" b="1" dirty="0"/>
              <a:t>Initial Error Budget</a:t>
            </a:r>
          </a:p>
        </p:txBody>
      </p:sp>
      <p:sp>
        <p:nvSpPr>
          <p:cNvPr id="16" name="TextBox 15">
            <a:extLst>
              <a:ext uri="{FF2B5EF4-FFF2-40B4-BE49-F238E27FC236}">
                <a16:creationId xmlns:a16="http://schemas.microsoft.com/office/drawing/2014/main" id="{AB7AA9FC-D6E4-A942-A30A-BE02090F1E61}"/>
              </a:ext>
            </a:extLst>
          </p:cNvPr>
          <p:cNvSpPr txBox="1"/>
          <p:nvPr/>
        </p:nvSpPr>
        <p:spPr>
          <a:xfrm>
            <a:off x="11411987" y="6378284"/>
            <a:ext cx="757593" cy="518327"/>
          </a:xfrm>
          <a:prstGeom prst="rect">
            <a:avLst/>
          </a:prstGeom>
          <a:noFill/>
        </p:spPr>
        <p:txBody>
          <a:bodyPr wrap="square" lIns="117177" tIns="58589" rIns="117177" bIns="58589" rtlCol="0">
            <a:spAutoFit/>
          </a:bodyPr>
          <a:lstStyle/>
          <a:p>
            <a:pPr algn="r"/>
            <a:fld id="{1522821B-97C6-7844-9E36-9F99133D1177}" type="slidenum">
              <a:rPr lang="en-US" sz="2599" b="1">
                <a:solidFill>
                  <a:srgbClr val="FF0000"/>
                </a:solidFill>
              </a:rPr>
              <a:pPr algn="r"/>
              <a:t>16</a:t>
            </a:fld>
            <a:endParaRPr lang="en-US" sz="2599" b="1" dirty="0">
              <a:solidFill>
                <a:srgbClr val="FF0000"/>
              </a:solidFill>
            </a:endParaRPr>
          </a:p>
        </p:txBody>
      </p:sp>
    </p:spTree>
    <p:extLst>
      <p:ext uri="{BB962C8B-B14F-4D97-AF65-F5344CB8AC3E}">
        <p14:creationId xmlns:p14="http://schemas.microsoft.com/office/powerpoint/2010/main" val="2470155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61B30FE-BF87-1C42-9FBF-4170E30196B2}"/>
              </a:ext>
            </a:extLst>
          </p:cNvPr>
          <p:cNvSpPr/>
          <p:nvPr/>
        </p:nvSpPr>
        <p:spPr>
          <a:xfrm>
            <a:off x="7204" y="626004"/>
            <a:ext cx="12212073" cy="623199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2DC86FC4-C858-5C46-851C-F00EF70D8AFE}"/>
              </a:ext>
            </a:extLst>
          </p:cNvPr>
          <p:cNvSpPr txBox="1">
            <a:spLocks/>
          </p:cNvSpPr>
          <p:nvPr/>
        </p:nvSpPr>
        <p:spPr>
          <a:xfrm>
            <a:off x="793110" y="1360363"/>
            <a:ext cx="10512862" cy="11518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399" dirty="0"/>
              <a:t>The </a:t>
            </a:r>
            <a:r>
              <a:rPr lang="en-US" sz="2399" dirty="0" err="1"/>
              <a:t>exo</a:t>
            </a:r>
            <a:r>
              <a:rPr lang="en-US" sz="2399" dirty="0"/>
              <a:t>-atmospheric lunar spectral irradiance </a:t>
            </a:r>
            <a:r>
              <a:rPr lang="en-US" sz="2399" i="1" dirty="0"/>
              <a:t>E</a:t>
            </a:r>
            <a:r>
              <a:rPr lang="en-US" sz="2399" i="1" baseline="-25000" dirty="0"/>
              <a:t>LUSI</a:t>
            </a:r>
            <a:r>
              <a:rPr lang="en-US" sz="2399" dirty="0"/>
              <a:t>  is computed by dividing the at-sensor lunar spectral irradiance by the transmission </a:t>
            </a:r>
            <a:r>
              <a:rPr lang="en-US" sz="2399" i="1" dirty="0"/>
              <a:t>T</a:t>
            </a:r>
            <a:r>
              <a:rPr lang="en-US" sz="2399" i="1" baseline="-25000" dirty="0"/>
              <a:t>s</a:t>
            </a:r>
            <a:r>
              <a:rPr lang="en-US" sz="2399" dirty="0"/>
              <a:t> as a function of </a:t>
            </a:r>
            <a:r>
              <a:rPr lang="en-US" sz="2399" i="1" dirty="0" err="1">
                <a:latin typeface="Calibri" panose="020F0502020204030204" pitchFamily="34" charset="0"/>
                <a:cs typeface="Calibri" panose="020F0502020204030204" pitchFamily="34" charset="0"/>
              </a:rPr>
              <a:t>λ</a:t>
            </a:r>
            <a:r>
              <a:rPr lang="en-US" sz="2399" dirty="0">
                <a:latin typeface="Calibri" panose="020F0502020204030204" pitchFamily="34" charset="0"/>
                <a:cs typeface="Calibri" panose="020F0502020204030204" pitchFamily="34" charset="0"/>
              </a:rPr>
              <a:t>.  The relative uncertainty is RSS with the at-sensor uncertainty of the transmittance. </a:t>
            </a:r>
          </a:p>
        </p:txBody>
      </p:sp>
      <p:sp>
        <p:nvSpPr>
          <p:cNvPr id="2" name="TextBox 1">
            <a:extLst>
              <a:ext uri="{FF2B5EF4-FFF2-40B4-BE49-F238E27FC236}">
                <a16:creationId xmlns:a16="http://schemas.microsoft.com/office/drawing/2014/main" id="{F369933D-D26B-5941-9782-479B1AF87CF0}"/>
              </a:ext>
            </a:extLst>
          </p:cNvPr>
          <p:cNvSpPr txBox="1"/>
          <p:nvPr/>
        </p:nvSpPr>
        <p:spPr>
          <a:xfrm>
            <a:off x="793113" y="689994"/>
            <a:ext cx="7950234" cy="584623"/>
          </a:xfrm>
          <a:prstGeom prst="rect">
            <a:avLst/>
          </a:prstGeom>
          <a:noFill/>
        </p:spPr>
        <p:txBody>
          <a:bodyPr wrap="none" rtlCol="0">
            <a:spAutoFit/>
          </a:bodyPr>
          <a:lstStyle/>
          <a:p>
            <a:r>
              <a:rPr lang="en-US" sz="3199" b="1" dirty="0"/>
              <a:t>Error propagation for atmospheric correction:</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FC96EFE-0472-0C47-8BC9-359041AEFA4D}"/>
                  </a:ext>
                </a:extLst>
              </p:cNvPr>
              <p:cNvSpPr/>
              <p:nvPr/>
            </p:nvSpPr>
            <p:spPr>
              <a:xfrm>
                <a:off x="5111639" y="2711769"/>
                <a:ext cx="5843071" cy="100155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399" i="1">
                              <a:latin typeface="Cambria Math" panose="02040503050406030204" pitchFamily="18" charset="0"/>
                            </a:rPr>
                          </m:ctrlPr>
                        </m:sSupPr>
                        <m:e>
                          <m:d>
                            <m:dPr>
                              <m:ctrlPr>
                                <a:rPr lang="en-US" sz="2399" i="1">
                                  <a:latin typeface="Cambria Math" panose="02040503050406030204" pitchFamily="18" charset="0"/>
                                </a:rPr>
                              </m:ctrlPr>
                            </m:dPr>
                            <m:e>
                              <m:f>
                                <m:fPr>
                                  <m:ctrlPr>
                                    <a:rPr lang="en-US" sz="2399" i="1">
                                      <a:latin typeface="Cambria Math" panose="02040503050406030204" pitchFamily="18" charset="0"/>
                                    </a:rPr>
                                  </m:ctrlPr>
                                </m:fPr>
                                <m:num>
                                  <m:sSub>
                                    <m:sSubPr>
                                      <m:ctrlPr>
                                        <a:rPr lang="en-US" sz="2399" i="1">
                                          <a:latin typeface="Cambria Math" panose="02040503050406030204" pitchFamily="18" charset="0"/>
                                        </a:rPr>
                                      </m:ctrlPr>
                                    </m:sSubPr>
                                    <m:e>
                                      <m:r>
                                        <a:rPr lang="en-US" sz="2399" i="1">
                                          <a:latin typeface="Cambria Math" panose="02040503050406030204" pitchFamily="18" charset="0"/>
                                        </a:rPr>
                                        <m:t>𝜎</m:t>
                                      </m:r>
                                    </m:e>
                                    <m:sub>
                                      <m:sSubSup>
                                        <m:sSubSupPr>
                                          <m:ctrlPr>
                                            <a:rPr lang="en-US" sz="2399" i="1">
                                              <a:latin typeface="Cambria Math" panose="02040503050406030204" pitchFamily="18" charset="0"/>
                                            </a:rPr>
                                          </m:ctrlPr>
                                        </m:sSubSupPr>
                                        <m:e>
                                          <m:r>
                                            <a:rPr lang="en-US" sz="2399" i="1">
                                              <a:latin typeface="Cambria Math" panose="02040503050406030204" pitchFamily="18" charset="0"/>
                                            </a:rPr>
                                            <m:t>𝐸</m:t>
                                          </m:r>
                                        </m:e>
                                        <m:sub>
                                          <m:r>
                                            <a:rPr lang="en-US" sz="2399" i="1">
                                              <a:latin typeface="Cambria Math" panose="02040503050406030204" pitchFamily="18" charset="0"/>
                                            </a:rPr>
                                            <m:t>𝐿𝑈𝑆𝐼</m:t>
                                          </m:r>
                                        </m:sub>
                                        <m:sup>
                                          <m:r>
                                            <a:rPr lang="en-US" sz="2399">
                                              <a:latin typeface="Cambria Math" panose="02040503050406030204" pitchFamily="18" charset="0"/>
                                            </a:rPr>
                                            <m:t> </m:t>
                                          </m:r>
                                        </m:sup>
                                      </m:sSubSup>
                                    </m:sub>
                                  </m:sSub>
                                </m:num>
                                <m:den>
                                  <m:sSubSup>
                                    <m:sSubSupPr>
                                      <m:ctrlPr>
                                        <a:rPr lang="en-US" sz="2399" i="1">
                                          <a:latin typeface="Cambria Math" panose="02040503050406030204" pitchFamily="18" charset="0"/>
                                        </a:rPr>
                                      </m:ctrlPr>
                                    </m:sSubSupPr>
                                    <m:e>
                                      <m:r>
                                        <a:rPr lang="en-US" sz="2399" i="1">
                                          <a:latin typeface="Cambria Math" panose="02040503050406030204" pitchFamily="18" charset="0"/>
                                        </a:rPr>
                                        <m:t>𝐸</m:t>
                                      </m:r>
                                    </m:e>
                                    <m:sub>
                                      <m:r>
                                        <a:rPr lang="en-US" sz="2399" i="1">
                                          <a:latin typeface="Cambria Math" panose="02040503050406030204" pitchFamily="18" charset="0"/>
                                        </a:rPr>
                                        <m:t>𝐿𝑈𝑆𝐼</m:t>
                                      </m:r>
                                    </m:sub>
                                    <m:sup>
                                      <m:r>
                                        <a:rPr lang="en-US" sz="2399">
                                          <a:latin typeface="Cambria Math" panose="02040503050406030204" pitchFamily="18" charset="0"/>
                                        </a:rPr>
                                        <m:t> </m:t>
                                      </m:r>
                                    </m:sup>
                                  </m:sSubSup>
                                </m:den>
                              </m:f>
                            </m:e>
                          </m:d>
                        </m:e>
                        <m:sup>
                          <m:r>
                            <a:rPr lang="en-US" sz="2399">
                              <a:latin typeface="Cambria Math" panose="02040503050406030204" pitchFamily="18" charset="0"/>
                            </a:rPr>
                            <m:t>2</m:t>
                          </m:r>
                        </m:sup>
                      </m:sSup>
                      <m:r>
                        <a:rPr lang="en-US" sz="2399">
                          <a:latin typeface="Cambria Math" panose="02040503050406030204" pitchFamily="18" charset="0"/>
                        </a:rPr>
                        <m:t>=</m:t>
                      </m:r>
                      <m:sSup>
                        <m:sSupPr>
                          <m:ctrlPr>
                            <a:rPr lang="en-US" sz="2399" i="1">
                              <a:latin typeface="Cambria Math" panose="02040503050406030204" pitchFamily="18" charset="0"/>
                            </a:rPr>
                          </m:ctrlPr>
                        </m:sSupPr>
                        <m:e>
                          <m:d>
                            <m:dPr>
                              <m:ctrlPr>
                                <a:rPr lang="en-US" sz="2399" i="1">
                                  <a:latin typeface="Cambria Math" panose="02040503050406030204" pitchFamily="18" charset="0"/>
                                </a:rPr>
                              </m:ctrlPr>
                            </m:dPr>
                            <m:e>
                              <m:f>
                                <m:fPr>
                                  <m:ctrlPr>
                                    <a:rPr lang="en-US" sz="2399" i="1">
                                      <a:latin typeface="Cambria Math" panose="02040503050406030204" pitchFamily="18" charset="0"/>
                                    </a:rPr>
                                  </m:ctrlPr>
                                </m:fPr>
                                <m:num>
                                  <m:sSub>
                                    <m:sSubPr>
                                      <m:ctrlPr>
                                        <a:rPr lang="en-US" sz="2399" i="1">
                                          <a:latin typeface="Cambria Math" panose="02040503050406030204" pitchFamily="18" charset="0"/>
                                        </a:rPr>
                                      </m:ctrlPr>
                                    </m:sSubPr>
                                    <m:e>
                                      <m:r>
                                        <a:rPr lang="en-US" sz="2399" i="1">
                                          <a:latin typeface="Cambria Math" panose="02040503050406030204" pitchFamily="18" charset="0"/>
                                        </a:rPr>
                                        <m:t>𝜎</m:t>
                                      </m:r>
                                    </m:e>
                                    <m:sub>
                                      <m:sSubSup>
                                        <m:sSubSupPr>
                                          <m:ctrlPr>
                                            <a:rPr lang="en-US" sz="2399" i="1">
                                              <a:latin typeface="Cambria Math" panose="02040503050406030204" pitchFamily="18" charset="0"/>
                                            </a:rPr>
                                          </m:ctrlPr>
                                        </m:sSubSupPr>
                                        <m:e>
                                          <m:r>
                                            <a:rPr lang="en-US" sz="2399" i="1">
                                              <a:latin typeface="Cambria Math" panose="02040503050406030204" pitchFamily="18" charset="0"/>
                                            </a:rPr>
                                            <m:t>𝐸</m:t>
                                          </m:r>
                                        </m:e>
                                        <m:sub>
                                          <m:r>
                                            <a:rPr lang="en-US" sz="2399" i="1">
                                              <a:latin typeface="Cambria Math" panose="02040503050406030204" pitchFamily="18" charset="0"/>
                                            </a:rPr>
                                            <m:t>𝐼𝑅𝐼𝑆</m:t>
                                          </m:r>
                                        </m:sub>
                                        <m:sup>
                                          <m:r>
                                            <m:rPr>
                                              <m:sty m:val="p"/>
                                            </m:rPr>
                                            <a:rPr lang="en-US" sz="2399">
                                              <a:latin typeface="Cambria Math" panose="02040503050406030204" pitchFamily="18" charset="0"/>
                                            </a:rPr>
                                            <m:t>Moon</m:t>
                                          </m:r>
                                        </m:sup>
                                      </m:sSubSup>
                                    </m:sub>
                                  </m:sSub>
                                </m:num>
                                <m:den>
                                  <m:sSubSup>
                                    <m:sSubSupPr>
                                      <m:ctrlPr>
                                        <a:rPr lang="en-US" sz="2399" i="1">
                                          <a:latin typeface="Cambria Math" panose="02040503050406030204" pitchFamily="18" charset="0"/>
                                        </a:rPr>
                                      </m:ctrlPr>
                                    </m:sSubSupPr>
                                    <m:e>
                                      <m:r>
                                        <a:rPr lang="en-US" sz="2399" i="1">
                                          <a:latin typeface="Cambria Math" panose="02040503050406030204" pitchFamily="18" charset="0"/>
                                        </a:rPr>
                                        <m:t>𝐸</m:t>
                                      </m:r>
                                    </m:e>
                                    <m:sub>
                                      <m:r>
                                        <a:rPr lang="en-US" sz="2399" i="1">
                                          <a:latin typeface="Cambria Math" panose="02040503050406030204" pitchFamily="18" charset="0"/>
                                        </a:rPr>
                                        <m:t>𝐼𝑅𝐼𝑆</m:t>
                                      </m:r>
                                    </m:sub>
                                    <m:sup>
                                      <m:r>
                                        <m:rPr>
                                          <m:sty m:val="p"/>
                                        </m:rPr>
                                        <a:rPr lang="en-US" sz="2399">
                                          <a:latin typeface="Cambria Math" panose="02040503050406030204" pitchFamily="18" charset="0"/>
                                        </a:rPr>
                                        <m:t>Moon</m:t>
                                      </m:r>
                                    </m:sup>
                                  </m:sSubSup>
                                </m:den>
                              </m:f>
                            </m:e>
                          </m:d>
                        </m:e>
                        <m:sup>
                          <m:r>
                            <a:rPr lang="en-US" sz="2399">
                              <a:latin typeface="Cambria Math" panose="02040503050406030204" pitchFamily="18" charset="0"/>
                            </a:rPr>
                            <m:t>2</m:t>
                          </m:r>
                        </m:sup>
                      </m:sSup>
                      <m:r>
                        <a:rPr lang="en-US" sz="2399">
                          <a:latin typeface="Cambria Math" panose="02040503050406030204" pitchFamily="18" charset="0"/>
                        </a:rPr>
                        <m:t>+</m:t>
                      </m:r>
                      <m:sSup>
                        <m:sSupPr>
                          <m:ctrlPr>
                            <a:rPr lang="en-US" sz="2399" i="1">
                              <a:latin typeface="Cambria Math" panose="02040503050406030204" pitchFamily="18" charset="0"/>
                            </a:rPr>
                          </m:ctrlPr>
                        </m:sSupPr>
                        <m:e>
                          <m:d>
                            <m:dPr>
                              <m:ctrlPr>
                                <a:rPr lang="en-US" sz="2399" i="1">
                                  <a:latin typeface="Cambria Math" panose="02040503050406030204" pitchFamily="18" charset="0"/>
                                </a:rPr>
                              </m:ctrlPr>
                            </m:dPr>
                            <m:e>
                              <m:f>
                                <m:fPr>
                                  <m:ctrlPr>
                                    <a:rPr lang="en-US" sz="2399" i="1">
                                      <a:latin typeface="Cambria Math" panose="02040503050406030204" pitchFamily="18" charset="0"/>
                                    </a:rPr>
                                  </m:ctrlPr>
                                </m:fPr>
                                <m:num>
                                  <m:sSub>
                                    <m:sSubPr>
                                      <m:ctrlPr>
                                        <a:rPr lang="en-US" sz="2399" i="1">
                                          <a:latin typeface="Cambria Math" panose="02040503050406030204" pitchFamily="18" charset="0"/>
                                        </a:rPr>
                                      </m:ctrlPr>
                                    </m:sSubPr>
                                    <m:e>
                                      <m:r>
                                        <a:rPr lang="en-US" sz="2399" i="1">
                                          <a:latin typeface="Cambria Math" panose="02040503050406030204" pitchFamily="18" charset="0"/>
                                        </a:rPr>
                                        <m:t>𝜎</m:t>
                                      </m:r>
                                    </m:e>
                                    <m:sub>
                                      <m:sSub>
                                        <m:sSubPr>
                                          <m:ctrlPr>
                                            <a:rPr lang="en-US" sz="2399" i="1">
                                              <a:latin typeface="Cambria Math" panose="02040503050406030204" pitchFamily="18" charset="0"/>
                                            </a:rPr>
                                          </m:ctrlPr>
                                        </m:sSubPr>
                                        <m:e>
                                          <m:r>
                                            <a:rPr lang="en-US" sz="2399" i="1">
                                              <a:latin typeface="Cambria Math" panose="02040503050406030204" pitchFamily="18" charset="0"/>
                                            </a:rPr>
                                            <m:t>𝑇</m:t>
                                          </m:r>
                                        </m:e>
                                        <m:sub>
                                          <m:r>
                                            <a:rPr lang="en-US" sz="2399" i="1">
                                              <a:latin typeface="Cambria Math" panose="02040503050406030204" pitchFamily="18" charset="0"/>
                                            </a:rPr>
                                            <m:t>𝑠</m:t>
                                          </m:r>
                                        </m:sub>
                                      </m:sSub>
                                    </m:sub>
                                  </m:sSub>
                                </m:num>
                                <m:den>
                                  <m:sSub>
                                    <m:sSubPr>
                                      <m:ctrlPr>
                                        <a:rPr lang="en-US" sz="2399" i="1">
                                          <a:latin typeface="Cambria Math" panose="02040503050406030204" pitchFamily="18" charset="0"/>
                                        </a:rPr>
                                      </m:ctrlPr>
                                    </m:sSubPr>
                                    <m:e>
                                      <m:r>
                                        <a:rPr lang="en-US" sz="2399" i="1">
                                          <a:latin typeface="Cambria Math" panose="02040503050406030204" pitchFamily="18" charset="0"/>
                                        </a:rPr>
                                        <m:t>𝑇</m:t>
                                      </m:r>
                                    </m:e>
                                    <m:sub>
                                      <m:r>
                                        <a:rPr lang="en-US" sz="2399" i="1">
                                          <a:latin typeface="Cambria Math" panose="02040503050406030204" pitchFamily="18" charset="0"/>
                                        </a:rPr>
                                        <m:t>𝑠</m:t>
                                      </m:r>
                                    </m:sub>
                                  </m:sSub>
                                </m:den>
                              </m:f>
                            </m:e>
                          </m:d>
                        </m:e>
                        <m:sup>
                          <m:r>
                            <a:rPr lang="en-US" sz="2399">
                              <a:latin typeface="Cambria Math" panose="02040503050406030204" pitchFamily="18" charset="0"/>
                            </a:rPr>
                            <m:t>2</m:t>
                          </m:r>
                        </m:sup>
                      </m:sSup>
                    </m:oMath>
                  </m:oMathPara>
                </a14:m>
                <a:endParaRPr lang="en-US" sz="2399" dirty="0"/>
              </a:p>
            </p:txBody>
          </p:sp>
        </mc:Choice>
        <mc:Fallback xmlns="">
          <p:sp>
            <p:nvSpPr>
              <p:cNvPr id="3" name="Rectangle 2">
                <a:extLst>
                  <a:ext uri="{FF2B5EF4-FFF2-40B4-BE49-F238E27FC236}">
                    <a16:creationId xmlns:a16="http://schemas.microsoft.com/office/drawing/2014/main" id="{2FC96EFE-0472-0C47-8BC9-359041AEFA4D}"/>
                  </a:ext>
                </a:extLst>
              </p:cNvPr>
              <p:cNvSpPr>
                <a:spLocks noRot="1" noChangeAspect="1" noMove="1" noResize="1" noEditPoints="1" noAdjustHandles="1" noChangeArrowheads="1" noChangeShapeType="1" noTextEdit="1"/>
              </p:cNvSpPr>
              <p:nvPr/>
            </p:nvSpPr>
            <p:spPr>
              <a:xfrm>
                <a:off x="5111639" y="2711769"/>
                <a:ext cx="5843071" cy="1001552"/>
              </a:xfrm>
              <a:prstGeom prst="rect">
                <a:avLst/>
              </a:prstGeom>
              <a:blipFill>
                <a:blip r:embed="rId2"/>
                <a:stretch>
                  <a:fillRect b="-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26962337-F384-9D48-BD17-E15A0B86450B}"/>
                  </a:ext>
                </a:extLst>
              </p:cNvPr>
              <p:cNvSpPr/>
              <p:nvPr/>
            </p:nvSpPr>
            <p:spPr>
              <a:xfrm>
                <a:off x="1594985" y="2715585"/>
                <a:ext cx="2973437" cy="9112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399" i="1">
                              <a:latin typeface="Cambria Math" panose="02040503050406030204" pitchFamily="18" charset="0"/>
                            </a:rPr>
                          </m:ctrlPr>
                        </m:sSubSupPr>
                        <m:e>
                          <m:r>
                            <a:rPr lang="en-US" sz="2399" i="1">
                              <a:latin typeface="Cambria Math" panose="02040503050406030204" pitchFamily="18" charset="0"/>
                            </a:rPr>
                            <m:t>𝐸</m:t>
                          </m:r>
                        </m:e>
                        <m:sub>
                          <m:r>
                            <a:rPr lang="en-US" sz="2399" i="1">
                              <a:latin typeface="Cambria Math" panose="02040503050406030204" pitchFamily="18" charset="0"/>
                            </a:rPr>
                            <m:t>𝐿𝑈𝑆𝐼</m:t>
                          </m:r>
                        </m:sub>
                        <m:sup>
                          <m:r>
                            <a:rPr lang="en-US" sz="2399">
                              <a:latin typeface="Cambria Math" panose="02040503050406030204" pitchFamily="18" charset="0"/>
                            </a:rPr>
                            <m:t> </m:t>
                          </m:r>
                        </m:sup>
                      </m:sSubSup>
                      <m:r>
                        <a:rPr lang="en-US" sz="2399" i="1">
                          <a:latin typeface="Cambria Math" panose="02040503050406030204" pitchFamily="18" charset="0"/>
                        </a:rPr>
                        <m:t>(</m:t>
                      </m:r>
                      <m:r>
                        <m:rPr>
                          <m:nor/>
                        </m:rPr>
                        <a:rPr lang="en-US" sz="2399" dirty="0">
                          <a:latin typeface="Calibri" panose="020F0502020204030204" pitchFamily="34" charset="0"/>
                          <a:cs typeface="Calibri" panose="020F0502020204030204" pitchFamily="34" charset="0"/>
                        </a:rPr>
                        <m:t>λ</m:t>
                      </m:r>
                      <m:r>
                        <a:rPr lang="en-US" sz="2399" i="1">
                          <a:latin typeface="Cambria Math" panose="02040503050406030204" pitchFamily="18" charset="0"/>
                        </a:rPr>
                        <m:t>)</m:t>
                      </m:r>
                      <m:r>
                        <a:rPr lang="en-US" sz="2399">
                          <a:latin typeface="Cambria Math" panose="02040503050406030204" pitchFamily="18" charset="0"/>
                        </a:rPr>
                        <m:t>=</m:t>
                      </m:r>
                      <m:f>
                        <m:fPr>
                          <m:ctrlPr>
                            <a:rPr lang="en-US" sz="2399" i="1">
                              <a:latin typeface="Cambria Math" panose="02040503050406030204" pitchFamily="18" charset="0"/>
                            </a:rPr>
                          </m:ctrlPr>
                        </m:fPr>
                        <m:num>
                          <m:sSubSup>
                            <m:sSubSupPr>
                              <m:ctrlPr>
                                <a:rPr lang="en-US" sz="2399" i="1">
                                  <a:latin typeface="Cambria Math" panose="02040503050406030204" pitchFamily="18" charset="0"/>
                                </a:rPr>
                              </m:ctrlPr>
                            </m:sSubSupPr>
                            <m:e>
                              <m:r>
                                <a:rPr lang="en-US" sz="2399" i="1">
                                  <a:latin typeface="Cambria Math" panose="02040503050406030204" pitchFamily="18" charset="0"/>
                                </a:rPr>
                                <m:t>𝐸</m:t>
                              </m:r>
                            </m:e>
                            <m:sub>
                              <m:r>
                                <a:rPr lang="en-US" sz="2399" i="1">
                                  <a:latin typeface="Cambria Math" panose="02040503050406030204" pitchFamily="18" charset="0"/>
                                </a:rPr>
                                <m:t>𝐼𝑅𝐼𝑆</m:t>
                              </m:r>
                            </m:sub>
                            <m:sup>
                              <m:r>
                                <m:rPr>
                                  <m:sty m:val="p"/>
                                </m:rPr>
                                <a:rPr lang="en-US" sz="2399">
                                  <a:latin typeface="Cambria Math" panose="02040503050406030204" pitchFamily="18" charset="0"/>
                                </a:rPr>
                                <m:t>Moon</m:t>
                              </m:r>
                            </m:sup>
                          </m:sSubSup>
                          <m:r>
                            <a:rPr lang="en-US" sz="2399" i="1">
                              <a:latin typeface="Cambria Math" panose="02040503050406030204" pitchFamily="18" charset="0"/>
                            </a:rPr>
                            <m:t>(</m:t>
                          </m:r>
                          <m:r>
                            <m:rPr>
                              <m:nor/>
                            </m:rPr>
                            <a:rPr lang="en-US" sz="2399" dirty="0">
                              <a:latin typeface="Calibri" panose="020F0502020204030204" pitchFamily="34" charset="0"/>
                              <a:cs typeface="Calibri" panose="020F0502020204030204" pitchFamily="34" charset="0"/>
                            </a:rPr>
                            <m:t>λ</m:t>
                          </m:r>
                          <m:r>
                            <a:rPr lang="en-US" sz="2399" i="1">
                              <a:latin typeface="Cambria Math" panose="02040503050406030204" pitchFamily="18" charset="0"/>
                            </a:rPr>
                            <m:t>)</m:t>
                          </m:r>
                        </m:num>
                        <m:den>
                          <m:sSub>
                            <m:sSubPr>
                              <m:ctrlPr>
                                <a:rPr lang="en-US" sz="2399" i="1">
                                  <a:latin typeface="Cambria Math" panose="02040503050406030204" pitchFamily="18" charset="0"/>
                                </a:rPr>
                              </m:ctrlPr>
                            </m:sSubPr>
                            <m:e>
                              <m:r>
                                <a:rPr lang="en-US" sz="2399" i="1">
                                  <a:latin typeface="Cambria Math" panose="02040503050406030204" pitchFamily="18" charset="0"/>
                                </a:rPr>
                                <m:t>𝑇</m:t>
                              </m:r>
                            </m:e>
                            <m:sub>
                              <m:r>
                                <a:rPr lang="en-US" sz="2399" i="1">
                                  <a:latin typeface="Cambria Math" panose="02040503050406030204" pitchFamily="18" charset="0"/>
                                </a:rPr>
                                <m:t>𝑠</m:t>
                              </m:r>
                            </m:sub>
                          </m:sSub>
                          <m:r>
                            <a:rPr lang="en-US" sz="2399" i="1">
                              <a:latin typeface="Cambria Math" panose="02040503050406030204" pitchFamily="18" charset="0"/>
                            </a:rPr>
                            <m:t>(</m:t>
                          </m:r>
                          <m:r>
                            <m:rPr>
                              <m:nor/>
                            </m:rPr>
                            <a:rPr lang="en-US" sz="2399" dirty="0">
                              <a:latin typeface="Calibri" panose="020F0502020204030204" pitchFamily="34" charset="0"/>
                              <a:cs typeface="Calibri" panose="020F0502020204030204" pitchFamily="34" charset="0"/>
                            </a:rPr>
                            <m:t>λ</m:t>
                          </m:r>
                          <m:r>
                            <a:rPr lang="en-US" sz="2399" i="1" dirty="0">
                              <a:latin typeface="Cambria Math" panose="02040503050406030204" pitchFamily="18" charset="0"/>
                              <a:cs typeface="Calibri" panose="020F0502020204030204" pitchFamily="34" charset="0"/>
                            </a:rPr>
                            <m:t>)</m:t>
                          </m:r>
                        </m:den>
                      </m:f>
                    </m:oMath>
                  </m:oMathPara>
                </a14:m>
                <a:endParaRPr lang="en-US" sz="2399" dirty="0"/>
              </a:p>
            </p:txBody>
          </p:sp>
        </mc:Choice>
        <mc:Fallback xmlns="">
          <p:sp>
            <p:nvSpPr>
              <p:cNvPr id="5" name="Rectangle 4">
                <a:extLst>
                  <a:ext uri="{FF2B5EF4-FFF2-40B4-BE49-F238E27FC236}">
                    <a16:creationId xmlns:a16="http://schemas.microsoft.com/office/drawing/2014/main" id="{26962337-F384-9D48-BD17-E15A0B86450B}"/>
                  </a:ext>
                </a:extLst>
              </p:cNvPr>
              <p:cNvSpPr>
                <a:spLocks noRot="1" noChangeAspect="1" noMove="1" noResize="1" noEditPoints="1" noAdjustHandles="1" noChangeArrowheads="1" noChangeShapeType="1" noTextEdit="1"/>
              </p:cNvSpPr>
              <p:nvPr/>
            </p:nvSpPr>
            <p:spPr>
              <a:xfrm>
                <a:off x="1594985" y="2715585"/>
                <a:ext cx="2973437" cy="911231"/>
              </a:xfrm>
              <a:prstGeom prst="rect">
                <a:avLst/>
              </a:prstGeom>
              <a:blipFill>
                <a:blip r:embed="rId3"/>
                <a:stretch>
                  <a:fillRect b="-95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393D79EE-1DE0-2A43-A8C7-64A3936E81EE}"/>
                  </a:ext>
                </a:extLst>
              </p:cNvPr>
              <p:cNvSpPr/>
              <p:nvPr/>
            </p:nvSpPr>
            <p:spPr>
              <a:xfrm>
                <a:off x="1594984" y="4860645"/>
                <a:ext cx="7668051" cy="754818"/>
              </a:xfrm>
              <a:prstGeom prst="rect">
                <a:avLst/>
              </a:prstGeom>
            </p:spPr>
            <p:txBody>
              <a:bodyPr wrap="square">
                <a:spAutoFit/>
              </a:bodyPr>
              <a:lstStyle/>
              <a:p>
                <a14:m>
                  <m:oMath xmlns:m="http://schemas.openxmlformats.org/officeDocument/2006/math">
                    <m:sSup>
                      <m:sSupPr>
                        <m:ctrlPr>
                          <a:rPr lang="en-US" sz="2399" i="1">
                            <a:latin typeface="Cambria Math" panose="02040503050406030204" pitchFamily="18" charset="0"/>
                          </a:rPr>
                        </m:ctrlPr>
                      </m:sSupPr>
                      <m:e>
                        <m:d>
                          <m:dPr>
                            <m:ctrlPr>
                              <a:rPr lang="en-US" sz="2399" i="1">
                                <a:latin typeface="Cambria Math" panose="02040503050406030204" pitchFamily="18" charset="0"/>
                              </a:rPr>
                            </m:ctrlPr>
                          </m:dPr>
                          <m:e>
                            <m:f>
                              <m:fPr>
                                <m:ctrlPr>
                                  <a:rPr lang="en-US" sz="2399" i="1">
                                    <a:latin typeface="Cambria Math" panose="02040503050406030204" pitchFamily="18" charset="0"/>
                                  </a:rPr>
                                </m:ctrlPr>
                              </m:fPr>
                              <m:num>
                                <m:sSub>
                                  <m:sSubPr>
                                    <m:ctrlPr>
                                      <a:rPr lang="en-US" sz="2399" i="1">
                                        <a:latin typeface="Cambria Math" panose="02040503050406030204" pitchFamily="18" charset="0"/>
                                      </a:rPr>
                                    </m:ctrlPr>
                                  </m:sSubPr>
                                  <m:e>
                                    <m:r>
                                      <a:rPr lang="en-US" sz="2399" i="1">
                                        <a:latin typeface="Cambria Math" panose="02040503050406030204" pitchFamily="18" charset="0"/>
                                      </a:rPr>
                                      <m:t>𝜎</m:t>
                                    </m:r>
                                  </m:e>
                                  <m:sub>
                                    <m:sSub>
                                      <m:sSubPr>
                                        <m:ctrlPr>
                                          <a:rPr lang="en-US" sz="2399" i="1">
                                            <a:latin typeface="Cambria Math" panose="02040503050406030204" pitchFamily="18" charset="0"/>
                                          </a:rPr>
                                        </m:ctrlPr>
                                      </m:sSubPr>
                                      <m:e>
                                        <m:r>
                                          <a:rPr lang="en-US" sz="2399" i="1">
                                            <a:latin typeface="Cambria Math" panose="02040503050406030204" pitchFamily="18" charset="0"/>
                                          </a:rPr>
                                          <m:t>𝑇</m:t>
                                        </m:r>
                                      </m:e>
                                      <m:sub>
                                        <m:r>
                                          <a:rPr lang="en-US" sz="2399" i="1">
                                            <a:latin typeface="Cambria Math" panose="02040503050406030204" pitchFamily="18" charset="0"/>
                                          </a:rPr>
                                          <m:t>𝑠</m:t>
                                        </m:r>
                                      </m:sub>
                                    </m:sSub>
                                  </m:sub>
                                </m:sSub>
                              </m:num>
                              <m:den>
                                <m:sSub>
                                  <m:sSubPr>
                                    <m:ctrlPr>
                                      <a:rPr lang="en-US" sz="2399" i="1">
                                        <a:latin typeface="Cambria Math" panose="02040503050406030204" pitchFamily="18" charset="0"/>
                                      </a:rPr>
                                    </m:ctrlPr>
                                  </m:sSubPr>
                                  <m:e>
                                    <m:r>
                                      <a:rPr lang="en-US" sz="2399" i="1">
                                        <a:latin typeface="Cambria Math" panose="02040503050406030204" pitchFamily="18" charset="0"/>
                                      </a:rPr>
                                      <m:t>𝑇</m:t>
                                    </m:r>
                                  </m:e>
                                  <m:sub>
                                    <m:r>
                                      <a:rPr lang="en-US" sz="2399" i="1">
                                        <a:latin typeface="Cambria Math" panose="02040503050406030204" pitchFamily="18" charset="0"/>
                                      </a:rPr>
                                      <m:t>𝑆</m:t>
                                    </m:r>
                                  </m:sub>
                                </m:sSub>
                              </m:den>
                            </m:f>
                          </m:e>
                        </m:d>
                      </m:e>
                      <m:sup>
                        <m:r>
                          <a:rPr lang="en-US" sz="2399">
                            <a:latin typeface="Cambria Math" panose="02040503050406030204" pitchFamily="18" charset="0"/>
                          </a:rPr>
                          <m:t>2</m:t>
                        </m:r>
                      </m:sup>
                    </m:sSup>
                  </m:oMath>
                </a14:m>
                <a:r>
                  <a:rPr lang="en-US" sz="2399" dirty="0">
                    <a:latin typeface="Calibri" panose="020F0502020204030204" pitchFamily="34" charset="0"/>
                    <a:cs typeface="Calibri" panose="020F0502020204030204" pitchFamily="34" charset="0"/>
                  </a:rPr>
                  <a:t>≈ 0.20%     @</a:t>
                </a:r>
                <a:r>
                  <a:rPr lang="en-US" sz="2399" dirty="0" err="1">
                    <a:latin typeface="Calibri" panose="020F0502020204030204" pitchFamily="34" charset="0"/>
                    <a:cs typeface="Calibri" panose="020F0502020204030204" pitchFamily="34" charset="0"/>
                  </a:rPr>
                  <a:t>λ</a:t>
                </a:r>
                <a:r>
                  <a:rPr lang="en-US" sz="2399" dirty="0">
                    <a:latin typeface="Calibri" panose="020F0502020204030204" pitchFamily="34" charset="0"/>
                    <a:cs typeface="Calibri" panose="020F0502020204030204" pitchFamily="34" charset="0"/>
                  </a:rPr>
                  <a:t> = 400 nm</a:t>
                </a:r>
              </a:p>
            </p:txBody>
          </p:sp>
        </mc:Choice>
        <mc:Fallback xmlns="">
          <p:sp>
            <p:nvSpPr>
              <p:cNvPr id="9" name="Rectangle 8">
                <a:extLst>
                  <a:ext uri="{FF2B5EF4-FFF2-40B4-BE49-F238E27FC236}">
                    <a16:creationId xmlns:a16="http://schemas.microsoft.com/office/drawing/2014/main" id="{393D79EE-1DE0-2A43-A8C7-64A3936E81EE}"/>
                  </a:ext>
                </a:extLst>
              </p:cNvPr>
              <p:cNvSpPr>
                <a:spLocks noRot="1" noChangeAspect="1" noMove="1" noResize="1" noEditPoints="1" noAdjustHandles="1" noChangeArrowheads="1" noChangeShapeType="1" noTextEdit="1"/>
              </p:cNvSpPr>
              <p:nvPr/>
            </p:nvSpPr>
            <p:spPr>
              <a:xfrm>
                <a:off x="1594984" y="4860645"/>
                <a:ext cx="7668051" cy="754818"/>
              </a:xfrm>
              <a:prstGeom prst="rect">
                <a:avLst/>
              </a:prstGeom>
              <a:blipFill>
                <a:blip r:embed="rId4"/>
                <a:stretch>
                  <a:fillRect b="-3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2E2FEF9C-4AD4-1249-A76E-9C9EEB25E627}"/>
                  </a:ext>
                </a:extLst>
              </p:cNvPr>
              <p:cNvSpPr/>
              <p:nvPr/>
            </p:nvSpPr>
            <p:spPr>
              <a:xfrm>
                <a:off x="1594984" y="5692781"/>
                <a:ext cx="7033308" cy="754818"/>
              </a:xfrm>
              <a:prstGeom prst="rect">
                <a:avLst/>
              </a:prstGeom>
            </p:spPr>
            <p:txBody>
              <a:bodyPr wrap="square">
                <a:spAutoFit/>
              </a:bodyPr>
              <a:lstStyle/>
              <a:p>
                <a14:m>
                  <m:oMath xmlns:m="http://schemas.openxmlformats.org/officeDocument/2006/math">
                    <m:sSup>
                      <m:sSupPr>
                        <m:ctrlPr>
                          <a:rPr lang="en-US" sz="2399" i="1">
                            <a:latin typeface="Cambria Math" panose="02040503050406030204" pitchFamily="18" charset="0"/>
                          </a:rPr>
                        </m:ctrlPr>
                      </m:sSupPr>
                      <m:e>
                        <m:d>
                          <m:dPr>
                            <m:ctrlPr>
                              <a:rPr lang="en-US" sz="2399" i="1">
                                <a:latin typeface="Cambria Math" panose="02040503050406030204" pitchFamily="18" charset="0"/>
                              </a:rPr>
                            </m:ctrlPr>
                          </m:dPr>
                          <m:e>
                            <m:f>
                              <m:fPr>
                                <m:ctrlPr>
                                  <a:rPr lang="en-US" sz="2399" i="1">
                                    <a:latin typeface="Cambria Math" panose="02040503050406030204" pitchFamily="18" charset="0"/>
                                  </a:rPr>
                                </m:ctrlPr>
                              </m:fPr>
                              <m:num>
                                <m:sSub>
                                  <m:sSubPr>
                                    <m:ctrlPr>
                                      <a:rPr lang="en-US" sz="2399" i="1">
                                        <a:latin typeface="Cambria Math" panose="02040503050406030204" pitchFamily="18" charset="0"/>
                                      </a:rPr>
                                    </m:ctrlPr>
                                  </m:sSubPr>
                                  <m:e>
                                    <m:r>
                                      <a:rPr lang="en-US" sz="2399" i="1">
                                        <a:latin typeface="Cambria Math" panose="02040503050406030204" pitchFamily="18" charset="0"/>
                                      </a:rPr>
                                      <m:t>𝜎</m:t>
                                    </m:r>
                                  </m:e>
                                  <m:sub>
                                    <m:sSub>
                                      <m:sSubPr>
                                        <m:ctrlPr>
                                          <a:rPr lang="en-US" sz="2399" i="1">
                                            <a:latin typeface="Cambria Math" panose="02040503050406030204" pitchFamily="18" charset="0"/>
                                          </a:rPr>
                                        </m:ctrlPr>
                                      </m:sSubPr>
                                      <m:e>
                                        <m:r>
                                          <a:rPr lang="en-US" sz="2399" i="1">
                                            <a:latin typeface="Cambria Math" panose="02040503050406030204" pitchFamily="18" charset="0"/>
                                          </a:rPr>
                                          <m:t>𝑇</m:t>
                                        </m:r>
                                      </m:e>
                                      <m:sub>
                                        <m:r>
                                          <a:rPr lang="en-US" sz="2399" i="1">
                                            <a:latin typeface="Cambria Math" panose="02040503050406030204" pitchFamily="18" charset="0"/>
                                          </a:rPr>
                                          <m:t>𝑠</m:t>
                                        </m:r>
                                      </m:sub>
                                    </m:sSub>
                                  </m:sub>
                                </m:sSub>
                              </m:num>
                              <m:den>
                                <m:sSub>
                                  <m:sSubPr>
                                    <m:ctrlPr>
                                      <a:rPr lang="en-US" sz="2399" i="1">
                                        <a:latin typeface="Cambria Math" panose="02040503050406030204" pitchFamily="18" charset="0"/>
                                      </a:rPr>
                                    </m:ctrlPr>
                                  </m:sSubPr>
                                  <m:e>
                                    <m:r>
                                      <a:rPr lang="en-US" sz="2399" i="1">
                                        <a:latin typeface="Cambria Math" panose="02040503050406030204" pitchFamily="18" charset="0"/>
                                      </a:rPr>
                                      <m:t>𝑇</m:t>
                                    </m:r>
                                  </m:e>
                                  <m:sub>
                                    <m:r>
                                      <a:rPr lang="en-US" sz="2399" i="1">
                                        <a:latin typeface="Cambria Math" panose="02040503050406030204" pitchFamily="18" charset="0"/>
                                      </a:rPr>
                                      <m:t>𝑆</m:t>
                                    </m:r>
                                  </m:sub>
                                </m:sSub>
                              </m:den>
                            </m:f>
                          </m:e>
                        </m:d>
                      </m:e>
                      <m:sup>
                        <m:r>
                          <a:rPr lang="en-US" sz="2399">
                            <a:latin typeface="Cambria Math" panose="02040503050406030204" pitchFamily="18" charset="0"/>
                          </a:rPr>
                          <m:t>2</m:t>
                        </m:r>
                      </m:sup>
                    </m:sSup>
                  </m:oMath>
                </a14:m>
                <a:r>
                  <a:rPr lang="en-US" sz="2399" dirty="0">
                    <a:latin typeface="Calibri" panose="020F0502020204030204" pitchFamily="34" charset="0"/>
                    <a:cs typeface="Calibri" panose="020F0502020204030204" pitchFamily="34" charset="0"/>
                  </a:rPr>
                  <a:t>≈ 0.32%     @</a:t>
                </a:r>
                <a:r>
                  <a:rPr lang="en-US" sz="2399" dirty="0" err="1">
                    <a:latin typeface="Calibri" panose="020F0502020204030204" pitchFamily="34" charset="0"/>
                    <a:cs typeface="Calibri" panose="020F0502020204030204" pitchFamily="34" charset="0"/>
                  </a:rPr>
                  <a:t>λ</a:t>
                </a:r>
                <a:r>
                  <a:rPr lang="en-US" sz="2399" dirty="0">
                    <a:latin typeface="Calibri" panose="020F0502020204030204" pitchFamily="34" charset="0"/>
                    <a:cs typeface="Calibri" panose="020F0502020204030204" pitchFamily="34" charset="0"/>
                  </a:rPr>
                  <a:t> = 620 nm</a:t>
                </a:r>
                <a:endParaRPr lang="en-US" sz="2399" dirty="0"/>
              </a:p>
            </p:txBody>
          </p:sp>
        </mc:Choice>
        <mc:Fallback xmlns="">
          <p:sp>
            <p:nvSpPr>
              <p:cNvPr id="10" name="Rectangle 9">
                <a:extLst>
                  <a:ext uri="{FF2B5EF4-FFF2-40B4-BE49-F238E27FC236}">
                    <a16:creationId xmlns:a16="http://schemas.microsoft.com/office/drawing/2014/main" id="{2E2FEF9C-4AD4-1249-A76E-9C9EEB25E627}"/>
                  </a:ext>
                </a:extLst>
              </p:cNvPr>
              <p:cNvSpPr>
                <a:spLocks noRot="1" noChangeAspect="1" noMove="1" noResize="1" noEditPoints="1" noAdjustHandles="1" noChangeArrowheads="1" noChangeShapeType="1" noTextEdit="1"/>
              </p:cNvSpPr>
              <p:nvPr/>
            </p:nvSpPr>
            <p:spPr>
              <a:xfrm>
                <a:off x="1594984" y="5692781"/>
                <a:ext cx="7033308" cy="754818"/>
              </a:xfrm>
              <a:prstGeom prst="rect">
                <a:avLst/>
              </a:prstGeom>
              <a:blipFill>
                <a:blip r:embed="rId5"/>
                <a:stretch>
                  <a:fillRect b="-3333"/>
                </a:stretch>
              </a:blipFill>
            </p:spPr>
            <p:txBody>
              <a:bodyPr/>
              <a:lstStyle/>
              <a:p>
                <a:r>
                  <a:rPr lang="en-US">
                    <a:noFill/>
                  </a:rPr>
                  <a:t> </a:t>
                </a:r>
              </a:p>
            </p:txBody>
          </p:sp>
        </mc:Fallback>
      </mc:AlternateContent>
      <p:sp>
        <p:nvSpPr>
          <p:cNvPr id="11" name="Content Placeholder 2">
            <a:extLst>
              <a:ext uri="{FF2B5EF4-FFF2-40B4-BE49-F238E27FC236}">
                <a16:creationId xmlns:a16="http://schemas.microsoft.com/office/drawing/2014/main" id="{C4B43EB2-FF61-9D4F-8B77-BF4632F78321}"/>
              </a:ext>
            </a:extLst>
          </p:cNvPr>
          <p:cNvSpPr txBox="1">
            <a:spLocks/>
          </p:cNvSpPr>
          <p:nvPr/>
        </p:nvSpPr>
        <p:spPr>
          <a:xfrm>
            <a:off x="793111" y="3949413"/>
            <a:ext cx="11166824" cy="9112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399" dirty="0"/>
              <a:t>Assuming a conservative 10% error in the model, maxima are given at the following wavelengths, which has a nearly insignificant impact on the at-sensor uncertainty.</a:t>
            </a:r>
            <a:endParaRPr lang="en-US" sz="2399" baseline="-25000" dirty="0"/>
          </a:p>
        </p:txBody>
      </p:sp>
      <p:sp>
        <p:nvSpPr>
          <p:cNvPr id="12" name="Rectangle 11">
            <a:extLst>
              <a:ext uri="{FF2B5EF4-FFF2-40B4-BE49-F238E27FC236}">
                <a16:creationId xmlns:a16="http://schemas.microsoft.com/office/drawing/2014/main" id="{3BE90051-4A22-6947-8F21-111358E566C4}"/>
              </a:ext>
            </a:extLst>
          </p:cNvPr>
          <p:cNvSpPr/>
          <p:nvPr/>
        </p:nvSpPr>
        <p:spPr>
          <a:xfrm>
            <a:off x="16932" y="-3314"/>
            <a:ext cx="12188825" cy="553753"/>
          </a:xfrm>
          <a:prstGeom prst="rect">
            <a:avLst/>
          </a:prstGeom>
          <a:gradFill>
            <a:gsLst>
              <a:gs pos="0">
                <a:schemeClr val="bg1">
                  <a:lumMod val="95000"/>
                </a:schemeClr>
              </a:gs>
              <a:gs pos="50000">
                <a:srgbClr val="00B0F0"/>
              </a:gs>
              <a:gs pos="100000">
                <a:srgbClr val="BA56FF"/>
              </a:gs>
            </a:gsLst>
            <a:lin ang="21360000" scaled="0"/>
          </a:gradFill>
          <a:ln>
            <a:noFill/>
          </a:ln>
          <a:effectLst/>
        </p:spPr>
        <p:style>
          <a:lnRef idx="1">
            <a:schemeClr val="accent1"/>
          </a:lnRef>
          <a:fillRef idx="3">
            <a:schemeClr val="accent1"/>
          </a:fillRef>
          <a:effectRef idx="2">
            <a:schemeClr val="accent1"/>
          </a:effectRef>
          <a:fontRef idx="minor">
            <a:schemeClr val="lt1"/>
          </a:fontRef>
        </p:style>
        <p:txBody>
          <a:bodyPr lIns="117208" tIns="58604" rIns="117208" bIns="58604" rtlCol="0" anchor="ctr"/>
          <a:lstStyle/>
          <a:p>
            <a:pPr algn="ctr"/>
            <a:endParaRPr lang="en-US" dirty="0"/>
          </a:p>
        </p:txBody>
      </p:sp>
      <p:cxnSp>
        <p:nvCxnSpPr>
          <p:cNvPr id="14" name="Straight Connector 13">
            <a:extLst>
              <a:ext uri="{FF2B5EF4-FFF2-40B4-BE49-F238E27FC236}">
                <a16:creationId xmlns:a16="http://schemas.microsoft.com/office/drawing/2014/main" id="{38AC0D8F-FA40-1C48-BE18-46532775CBCF}"/>
              </a:ext>
            </a:extLst>
          </p:cNvPr>
          <p:cNvCxnSpPr/>
          <p:nvPr/>
        </p:nvCxnSpPr>
        <p:spPr>
          <a:xfrm>
            <a:off x="0" y="588981"/>
            <a:ext cx="12188825" cy="0"/>
          </a:xfrm>
          <a:prstGeom prst="line">
            <a:avLst/>
          </a:prstGeom>
          <a:ln w="38100" cmpd="sng">
            <a:solidFill>
              <a:srgbClr val="FFFF00"/>
            </a:solidFill>
          </a:ln>
          <a:effectLst>
            <a:glow rad="101600">
              <a:srgbClr val="FF6600">
                <a:alpha val="75000"/>
              </a:srgbClr>
            </a:glow>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E10E5DC9-8496-964F-BA29-88E25CD437C2}"/>
              </a:ext>
            </a:extLst>
          </p:cNvPr>
          <p:cNvSpPr txBox="1"/>
          <p:nvPr/>
        </p:nvSpPr>
        <p:spPr>
          <a:xfrm>
            <a:off x="10460760" y="-48133"/>
            <a:ext cx="1707236" cy="672350"/>
          </a:xfrm>
          <a:prstGeom prst="rect">
            <a:avLst/>
          </a:prstGeom>
          <a:noFill/>
        </p:spPr>
        <p:txBody>
          <a:bodyPr wrap="none" lIns="117208" tIns="58604" rIns="117208" bIns="58604" rtlCol="0">
            <a:spAutoFit/>
          </a:bodyPr>
          <a:lstStyle/>
          <a:p>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Air-LUSI</a:t>
            </a:r>
            <a:endParaRPr lang="en-US" sz="3600" b="1" dirty="0"/>
          </a:p>
        </p:txBody>
      </p:sp>
      <p:sp>
        <p:nvSpPr>
          <p:cNvPr id="16" name="TextBox 15">
            <a:extLst>
              <a:ext uri="{FF2B5EF4-FFF2-40B4-BE49-F238E27FC236}">
                <a16:creationId xmlns:a16="http://schemas.microsoft.com/office/drawing/2014/main" id="{4401D292-2677-F243-99AA-17080D4CDBBF}"/>
              </a:ext>
            </a:extLst>
          </p:cNvPr>
          <p:cNvSpPr txBox="1"/>
          <p:nvPr/>
        </p:nvSpPr>
        <p:spPr>
          <a:xfrm>
            <a:off x="189956" y="-66635"/>
            <a:ext cx="4214223" cy="707702"/>
          </a:xfrm>
          <a:prstGeom prst="rect">
            <a:avLst/>
          </a:prstGeom>
          <a:noFill/>
        </p:spPr>
        <p:txBody>
          <a:bodyPr wrap="none" rtlCol="0">
            <a:spAutoFit/>
          </a:bodyPr>
          <a:lstStyle/>
          <a:p>
            <a:r>
              <a:rPr lang="en-US" sz="3999" b="1" dirty="0"/>
              <a:t>Initial Error Budget</a:t>
            </a:r>
          </a:p>
        </p:txBody>
      </p:sp>
      <p:sp>
        <p:nvSpPr>
          <p:cNvPr id="18" name="TextBox 17">
            <a:extLst>
              <a:ext uri="{FF2B5EF4-FFF2-40B4-BE49-F238E27FC236}">
                <a16:creationId xmlns:a16="http://schemas.microsoft.com/office/drawing/2014/main" id="{D515F3CC-85BA-494E-AC74-DAC81C80CEF0}"/>
              </a:ext>
            </a:extLst>
          </p:cNvPr>
          <p:cNvSpPr txBox="1"/>
          <p:nvPr/>
        </p:nvSpPr>
        <p:spPr>
          <a:xfrm>
            <a:off x="11411987" y="6378284"/>
            <a:ext cx="757593" cy="518327"/>
          </a:xfrm>
          <a:prstGeom prst="rect">
            <a:avLst/>
          </a:prstGeom>
          <a:noFill/>
        </p:spPr>
        <p:txBody>
          <a:bodyPr wrap="square" lIns="117177" tIns="58589" rIns="117177" bIns="58589" rtlCol="0">
            <a:spAutoFit/>
          </a:bodyPr>
          <a:lstStyle/>
          <a:p>
            <a:pPr algn="r"/>
            <a:fld id="{1522821B-97C6-7844-9E36-9F99133D1177}" type="slidenum">
              <a:rPr lang="en-US" sz="2599" b="1">
                <a:solidFill>
                  <a:srgbClr val="FF0000"/>
                </a:solidFill>
              </a:rPr>
              <a:pPr algn="r"/>
              <a:t>17</a:t>
            </a:fld>
            <a:endParaRPr lang="en-US" sz="2599" b="1" dirty="0">
              <a:solidFill>
                <a:srgbClr val="FF0000"/>
              </a:solidFill>
            </a:endParaRPr>
          </a:p>
        </p:txBody>
      </p:sp>
    </p:spTree>
    <p:extLst>
      <p:ext uri="{BB962C8B-B14F-4D97-AF65-F5344CB8AC3E}">
        <p14:creationId xmlns:p14="http://schemas.microsoft.com/office/powerpoint/2010/main" val="27061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B7981B-FF71-C34D-811D-D15D9F48BB90}"/>
              </a:ext>
            </a:extLst>
          </p:cNvPr>
          <p:cNvSpPr/>
          <p:nvPr/>
        </p:nvSpPr>
        <p:spPr>
          <a:xfrm>
            <a:off x="16932" y="626004"/>
            <a:ext cx="12212073" cy="623199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FB69B05-897E-444D-9196-91A40F0C1FFA}"/>
              </a:ext>
            </a:extLst>
          </p:cNvPr>
          <p:cNvSpPr/>
          <p:nvPr/>
        </p:nvSpPr>
        <p:spPr>
          <a:xfrm>
            <a:off x="8059277" y="6195241"/>
            <a:ext cx="4129548" cy="6489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DB7D015-ED50-E744-A401-BEE10A5D1176}"/>
              </a:ext>
            </a:extLst>
          </p:cNvPr>
          <p:cNvSpPr/>
          <p:nvPr/>
        </p:nvSpPr>
        <p:spPr>
          <a:xfrm>
            <a:off x="16932" y="-3314"/>
            <a:ext cx="12188825" cy="553753"/>
          </a:xfrm>
          <a:prstGeom prst="rect">
            <a:avLst/>
          </a:prstGeom>
          <a:gradFill>
            <a:gsLst>
              <a:gs pos="0">
                <a:schemeClr val="bg1">
                  <a:lumMod val="95000"/>
                </a:schemeClr>
              </a:gs>
              <a:gs pos="50000">
                <a:srgbClr val="00B0F0"/>
              </a:gs>
              <a:gs pos="100000">
                <a:srgbClr val="BA56FF"/>
              </a:gs>
            </a:gsLst>
            <a:lin ang="21360000" scaled="0"/>
          </a:gradFill>
          <a:ln>
            <a:noFill/>
          </a:ln>
          <a:effectLst/>
        </p:spPr>
        <p:style>
          <a:lnRef idx="1">
            <a:schemeClr val="accent1"/>
          </a:lnRef>
          <a:fillRef idx="3">
            <a:schemeClr val="accent1"/>
          </a:fillRef>
          <a:effectRef idx="2">
            <a:schemeClr val="accent1"/>
          </a:effectRef>
          <a:fontRef idx="minor">
            <a:schemeClr val="lt1"/>
          </a:fontRef>
        </p:style>
        <p:txBody>
          <a:bodyPr lIns="117208" tIns="58604" rIns="117208" bIns="58604" rtlCol="0" anchor="ctr"/>
          <a:lstStyle/>
          <a:p>
            <a:pPr algn="ctr"/>
            <a:endParaRPr lang="en-US" dirty="0"/>
          </a:p>
        </p:txBody>
      </p:sp>
      <p:cxnSp>
        <p:nvCxnSpPr>
          <p:cNvPr id="5" name="Straight Connector 4">
            <a:extLst>
              <a:ext uri="{FF2B5EF4-FFF2-40B4-BE49-F238E27FC236}">
                <a16:creationId xmlns:a16="http://schemas.microsoft.com/office/drawing/2014/main" id="{10F39A2E-6CF4-8B43-9E16-FA34FD219B01}"/>
              </a:ext>
            </a:extLst>
          </p:cNvPr>
          <p:cNvCxnSpPr/>
          <p:nvPr/>
        </p:nvCxnSpPr>
        <p:spPr>
          <a:xfrm>
            <a:off x="0" y="588981"/>
            <a:ext cx="12188825" cy="0"/>
          </a:xfrm>
          <a:prstGeom prst="line">
            <a:avLst/>
          </a:prstGeom>
          <a:ln w="38100" cmpd="sng">
            <a:solidFill>
              <a:srgbClr val="FFFF00"/>
            </a:solidFill>
          </a:ln>
          <a:effectLst>
            <a:glow rad="101600">
              <a:srgbClr val="FF6600">
                <a:alpha val="75000"/>
              </a:srgbClr>
            </a:glow>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6A2E03B3-28E7-6640-82F4-BBD4EDE9760E}"/>
              </a:ext>
            </a:extLst>
          </p:cNvPr>
          <p:cNvSpPr txBox="1"/>
          <p:nvPr/>
        </p:nvSpPr>
        <p:spPr>
          <a:xfrm>
            <a:off x="10460760" y="-48133"/>
            <a:ext cx="1707236" cy="672350"/>
          </a:xfrm>
          <a:prstGeom prst="rect">
            <a:avLst/>
          </a:prstGeom>
          <a:noFill/>
        </p:spPr>
        <p:txBody>
          <a:bodyPr wrap="none" lIns="117208" tIns="58604" rIns="117208" bIns="58604" rtlCol="0">
            <a:spAutoFit/>
          </a:bodyPr>
          <a:lstStyle/>
          <a:p>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Air-LUSI</a:t>
            </a:r>
            <a:endParaRPr lang="en-US" sz="3600" b="1" dirty="0"/>
          </a:p>
        </p:txBody>
      </p:sp>
      <p:pic>
        <p:nvPicPr>
          <p:cNvPr id="3" name="Picture 2">
            <a:extLst>
              <a:ext uri="{FF2B5EF4-FFF2-40B4-BE49-F238E27FC236}">
                <a16:creationId xmlns:a16="http://schemas.microsoft.com/office/drawing/2014/main" id="{D026696B-CF9A-E245-8402-EE9F7C931DF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89954" y="1235412"/>
            <a:ext cx="7604651" cy="4649822"/>
          </a:xfrm>
          <a:prstGeom prst="rect">
            <a:avLst/>
          </a:prstGeom>
        </p:spPr>
      </p:pic>
      <p:sp>
        <p:nvSpPr>
          <p:cNvPr id="10" name="TextBox 9">
            <a:extLst>
              <a:ext uri="{FF2B5EF4-FFF2-40B4-BE49-F238E27FC236}">
                <a16:creationId xmlns:a16="http://schemas.microsoft.com/office/drawing/2014/main" id="{C91A1599-BB70-5E48-BCB8-11C76091CB35}"/>
              </a:ext>
            </a:extLst>
          </p:cNvPr>
          <p:cNvSpPr txBox="1"/>
          <p:nvPr/>
        </p:nvSpPr>
        <p:spPr>
          <a:xfrm>
            <a:off x="189955" y="-66635"/>
            <a:ext cx="3628301" cy="707758"/>
          </a:xfrm>
          <a:prstGeom prst="rect">
            <a:avLst/>
          </a:prstGeom>
          <a:noFill/>
        </p:spPr>
        <p:txBody>
          <a:bodyPr wrap="none" rtlCol="0">
            <a:spAutoFit/>
          </a:bodyPr>
          <a:lstStyle/>
          <a:p>
            <a:r>
              <a:rPr lang="en-US" sz="3999" b="1" dirty="0"/>
              <a:t>Results &amp; Status</a:t>
            </a:r>
          </a:p>
        </p:txBody>
      </p:sp>
      <p:pic>
        <p:nvPicPr>
          <p:cNvPr id="11" name="Picture 10">
            <a:extLst>
              <a:ext uri="{FF2B5EF4-FFF2-40B4-BE49-F238E27FC236}">
                <a16:creationId xmlns:a16="http://schemas.microsoft.com/office/drawing/2014/main" id="{2CB8C6B2-F235-D949-8C69-DFD7584FE99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743153" y="699782"/>
            <a:ext cx="4428264" cy="6144387"/>
          </a:xfrm>
          <a:prstGeom prst="rect">
            <a:avLst/>
          </a:prstGeom>
        </p:spPr>
      </p:pic>
      <p:sp>
        <p:nvSpPr>
          <p:cNvPr id="12" name="TextBox 11">
            <a:extLst>
              <a:ext uri="{FF2B5EF4-FFF2-40B4-BE49-F238E27FC236}">
                <a16:creationId xmlns:a16="http://schemas.microsoft.com/office/drawing/2014/main" id="{097360A8-D6A4-ED44-8461-1FE477FF2E36}"/>
              </a:ext>
            </a:extLst>
          </p:cNvPr>
          <p:cNvSpPr txBox="1"/>
          <p:nvPr/>
        </p:nvSpPr>
        <p:spPr>
          <a:xfrm>
            <a:off x="11411987" y="6378284"/>
            <a:ext cx="757593" cy="518327"/>
          </a:xfrm>
          <a:prstGeom prst="rect">
            <a:avLst/>
          </a:prstGeom>
          <a:noFill/>
        </p:spPr>
        <p:txBody>
          <a:bodyPr wrap="square" lIns="117177" tIns="58589" rIns="117177" bIns="58589" rtlCol="0">
            <a:spAutoFit/>
          </a:bodyPr>
          <a:lstStyle/>
          <a:p>
            <a:pPr algn="r"/>
            <a:fld id="{1522821B-97C6-7844-9E36-9F99133D1177}" type="slidenum">
              <a:rPr lang="en-US" sz="2599" b="1">
                <a:solidFill>
                  <a:srgbClr val="FFFF00"/>
                </a:solidFill>
              </a:rPr>
              <a:pPr algn="r"/>
              <a:t>18</a:t>
            </a:fld>
            <a:endParaRPr lang="en-US" sz="2599" b="1" dirty="0">
              <a:solidFill>
                <a:srgbClr val="FFFF00"/>
              </a:solidFill>
            </a:endParaRPr>
          </a:p>
        </p:txBody>
      </p:sp>
    </p:spTree>
    <p:extLst>
      <p:ext uri="{BB962C8B-B14F-4D97-AF65-F5344CB8AC3E}">
        <p14:creationId xmlns:p14="http://schemas.microsoft.com/office/powerpoint/2010/main" val="1164701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914159-728F-8B41-98C8-8C6C30F7EE8A}"/>
              </a:ext>
            </a:extLst>
          </p:cNvPr>
          <p:cNvSpPr/>
          <p:nvPr/>
        </p:nvSpPr>
        <p:spPr>
          <a:xfrm>
            <a:off x="-1" y="674709"/>
            <a:ext cx="12188825" cy="61823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9"/>
          </a:p>
        </p:txBody>
      </p:sp>
      <p:pic>
        <p:nvPicPr>
          <p:cNvPr id="5" name="Picture 4">
            <a:extLst>
              <a:ext uri="{FF2B5EF4-FFF2-40B4-BE49-F238E27FC236}">
                <a16:creationId xmlns:a16="http://schemas.microsoft.com/office/drawing/2014/main" id="{50411D45-8C3D-B644-AE2F-5EDF8E96BEDC}"/>
              </a:ext>
            </a:extLst>
          </p:cNvPr>
          <p:cNvPicPr>
            <a:picLocks noChangeAspect="1"/>
          </p:cNvPicPr>
          <p:nvPr/>
        </p:nvPicPr>
        <p:blipFill>
          <a:blip r:embed="rId3"/>
          <a:stretch>
            <a:fillRect/>
          </a:stretch>
        </p:blipFill>
        <p:spPr>
          <a:xfrm>
            <a:off x="1555215" y="674709"/>
            <a:ext cx="9078395" cy="6182399"/>
          </a:xfrm>
          <a:prstGeom prst="rect">
            <a:avLst/>
          </a:prstGeom>
        </p:spPr>
      </p:pic>
      <p:sp>
        <p:nvSpPr>
          <p:cNvPr id="3" name="TextBox 2">
            <a:extLst>
              <a:ext uri="{FF2B5EF4-FFF2-40B4-BE49-F238E27FC236}">
                <a16:creationId xmlns:a16="http://schemas.microsoft.com/office/drawing/2014/main" id="{21FF33CD-F63C-7C4A-9B72-D336E8CEA674}"/>
              </a:ext>
            </a:extLst>
          </p:cNvPr>
          <p:cNvSpPr txBox="1"/>
          <p:nvPr/>
        </p:nvSpPr>
        <p:spPr>
          <a:xfrm>
            <a:off x="1928549" y="6026327"/>
            <a:ext cx="8379213" cy="830781"/>
          </a:xfrm>
          <a:prstGeom prst="rect">
            <a:avLst/>
          </a:prstGeom>
          <a:noFill/>
        </p:spPr>
        <p:txBody>
          <a:bodyPr wrap="square" rtlCol="0">
            <a:spAutoFit/>
          </a:bodyPr>
          <a:lstStyle/>
          <a:p>
            <a:r>
              <a:rPr lang="en-US" sz="1600" b="1" dirty="0">
                <a:solidFill>
                  <a:schemeClr val="bg1"/>
                </a:solidFill>
              </a:rPr>
              <a:t>air-LUSI Team (Left to Right) – Steven Grantham, Andrew Newton, Kevin </a:t>
            </a:r>
            <a:r>
              <a:rPr lang="en-US" sz="1600" b="1" dirty="0" err="1">
                <a:solidFill>
                  <a:schemeClr val="bg1"/>
                </a:solidFill>
              </a:rPr>
              <a:t>Turpie</a:t>
            </a:r>
            <a:r>
              <a:rPr lang="en-US" sz="1600" b="1" dirty="0">
                <a:solidFill>
                  <a:schemeClr val="bg1"/>
                </a:solidFill>
              </a:rPr>
              <a:t>, John Woodward, Tom </a:t>
            </a:r>
            <a:r>
              <a:rPr lang="en-US" sz="1600" b="1" dirty="0" err="1">
                <a:solidFill>
                  <a:schemeClr val="bg1"/>
                </a:solidFill>
              </a:rPr>
              <a:t>Larason</a:t>
            </a:r>
            <a:r>
              <a:rPr lang="en-US" sz="1600" b="1" dirty="0">
                <a:solidFill>
                  <a:schemeClr val="bg1"/>
                </a:solidFill>
              </a:rPr>
              <a:t>, Stephen Maxwell (not shown: Steve Brown, Andrew Gadsden, Andrew </a:t>
            </a:r>
            <a:r>
              <a:rPr lang="en-US" sz="1600" b="1" dirty="0" err="1">
                <a:solidFill>
                  <a:schemeClr val="bg1"/>
                </a:solidFill>
              </a:rPr>
              <a:t>Cataford</a:t>
            </a:r>
            <a:r>
              <a:rPr lang="en-US" sz="1600" b="1" dirty="0">
                <a:solidFill>
                  <a:schemeClr val="bg1"/>
                </a:solidFill>
              </a:rPr>
              <a:t>, and Tom Stone)</a:t>
            </a:r>
          </a:p>
        </p:txBody>
      </p:sp>
      <p:sp>
        <p:nvSpPr>
          <p:cNvPr id="7" name="Rectangle 6">
            <a:extLst>
              <a:ext uri="{FF2B5EF4-FFF2-40B4-BE49-F238E27FC236}">
                <a16:creationId xmlns:a16="http://schemas.microsoft.com/office/drawing/2014/main" id="{55E13982-3180-A34B-B512-52905507160C}"/>
              </a:ext>
            </a:extLst>
          </p:cNvPr>
          <p:cNvSpPr/>
          <p:nvPr/>
        </p:nvSpPr>
        <p:spPr>
          <a:xfrm>
            <a:off x="16932" y="-3314"/>
            <a:ext cx="12188825" cy="553753"/>
          </a:xfrm>
          <a:prstGeom prst="rect">
            <a:avLst/>
          </a:prstGeom>
          <a:gradFill>
            <a:gsLst>
              <a:gs pos="0">
                <a:schemeClr val="bg1">
                  <a:lumMod val="95000"/>
                </a:schemeClr>
              </a:gs>
              <a:gs pos="50000">
                <a:srgbClr val="00B0F0"/>
              </a:gs>
              <a:gs pos="100000">
                <a:srgbClr val="BA56FF"/>
              </a:gs>
            </a:gsLst>
            <a:lin ang="21360000" scaled="0"/>
          </a:gradFill>
          <a:ln>
            <a:noFill/>
          </a:ln>
          <a:effectLst/>
        </p:spPr>
        <p:style>
          <a:lnRef idx="1">
            <a:schemeClr val="accent1"/>
          </a:lnRef>
          <a:fillRef idx="3">
            <a:schemeClr val="accent1"/>
          </a:fillRef>
          <a:effectRef idx="2">
            <a:schemeClr val="accent1"/>
          </a:effectRef>
          <a:fontRef idx="minor">
            <a:schemeClr val="lt1"/>
          </a:fontRef>
        </p:style>
        <p:txBody>
          <a:bodyPr lIns="117208" tIns="58604" rIns="117208" bIns="58604" rtlCol="0" anchor="ctr"/>
          <a:lstStyle/>
          <a:p>
            <a:pPr algn="ctr"/>
            <a:endParaRPr lang="en-US" dirty="0"/>
          </a:p>
        </p:txBody>
      </p:sp>
      <p:cxnSp>
        <p:nvCxnSpPr>
          <p:cNvPr id="8" name="Straight Connector 7">
            <a:extLst>
              <a:ext uri="{FF2B5EF4-FFF2-40B4-BE49-F238E27FC236}">
                <a16:creationId xmlns:a16="http://schemas.microsoft.com/office/drawing/2014/main" id="{CBBCA263-A250-7542-B21E-804308D3EE9F}"/>
              </a:ext>
            </a:extLst>
          </p:cNvPr>
          <p:cNvCxnSpPr/>
          <p:nvPr/>
        </p:nvCxnSpPr>
        <p:spPr>
          <a:xfrm>
            <a:off x="0" y="588981"/>
            <a:ext cx="12188825" cy="0"/>
          </a:xfrm>
          <a:prstGeom prst="line">
            <a:avLst/>
          </a:prstGeom>
          <a:ln w="38100" cmpd="sng">
            <a:solidFill>
              <a:srgbClr val="FFFF00"/>
            </a:solidFill>
          </a:ln>
          <a:effectLst>
            <a:glow rad="101600">
              <a:srgbClr val="FF6600">
                <a:alpha val="75000"/>
              </a:srgbClr>
            </a:glow>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FDE0AF0E-2131-F94B-B94D-1F0B48C85765}"/>
              </a:ext>
            </a:extLst>
          </p:cNvPr>
          <p:cNvSpPr txBox="1"/>
          <p:nvPr/>
        </p:nvSpPr>
        <p:spPr>
          <a:xfrm>
            <a:off x="10460760" y="-48133"/>
            <a:ext cx="1707236" cy="672350"/>
          </a:xfrm>
          <a:prstGeom prst="rect">
            <a:avLst/>
          </a:prstGeom>
          <a:noFill/>
        </p:spPr>
        <p:txBody>
          <a:bodyPr wrap="none" lIns="117208" tIns="58604" rIns="117208" bIns="58604" rtlCol="0">
            <a:spAutoFit/>
          </a:bodyPr>
          <a:lstStyle/>
          <a:p>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Air-LUSI</a:t>
            </a:r>
            <a:endParaRPr lang="en-US" sz="3600" b="1" dirty="0"/>
          </a:p>
        </p:txBody>
      </p:sp>
      <p:sp>
        <p:nvSpPr>
          <p:cNvPr id="6" name="TextBox 5">
            <a:extLst>
              <a:ext uri="{FF2B5EF4-FFF2-40B4-BE49-F238E27FC236}">
                <a16:creationId xmlns:a16="http://schemas.microsoft.com/office/drawing/2014/main" id="{2A1CA4EE-5EE4-0243-B5F9-9F33B80E2767}"/>
              </a:ext>
            </a:extLst>
          </p:cNvPr>
          <p:cNvSpPr txBox="1"/>
          <p:nvPr/>
        </p:nvSpPr>
        <p:spPr>
          <a:xfrm>
            <a:off x="102905" y="-52449"/>
            <a:ext cx="2547150" cy="707702"/>
          </a:xfrm>
          <a:prstGeom prst="rect">
            <a:avLst/>
          </a:prstGeom>
          <a:noFill/>
        </p:spPr>
        <p:txBody>
          <a:bodyPr wrap="none" rtlCol="0">
            <a:spAutoFit/>
          </a:bodyPr>
          <a:lstStyle/>
          <a:p>
            <a:r>
              <a:rPr lang="en-US" sz="3999" b="1" dirty="0"/>
              <a:t>Thank You!</a:t>
            </a:r>
          </a:p>
        </p:txBody>
      </p:sp>
      <p:sp>
        <p:nvSpPr>
          <p:cNvPr id="13" name="TextBox 12">
            <a:extLst>
              <a:ext uri="{FF2B5EF4-FFF2-40B4-BE49-F238E27FC236}">
                <a16:creationId xmlns:a16="http://schemas.microsoft.com/office/drawing/2014/main" id="{32EABDC8-A51B-C041-83A8-704DF67A41D2}"/>
              </a:ext>
            </a:extLst>
          </p:cNvPr>
          <p:cNvSpPr txBox="1"/>
          <p:nvPr/>
        </p:nvSpPr>
        <p:spPr>
          <a:xfrm>
            <a:off x="11411987" y="6378284"/>
            <a:ext cx="757593" cy="518327"/>
          </a:xfrm>
          <a:prstGeom prst="rect">
            <a:avLst/>
          </a:prstGeom>
          <a:noFill/>
        </p:spPr>
        <p:txBody>
          <a:bodyPr wrap="square" lIns="117177" tIns="58589" rIns="117177" bIns="58589" rtlCol="0">
            <a:spAutoFit/>
          </a:bodyPr>
          <a:lstStyle/>
          <a:p>
            <a:pPr algn="r"/>
            <a:fld id="{1522821B-97C6-7844-9E36-9F99133D1177}" type="slidenum">
              <a:rPr lang="en-US" sz="2599" b="1">
                <a:solidFill>
                  <a:srgbClr val="FF0000"/>
                </a:solidFill>
              </a:rPr>
              <a:pPr algn="r"/>
              <a:t>19</a:t>
            </a:fld>
            <a:endParaRPr lang="en-US" sz="2599" b="1" dirty="0">
              <a:solidFill>
                <a:srgbClr val="FF0000"/>
              </a:solidFill>
            </a:endParaRPr>
          </a:p>
        </p:txBody>
      </p:sp>
    </p:spTree>
    <p:extLst>
      <p:ext uri="{BB962C8B-B14F-4D97-AF65-F5344CB8AC3E}">
        <p14:creationId xmlns:p14="http://schemas.microsoft.com/office/powerpoint/2010/main" val="2586250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A037DF-276A-A845-8BB3-D83A6C63503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893"/>
            <a:ext cx="12524530" cy="6856214"/>
          </a:xfrm>
          <a:prstGeom prst="rect">
            <a:avLst/>
          </a:prstGeom>
        </p:spPr>
      </p:pic>
      <p:sp>
        <p:nvSpPr>
          <p:cNvPr id="3" name="Rectangle 2">
            <a:extLst>
              <a:ext uri="{FF2B5EF4-FFF2-40B4-BE49-F238E27FC236}">
                <a16:creationId xmlns:a16="http://schemas.microsoft.com/office/drawing/2014/main" id="{6AC06C1D-3143-D849-BA6C-C5009D40F4B8}"/>
              </a:ext>
            </a:extLst>
          </p:cNvPr>
          <p:cNvSpPr/>
          <p:nvPr/>
        </p:nvSpPr>
        <p:spPr>
          <a:xfrm>
            <a:off x="0" y="0"/>
            <a:ext cx="12505765" cy="6858000"/>
          </a:xfrm>
          <a:prstGeom prst="rect">
            <a:avLst/>
          </a:prstGeom>
          <a:gradFill>
            <a:gsLst>
              <a:gs pos="0">
                <a:schemeClr val="accent1">
                  <a:tint val="100000"/>
                  <a:shade val="100000"/>
                  <a:satMod val="130000"/>
                  <a:alpha val="0"/>
                </a:schemeClr>
              </a:gs>
              <a:gs pos="100000">
                <a:schemeClr val="tx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770190" y="401369"/>
            <a:ext cx="4648453" cy="1446550"/>
          </a:xfrm>
          <a:prstGeom prst="rect">
            <a:avLst/>
          </a:prstGeom>
          <a:noFill/>
        </p:spPr>
        <p:txBody>
          <a:bodyPr wrap="none" rtlCol="0">
            <a:spAutoFit/>
          </a:bodyPr>
          <a:lstStyle/>
          <a:p>
            <a:pPr algn="ctr"/>
            <a:r>
              <a:rPr lang="en-US" sz="4400" dirty="0">
                <a:ln w="18415" cmpd="sng">
                  <a:solidFill>
                    <a:srgbClr val="FFFFFF"/>
                  </a:solidFill>
                  <a:prstDash val="solid"/>
                </a:ln>
                <a:solidFill>
                  <a:srgbClr val="FFFFFF"/>
                </a:solidFill>
                <a:effectLst>
                  <a:glow rad="76200">
                    <a:srgbClr val="1F83FF">
                      <a:alpha val="40000"/>
                    </a:srgbClr>
                  </a:glow>
                  <a:outerShdw blurRad="63500" dir="3600000" algn="tl" rotWithShape="0">
                    <a:srgbClr val="000000">
                      <a:alpha val="70000"/>
                    </a:srgbClr>
                  </a:outerShdw>
                </a:effectLst>
              </a:rPr>
              <a:t>Air-LUSI</a:t>
            </a:r>
          </a:p>
          <a:p>
            <a:pPr algn="ctr"/>
            <a:r>
              <a:rPr lang="en-US" sz="4400" dirty="0">
                <a:ln w="18415" cmpd="sng">
                  <a:solidFill>
                    <a:srgbClr val="FFFFFF"/>
                  </a:solidFill>
                  <a:prstDash val="solid"/>
                </a:ln>
                <a:solidFill>
                  <a:srgbClr val="FFFFFF"/>
                </a:solidFill>
                <a:effectLst>
                  <a:glow rad="76200">
                    <a:srgbClr val="1F83FF">
                      <a:alpha val="40000"/>
                    </a:srgbClr>
                  </a:glow>
                  <a:outerShdw blurRad="63500" dir="3600000" algn="tl" rotWithShape="0">
                    <a:srgbClr val="000000">
                      <a:alpha val="70000"/>
                    </a:srgbClr>
                  </a:outerShdw>
                </a:effectLst>
              </a:rPr>
              <a:t>AITT Program Team</a:t>
            </a:r>
            <a:endParaRPr lang="en-US" sz="4400" dirty="0">
              <a:solidFill>
                <a:schemeClr val="bg1"/>
              </a:solidFill>
            </a:endParaRPr>
          </a:p>
        </p:txBody>
      </p:sp>
      <p:sp>
        <p:nvSpPr>
          <p:cNvPr id="10" name="TextBox 9"/>
          <p:cNvSpPr txBox="1"/>
          <p:nvPr/>
        </p:nvSpPr>
        <p:spPr>
          <a:xfrm>
            <a:off x="688882" y="2608022"/>
            <a:ext cx="6170219" cy="2246184"/>
          </a:xfrm>
          <a:prstGeom prst="rect">
            <a:avLst/>
          </a:prstGeom>
          <a:noFill/>
        </p:spPr>
        <p:txBody>
          <a:bodyPr wrap="square" rtlCol="0">
            <a:spAutoFit/>
          </a:bodyPr>
          <a:lstStyle/>
          <a:p>
            <a:r>
              <a:rPr lang="en-US" sz="2799" b="1" dirty="0">
                <a:ln w="18415" cmpd="sng">
                  <a:solidFill>
                    <a:srgbClr val="FFFFFF"/>
                  </a:solidFill>
                  <a:prstDash val="solid"/>
                </a:ln>
                <a:solidFill>
                  <a:srgbClr val="FFFFFF"/>
                </a:solidFill>
                <a:effectLst>
                  <a:outerShdw blurRad="63500" dir="3600000" algn="tl" rotWithShape="0">
                    <a:srgbClr val="000000">
                      <a:alpha val="70000"/>
                    </a:srgbClr>
                  </a:outerShdw>
                </a:effectLst>
              </a:rPr>
              <a:t>Kevin Turpie, </a:t>
            </a:r>
            <a:r>
              <a:rPr lang="en-US" sz="2799" b="1" dirty="0">
                <a:ln w="18415" cmpd="sng">
                  <a:solidFill>
                    <a:srgbClr val="FFFFFF"/>
                  </a:solidFill>
                  <a:prstDash val="solid"/>
                </a:ln>
                <a:solidFill>
                  <a:srgbClr val="FF0000"/>
                </a:solidFill>
                <a:effectLst>
                  <a:outerShdw blurRad="63500" dir="3600000" algn="tl" rotWithShape="0">
                    <a:srgbClr val="000000">
                      <a:alpha val="70000"/>
                    </a:srgbClr>
                  </a:outerShdw>
                </a:effectLst>
              </a:rPr>
              <a:t>PI</a:t>
            </a:r>
            <a:r>
              <a:rPr lang="en-US" sz="2799" b="1" dirty="0">
                <a:ln w="18415" cmpd="sng">
                  <a:solidFill>
                    <a:srgbClr val="FFFFFF"/>
                  </a:solidFill>
                  <a:prstDash val="solid"/>
                </a:ln>
                <a:solidFill>
                  <a:srgbClr val="FFFFFF"/>
                </a:solidFill>
                <a:effectLst>
                  <a:outerShdw blurRad="63500" dir="3600000" algn="tl" rotWithShape="0">
                    <a:srgbClr val="000000">
                      <a:alpha val="70000"/>
                    </a:srgbClr>
                  </a:outerShdw>
                </a:effectLst>
              </a:rPr>
              <a:t> (UMBC/GSFC 616.2)</a:t>
            </a:r>
          </a:p>
          <a:p>
            <a:r>
              <a:rPr lang="en-US" sz="2799" b="1" dirty="0">
                <a:ln w="18415" cmpd="sng">
                  <a:solidFill>
                    <a:srgbClr val="FFFFFF"/>
                  </a:solidFill>
                  <a:prstDash val="solid"/>
                </a:ln>
                <a:solidFill>
                  <a:srgbClr val="FFFFFF"/>
                </a:solidFill>
                <a:effectLst>
                  <a:outerShdw blurRad="63500" dir="3600000" algn="tl" rotWithShape="0">
                    <a:srgbClr val="000000">
                      <a:alpha val="70000"/>
                    </a:srgbClr>
                  </a:outerShdw>
                </a:effectLst>
              </a:rPr>
              <a:t>Steve Brown, </a:t>
            </a:r>
            <a:r>
              <a:rPr lang="en-US" sz="2799" b="1" dirty="0">
                <a:ln w="18415" cmpd="sng">
                  <a:solidFill>
                    <a:srgbClr val="FFFFFF"/>
                  </a:solidFill>
                  <a:prstDash val="solid"/>
                </a:ln>
                <a:solidFill>
                  <a:srgbClr val="FF0000"/>
                </a:solidFill>
                <a:effectLst>
                  <a:outerShdw blurRad="63500" dir="3600000" algn="tl" rotWithShape="0">
                    <a:srgbClr val="000000">
                      <a:alpha val="70000"/>
                    </a:srgbClr>
                  </a:outerShdw>
                </a:effectLst>
              </a:rPr>
              <a:t>Co-I</a:t>
            </a:r>
            <a:r>
              <a:rPr lang="en-US" sz="2799" b="1" dirty="0">
                <a:ln w="18415" cmpd="sng">
                  <a:solidFill>
                    <a:srgbClr val="FFFFFF"/>
                  </a:solidFill>
                  <a:prstDash val="solid"/>
                </a:ln>
                <a:solidFill>
                  <a:srgbClr val="FFFFFF"/>
                </a:solidFill>
                <a:effectLst>
                  <a:outerShdw blurRad="63500" dir="3600000" algn="tl" rotWithShape="0">
                    <a:srgbClr val="000000">
                      <a:alpha val="70000"/>
                    </a:srgbClr>
                  </a:outerShdw>
                </a:effectLst>
              </a:rPr>
              <a:t> (NIST)</a:t>
            </a:r>
          </a:p>
          <a:p>
            <a:r>
              <a:rPr lang="en-US" sz="2799" b="1" dirty="0">
                <a:ln w="18415" cmpd="sng">
                  <a:solidFill>
                    <a:srgbClr val="FFFFFF"/>
                  </a:solidFill>
                  <a:prstDash val="solid"/>
                </a:ln>
                <a:solidFill>
                  <a:srgbClr val="FFFFFF"/>
                </a:solidFill>
                <a:effectLst>
                  <a:outerShdw blurRad="63500" dir="3600000" algn="tl" rotWithShape="0">
                    <a:srgbClr val="000000">
                      <a:alpha val="70000"/>
                    </a:srgbClr>
                  </a:outerShdw>
                </a:effectLst>
              </a:rPr>
              <a:t>John Woodward, </a:t>
            </a:r>
            <a:r>
              <a:rPr lang="en-US" sz="2799" b="1" dirty="0">
                <a:ln w="18415" cmpd="sng">
                  <a:solidFill>
                    <a:srgbClr val="FFFFFF"/>
                  </a:solidFill>
                  <a:prstDash val="solid"/>
                </a:ln>
                <a:solidFill>
                  <a:srgbClr val="FF0000"/>
                </a:solidFill>
                <a:effectLst>
                  <a:outerShdw blurRad="63500" dir="3600000" algn="tl" rotWithShape="0">
                    <a:srgbClr val="000000">
                      <a:alpha val="70000"/>
                    </a:srgbClr>
                  </a:outerShdw>
                </a:effectLst>
              </a:rPr>
              <a:t>Co-I</a:t>
            </a:r>
            <a:r>
              <a:rPr lang="en-US" sz="2799" b="1" dirty="0">
                <a:ln w="18415" cmpd="sng">
                  <a:solidFill>
                    <a:srgbClr val="FFFFFF"/>
                  </a:solidFill>
                  <a:prstDash val="solid"/>
                </a:ln>
                <a:solidFill>
                  <a:srgbClr val="FFFFFF"/>
                </a:solidFill>
                <a:effectLst>
                  <a:outerShdw blurRad="63500" dir="3600000" algn="tl" rotWithShape="0">
                    <a:srgbClr val="000000">
                      <a:alpha val="70000"/>
                    </a:srgbClr>
                  </a:outerShdw>
                </a:effectLst>
              </a:rPr>
              <a:t> (NIST)</a:t>
            </a:r>
          </a:p>
          <a:p>
            <a:r>
              <a:rPr lang="en-US" sz="2799" b="1" dirty="0">
                <a:ln w="18415" cmpd="sng">
                  <a:solidFill>
                    <a:srgbClr val="FFFFFF"/>
                  </a:solidFill>
                  <a:prstDash val="solid"/>
                </a:ln>
                <a:solidFill>
                  <a:srgbClr val="FFFFFF"/>
                </a:solidFill>
                <a:effectLst>
                  <a:outerShdw blurRad="63500" dir="3600000" algn="tl" rotWithShape="0">
                    <a:srgbClr val="000000">
                      <a:alpha val="70000"/>
                    </a:srgbClr>
                  </a:outerShdw>
                </a:effectLst>
              </a:rPr>
              <a:t>Andrew Gadsden, </a:t>
            </a:r>
            <a:r>
              <a:rPr lang="en-US" sz="2799" b="1" dirty="0">
                <a:ln w="18415" cmpd="sng">
                  <a:solidFill>
                    <a:srgbClr val="FFFFFF"/>
                  </a:solidFill>
                  <a:prstDash val="solid"/>
                </a:ln>
                <a:solidFill>
                  <a:srgbClr val="FF0000"/>
                </a:solidFill>
                <a:effectLst>
                  <a:outerShdw blurRad="63500" dir="3600000" algn="tl" rotWithShape="0">
                    <a:srgbClr val="000000">
                      <a:alpha val="70000"/>
                    </a:srgbClr>
                  </a:outerShdw>
                </a:effectLst>
              </a:rPr>
              <a:t>Co-I</a:t>
            </a:r>
            <a:r>
              <a:rPr lang="en-US" sz="2799" b="1" dirty="0">
                <a:ln w="18415" cmpd="sng">
                  <a:solidFill>
                    <a:srgbClr val="FFFFFF"/>
                  </a:solidFill>
                  <a:prstDash val="solid"/>
                </a:ln>
                <a:solidFill>
                  <a:srgbClr val="FFFFFF"/>
                </a:solidFill>
                <a:effectLst>
                  <a:outerShdw blurRad="63500" dir="3600000" algn="tl" rotWithShape="0">
                    <a:srgbClr val="000000">
                      <a:alpha val="70000"/>
                    </a:srgbClr>
                  </a:outerShdw>
                </a:effectLst>
              </a:rPr>
              <a:t> (U of Guelph)</a:t>
            </a:r>
          </a:p>
          <a:p>
            <a:r>
              <a:rPr lang="en-US" sz="2799" b="1" dirty="0">
                <a:ln w="18415" cmpd="sng">
                  <a:solidFill>
                    <a:srgbClr val="FFFFFF"/>
                  </a:solidFill>
                  <a:prstDash val="solid"/>
                </a:ln>
                <a:solidFill>
                  <a:srgbClr val="FFFFFF"/>
                </a:solidFill>
                <a:effectLst>
                  <a:outerShdw blurRad="63500" dir="3600000" algn="tl" rotWithShape="0">
                    <a:srgbClr val="000000">
                      <a:alpha val="70000"/>
                    </a:srgbClr>
                  </a:outerShdw>
                </a:effectLst>
              </a:rPr>
              <a:t>Tom Stone, </a:t>
            </a:r>
            <a:r>
              <a:rPr lang="en-US" sz="2799" b="1" dirty="0">
                <a:ln w="18415" cmpd="sng">
                  <a:solidFill>
                    <a:srgbClr val="FFFFFF"/>
                  </a:solidFill>
                  <a:prstDash val="solid"/>
                </a:ln>
                <a:solidFill>
                  <a:srgbClr val="FF0000"/>
                </a:solidFill>
                <a:effectLst>
                  <a:outerShdw blurRad="63500" dir="3600000" algn="tl" rotWithShape="0">
                    <a:srgbClr val="000000">
                      <a:alpha val="70000"/>
                    </a:srgbClr>
                  </a:outerShdw>
                </a:effectLst>
              </a:rPr>
              <a:t>Co-I</a:t>
            </a:r>
            <a:r>
              <a:rPr lang="en-US" sz="2799" b="1" dirty="0">
                <a:ln w="18415" cmpd="sng">
                  <a:solidFill>
                    <a:srgbClr val="FFFFFF"/>
                  </a:solidFill>
                  <a:prstDash val="solid"/>
                </a:ln>
                <a:solidFill>
                  <a:srgbClr val="FFFFFF"/>
                </a:solidFill>
                <a:effectLst>
                  <a:outerShdw blurRad="63500" dir="3600000" algn="tl" rotWithShape="0">
                    <a:srgbClr val="000000">
                      <a:alpha val="70000"/>
                    </a:srgbClr>
                  </a:outerShdw>
                </a:effectLst>
              </a:rPr>
              <a:t> (USGS)</a:t>
            </a:r>
          </a:p>
        </p:txBody>
      </p:sp>
      <p:grpSp>
        <p:nvGrpSpPr>
          <p:cNvPr id="2" name="Group 1"/>
          <p:cNvGrpSpPr/>
          <p:nvPr/>
        </p:nvGrpSpPr>
        <p:grpSpPr>
          <a:xfrm>
            <a:off x="9909781" y="164680"/>
            <a:ext cx="2137044" cy="1764784"/>
            <a:chOff x="10335379" y="225049"/>
            <a:chExt cx="1712995" cy="1414602"/>
          </a:xfrm>
        </p:grpSpPr>
        <p:sp>
          <p:nvSpPr>
            <p:cNvPr id="8" name="Oval 7"/>
            <p:cNvSpPr/>
            <p:nvPr/>
          </p:nvSpPr>
          <p:spPr>
            <a:xfrm>
              <a:off x="10426700" y="225049"/>
              <a:ext cx="1406525" cy="141460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99"/>
            </a:p>
          </p:txBody>
        </p:sp>
        <p:pic>
          <p:nvPicPr>
            <p:cNvPr id="11" name="Picture 10" descr="NASAlogo.white.gif"/>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a:ext>
              </a:extLst>
            </a:blip>
            <a:stretch>
              <a:fillRect/>
            </a:stretch>
          </p:blipFill>
          <p:spPr>
            <a:xfrm>
              <a:off x="10335379" y="225049"/>
              <a:ext cx="1712995" cy="1414602"/>
            </a:xfrm>
            <a:prstGeom prst="rect">
              <a:avLst/>
            </a:prstGeom>
          </p:spPr>
        </p:pic>
      </p:grpSp>
      <p:pic>
        <p:nvPicPr>
          <p:cNvPr id="4" name="Picture 3" descr="air-LUSI-Logo_Transparent_Bkgrd_New.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9464" y="135192"/>
            <a:ext cx="2118556" cy="2051070"/>
          </a:xfrm>
          <a:prstGeom prst="rect">
            <a:avLst/>
          </a:prstGeom>
        </p:spPr>
      </p:pic>
      <p:sp>
        <p:nvSpPr>
          <p:cNvPr id="9" name="TextBox 8"/>
          <p:cNvSpPr txBox="1"/>
          <p:nvPr/>
        </p:nvSpPr>
        <p:spPr>
          <a:xfrm>
            <a:off x="7068887" y="2578399"/>
            <a:ext cx="4933205" cy="2246184"/>
          </a:xfrm>
          <a:prstGeom prst="rect">
            <a:avLst/>
          </a:prstGeom>
          <a:noFill/>
        </p:spPr>
        <p:txBody>
          <a:bodyPr wrap="square" rtlCol="0">
            <a:spAutoFit/>
          </a:bodyPr>
          <a:lstStyle/>
          <a:p>
            <a:r>
              <a:rPr lang="en-US" sz="2799" dirty="0">
                <a:ln w="18415" cmpd="sng">
                  <a:solidFill>
                    <a:srgbClr val="FFFFFF"/>
                  </a:solidFill>
                  <a:prstDash val="solid"/>
                </a:ln>
                <a:solidFill>
                  <a:srgbClr val="FFFFFF"/>
                </a:solidFill>
                <a:effectLst>
                  <a:outerShdw blurRad="63500" dir="3600000" algn="tl" rotWithShape="0">
                    <a:srgbClr val="000000">
                      <a:alpha val="70000"/>
                    </a:srgbClr>
                  </a:outerShdw>
                </a:effectLst>
              </a:rPr>
              <a:t>Andrew Newton (U of Guelph)</a:t>
            </a:r>
          </a:p>
          <a:p>
            <a:r>
              <a:rPr lang="en-US" sz="2799" dirty="0">
                <a:ln w="18415" cmpd="sng">
                  <a:solidFill>
                    <a:srgbClr val="FFFFFF"/>
                  </a:solidFill>
                  <a:prstDash val="solid"/>
                </a:ln>
                <a:solidFill>
                  <a:srgbClr val="FFFFFF"/>
                </a:solidFill>
                <a:effectLst>
                  <a:outerShdw blurRad="63500" dir="3600000" algn="tl" rotWithShape="0">
                    <a:srgbClr val="000000">
                      <a:alpha val="70000"/>
                    </a:srgbClr>
                  </a:outerShdw>
                </a:effectLst>
              </a:rPr>
              <a:t>Steve Grantham (NIST)</a:t>
            </a:r>
          </a:p>
          <a:p>
            <a:r>
              <a:rPr lang="en-US" sz="2799" dirty="0">
                <a:ln w="18415" cmpd="sng">
                  <a:solidFill>
                    <a:srgbClr val="FFFFFF"/>
                  </a:solidFill>
                  <a:prstDash val="solid"/>
                </a:ln>
                <a:solidFill>
                  <a:srgbClr val="FFFFFF"/>
                </a:solidFill>
                <a:effectLst>
                  <a:outerShdw blurRad="63500" dir="3600000" algn="tl" rotWithShape="0">
                    <a:srgbClr val="000000">
                      <a:alpha val="70000"/>
                    </a:srgbClr>
                  </a:outerShdw>
                </a:effectLst>
              </a:rPr>
              <a:t>Tom </a:t>
            </a:r>
            <a:r>
              <a:rPr lang="en-US" sz="2799" dirty="0" err="1">
                <a:ln w="18415" cmpd="sng">
                  <a:solidFill>
                    <a:srgbClr val="FFFFFF"/>
                  </a:solidFill>
                  <a:prstDash val="solid"/>
                </a:ln>
                <a:solidFill>
                  <a:srgbClr val="FFFFFF"/>
                </a:solidFill>
                <a:effectLst>
                  <a:outerShdw blurRad="63500" dir="3600000" algn="tl" rotWithShape="0">
                    <a:srgbClr val="000000">
                      <a:alpha val="70000"/>
                    </a:srgbClr>
                  </a:outerShdw>
                </a:effectLst>
              </a:rPr>
              <a:t>Larason</a:t>
            </a:r>
            <a:r>
              <a:rPr lang="en-US" sz="2799" dirty="0">
                <a:ln w="18415" cmpd="sng">
                  <a:solidFill>
                    <a:srgbClr val="FFFFFF"/>
                  </a:solidFill>
                  <a:prstDash val="solid"/>
                </a:ln>
                <a:solidFill>
                  <a:srgbClr val="FFFFFF"/>
                </a:solidFill>
                <a:effectLst>
                  <a:outerShdw blurRad="63500" dir="3600000" algn="tl" rotWithShape="0">
                    <a:srgbClr val="000000">
                      <a:alpha val="70000"/>
                    </a:srgbClr>
                  </a:outerShdw>
                </a:effectLst>
              </a:rPr>
              <a:t> (NIST)</a:t>
            </a:r>
          </a:p>
          <a:p>
            <a:r>
              <a:rPr lang="en-US" sz="2799" dirty="0">
                <a:ln w="18415" cmpd="sng">
                  <a:solidFill>
                    <a:srgbClr val="FFFFFF"/>
                  </a:solidFill>
                  <a:prstDash val="solid"/>
                </a:ln>
                <a:solidFill>
                  <a:srgbClr val="FFFFFF"/>
                </a:solidFill>
                <a:effectLst>
                  <a:outerShdw blurRad="63500" dir="3600000" algn="tl" rotWithShape="0">
                    <a:srgbClr val="000000">
                      <a:alpha val="70000"/>
                    </a:srgbClr>
                  </a:outerShdw>
                </a:effectLst>
              </a:rPr>
              <a:t>Stephen Maxwell (NIST)</a:t>
            </a:r>
          </a:p>
          <a:p>
            <a:r>
              <a:rPr lang="en-US" sz="2799" dirty="0">
                <a:ln w="18415" cmpd="sng">
                  <a:solidFill>
                    <a:srgbClr val="FFFFFF"/>
                  </a:solidFill>
                  <a:prstDash val="solid"/>
                </a:ln>
                <a:solidFill>
                  <a:srgbClr val="FFFFFF"/>
                </a:solidFill>
                <a:effectLst>
                  <a:outerShdw blurRad="63500" dir="3600000" algn="tl" rotWithShape="0">
                    <a:srgbClr val="000000">
                      <a:alpha val="70000"/>
                    </a:srgbClr>
                  </a:outerShdw>
                </a:effectLst>
              </a:rPr>
              <a:t>Joe Rice (NIST)</a:t>
            </a:r>
          </a:p>
        </p:txBody>
      </p:sp>
      <p:pic>
        <p:nvPicPr>
          <p:cNvPr id="12" name="Picture 6" descr="https://upload.wikimedia.org/wikipedia/commons/thumb/c/cc/Umbc.svg/2000px-Umbc.svg.png"/>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4700"/>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183583" y="5373660"/>
            <a:ext cx="2863706" cy="1104248"/>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5" descr="USGS_black.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174357" y="5476665"/>
            <a:ext cx="2778682" cy="1025639"/>
          </a:xfrm>
          <a:prstGeom prst="rect">
            <a:avLst/>
          </a:prstGeom>
        </p:spPr>
      </p:pic>
      <p:pic>
        <p:nvPicPr>
          <p:cNvPr id="17" name="Picture 16" descr="2000px-NIST_logo.svg.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455032" y="5490710"/>
            <a:ext cx="2576583" cy="678929"/>
          </a:xfrm>
          <a:prstGeom prst="rect">
            <a:avLst/>
          </a:prstGeom>
        </p:spPr>
      </p:pic>
      <p:pic>
        <p:nvPicPr>
          <p:cNvPr id="18" name="Picture 17" descr="University_of_Guelph_logo.svg.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190031" y="5500830"/>
            <a:ext cx="3122260" cy="1017856"/>
          </a:xfrm>
          <a:prstGeom prst="rect">
            <a:avLst/>
          </a:prstGeom>
        </p:spPr>
      </p:pic>
    </p:spTree>
    <p:extLst>
      <p:ext uri="{BB962C8B-B14F-4D97-AF65-F5344CB8AC3E}">
        <p14:creationId xmlns:p14="http://schemas.microsoft.com/office/powerpoint/2010/main" val="3897907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595838D-D797-D343-B7F4-2035976B1EE5}"/>
              </a:ext>
            </a:extLst>
          </p:cNvPr>
          <p:cNvSpPr/>
          <p:nvPr/>
        </p:nvSpPr>
        <p:spPr>
          <a:xfrm>
            <a:off x="12871" y="0"/>
            <a:ext cx="12175954"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AB79111-146C-1B43-9D4D-7CC4FC5101F9}"/>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3080246" y="641624"/>
            <a:ext cx="6028329" cy="5953292"/>
          </a:xfrm>
          <a:prstGeom prst="rect">
            <a:avLst/>
          </a:prstGeom>
        </p:spPr>
      </p:pic>
      <p:sp>
        <p:nvSpPr>
          <p:cNvPr id="10" name="TextBox 9">
            <a:extLst>
              <a:ext uri="{FF2B5EF4-FFF2-40B4-BE49-F238E27FC236}">
                <a16:creationId xmlns:a16="http://schemas.microsoft.com/office/drawing/2014/main" id="{E23967D3-E1D7-E244-A0B4-D940BF58D0FE}"/>
              </a:ext>
            </a:extLst>
          </p:cNvPr>
          <p:cNvSpPr txBox="1"/>
          <p:nvPr/>
        </p:nvSpPr>
        <p:spPr>
          <a:xfrm>
            <a:off x="10588462" y="6428146"/>
            <a:ext cx="1600366" cy="472296"/>
          </a:xfrm>
          <a:prstGeom prst="rect">
            <a:avLst/>
          </a:prstGeom>
          <a:noFill/>
        </p:spPr>
        <p:txBody>
          <a:bodyPr wrap="square" lIns="117208" tIns="58604" rIns="117208" bIns="58604" rtlCol="0">
            <a:spAutoFit/>
          </a:bodyPr>
          <a:lstStyle/>
          <a:p>
            <a:pPr algn="r"/>
            <a:fld id="{CA3D2504-F223-DA4D-A2EB-BEA3F3B73682}" type="slidenum">
              <a:rPr lang="en-US" b="1">
                <a:solidFill>
                  <a:schemeClr val="bg1"/>
                </a:solidFill>
              </a:rPr>
              <a:pPr algn="r"/>
              <a:t>3</a:t>
            </a:fld>
            <a:endParaRPr lang="en-US" b="1">
              <a:solidFill>
                <a:schemeClr val="bg1"/>
              </a:solidFill>
            </a:endParaRPr>
          </a:p>
        </p:txBody>
      </p:sp>
      <p:sp>
        <p:nvSpPr>
          <p:cNvPr id="2" name="TextBox 1">
            <a:extLst>
              <a:ext uri="{FF2B5EF4-FFF2-40B4-BE49-F238E27FC236}">
                <a16:creationId xmlns:a16="http://schemas.microsoft.com/office/drawing/2014/main" id="{D85CBC0A-B1B6-304C-9ED6-CC47D1AECF5A}"/>
              </a:ext>
            </a:extLst>
          </p:cNvPr>
          <p:cNvSpPr txBox="1"/>
          <p:nvPr/>
        </p:nvSpPr>
        <p:spPr>
          <a:xfrm>
            <a:off x="644879" y="338514"/>
            <a:ext cx="10899061" cy="6047190"/>
          </a:xfrm>
          <a:prstGeom prst="rect">
            <a:avLst/>
          </a:prstGeom>
          <a:noFill/>
          <a:ln>
            <a:noFill/>
          </a:ln>
        </p:spPr>
        <p:txBody>
          <a:bodyPr wrap="square" lIns="117200" tIns="58600" rIns="117200" bIns="58600" rtlCol="0" anchor="t" anchorCtr="0">
            <a:noAutofit/>
          </a:bodyPr>
          <a:lstStyle/>
          <a:p>
            <a:pPr algn="ctr">
              <a:buSzPct val="25000"/>
            </a:pPr>
            <a:r>
              <a:rPr lang="en-US" sz="2400" b="1" u="sng" dirty="0">
                <a:solidFill>
                  <a:srgbClr val="C6F3FF"/>
                </a:solidFill>
                <a:latin typeface="Calibri"/>
                <a:ea typeface="Calibri"/>
                <a:cs typeface="Calibri"/>
                <a:sym typeface="Calibri"/>
              </a:rPr>
              <a:t>ADVANCEMENT OF ABSOLUTE LUNAR CALIBRATION</a:t>
            </a:r>
          </a:p>
          <a:p>
            <a:pPr>
              <a:buSzPct val="25000"/>
            </a:pPr>
            <a:endParaRPr lang="en-US" sz="2000" dirty="0">
              <a:solidFill>
                <a:schemeClr val="dk1"/>
              </a:solidFill>
              <a:latin typeface="Calibri"/>
              <a:ea typeface="Calibri"/>
              <a:cs typeface="Calibri"/>
              <a:sym typeface="Calibri"/>
            </a:endParaRPr>
          </a:p>
          <a:p>
            <a:pPr>
              <a:buSzPct val="25000"/>
            </a:pPr>
            <a:r>
              <a:rPr lang="en-US" sz="2000" dirty="0">
                <a:solidFill>
                  <a:schemeClr val="bg1"/>
                </a:solidFill>
                <a:latin typeface="Calibri"/>
                <a:ea typeface="Calibri"/>
                <a:cs typeface="Calibri"/>
                <a:sym typeface="Calibri"/>
              </a:rPr>
              <a:t>Lunar calibration potentially can provide cost-effective </a:t>
            </a:r>
            <a:r>
              <a:rPr lang="en-US" sz="2000" b="1" u="sng" dirty="0">
                <a:solidFill>
                  <a:schemeClr val="bg1"/>
                </a:solidFill>
                <a:latin typeface="Calibri"/>
                <a:ea typeface="Calibri"/>
                <a:cs typeface="Calibri"/>
                <a:sym typeface="Calibri"/>
              </a:rPr>
              <a:t>absolute </a:t>
            </a:r>
            <a:r>
              <a:rPr lang="en-US" sz="2000" b="1" u="sng" dirty="0">
                <a:solidFill>
                  <a:schemeClr val="bg1"/>
                </a:solidFill>
                <a:ea typeface="Calibri"/>
                <a:cs typeface="Calibri"/>
                <a:sym typeface="Calibri"/>
              </a:rPr>
              <a:t>calibration</a:t>
            </a:r>
            <a:r>
              <a:rPr lang="en-US" sz="2000" b="1" dirty="0">
                <a:solidFill>
                  <a:schemeClr val="bg1"/>
                </a:solidFill>
                <a:ea typeface="Calibri"/>
                <a:cs typeface="Calibri"/>
                <a:sym typeface="Calibri"/>
              </a:rPr>
              <a:t> </a:t>
            </a:r>
            <a:r>
              <a:rPr lang="en-US" sz="2000" dirty="0">
                <a:solidFill>
                  <a:schemeClr val="bg1"/>
                </a:solidFill>
                <a:ea typeface="Calibri"/>
                <a:cs typeface="Calibri"/>
                <a:sym typeface="Calibri"/>
              </a:rPr>
              <a:t>of reflected solar bands that </a:t>
            </a:r>
            <a:r>
              <a:rPr lang="en-US" sz="2000" dirty="0">
                <a:solidFill>
                  <a:schemeClr val="bg1"/>
                </a:solidFill>
                <a:latin typeface="Calibri"/>
                <a:ea typeface="Calibri"/>
                <a:cs typeface="Calibri"/>
                <a:sym typeface="Calibri"/>
              </a:rPr>
              <a:t>is accurate and inter-consistent across multiple sensors.</a:t>
            </a:r>
          </a:p>
          <a:p>
            <a:pPr>
              <a:buSzPct val="25000"/>
            </a:pPr>
            <a:endParaRPr lang="en-US" sz="2000" dirty="0">
              <a:solidFill>
                <a:schemeClr val="dk1"/>
              </a:solidFill>
              <a:latin typeface="Calibri"/>
              <a:ea typeface="Calibri"/>
              <a:cs typeface="Calibri"/>
              <a:sym typeface="Calibri"/>
            </a:endParaRPr>
          </a:p>
          <a:p>
            <a:pPr>
              <a:buSzPct val="25000"/>
            </a:pPr>
            <a:r>
              <a:rPr lang="en-US" sz="2000" b="1" u="sng" dirty="0">
                <a:solidFill>
                  <a:srgbClr val="C6F3FF"/>
                </a:solidFill>
                <a:latin typeface="Calibri"/>
                <a:ea typeface="Calibri"/>
                <a:cs typeface="Calibri"/>
                <a:sym typeface="Calibri"/>
              </a:rPr>
              <a:t>Benefits</a:t>
            </a:r>
          </a:p>
          <a:p>
            <a:pPr marL="342900" indent="-342900">
              <a:buSzPct val="60000"/>
              <a:buFont typeface="Courier New" panose="02070309020205020404" pitchFamily="49" charset="0"/>
              <a:buChar char="o"/>
            </a:pPr>
            <a:r>
              <a:rPr lang="en-US" sz="2000" dirty="0">
                <a:solidFill>
                  <a:schemeClr val="bg1"/>
                </a:solidFill>
                <a:latin typeface="Calibri"/>
                <a:ea typeface="Calibri"/>
                <a:cs typeface="Calibri"/>
                <a:sym typeface="Calibri"/>
              </a:rPr>
              <a:t>A permanent (and retrospective) common reference not affected by climate.</a:t>
            </a:r>
          </a:p>
          <a:p>
            <a:pPr marL="342900" indent="-342900">
              <a:buSzPct val="60000"/>
              <a:buFont typeface="Courier New" panose="02070309020205020404" pitchFamily="49" charset="0"/>
              <a:buChar char="o"/>
            </a:pPr>
            <a:r>
              <a:rPr lang="en-US" sz="2000" dirty="0">
                <a:solidFill>
                  <a:schemeClr val="bg1"/>
                </a:solidFill>
                <a:latin typeface="Calibri"/>
                <a:ea typeface="Calibri"/>
                <a:cs typeface="Calibri"/>
                <a:sym typeface="Calibri"/>
              </a:rPr>
              <a:t>Inter-consistent Earth climate data records across series of missions and data gaps.</a:t>
            </a:r>
          </a:p>
          <a:p>
            <a:pPr marL="342900" indent="-342900">
              <a:buSzPct val="60000"/>
              <a:buFont typeface="Courier New" panose="02070309020205020404" pitchFamily="49" charset="0"/>
              <a:buChar char="o"/>
            </a:pPr>
            <a:r>
              <a:rPr lang="en-US" sz="2000" dirty="0">
                <a:solidFill>
                  <a:schemeClr val="bg1"/>
                </a:solidFill>
                <a:latin typeface="Calibri"/>
                <a:ea typeface="Calibri"/>
                <a:cs typeface="Calibri"/>
                <a:sym typeface="Calibri"/>
              </a:rPr>
              <a:t>Intercalibration of sensors between international partners.</a:t>
            </a:r>
          </a:p>
          <a:p>
            <a:pPr marL="342900" indent="-342900">
              <a:buSzPct val="60000"/>
              <a:buFont typeface="Courier New" panose="02070309020205020404" pitchFamily="49" charset="0"/>
              <a:buChar char="o"/>
            </a:pPr>
            <a:r>
              <a:rPr lang="en-US" sz="2000" dirty="0">
                <a:solidFill>
                  <a:schemeClr val="bg1"/>
                </a:solidFill>
                <a:latin typeface="Calibri"/>
                <a:ea typeface="Calibri"/>
                <a:cs typeface="Calibri"/>
                <a:sym typeface="Calibri"/>
              </a:rPr>
              <a:t>Enable future constellation architectures and very small or inexpensive platforms.</a:t>
            </a:r>
          </a:p>
          <a:p>
            <a:pPr marL="342900" indent="-342900">
              <a:buSzPct val="60000"/>
              <a:buFont typeface="Courier New" panose="02070309020205020404" pitchFamily="49" charset="0"/>
              <a:buChar char="o"/>
            </a:pPr>
            <a:r>
              <a:rPr lang="en-US" sz="2000" dirty="0">
                <a:solidFill>
                  <a:schemeClr val="bg1"/>
                </a:solidFill>
                <a:latin typeface="Calibri"/>
                <a:ea typeface="Calibri"/>
                <a:cs typeface="Calibri"/>
                <a:sym typeface="Calibri"/>
              </a:rPr>
              <a:t>Enhanced calibration for aquatic remote sensing.</a:t>
            </a:r>
          </a:p>
          <a:p>
            <a:pPr>
              <a:buSzPct val="60000"/>
            </a:pPr>
            <a:endParaRPr lang="en-US" sz="2000" b="1" dirty="0">
              <a:solidFill>
                <a:schemeClr val="dk1"/>
              </a:solidFill>
              <a:latin typeface="Calibri"/>
              <a:ea typeface="Calibri"/>
              <a:cs typeface="Calibri"/>
              <a:sym typeface="Calibri"/>
            </a:endParaRPr>
          </a:p>
          <a:p>
            <a:pPr>
              <a:buSzPct val="25000"/>
            </a:pPr>
            <a:r>
              <a:rPr lang="en-US" sz="2000" b="1" u="sng" dirty="0">
                <a:solidFill>
                  <a:srgbClr val="C6F3FF"/>
                </a:solidFill>
                <a:latin typeface="Calibri"/>
                <a:ea typeface="Calibri"/>
                <a:cs typeface="Calibri"/>
                <a:sym typeface="Calibri"/>
              </a:rPr>
              <a:t>Cost:</a:t>
            </a:r>
            <a:r>
              <a:rPr lang="en-US" sz="2000" b="1" dirty="0">
                <a:solidFill>
                  <a:srgbClr val="C6F3FF"/>
                </a:solidFill>
                <a:latin typeface="Calibri"/>
                <a:ea typeface="Calibri"/>
                <a:cs typeface="Calibri"/>
                <a:sym typeface="Calibri"/>
              </a:rPr>
              <a:t> </a:t>
            </a:r>
            <a:r>
              <a:rPr lang="en-US" sz="2000" b="1" dirty="0">
                <a:solidFill>
                  <a:schemeClr val="bg1"/>
                </a:solidFill>
                <a:latin typeface="Calibri"/>
                <a:ea typeface="Calibri"/>
                <a:cs typeface="Calibri"/>
                <a:sym typeface="Calibri"/>
              </a:rPr>
              <a:t>Low</a:t>
            </a:r>
          </a:p>
          <a:p>
            <a:pPr>
              <a:buSzPct val="25000"/>
            </a:pPr>
            <a:endParaRPr lang="en-US" sz="2000" b="1" u="sng" dirty="0">
              <a:solidFill>
                <a:srgbClr val="C6F3FF"/>
              </a:solidFill>
              <a:latin typeface="Calibri"/>
              <a:ea typeface="Calibri"/>
              <a:cs typeface="Calibri"/>
              <a:sym typeface="Calibri"/>
            </a:endParaRPr>
          </a:p>
          <a:p>
            <a:pPr>
              <a:buSzPct val="25000"/>
            </a:pPr>
            <a:r>
              <a:rPr lang="en-US" sz="2000" b="1" u="sng" dirty="0">
                <a:solidFill>
                  <a:srgbClr val="C6F3FF"/>
                </a:solidFill>
                <a:latin typeface="Calibri"/>
                <a:ea typeface="Calibri"/>
                <a:cs typeface="Calibri"/>
                <a:sym typeface="Calibri"/>
              </a:rPr>
              <a:t>Steps</a:t>
            </a:r>
          </a:p>
          <a:p>
            <a:pPr marL="342900" indent="-342900">
              <a:buSzPct val="60000"/>
              <a:buFont typeface="Courier New" panose="02070309020205020404" pitchFamily="49" charset="0"/>
              <a:buChar char="o"/>
            </a:pPr>
            <a:r>
              <a:rPr lang="en-US" sz="2000" b="1" dirty="0">
                <a:solidFill>
                  <a:schemeClr val="bg1"/>
                </a:solidFill>
                <a:latin typeface="Calibri"/>
                <a:ea typeface="Calibri"/>
                <a:cs typeface="Calibri"/>
                <a:sym typeface="Calibri"/>
              </a:rPr>
              <a:t>Improve lunar calibration reference:</a:t>
            </a:r>
          </a:p>
          <a:p>
            <a:pPr lvl="1">
              <a:buSzPct val="60000"/>
            </a:pPr>
            <a:r>
              <a:rPr lang="en-US" sz="2000" dirty="0">
                <a:solidFill>
                  <a:schemeClr val="bg1"/>
                </a:solidFill>
                <a:latin typeface="Calibri"/>
                <a:ea typeface="Calibri"/>
                <a:cs typeface="Calibri"/>
                <a:sym typeface="Calibri"/>
              </a:rPr>
              <a:t>- Acquire high-accuracy, SI-traceable measurements of the Moon.</a:t>
            </a:r>
          </a:p>
          <a:p>
            <a:pPr lvl="1">
              <a:buSzPct val="60000"/>
            </a:pPr>
            <a:r>
              <a:rPr lang="en-US" sz="2000" dirty="0">
                <a:solidFill>
                  <a:schemeClr val="bg1"/>
                </a:solidFill>
                <a:latin typeface="Calibri"/>
                <a:ea typeface="Calibri"/>
                <a:cs typeface="Calibri"/>
                <a:sym typeface="Wingdings" pitchFamily="2" charset="2"/>
              </a:rPr>
              <a:t>- Use new measurements to advance the lunar model.</a:t>
            </a:r>
          </a:p>
          <a:p>
            <a:pPr marL="342900" indent="-342900">
              <a:buSzPct val="60000"/>
              <a:buFont typeface="Courier New" panose="02070309020205020404" pitchFamily="49" charset="0"/>
              <a:buChar char="o"/>
            </a:pPr>
            <a:r>
              <a:rPr lang="en-US" sz="2000" b="1" dirty="0">
                <a:solidFill>
                  <a:schemeClr val="bg1"/>
                </a:solidFill>
                <a:latin typeface="Calibri"/>
                <a:ea typeface="Calibri"/>
                <a:cs typeface="Calibri"/>
                <a:sym typeface="Wingdings" pitchFamily="2" charset="2"/>
              </a:rPr>
              <a:t>Improve techniques for lunar measurements by satellite sensors.</a:t>
            </a:r>
          </a:p>
        </p:txBody>
      </p:sp>
    </p:spTree>
    <p:extLst>
      <p:ext uri="{BB962C8B-B14F-4D97-AF65-F5344CB8AC3E}">
        <p14:creationId xmlns:p14="http://schemas.microsoft.com/office/powerpoint/2010/main" val="47136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511E90-C6FE-9C4C-8F71-8AEB01DFF2C3}"/>
              </a:ext>
            </a:extLst>
          </p:cNvPr>
          <p:cNvSpPr/>
          <p:nvPr/>
        </p:nvSpPr>
        <p:spPr>
          <a:xfrm>
            <a:off x="16932" y="626004"/>
            <a:ext cx="12212073" cy="623199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DB7D015-ED50-E744-A401-BEE10A5D1176}"/>
              </a:ext>
            </a:extLst>
          </p:cNvPr>
          <p:cNvSpPr/>
          <p:nvPr/>
        </p:nvSpPr>
        <p:spPr>
          <a:xfrm>
            <a:off x="16932" y="-3314"/>
            <a:ext cx="12188825" cy="553753"/>
          </a:xfrm>
          <a:prstGeom prst="rect">
            <a:avLst/>
          </a:prstGeom>
          <a:gradFill>
            <a:gsLst>
              <a:gs pos="0">
                <a:schemeClr val="bg1">
                  <a:lumMod val="95000"/>
                </a:schemeClr>
              </a:gs>
              <a:gs pos="50000">
                <a:srgbClr val="00B0F0"/>
              </a:gs>
              <a:gs pos="100000">
                <a:srgbClr val="BA56FF"/>
              </a:gs>
            </a:gsLst>
            <a:lin ang="21360000" scaled="0"/>
          </a:gradFill>
          <a:ln>
            <a:noFill/>
          </a:ln>
          <a:effectLst/>
        </p:spPr>
        <p:style>
          <a:lnRef idx="1">
            <a:schemeClr val="accent1"/>
          </a:lnRef>
          <a:fillRef idx="3">
            <a:schemeClr val="accent1"/>
          </a:fillRef>
          <a:effectRef idx="2">
            <a:schemeClr val="accent1"/>
          </a:effectRef>
          <a:fontRef idx="minor">
            <a:schemeClr val="lt1"/>
          </a:fontRef>
        </p:style>
        <p:txBody>
          <a:bodyPr lIns="117208" tIns="58604" rIns="117208" bIns="58604" rtlCol="0" anchor="ctr"/>
          <a:lstStyle/>
          <a:p>
            <a:pPr algn="ctr"/>
            <a:endParaRPr lang="en-US" dirty="0"/>
          </a:p>
        </p:txBody>
      </p:sp>
      <p:cxnSp>
        <p:nvCxnSpPr>
          <p:cNvPr id="5" name="Straight Connector 4">
            <a:extLst>
              <a:ext uri="{FF2B5EF4-FFF2-40B4-BE49-F238E27FC236}">
                <a16:creationId xmlns:a16="http://schemas.microsoft.com/office/drawing/2014/main" id="{10F39A2E-6CF4-8B43-9E16-FA34FD219B01}"/>
              </a:ext>
            </a:extLst>
          </p:cNvPr>
          <p:cNvCxnSpPr/>
          <p:nvPr/>
        </p:nvCxnSpPr>
        <p:spPr>
          <a:xfrm>
            <a:off x="0" y="588981"/>
            <a:ext cx="12188825" cy="0"/>
          </a:xfrm>
          <a:prstGeom prst="line">
            <a:avLst/>
          </a:prstGeom>
          <a:ln w="38100" cmpd="sng">
            <a:solidFill>
              <a:srgbClr val="FFFF00"/>
            </a:solidFill>
          </a:ln>
          <a:effectLst>
            <a:glow rad="101600">
              <a:srgbClr val="FF6600">
                <a:alpha val="75000"/>
              </a:srgbClr>
            </a:glow>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6A2E03B3-28E7-6640-82F4-BBD4EDE9760E}"/>
              </a:ext>
            </a:extLst>
          </p:cNvPr>
          <p:cNvSpPr txBox="1"/>
          <p:nvPr/>
        </p:nvSpPr>
        <p:spPr>
          <a:xfrm>
            <a:off x="10460760" y="-48133"/>
            <a:ext cx="1707236" cy="672350"/>
          </a:xfrm>
          <a:prstGeom prst="rect">
            <a:avLst/>
          </a:prstGeom>
          <a:noFill/>
        </p:spPr>
        <p:txBody>
          <a:bodyPr wrap="none" lIns="117208" tIns="58604" rIns="117208" bIns="58604" rtlCol="0">
            <a:spAutoFit/>
          </a:bodyPr>
          <a:lstStyle/>
          <a:p>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Air-LUSI</a:t>
            </a:r>
            <a:endParaRPr lang="en-US" sz="3600" b="1" dirty="0"/>
          </a:p>
        </p:txBody>
      </p:sp>
      <p:pic>
        <p:nvPicPr>
          <p:cNvPr id="3" name="Picture 2">
            <a:extLst>
              <a:ext uri="{FF2B5EF4-FFF2-40B4-BE49-F238E27FC236}">
                <a16:creationId xmlns:a16="http://schemas.microsoft.com/office/drawing/2014/main" id="{1D314B9D-FCA6-DC44-A924-150A6426432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71044" y="1063756"/>
            <a:ext cx="7621100" cy="4858019"/>
          </a:xfrm>
          <a:prstGeom prst="rect">
            <a:avLst/>
          </a:prstGeom>
        </p:spPr>
      </p:pic>
      <p:sp>
        <p:nvSpPr>
          <p:cNvPr id="7" name="TextBox 6">
            <a:extLst>
              <a:ext uri="{FF2B5EF4-FFF2-40B4-BE49-F238E27FC236}">
                <a16:creationId xmlns:a16="http://schemas.microsoft.com/office/drawing/2014/main" id="{0D23839E-76AC-EC44-894A-D832008DA3AC}"/>
              </a:ext>
            </a:extLst>
          </p:cNvPr>
          <p:cNvSpPr txBox="1"/>
          <p:nvPr/>
        </p:nvSpPr>
        <p:spPr>
          <a:xfrm>
            <a:off x="189955" y="-66635"/>
            <a:ext cx="4216219" cy="707758"/>
          </a:xfrm>
          <a:prstGeom prst="rect">
            <a:avLst/>
          </a:prstGeom>
          <a:noFill/>
        </p:spPr>
        <p:txBody>
          <a:bodyPr wrap="none" rtlCol="0">
            <a:spAutoFit/>
          </a:bodyPr>
          <a:lstStyle/>
          <a:p>
            <a:r>
              <a:rPr lang="en-US" sz="3999" b="1" dirty="0"/>
              <a:t>Objectives</a:t>
            </a:r>
          </a:p>
        </p:txBody>
      </p:sp>
      <p:pic>
        <p:nvPicPr>
          <p:cNvPr id="8" name="Picture 7">
            <a:extLst>
              <a:ext uri="{FF2B5EF4-FFF2-40B4-BE49-F238E27FC236}">
                <a16:creationId xmlns:a16="http://schemas.microsoft.com/office/drawing/2014/main" id="{E93ADED0-BDF2-2B4A-83B7-D0CD60DF52D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018277" y="687539"/>
            <a:ext cx="4170548" cy="6170462"/>
          </a:xfrm>
          <a:prstGeom prst="rect">
            <a:avLst/>
          </a:prstGeom>
        </p:spPr>
      </p:pic>
      <p:sp>
        <p:nvSpPr>
          <p:cNvPr id="10" name="TextBox 9">
            <a:extLst>
              <a:ext uri="{FF2B5EF4-FFF2-40B4-BE49-F238E27FC236}">
                <a16:creationId xmlns:a16="http://schemas.microsoft.com/office/drawing/2014/main" id="{5915CCE8-93A0-2E4F-9219-CE6997976913}"/>
              </a:ext>
            </a:extLst>
          </p:cNvPr>
          <p:cNvSpPr txBox="1"/>
          <p:nvPr/>
        </p:nvSpPr>
        <p:spPr>
          <a:xfrm>
            <a:off x="11411987" y="6378284"/>
            <a:ext cx="757593" cy="518327"/>
          </a:xfrm>
          <a:prstGeom prst="rect">
            <a:avLst/>
          </a:prstGeom>
          <a:noFill/>
        </p:spPr>
        <p:txBody>
          <a:bodyPr wrap="square" lIns="117177" tIns="58589" rIns="117177" bIns="58589" rtlCol="0">
            <a:spAutoFit/>
          </a:bodyPr>
          <a:lstStyle/>
          <a:p>
            <a:pPr algn="r"/>
            <a:fld id="{1522821B-97C6-7844-9E36-9F99133D1177}" type="slidenum">
              <a:rPr lang="en-US" sz="2599" b="1">
                <a:solidFill>
                  <a:srgbClr val="FF0000"/>
                </a:solidFill>
              </a:rPr>
              <a:pPr algn="r"/>
              <a:t>4</a:t>
            </a:fld>
            <a:endParaRPr lang="en-US" sz="2599" b="1" dirty="0">
              <a:solidFill>
                <a:srgbClr val="FF0000"/>
              </a:solidFill>
            </a:endParaRPr>
          </a:p>
        </p:txBody>
      </p:sp>
    </p:spTree>
    <p:extLst>
      <p:ext uri="{BB962C8B-B14F-4D97-AF65-F5344CB8AC3E}">
        <p14:creationId xmlns:p14="http://schemas.microsoft.com/office/powerpoint/2010/main" val="3893236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97A031E-6341-394B-A388-058BB01D662F}"/>
              </a:ext>
            </a:extLst>
          </p:cNvPr>
          <p:cNvSpPr/>
          <p:nvPr/>
        </p:nvSpPr>
        <p:spPr>
          <a:xfrm>
            <a:off x="1587" y="665623"/>
            <a:ext cx="12185651" cy="6143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99"/>
          </a:p>
        </p:txBody>
      </p:sp>
      <p:grpSp>
        <p:nvGrpSpPr>
          <p:cNvPr id="31" name="Group 30">
            <a:extLst>
              <a:ext uri="{FF2B5EF4-FFF2-40B4-BE49-F238E27FC236}">
                <a16:creationId xmlns:a16="http://schemas.microsoft.com/office/drawing/2014/main" id="{D959990B-226B-F84A-BA87-4EB6FB71ABBB}"/>
              </a:ext>
            </a:extLst>
          </p:cNvPr>
          <p:cNvGrpSpPr/>
          <p:nvPr/>
        </p:nvGrpSpPr>
        <p:grpSpPr>
          <a:xfrm>
            <a:off x="520145" y="3039743"/>
            <a:ext cx="4229654" cy="2771745"/>
            <a:chOff x="5262699" y="723396"/>
            <a:chExt cx="3774366" cy="2473389"/>
          </a:xfrm>
        </p:grpSpPr>
        <p:pic>
          <p:nvPicPr>
            <p:cNvPr id="26" name="Picture 2" descr="http://www.google.com/url?source=imgres&amp;ct=tbn&amp;q=http://www.nasa.gov/images/content/314899main_image_1291_946-710.jpg&amp;sa=X&amp;ei=9EB8UKTOLMrRrQG-6IHQBw&amp;ved=0CAUQ8wc4DA&amp;usg=AFQjCNHZGLn2fRgS9Mp69jJiJN6bfIVkuA">
              <a:extLst>
                <a:ext uri="{FF2B5EF4-FFF2-40B4-BE49-F238E27FC236}">
                  <a16:creationId xmlns:a16="http://schemas.microsoft.com/office/drawing/2014/main" id="{9FB224F6-593D-0C49-9EC0-5DE71521055D}"/>
                </a:ext>
              </a:extLst>
            </p:cNvPr>
            <p:cNvPicPr>
              <a:picLocks noChangeAspect="1" noChangeArrowheads="1"/>
            </p:cNvPicPr>
            <p:nvPr/>
          </p:nvPicPr>
          <p:blipFill>
            <a:blip r:embed="rId2" cstate="print"/>
            <a:srcRect/>
            <a:stretch>
              <a:fillRect/>
            </a:stretch>
          </p:blipFill>
          <p:spPr bwMode="auto">
            <a:xfrm>
              <a:off x="5262699" y="749856"/>
              <a:ext cx="3748744" cy="2446929"/>
            </a:xfrm>
            <a:prstGeom prst="rect">
              <a:avLst/>
            </a:prstGeom>
            <a:noFill/>
            <a:ln>
              <a:solidFill>
                <a:srgbClr val="000000"/>
              </a:solidFill>
            </a:ln>
          </p:spPr>
        </p:pic>
        <p:sp>
          <p:nvSpPr>
            <p:cNvPr id="24" name="TextBox 23">
              <a:extLst>
                <a:ext uri="{FF2B5EF4-FFF2-40B4-BE49-F238E27FC236}">
                  <a16:creationId xmlns:a16="http://schemas.microsoft.com/office/drawing/2014/main" id="{9942222F-D05A-0C41-B411-81720F3DD78D}"/>
                </a:ext>
              </a:extLst>
            </p:cNvPr>
            <p:cNvSpPr txBox="1"/>
            <p:nvPr/>
          </p:nvSpPr>
          <p:spPr>
            <a:xfrm>
              <a:off x="6060420" y="723396"/>
              <a:ext cx="1376939" cy="411863"/>
            </a:xfrm>
            <a:prstGeom prst="rect">
              <a:avLst/>
            </a:prstGeom>
            <a:noFill/>
          </p:spPr>
          <p:txBody>
            <a:bodyPr wrap="none" rtlCol="0">
              <a:spAutoFit/>
            </a:bodyPr>
            <a:lstStyle/>
            <a:p>
              <a:r>
                <a:rPr lang="fr-FR" sz="2399" b="1" dirty="0">
                  <a:solidFill>
                    <a:schemeClr val="bg1"/>
                  </a:solidFill>
                </a:rPr>
                <a:t>NASA ER-2</a:t>
              </a:r>
            </a:p>
          </p:txBody>
        </p:sp>
        <p:sp>
          <p:nvSpPr>
            <p:cNvPr id="25" name="TextBox 24">
              <a:extLst>
                <a:ext uri="{FF2B5EF4-FFF2-40B4-BE49-F238E27FC236}">
                  <a16:creationId xmlns:a16="http://schemas.microsoft.com/office/drawing/2014/main" id="{05BEF25C-13C7-B643-9AA6-5981E9C1B82A}"/>
                </a:ext>
              </a:extLst>
            </p:cNvPr>
            <p:cNvSpPr txBox="1"/>
            <p:nvPr/>
          </p:nvSpPr>
          <p:spPr>
            <a:xfrm>
              <a:off x="8031432" y="749856"/>
              <a:ext cx="1005633" cy="906099"/>
            </a:xfrm>
            <a:prstGeom prst="rect">
              <a:avLst/>
            </a:prstGeom>
            <a:noFill/>
          </p:spPr>
          <p:txBody>
            <a:bodyPr wrap="none" rtlCol="0">
              <a:spAutoFit/>
            </a:bodyPr>
            <a:lstStyle/>
            <a:p>
              <a:r>
                <a:rPr lang="fr-FR" sz="1999" b="1" u="sng" dirty="0">
                  <a:solidFill>
                    <a:schemeClr val="bg1"/>
                  </a:solidFill>
                </a:rPr>
                <a:t>Altitude</a:t>
              </a:r>
            </a:p>
            <a:p>
              <a:r>
                <a:rPr lang="fr-FR" sz="1999" b="1" dirty="0">
                  <a:solidFill>
                    <a:schemeClr val="bg1"/>
                  </a:solidFill>
                </a:rPr>
                <a:t>69,000 ft</a:t>
              </a:r>
            </a:p>
            <a:p>
              <a:r>
                <a:rPr lang="fr-FR" sz="1999" b="1" dirty="0">
                  <a:solidFill>
                    <a:schemeClr val="bg1"/>
                  </a:solidFill>
                </a:rPr>
                <a:t>21 km</a:t>
              </a:r>
            </a:p>
          </p:txBody>
        </p:sp>
      </p:grpSp>
      <p:sp>
        <p:nvSpPr>
          <p:cNvPr id="34" name="TextBox 33">
            <a:extLst>
              <a:ext uri="{FF2B5EF4-FFF2-40B4-BE49-F238E27FC236}">
                <a16:creationId xmlns:a16="http://schemas.microsoft.com/office/drawing/2014/main" id="{5EEF8AB4-2F81-3547-ABDE-2EC20765A616}"/>
              </a:ext>
            </a:extLst>
          </p:cNvPr>
          <p:cNvSpPr txBox="1"/>
          <p:nvPr/>
        </p:nvSpPr>
        <p:spPr>
          <a:xfrm>
            <a:off x="2013650" y="898536"/>
            <a:ext cx="1216683" cy="400006"/>
          </a:xfrm>
          <a:prstGeom prst="rect">
            <a:avLst/>
          </a:prstGeom>
          <a:noFill/>
        </p:spPr>
        <p:txBody>
          <a:bodyPr wrap="none" rtlCol="0">
            <a:spAutoFit/>
          </a:bodyPr>
          <a:lstStyle/>
          <a:p>
            <a:r>
              <a:rPr lang="en-US" sz="1999" b="1" dirty="0" err="1"/>
              <a:t>Superpod</a:t>
            </a:r>
            <a:endParaRPr lang="en-US" sz="1999" b="1" dirty="0"/>
          </a:p>
        </p:txBody>
      </p:sp>
      <p:sp>
        <p:nvSpPr>
          <p:cNvPr id="35" name="TextBox 34">
            <a:extLst>
              <a:ext uri="{FF2B5EF4-FFF2-40B4-BE49-F238E27FC236}">
                <a16:creationId xmlns:a16="http://schemas.microsoft.com/office/drawing/2014/main" id="{D7AD4065-9577-3D4C-BF3F-95518D616D13}"/>
              </a:ext>
            </a:extLst>
          </p:cNvPr>
          <p:cNvSpPr txBox="1"/>
          <p:nvPr/>
        </p:nvSpPr>
        <p:spPr>
          <a:xfrm>
            <a:off x="1961277" y="2213481"/>
            <a:ext cx="1223093" cy="400006"/>
          </a:xfrm>
          <a:prstGeom prst="rect">
            <a:avLst/>
          </a:prstGeom>
          <a:noFill/>
        </p:spPr>
        <p:txBody>
          <a:bodyPr wrap="none" rtlCol="0">
            <a:spAutoFit/>
          </a:bodyPr>
          <a:lstStyle/>
          <a:p>
            <a:r>
              <a:rPr lang="en-US" sz="1999" b="1" dirty="0"/>
              <a:t>Mid-body</a:t>
            </a:r>
          </a:p>
        </p:txBody>
      </p:sp>
      <p:sp>
        <p:nvSpPr>
          <p:cNvPr id="36" name="TextBox 35">
            <a:extLst>
              <a:ext uri="{FF2B5EF4-FFF2-40B4-BE49-F238E27FC236}">
                <a16:creationId xmlns:a16="http://schemas.microsoft.com/office/drawing/2014/main" id="{5E6A07C0-BB7A-D744-AF32-CB7AD1967DA3}"/>
              </a:ext>
            </a:extLst>
          </p:cNvPr>
          <p:cNvSpPr txBox="1"/>
          <p:nvPr/>
        </p:nvSpPr>
        <p:spPr>
          <a:xfrm>
            <a:off x="3684988" y="1950981"/>
            <a:ext cx="1117451" cy="400006"/>
          </a:xfrm>
          <a:prstGeom prst="rect">
            <a:avLst/>
          </a:prstGeom>
          <a:noFill/>
        </p:spPr>
        <p:txBody>
          <a:bodyPr wrap="none" rtlCol="0">
            <a:spAutoFit/>
          </a:bodyPr>
          <a:lstStyle/>
          <a:p>
            <a:r>
              <a:rPr lang="en-US" sz="1999" b="1" dirty="0"/>
              <a:t>Aft-body</a:t>
            </a:r>
          </a:p>
        </p:txBody>
      </p:sp>
      <p:sp>
        <p:nvSpPr>
          <p:cNvPr id="37" name="TextBox 36">
            <a:extLst>
              <a:ext uri="{FF2B5EF4-FFF2-40B4-BE49-F238E27FC236}">
                <a16:creationId xmlns:a16="http://schemas.microsoft.com/office/drawing/2014/main" id="{EE1B50B0-D3C2-5343-B954-B0470350159D}"/>
              </a:ext>
            </a:extLst>
          </p:cNvPr>
          <p:cNvSpPr txBox="1"/>
          <p:nvPr/>
        </p:nvSpPr>
        <p:spPr>
          <a:xfrm>
            <a:off x="250365" y="1998782"/>
            <a:ext cx="1268351" cy="400006"/>
          </a:xfrm>
          <a:prstGeom prst="rect">
            <a:avLst/>
          </a:prstGeom>
          <a:noFill/>
        </p:spPr>
        <p:txBody>
          <a:bodyPr wrap="none" rtlCol="0">
            <a:spAutoFit/>
          </a:bodyPr>
          <a:lstStyle/>
          <a:p>
            <a:r>
              <a:rPr lang="en-US" sz="1999" b="1" dirty="0"/>
              <a:t>Fore-body</a:t>
            </a:r>
          </a:p>
        </p:txBody>
      </p:sp>
      <p:cxnSp>
        <p:nvCxnSpPr>
          <p:cNvPr id="39" name="Straight Arrow Connector 38">
            <a:extLst>
              <a:ext uri="{FF2B5EF4-FFF2-40B4-BE49-F238E27FC236}">
                <a16:creationId xmlns:a16="http://schemas.microsoft.com/office/drawing/2014/main" id="{3A9F76E1-406E-ED47-9C74-E02C9EE47F15}"/>
              </a:ext>
            </a:extLst>
          </p:cNvPr>
          <p:cNvCxnSpPr>
            <a:cxnSpLocks/>
          </p:cNvCxnSpPr>
          <p:nvPr/>
        </p:nvCxnSpPr>
        <p:spPr>
          <a:xfrm flipV="1">
            <a:off x="1563838" y="1931395"/>
            <a:ext cx="397438" cy="2058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D099B49A-C756-D94C-A599-BB1CAF19E937}"/>
              </a:ext>
            </a:extLst>
          </p:cNvPr>
          <p:cNvCxnSpPr>
            <a:cxnSpLocks/>
          </p:cNvCxnSpPr>
          <p:nvPr/>
        </p:nvCxnSpPr>
        <p:spPr>
          <a:xfrm flipV="1">
            <a:off x="2638575" y="1950982"/>
            <a:ext cx="98249" cy="3239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90040B5B-16DE-C548-B1A7-41ACC1C42014}"/>
              </a:ext>
            </a:extLst>
          </p:cNvPr>
          <p:cNvCxnSpPr>
            <a:cxnSpLocks/>
          </p:cNvCxnSpPr>
          <p:nvPr/>
        </p:nvCxnSpPr>
        <p:spPr>
          <a:xfrm flipH="1" flipV="1">
            <a:off x="3546238" y="1950981"/>
            <a:ext cx="253935" cy="1523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55" name="Picture 54">
            <a:extLst>
              <a:ext uri="{FF2B5EF4-FFF2-40B4-BE49-F238E27FC236}">
                <a16:creationId xmlns:a16="http://schemas.microsoft.com/office/drawing/2014/main" id="{514A2C83-0C9D-F946-A363-5BEA730E926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86828" y="667570"/>
            <a:ext cx="4903611" cy="1274165"/>
          </a:xfrm>
          <a:prstGeom prst="rect">
            <a:avLst/>
          </a:prstGeom>
        </p:spPr>
      </p:pic>
      <p:sp>
        <p:nvSpPr>
          <p:cNvPr id="56" name="TextBox 55">
            <a:extLst>
              <a:ext uri="{FF2B5EF4-FFF2-40B4-BE49-F238E27FC236}">
                <a16:creationId xmlns:a16="http://schemas.microsoft.com/office/drawing/2014/main" id="{223DB8F1-3011-E242-96A7-120896A8F8DD}"/>
              </a:ext>
            </a:extLst>
          </p:cNvPr>
          <p:cNvSpPr txBox="1"/>
          <p:nvPr/>
        </p:nvSpPr>
        <p:spPr>
          <a:xfrm>
            <a:off x="5104642" y="801822"/>
            <a:ext cx="6974843" cy="1015399"/>
          </a:xfrm>
          <a:prstGeom prst="rect">
            <a:avLst/>
          </a:prstGeom>
          <a:noFill/>
        </p:spPr>
        <p:txBody>
          <a:bodyPr wrap="square" rtlCol="0">
            <a:spAutoFit/>
          </a:bodyPr>
          <a:lstStyle/>
          <a:p>
            <a:pPr marL="177747" indent="-177747">
              <a:buFont typeface="Arial" panose="020B0604020202020204" pitchFamily="34" charset="0"/>
              <a:buChar char="•"/>
            </a:pPr>
            <a:r>
              <a:rPr lang="en-US" sz="1999" dirty="0"/>
              <a:t>The telescope and robotic mount are in </a:t>
            </a:r>
            <a:r>
              <a:rPr lang="en-US" sz="1999" dirty="0" err="1"/>
              <a:t>Superpod</a:t>
            </a:r>
            <a:r>
              <a:rPr lang="en-US" sz="1999" dirty="0"/>
              <a:t> Aft-body.</a:t>
            </a:r>
          </a:p>
          <a:p>
            <a:pPr marL="177747" indent="-177747">
              <a:buFont typeface="Arial" panose="020B0604020202020204" pitchFamily="34" charset="0"/>
              <a:buChar char="•"/>
            </a:pPr>
            <a:r>
              <a:rPr lang="en-US" sz="1999" dirty="0"/>
              <a:t>The sensor enclosure and control computer are in Mid-body.</a:t>
            </a:r>
          </a:p>
          <a:p>
            <a:pPr marL="177747" indent="-177747">
              <a:buFont typeface="Arial" panose="020B0604020202020204" pitchFamily="34" charset="0"/>
              <a:buChar char="•"/>
            </a:pPr>
            <a:r>
              <a:rPr lang="en-US" sz="1999" dirty="0"/>
              <a:t>IRIS telescope views to port through Aft-body Zenith Viewport.</a:t>
            </a:r>
          </a:p>
        </p:txBody>
      </p:sp>
      <p:grpSp>
        <p:nvGrpSpPr>
          <p:cNvPr id="2" name="Group 1">
            <a:extLst>
              <a:ext uri="{FF2B5EF4-FFF2-40B4-BE49-F238E27FC236}">
                <a16:creationId xmlns:a16="http://schemas.microsoft.com/office/drawing/2014/main" id="{B6B11709-1E32-C34A-9FFA-784D6FEE96DE}"/>
              </a:ext>
            </a:extLst>
          </p:cNvPr>
          <p:cNvGrpSpPr/>
          <p:nvPr/>
        </p:nvGrpSpPr>
        <p:grpSpPr>
          <a:xfrm>
            <a:off x="1417981" y="1975351"/>
            <a:ext cx="10491932" cy="4802462"/>
            <a:chOff x="1418355" y="1974972"/>
            <a:chExt cx="10494660" cy="4803716"/>
          </a:xfrm>
        </p:grpSpPr>
        <p:pic>
          <p:nvPicPr>
            <p:cNvPr id="13" name="Picture 12">
              <a:extLst>
                <a:ext uri="{FF2B5EF4-FFF2-40B4-BE49-F238E27FC236}">
                  <a16:creationId xmlns:a16="http://schemas.microsoft.com/office/drawing/2014/main" id="{99D41693-B1BD-074E-8B12-A41A6A605BAF}"/>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418355" y="5896471"/>
              <a:ext cx="2602209" cy="882217"/>
            </a:xfrm>
            <a:prstGeom prst="rect">
              <a:avLst/>
            </a:prstGeom>
          </p:spPr>
        </p:pic>
        <p:grpSp>
          <p:nvGrpSpPr>
            <p:cNvPr id="17" name="Group 16">
              <a:extLst>
                <a:ext uri="{FF2B5EF4-FFF2-40B4-BE49-F238E27FC236}">
                  <a16:creationId xmlns:a16="http://schemas.microsoft.com/office/drawing/2014/main" id="{71F676C7-9623-DB44-97D3-72D5C68E6F2C}"/>
                </a:ext>
              </a:extLst>
            </p:cNvPr>
            <p:cNvGrpSpPr/>
            <p:nvPr/>
          </p:nvGrpSpPr>
          <p:grpSpPr>
            <a:xfrm>
              <a:off x="4205756" y="1974972"/>
              <a:ext cx="7707259" cy="4666717"/>
              <a:chOff x="4621408" y="2143153"/>
              <a:chExt cx="7429500" cy="4498535"/>
            </a:xfrm>
          </p:grpSpPr>
          <p:pic>
            <p:nvPicPr>
              <p:cNvPr id="9" name="Picture 8">
                <a:extLst>
                  <a:ext uri="{FF2B5EF4-FFF2-40B4-BE49-F238E27FC236}">
                    <a16:creationId xmlns:a16="http://schemas.microsoft.com/office/drawing/2014/main" id="{2FBEF6D5-2B6D-FD4B-B0CA-B810CEFCB916}"/>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621408" y="2143153"/>
                <a:ext cx="7429500" cy="4498535"/>
              </a:xfrm>
              <a:prstGeom prst="rect">
                <a:avLst/>
              </a:prstGeom>
            </p:spPr>
          </p:pic>
          <p:sp>
            <p:nvSpPr>
              <p:cNvPr id="14" name="Rounded Rectangle 13">
                <a:extLst>
                  <a:ext uri="{FF2B5EF4-FFF2-40B4-BE49-F238E27FC236}">
                    <a16:creationId xmlns:a16="http://schemas.microsoft.com/office/drawing/2014/main" id="{E4613941-B63E-2642-9F67-9F80F8B811F0}"/>
                  </a:ext>
                </a:extLst>
              </p:cNvPr>
              <p:cNvSpPr/>
              <p:nvPr/>
            </p:nvSpPr>
            <p:spPr>
              <a:xfrm rot="19607880">
                <a:off x="9698792" y="3927326"/>
                <a:ext cx="167313" cy="79037"/>
              </a:xfrm>
              <a:prstGeom prst="roundRect">
                <a:avLst/>
              </a:prstGeom>
              <a:solidFill>
                <a:schemeClr val="tx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99"/>
              </a:p>
            </p:txBody>
          </p:sp>
          <p:sp>
            <p:nvSpPr>
              <p:cNvPr id="15" name="Rectangle 14">
                <a:extLst>
                  <a:ext uri="{FF2B5EF4-FFF2-40B4-BE49-F238E27FC236}">
                    <a16:creationId xmlns:a16="http://schemas.microsoft.com/office/drawing/2014/main" id="{132E38FF-EEBB-C546-9DBB-B527E6CFFD44}"/>
                  </a:ext>
                </a:extLst>
              </p:cNvPr>
              <p:cNvSpPr/>
              <p:nvPr/>
            </p:nvSpPr>
            <p:spPr>
              <a:xfrm>
                <a:off x="5132896" y="2748209"/>
                <a:ext cx="1807559" cy="4277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99"/>
              </a:p>
            </p:txBody>
          </p:sp>
        </p:grpSp>
        <p:sp>
          <p:nvSpPr>
            <p:cNvPr id="32" name="Left Arrow 31">
              <a:extLst>
                <a:ext uri="{FF2B5EF4-FFF2-40B4-BE49-F238E27FC236}">
                  <a16:creationId xmlns:a16="http://schemas.microsoft.com/office/drawing/2014/main" id="{E02D9870-800F-D343-9118-586A84380410}"/>
                </a:ext>
              </a:extLst>
            </p:cNvPr>
            <p:cNvSpPr/>
            <p:nvPr/>
          </p:nvSpPr>
          <p:spPr>
            <a:xfrm>
              <a:off x="9793182" y="3875640"/>
              <a:ext cx="613459" cy="163652"/>
            </a:xfrm>
            <a:prstGeom prst="leftArrow">
              <a:avLst>
                <a:gd name="adj1" fmla="val 50000"/>
                <a:gd name="adj2" fmla="val 179427"/>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99"/>
            </a:p>
          </p:txBody>
        </p:sp>
        <p:sp>
          <p:nvSpPr>
            <p:cNvPr id="33" name="TextBox 32">
              <a:extLst>
                <a:ext uri="{FF2B5EF4-FFF2-40B4-BE49-F238E27FC236}">
                  <a16:creationId xmlns:a16="http://schemas.microsoft.com/office/drawing/2014/main" id="{1F3AE584-431A-514C-B7B7-722E2D3FDC94}"/>
                </a:ext>
              </a:extLst>
            </p:cNvPr>
            <p:cNvSpPr txBox="1"/>
            <p:nvPr/>
          </p:nvSpPr>
          <p:spPr>
            <a:xfrm>
              <a:off x="10382394" y="3748910"/>
              <a:ext cx="1174039" cy="1015663"/>
            </a:xfrm>
            <a:prstGeom prst="rect">
              <a:avLst/>
            </a:prstGeom>
            <a:noFill/>
          </p:spPr>
          <p:txBody>
            <a:bodyPr wrap="none" rtlCol="0">
              <a:spAutoFit/>
            </a:bodyPr>
            <a:lstStyle/>
            <a:p>
              <a:r>
                <a:rPr lang="en-US" sz="1999" b="1" dirty="0"/>
                <a:t>Aft-body</a:t>
              </a:r>
            </a:p>
            <a:p>
              <a:r>
                <a:rPr lang="en-US" sz="1999" b="1" dirty="0"/>
                <a:t>Zenith</a:t>
              </a:r>
            </a:p>
            <a:p>
              <a:r>
                <a:rPr lang="en-US" sz="1999" b="1" dirty="0"/>
                <a:t>Viewport</a:t>
              </a:r>
            </a:p>
          </p:txBody>
        </p:sp>
        <p:sp>
          <p:nvSpPr>
            <p:cNvPr id="59" name="TextBox 58">
              <a:extLst>
                <a:ext uri="{FF2B5EF4-FFF2-40B4-BE49-F238E27FC236}">
                  <a16:creationId xmlns:a16="http://schemas.microsoft.com/office/drawing/2014/main" id="{167ABCE9-1DE3-8A4E-AA5A-04D8D1EEB4A8}"/>
                </a:ext>
              </a:extLst>
            </p:cNvPr>
            <p:cNvSpPr txBox="1"/>
            <p:nvPr/>
          </p:nvSpPr>
          <p:spPr>
            <a:xfrm>
              <a:off x="9103835" y="2165664"/>
              <a:ext cx="930511" cy="707886"/>
            </a:xfrm>
            <a:prstGeom prst="rect">
              <a:avLst/>
            </a:prstGeom>
            <a:noFill/>
          </p:spPr>
          <p:txBody>
            <a:bodyPr wrap="none" rtlCol="0">
              <a:spAutoFit/>
            </a:bodyPr>
            <a:lstStyle/>
            <a:p>
              <a:r>
                <a:rPr lang="en-US" sz="1999" b="1" dirty="0"/>
                <a:t>ABOVE</a:t>
              </a:r>
            </a:p>
            <a:p>
              <a:r>
                <a:rPr lang="en-US" sz="1999" b="1" dirty="0"/>
                <a:t>RIGHT</a:t>
              </a:r>
            </a:p>
          </p:txBody>
        </p:sp>
        <p:sp>
          <p:nvSpPr>
            <p:cNvPr id="60" name="TextBox 59">
              <a:extLst>
                <a:ext uri="{FF2B5EF4-FFF2-40B4-BE49-F238E27FC236}">
                  <a16:creationId xmlns:a16="http://schemas.microsoft.com/office/drawing/2014/main" id="{0C50FD00-77E4-7E41-97F9-431F91391B14}"/>
                </a:ext>
              </a:extLst>
            </p:cNvPr>
            <p:cNvSpPr txBox="1"/>
            <p:nvPr/>
          </p:nvSpPr>
          <p:spPr>
            <a:xfrm>
              <a:off x="6133023" y="3802474"/>
              <a:ext cx="960904" cy="707886"/>
            </a:xfrm>
            <a:prstGeom prst="rect">
              <a:avLst/>
            </a:prstGeom>
            <a:noFill/>
          </p:spPr>
          <p:txBody>
            <a:bodyPr wrap="none" rtlCol="0">
              <a:spAutoFit/>
            </a:bodyPr>
            <a:lstStyle/>
            <a:p>
              <a:r>
                <a:rPr lang="en-US" sz="1999" b="1" dirty="0"/>
                <a:t>BELOW</a:t>
              </a:r>
            </a:p>
            <a:p>
              <a:r>
                <a:rPr lang="en-US" sz="1999" b="1" dirty="0"/>
                <a:t>RIGHT</a:t>
              </a:r>
            </a:p>
          </p:txBody>
        </p:sp>
        <p:cxnSp>
          <p:nvCxnSpPr>
            <p:cNvPr id="62" name="Straight Arrow Connector 61">
              <a:extLst>
                <a:ext uri="{FF2B5EF4-FFF2-40B4-BE49-F238E27FC236}">
                  <a16:creationId xmlns:a16="http://schemas.microsoft.com/office/drawing/2014/main" id="{CB9AD1C1-85C5-BC4C-8A41-94824BA7D893}"/>
                </a:ext>
              </a:extLst>
            </p:cNvPr>
            <p:cNvCxnSpPr/>
            <p:nvPr/>
          </p:nvCxnSpPr>
          <p:spPr>
            <a:xfrm flipH="1">
              <a:off x="8980488" y="3974070"/>
              <a:ext cx="393700" cy="242331"/>
            </a:xfrm>
            <a:prstGeom prst="straightConnector1">
              <a:avLst/>
            </a:prstGeom>
            <a:ln>
              <a:solidFill>
                <a:srgbClr val="00A5FF"/>
              </a:solidFill>
              <a:tailEnd type="triangle"/>
            </a:ln>
          </p:spPr>
          <p:style>
            <a:lnRef idx="2">
              <a:schemeClr val="accent1"/>
            </a:lnRef>
            <a:fillRef idx="0">
              <a:schemeClr val="accent1"/>
            </a:fillRef>
            <a:effectRef idx="1">
              <a:schemeClr val="accent1"/>
            </a:effectRef>
            <a:fontRef idx="minor">
              <a:schemeClr val="tx1"/>
            </a:fontRef>
          </p:style>
        </p:cxnSp>
      </p:grpSp>
      <p:sp>
        <p:nvSpPr>
          <p:cNvPr id="27" name="TextBox 26">
            <a:extLst>
              <a:ext uri="{FF2B5EF4-FFF2-40B4-BE49-F238E27FC236}">
                <a16:creationId xmlns:a16="http://schemas.microsoft.com/office/drawing/2014/main" id="{BFB16B21-9962-D946-AE82-62E86FE4F2F6}"/>
              </a:ext>
            </a:extLst>
          </p:cNvPr>
          <p:cNvSpPr txBox="1"/>
          <p:nvPr/>
        </p:nvSpPr>
        <p:spPr>
          <a:xfrm>
            <a:off x="11413574" y="6378284"/>
            <a:ext cx="757593" cy="518327"/>
          </a:xfrm>
          <a:prstGeom prst="rect">
            <a:avLst/>
          </a:prstGeom>
          <a:noFill/>
        </p:spPr>
        <p:txBody>
          <a:bodyPr wrap="square" lIns="117177" tIns="58589" rIns="117177" bIns="58589" rtlCol="0">
            <a:spAutoFit/>
          </a:bodyPr>
          <a:lstStyle/>
          <a:p>
            <a:pPr algn="r"/>
            <a:fld id="{1522821B-97C6-7844-9E36-9F99133D1177}" type="slidenum">
              <a:rPr lang="en-US" sz="2599" b="1">
                <a:solidFill>
                  <a:srgbClr val="FF0000"/>
                </a:solidFill>
              </a:rPr>
              <a:pPr algn="r"/>
              <a:t>5</a:t>
            </a:fld>
            <a:endParaRPr lang="en-US" sz="2599" b="1" dirty="0">
              <a:solidFill>
                <a:srgbClr val="FF0000"/>
              </a:solidFill>
            </a:endParaRPr>
          </a:p>
        </p:txBody>
      </p:sp>
      <p:sp>
        <p:nvSpPr>
          <p:cNvPr id="28" name="Rectangle 27">
            <a:extLst>
              <a:ext uri="{FF2B5EF4-FFF2-40B4-BE49-F238E27FC236}">
                <a16:creationId xmlns:a16="http://schemas.microsoft.com/office/drawing/2014/main" id="{ACA7932A-041F-794C-9EC4-6E5D206D0046}"/>
              </a:ext>
            </a:extLst>
          </p:cNvPr>
          <p:cNvSpPr/>
          <p:nvPr/>
        </p:nvSpPr>
        <p:spPr>
          <a:xfrm>
            <a:off x="16932" y="-3314"/>
            <a:ext cx="12188825" cy="553753"/>
          </a:xfrm>
          <a:prstGeom prst="rect">
            <a:avLst/>
          </a:prstGeom>
          <a:gradFill>
            <a:gsLst>
              <a:gs pos="0">
                <a:schemeClr val="bg1">
                  <a:lumMod val="95000"/>
                </a:schemeClr>
              </a:gs>
              <a:gs pos="50000">
                <a:srgbClr val="00B0F0"/>
              </a:gs>
              <a:gs pos="100000">
                <a:srgbClr val="BA56FF"/>
              </a:gs>
            </a:gsLst>
            <a:lin ang="21360000" scaled="0"/>
          </a:gradFill>
          <a:ln>
            <a:noFill/>
          </a:ln>
          <a:effectLst/>
        </p:spPr>
        <p:style>
          <a:lnRef idx="1">
            <a:schemeClr val="accent1"/>
          </a:lnRef>
          <a:fillRef idx="3">
            <a:schemeClr val="accent1"/>
          </a:fillRef>
          <a:effectRef idx="2">
            <a:schemeClr val="accent1"/>
          </a:effectRef>
          <a:fontRef idx="minor">
            <a:schemeClr val="lt1"/>
          </a:fontRef>
        </p:style>
        <p:txBody>
          <a:bodyPr lIns="117208" tIns="58604" rIns="117208" bIns="58604" rtlCol="0" anchor="ctr"/>
          <a:lstStyle/>
          <a:p>
            <a:pPr algn="ctr"/>
            <a:endParaRPr lang="en-US" dirty="0"/>
          </a:p>
        </p:txBody>
      </p:sp>
      <p:cxnSp>
        <p:nvCxnSpPr>
          <p:cNvPr id="29" name="Straight Connector 28">
            <a:extLst>
              <a:ext uri="{FF2B5EF4-FFF2-40B4-BE49-F238E27FC236}">
                <a16:creationId xmlns:a16="http://schemas.microsoft.com/office/drawing/2014/main" id="{E5DEC317-FB3A-C043-A42C-D64BAA879C9C}"/>
              </a:ext>
            </a:extLst>
          </p:cNvPr>
          <p:cNvCxnSpPr/>
          <p:nvPr/>
        </p:nvCxnSpPr>
        <p:spPr>
          <a:xfrm>
            <a:off x="0" y="588981"/>
            <a:ext cx="12188825" cy="0"/>
          </a:xfrm>
          <a:prstGeom prst="line">
            <a:avLst/>
          </a:prstGeom>
          <a:ln w="38100" cmpd="sng">
            <a:solidFill>
              <a:srgbClr val="FFFF00"/>
            </a:solidFill>
          </a:ln>
          <a:effectLst>
            <a:glow rad="101600">
              <a:srgbClr val="FF6600">
                <a:alpha val="75000"/>
              </a:srgbClr>
            </a:glow>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4DBEB32B-113A-DE43-A9F5-D6621E2F1D6A}"/>
              </a:ext>
            </a:extLst>
          </p:cNvPr>
          <p:cNvSpPr txBox="1"/>
          <p:nvPr/>
        </p:nvSpPr>
        <p:spPr>
          <a:xfrm>
            <a:off x="10460760" y="-48133"/>
            <a:ext cx="1707236" cy="672350"/>
          </a:xfrm>
          <a:prstGeom prst="rect">
            <a:avLst/>
          </a:prstGeom>
          <a:noFill/>
        </p:spPr>
        <p:txBody>
          <a:bodyPr wrap="none" lIns="117208" tIns="58604" rIns="117208" bIns="58604" rtlCol="0">
            <a:spAutoFit/>
          </a:bodyPr>
          <a:lstStyle/>
          <a:p>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Air-LUSI</a:t>
            </a:r>
            <a:endParaRPr lang="en-US" sz="3600" b="1" dirty="0"/>
          </a:p>
        </p:txBody>
      </p:sp>
      <p:sp>
        <p:nvSpPr>
          <p:cNvPr id="38" name="TextBox 37">
            <a:extLst>
              <a:ext uri="{FF2B5EF4-FFF2-40B4-BE49-F238E27FC236}">
                <a16:creationId xmlns:a16="http://schemas.microsoft.com/office/drawing/2014/main" id="{E44F1F1F-7492-0144-A3B6-043F94B31E7F}"/>
              </a:ext>
            </a:extLst>
          </p:cNvPr>
          <p:cNvSpPr txBox="1"/>
          <p:nvPr/>
        </p:nvSpPr>
        <p:spPr>
          <a:xfrm>
            <a:off x="189955" y="-66635"/>
            <a:ext cx="2667269" cy="707758"/>
          </a:xfrm>
          <a:prstGeom prst="rect">
            <a:avLst/>
          </a:prstGeom>
          <a:noFill/>
        </p:spPr>
        <p:txBody>
          <a:bodyPr wrap="none" rtlCol="0">
            <a:spAutoFit/>
          </a:bodyPr>
          <a:lstStyle/>
          <a:p>
            <a:r>
              <a:rPr lang="en-US" sz="3999" b="1" dirty="0"/>
              <a:t>ER-2 Aircraft</a:t>
            </a:r>
          </a:p>
        </p:txBody>
      </p:sp>
    </p:spTree>
    <p:extLst>
      <p:ext uri="{BB962C8B-B14F-4D97-AF65-F5344CB8AC3E}">
        <p14:creationId xmlns:p14="http://schemas.microsoft.com/office/powerpoint/2010/main" val="2638781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DA1030-8BE3-6447-B0C9-78E2560F9B6A}"/>
              </a:ext>
            </a:extLst>
          </p:cNvPr>
          <p:cNvSpPr/>
          <p:nvPr/>
        </p:nvSpPr>
        <p:spPr>
          <a:xfrm>
            <a:off x="16928" y="641067"/>
            <a:ext cx="12171897" cy="6216933"/>
          </a:xfrm>
          <a:prstGeom prst="rect">
            <a:avLst/>
          </a:prstGeom>
          <a:solidFill>
            <a:srgbClr val="CFD6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6BE0ED2-73B4-6848-98CF-91B46015C73A}"/>
              </a:ext>
            </a:extLst>
          </p:cNvPr>
          <p:cNvSpPr/>
          <p:nvPr/>
        </p:nvSpPr>
        <p:spPr>
          <a:xfrm>
            <a:off x="16928" y="-2420"/>
            <a:ext cx="12185651" cy="553609"/>
          </a:xfrm>
          <a:prstGeom prst="rect">
            <a:avLst/>
          </a:prstGeom>
          <a:gradFill>
            <a:gsLst>
              <a:gs pos="0">
                <a:schemeClr val="bg1">
                  <a:lumMod val="95000"/>
                </a:schemeClr>
              </a:gs>
              <a:gs pos="50000">
                <a:srgbClr val="00B0F0"/>
              </a:gs>
              <a:gs pos="100000">
                <a:srgbClr val="BA56FF"/>
              </a:gs>
            </a:gsLst>
            <a:lin ang="21360000" scaled="0"/>
          </a:gradFill>
          <a:ln>
            <a:noFill/>
          </a:ln>
          <a:effectLst/>
        </p:spPr>
        <p:style>
          <a:lnRef idx="1">
            <a:schemeClr val="accent1"/>
          </a:lnRef>
          <a:fillRef idx="3">
            <a:schemeClr val="accent1"/>
          </a:fillRef>
          <a:effectRef idx="2">
            <a:schemeClr val="accent1"/>
          </a:effectRef>
          <a:fontRef idx="minor">
            <a:schemeClr val="lt1"/>
          </a:fontRef>
        </p:style>
        <p:txBody>
          <a:bodyPr lIns="117177" tIns="58589" rIns="117177" bIns="58589" rtlCol="0" anchor="ctr"/>
          <a:lstStyle/>
          <a:p>
            <a:pPr algn="ctr"/>
            <a:endParaRPr lang="en-US" sz="2299" dirty="0"/>
          </a:p>
        </p:txBody>
      </p:sp>
      <p:sp>
        <p:nvSpPr>
          <p:cNvPr id="55" name="Rectangle 54">
            <a:extLst>
              <a:ext uri="{FF2B5EF4-FFF2-40B4-BE49-F238E27FC236}">
                <a16:creationId xmlns:a16="http://schemas.microsoft.com/office/drawing/2014/main" id="{BD58A0F0-ECF6-BE4C-9AEC-80F81120920C}"/>
              </a:ext>
            </a:extLst>
          </p:cNvPr>
          <p:cNvSpPr/>
          <p:nvPr/>
        </p:nvSpPr>
        <p:spPr>
          <a:xfrm>
            <a:off x="63040" y="1116088"/>
            <a:ext cx="1666794" cy="5650496"/>
          </a:xfrm>
          <a:prstGeom prst="rect">
            <a:avLst/>
          </a:prstGeom>
          <a:solidFill>
            <a:srgbClr val="CFD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9"/>
          </a:p>
        </p:txBody>
      </p:sp>
      <p:sp>
        <p:nvSpPr>
          <p:cNvPr id="54" name="Rectangle 53">
            <a:extLst>
              <a:ext uri="{FF2B5EF4-FFF2-40B4-BE49-F238E27FC236}">
                <a16:creationId xmlns:a16="http://schemas.microsoft.com/office/drawing/2014/main" id="{FD810497-2012-8B4D-A6BD-B97B4A4BAC9C}"/>
              </a:ext>
            </a:extLst>
          </p:cNvPr>
          <p:cNvSpPr/>
          <p:nvPr/>
        </p:nvSpPr>
        <p:spPr>
          <a:xfrm>
            <a:off x="189955" y="3960263"/>
            <a:ext cx="11935829" cy="2806321"/>
          </a:xfrm>
          <a:prstGeom prst="rect">
            <a:avLst/>
          </a:prstGeom>
          <a:solidFill>
            <a:srgbClr val="CFD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9"/>
          </a:p>
        </p:txBody>
      </p:sp>
      <p:sp>
        <p:nvSpPr>
          <p:cNvPr id="53" name="Rectangle 52">
            <a:extLst>
              <a:ext uri="{FF2B5EF4-FFF2-40B4-BE49-F238E27FC236}">
                <a16:creationId xmlns:a16="http://schemas.microsoft.com/office/drawing/2014/main" id="{D5278A62-3D1A-114F-B8FE-1BEB3B131EB5}"/>
              </a:ext>
            </a:extLst>
          </p:cNvPr>
          <p:cNvSpPr/>
          <p:nvPr/>
        </p:nvSpPr>
        <p:spPr>
          <a:xfrm>
            <a:off x="63798" y="724929"/>
            <a:ext cx="12061986" cy="1193540"/>
          </a:xfrm>
          <a:prstGeom prst="rect">
            <a:avLst/>
          </a:prstGeom>
          <a:solidFill>
            <a:srgbClr val="CFD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9"/>
          </a:p>
        </p:txBody>
      </p:sp>
      <p:pic>
        <p:nvPicPr>
          <p:cNvPr id="2" name="Picture 1" descr="René-Antoine_Houasse_-_Morpheus_Awakening_as_Iris_Draws_Near,_1690.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8445" y="4487153"/>
            <a:ext cx="1149321" cy="1604375"/>
          </a:xfrm>
          <a:prstGeom prst="rect">
            <a:avLst/>
          </a:prstGeom>
        </p:spPr>
      </p:pic>
      <p:pic>
        <p:nvPicPr>
          <p:cNvPr id="3" name="Picture 2" descr="Seignac,_Diane_chassant_(5613442047).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2732" y="1210124"/>
            <a:ext cx="1131394" cy="1754099"/>
          </a:xfrm>
          <a:prstGeom prst="rect">
            <a:avLst/>
          </a:prstGeom>
        </p:spPr>
      </p:pic>
      <p:sp>
        <p:nvSpPr>
          <p:cNvPr id="16" name="TextBox 15">
            <a:extLst>
              <a:ext uri="{FF2B5EF4-FFF2-40B4-BE49-F238E27FC236}">
                <a16:creationId xmlns:a16="http://schemas.microsoft.com/office/drawing/2014/main" id="{D9380652-0785-0D48-91F4-FD9ABD547F12}"/>
              </a:ext>
            </a:extLst>
          </p:cNvPr>
          <p:cNvSpPr txBox="1"/>
          <p:nvPr/>
        </p:nvSpPr>
        <p:spPr>
          <a:xfrm>
            <a:off x="370391" y="798913"/>
            <a:ext cx="8743147" cy="990783"/>
          </a:xfrm>
          <a:prstGeom prst="rect">
            <a:avLst/>
          </a:prstGeom>
          <a:noFill/>
        </p:spPr>
        <p:txBody>
          <a:bodyPr wrap="square" rtlCol="0">
            <a:spAutoFit/>
          </a:bodyPr>
          <a:lstStyle/>
          <a:p>
            <a:pPr>
              <a:lnSpc>
                <a:spcPct val="80000"/>
              </a:lnSpc>
              <a:spcBef>
                <a:spcPts val="600"/>
              </a:spcBef>
            </a:pPr>
            <a:r>
              <a:rPr lang="en-US" sz="1999" b="1" dirty="0">
                <a:solidFill>
                  <a:srgbClr val="C00000"/>
                </a:solidFill>
                <a:cs typeface="Calibri"/>
              </a:rPr>
              <a:t>ARTEMIS</a:t>
            </a:r>
            <a:r>
              <a:rPr lang="en-US" sz="1999" b="1" dirty="0">
                <a:cs typeface="Calibri"/>
              </a:rPr>
              <a:t> – </a:t>
            </a:r>
            <a:r>
              <a:rPr lang="en-US" sz="1999" b="1" u="sng" dirty="0">
                <a:solidFill>
                  <a:srgbClr val="C00000"/>
                </a:solidFill>
                <a:cs typeface="Calibri"/>
              </a:rPr>
              <a:t>A</a:t>
            </a:r>
            <a:r>
              <a:rPr lang="en-US" sz="1999" b="1" u="sng" dirty="0">
                <a:cs typeface="Calibri"/>
              </a:rPr>
              <a:t>utonomous, </a:t>
            </a:r>
            <a:r>
              <a:rPr lang="en-US" sz="1999" b="1" u="sng" dirty="0">
                <a:solidFill>
                  <a:srgbClr val="C00000"/>
                </a:solidFill>
                <a:cs typeface="Calibri"/>
              </a:rPr>
              <a:t>R</a:t>
            </a:r>
            <a:r>
              <a:rPr lang="en-US" sz="1999" b="1" u="sng" dirty="0">
                <a:cs typeface="Calibri"/>
              </a:rPr>
              <a:t>obotic </a:t>
            </a:r>
            <a:r>
              <a:rPr lang="en-US" sz="1999" b="1" u="sng" dirty="0" err="1">
                <a:solidFill>
                  <a:srgbClr val="C00000"/>
                </a:solidFill>
                <a:cs typeface="Calibri"/>
              </a:rPr>
              <a:t>TE</a:t>
            </a:r>
            <a:r>
              <a:rPr lang="en-US" sz="1999" b="1" u="sng" dirty="0" err="1">
                <a:cs typeface="Calibri"/>
              </a:rPr>
              <a:t>lescope</a:t>
            </a:r>
            <a:r>
              <a:rPr lang="en-US" sz="1999" b="1" u="sng" dirty="0">
                <a:cs typeface="Calibri"/>
              </a:rPr>
              <a:t> </a:t>
            </a:r>
            <a:r>
              <a:rPr lang="en-US" sz="1999" b="1" u="sng" dirty="0">
                <a:solidFill>
                  <a:srgbClr val="C00000"/>
                </a:solidFill>
                <a:cs typeface="Calibri"/>
              </a:rPr>
              <a:t>M</a:t>
            </a:r>
            <a:r>
              <a:rPr lang="en-US" sz="1999" b="1" u="sng" dirty="0">
                <a:cs typeface="Calibri"/>
              </a:rPr>
              <a:t>ount </a:t>
            </a:r>
            <a:r>
              <a:rPr lang="en-US" sz="1999" b="1" u="sng" dirty="0">
                <a:solidFill>
                  <a:srgbClr val="C00000"/>
                </a:solidFill>
                <a:cs typeface="Calibri"/>
              </a:rPr>
              <a:t>I</a:t>
            </a:r>
            <a:r>
              <a:rPr lang="en-US" sz="1999" b="1" u="sng" dirty="0">
                <a:cs typeface="Calibri"/>
              </a:rPr>
              <a:t>nstrument </a:t>
            </a:r>
            <a:r>
              <a:rPr lang="en-US" sz="1999" b="1" u="sng" dirty="0">
                <a:solidFill>
                  <a:srgbClr val="C00000"/>
                </a:solidFill>
                <a:cs typeface="Calibri"/>
              </a:rPr>
              <a:t>S</a:t>
            </a:r>
            <a:r>
              <a:rPr lang="en-US" sz="1999" b="1" u="sng" dirty="0">
                <a:cs typeface="Calibri"/>
              </a:rPr>
              <a:t>ubsystem</a:t>
            </a:r>
            <a:endParaRPr lang="en-US" sz="1999" u="sng" dirty="0">
              <a:cs typeface="Calibri"/>
            </a:endParaRPr>
          </a:p>
          <a:p>
            <a:pPr marL="1258510" lvl="2" indent="-215835">
              <a:lnSpc>
                <a:spcPct val="80000"/>
              </a:lnSpc>
              <a:spcBef>
                <a:spcPts val="600"/>
              </a:spcBef>
              <a:buFont typeface="Courier New" panose="02070309020205020404" pitchFamily="49" charset="0"/>
              <a:buChar char="o"/>
            </a:pPr>
            <a:r>
              <a:rPr lang="en-US" sz="1999" dirty="0">
                <a:cs typeface="Calibri"/>
              </a:rPr>
              <a:t>Uses tracking camera on telescope and computer controlled PID loop.</a:t>
            </a:r>
          </a:p>
          <a:p>
            <a:pPr marL="1258510" lvl="2" indent="-215835">
              <a:lnSpc>
                <a:spcPct val="80000"/>
              </a:lnSpc>
              <a:spcBef>
                <a:spcPts val="600"/>
              </a:spcBef>
              <a:buFont typeface="Courier New" panose="02070309020205020404" pitchFamily="49" charset="0"/>
              <a:buChar char="o"/>
            </a:pPr>
            <a:r>
              <a:rPr lang="en-US" sz="1999" dirty="0">
                <a:cs typeface="Calibri"/>
              </a:rPr>
              <a:t>Keeps telescope fixed on the Moon to within 0.1°.</a:t>
            </a:r>
          </a:p>
        </p:txBody>
      </p:sp>
      <p:sp>
        <p:nvSpPr>
          <p:cNvPr id="18" name="TextBox 17">
            <a:extLst>
              <a:ext uri="{FF2B5EF4-FFF2-40B4-BE49-F238E27FC236}">
                <a16:creationId xmlns:a16="http://schemas.microsoft.com/office/drawing/2014/main" id="{4D681BFB-D5DF-794F-93F5-7E7828F060EF}"/>
              </a:ext>
            </a:extLst>
          </p:cNvPr>
          <p:cNvSpPr txBox="1"/>
          <p:nvPr/>
        </p:nvSpPr>
        <p:spPr>
          <a:xfrm>
            <a:off x="370390" y="4071027"/>
            <a:ext cx="5349229" cy="2621573"/>
          </a:xfrm>
          <a:prstGeom prst="rect">
            <a:avLst/>
          </a:prstGeom>
          <a:noFill/>
        </p:spPr>
        <p:txBody>
          <a:bodyPr wrap="square" rtlCol="0">
            <a:spAutoFit/>
          </a:bodyPr>
          <a:lstStyle/>
          <a:p>
            <a:pPr>
              <a:lnSpc>
                <a:spcPct val="80000"/>
              </a:lnSpc>
              <a:spcBef>
                <a:spcPts val="600"/>
              </a:spcBef>
            </a:pPr>
            <a:r>
              <a:rPr lang="en-US" sz="1999" b="1" dirty="0">
                <a:solidFill>
                  <a:srgbClr val="C00000"/>
                </a:solidFill>
                <a:cs typeface="Calibri"/>
              </a:rPr>
              <a:t>IRIS</a:t>
            </a:r>
            <a:r>
              <a:rPr lang="en-US" sz="1999" b="1" dirty="0">
                <a:cs typeface="Calibri"/>
              </a:rPr>
              <a:t> – </a:t>
            </a:r>
            <a:r>
              <a:rPr lang="en-US" sz="1999" b="1" u="sng" dirty="0" err="1">
                <a:solidFill>
                  <a:srgbClr val="C00000"/>
                </a:solidFill>
                <a:cs typeface="Calibri"/>
              </a:rPr>
              <a:t>IR</a:t>
            </a:r>
            <a:r>
              <a:rPr lang="en-US" sz="1999" b="1" u="sng" dirty="0" err="1">
                <a:cs typeface="Calibri"/>
              </a:rPr>
              <a:t>radiance</a:t>
            </a:r>
            <a:r>
              <a:rPr lang="en-US" sz="1999" b="1" u="sng" dirty="0">
                <a:cs typeface="Calibri"/>
              </a:rPr>
              <a:t> </a:t>
            </a:r>
            <a:r>
              <a:rPr lang="en-US" sz="1999" b="1" u="sng" dirty="0">
                <a:solidFill>
                  <a:srgbClr val="C00000"/>
                </a:solidFill>
                <a:cs typeface="Calibri"/>
              </a:rPr>
              <a:t>I</a:t>
            </a:r>
            <a:r>
              <a:rPr lang="en-US" sz="1999" b="1" u="sng" dirty="0">
                <a:cs typeface="Calibri"/>
              </a:rPr>
              <a:t>nstrument </a:t>
            </a:r>
            <a:r>
              <a:rPr lang="en-US" sz="1999" b="1" u="sng" dirty="0">
                <a:solidFill>
                  <a:srgbClr val="C00000"/>
                </a:solidFill>
                <a:cs typeface="Calibri"/>
              </a:rPr>
              <a:t>S</a:t>
            </a:r>
            <a:r>
              <a:rPr lang="en-US" sz="1999" b="1" u="sng" dirty="0">
                <a:cs typeface="Calibri"/>
              </a:rPr>
              <a:t>ubsystem</a:t>
            </a:r>
          </a:p>
          <a:p>
            <a:pPr marL="1385472" lvl="2" indent="-342797">
              <a:lnSpc>
                <a:spcPct val="80000"/>
              </a:lnSpc>
              <a:spcBef>
                <a:spcPts val="600"/>
              </a:spcBef>
              <a:buFont typeface="Courier New" panose="02070309020205020404" pitchFamily="49" charset="0"/>
              <a:buChar char="o"/>
            </a:pPr>
            <a:r>
              <a:rPr lang="en-US" sz="1999" dirty="0">
                <a:cs typeface="Calibri"/>
              </a:rPr>
              <a:t>A non-imaging telescope (integrating sphere at focal point).</a:t>
            </a:r>
          </a:p>
          <a:p>
            <a:pPr marL="1385472" lvl="2" indent="-342797">
              <a:lnSpc>
                <a:spcPct val="80000"/>
              </a:lnSpc>
              <a:spcBef>
                <a:spcPts val="600"/>
              </a:spcBef>
              <a:buFont typeface="Courier New" panose="02070309020205020404" pitchFamily="49" charset="0"/>
              <a:buChar char="o"/>
            </a:pPr>
            <a:r>
              <a:rPr lang="en-US" sz="1999" dirty="0">
                <a:cs typeface="Calibri"/>
              </a:rPr>
              <a:t>Light fed via a fiber optic cable to a spectrograph.</a:t>
            </a:r>
          </a:p>
          <a:p>
            <a:pPr marL="1385472" lvl="2" indent="-342797">
              <a:lnSpc>
                <a:spcPct val="80000"/>
              </a:lnSpc>
              <a:spcBef>
                <a:spcPts val="600"/>
              </a:spcBef>
              <a:buFont typeface="Courier New" panose="02070309020205020404" pitchFamily="49" charset="0"/>
              <a:buChar char="o"/>
            </a:pPr>
            <a:r>
              <a:rPr lang="en-US" sz="1999" dirty="0">
                <a:cs typeface="Calibri"/>
              </a:rPr>
              <a:t>On-board LED validation source.</a:t>
            </a:r>
          </a:p>
          <a:p>
            <a:pPr marL="1385472" lvl="2" indent="-342797">
              <a:lnSpc>
                <a:spcPct val="80000"/>
              </a:lnSpc>
              <a:spcBef>
                <a:spcPts val="600"/>
              </a:spcBef>
              <a:buFont typeface="Courier New" panose="02070309020205020404" pitchFamily="49" charset="0"/>
              <a:buChar char="o"/>
            </a:pPr>
            <a:r>
              <a:rPr lang="en-US" sz="1999" dirty="0">
                <a:cs typeface="Calibri"/>
              </a:rPr>
              <a:t>Instrument enclosure keeps the spectrograph and validation source at surface-level P &amp; T during flight.</a:t>
            </a:r>
          </a:p>
        </p:txBody>
      </p:sp>
      <p:pic>
        <p:nvPicPr>
          <p:cNvPr id="10" name="Picture 9">
            <a:extLst>
              <a:ext uri="{FF2B5EF4-FFF2-40B4-BE49-F238E27FC236}">
                <a16:creationId xmlns:a16="http://schemas.microsoft.com/office/drawing/2014/main" id="{0CB60DDC-627A-764E-AF75-E2938AC8B49B}"/>
              </a:ext>
            </a:extLst>
          </p:cNvPr>
          <p:cNvPicPr>
            <a:picLocks noChangeAspect="1"/>
          </p:cNvPicPr>
          <p:nvPr/>
        </p:nvPicPr>
        <p:blipFill>
          <a:blip r:embed="rId5"/>
          <a:stretch>
            <a:fillRect/>
          </a:stretch>
        </p:blipFill>
        <p:spPr>
          <a:xfrm>
            <a:off x="8993513" y="4388285"/>
            <a:ext cx="3074781" cy="2051980"/>
          </a:xfrm>
          <a:prstGeom prst="rect">
            <a:avLst/>
          </a:prstGeom>
          <a:ln w="28575">
            <a:solidFill>
              <a:srgbClr val="BA56FF"/>
            </a:solidFill>
          </a:ln>
        </p:spPr>
      </p:pic>
      <p:pic>
        <p:nvPicPr>
          <p:cNvPr id="11" name="Picture 10">
            <a:extLst>
              <a:ext uri="{FF2B5EF4-FFF2-40B4-BE49-F238E27FC236}">
                <a16:creationId xmlns:a16="http://schemas.microsoft.com/office/drawing/2014/main" id="{6E520823-BFCA-9644-B381-0D57FA381CBF}"/>
              </a:ext>
            </a:extLst>
          </p:cNvPr>
          <p:cNvPicPr>
            <a:picLocks noChangeAspect="1"/>
          </p:cNvPicPr>
          <p:nvPr/>
        </p:nvPicPr>
        <p:blipFill>
          <a:blip r:embed="rId6"/>
          <a:stretch>
            <a:fillRect/>
          </a:stretch>
        </p:blipFill>
        <p:spPr>
          <a:xfrm>
            <a:off x="5803387" y="4389074"/>
            <a:ext cx="3074780" cy="2051192"/>
          </a:xfrm>
          <a:prstGeom prst="rect">
            <a:avLst/>
          </a:prstGeom>
          <a:ln w="28575">
            <a:solidFill>
              <a:srgbClr val="BA56FF"/>
            </a:solidFill>
          </a:ln>
        </p:spPr>
      </p:pic>
      <p:pic>
        <p:nvPicPr>
          <p:cNvPr id="12" name="Picture 11">
            <a:extLst>
              <a:ext uri="{FF2B5EF4-FFF2-40B4-BE49-F238E27FC236}">
                <a16:creationId xmlns:a16="http://schemas.microsoft.com/office/drawing/2014/main" id="{BD646FD0-FD4F-AD44-928F-0FEBC3582815}"/>
              </a:ext>
            </a:extLst>
          </p:cNvPr>
          <p:cNvPicPr>
            <a:picLocks noChangeAspect="1"/>
          </p:cNvPicPr>
          <p:nvPr/>
        </p:nvPicPr>
        <p:blipFill>
          <a:blip r:embed="rId7">
            <a:clrChange>
              <a:clrFrom>
                <a:srgbClr val="FEFFFF"/>
              </a:clrFrom>
              <a:clrTo>
                <a:srgbClr val="FEFFFF">
                  <a:alpha val="0"/>
                </a:srgbClr>
              </a:clrTo>
            </a:clrChange>
            <a:extLst>
              <a:ext uri="{28A0092B-C50C-407E-A947-70E740481C1C}">
                <a14:useLocalDpi xmlns:a14="http://schemas.microsoft.com/office/drawing/2010/main"/>
              </a:ext>
            </a:extLst>
          </a:blip>
          <a:stretch>
            <a:fillRect/>
          </a:stretch>
        </p:blipFill>
        <p:spPr>
          <a:xfrm>
            <a:off x="4389397" y="1916541"/>
            <a:ext cx="1381425" cy="1841899"/>
          </a:xfrm>
          <a:prstGeom prst="rect">
            <a:avLst/>
          </a:prstGeom>
        </p:spPr>
      </p:pic>
      <p:pic>
        <p:nvPicPr>
          <p:cNvPr id="15" name="Picture 14">
            <a:extLst>
              <a:ext uri="{FF2B5EF4-FFF2-40B4-BE49-F238E27FC236}">
                <a16:creationId xmlns:a16="http://schemas.microsoft.com/office/drawing/2014/main" id="{42CE8397-5D4B-8E4B-A4A5-D83611222032}"/>
              </a:ext>
            </a:extLst>
          </p:cNvPr>
          <p:cNvPicPr>
            <a:picLocks noChangeAspect="1"/>
          </p:cNvPicPr>
          <p:nvPr/>
        </p:nvPicPr>
        <p:blipFill>
          <a:blip r:embed="rId8"/>
          <a:stretch>
            <a:fillRect/>
          </a:stretch>
        </p:blipFill>
        <p:spPr>
          <a:xfrm>
            <a:off x="5807597" y="2093926"/>
            <a:ext cx="3075157" cy="2073138"/>
          </a:xfrm>
          <a:prstGeom prst="rect">
            <a:avLst/>
          </a:prstGeom>
          <a:ln w="28575">
            <a:solidFill>
              <a:srgbClr val="BA56FF"/>
            </a:solidFill>
          </a:ln>
        </p:spPr>
      </p:pic>
      <p:pic>
        <p:nvPicPr>
          <p:cNvPr id="17" name="Picture 16">
            <a:extLst>
              <a:ext uri="{FF2B5EF4-FFF2-40B4-BE49-F238E27FC236}">
                <a16:creationId xmlns:a16="http://schemas.microsoft.com/office/drawing/2014/main" id="{CD26DF2C-C0F2-064E-B9B7-136DC5316984}"/>
              </a:ext>
            </a:extLst>
          </p:cNvPr>
          <p:cNvPicPr>
            <a:picLocks noChangeAspect="1"/>
          </p:cNvPicPr>
          <p:nvPr/>
        </p:nvPicPr>
        <p:blipFill>
          <a:blip r:embed="rId9"/>
          <a:stretch>
            <a:fillRect/>
          </a:stretch>
        </p:blipFill>
        <p:spPr>
          <a:xfrm>
            <a:off x="8993513" y="2093926"/>
            <a:ext cx="3074781" cy="2049854"/>
          </a:xfrm>
          <a:prstGeom prst="rect">
            <a:avLst/>
          </a:prstGeom>
          <a:ln w="28575">
            <a:solidFill>
              <a:srgbClr val="BA56FF"/>
            </a:solidFill>
          </a:ln>
        </p:spPr>
      </p:pic>
      <p:sp>
        <p:nvSpPr>
          <p:cNvPr id="4" name="TextBox 3">
            <a:extLst>
              <a:ext uri="{FF2B5EF4-FFF2-40B4-BE49-F238E27FC236}">
                <a16:creationId xmlns:a16="http://schemas.microsoft.com/office/drawing/2014/main" id="{D0C64D9D-CE4C-384C-8DD1-E600F283A160}"/>
              </a:ext>
            </a:extLst>
          </p:cNvPr>
          <p:cNvSpPr txBox="1"/>
          <p:nvPr/>
        </p:nvSpPr>
        <p:spPr>
          <a:xfrm>
            <a:off x="3626746" y="1813984"/>
            <a:ext cx="1004244" cy="830781"/>
          </a:xfrm>
          <a:prstGeom prst="rect">
            <a:avLst/>
          </a:prstGeom>
          <a:noFill/>
        </p:spPr>
        <p:txBody>
          <a:bodyPr wrap="square" rtlCol="0">
            <a:spAutoFit/>
          </a:bodyPr>
          <a:lstStyle/>
          <a:p>
            <a:r>
              <a:rPr lang="en-US" sz="1600" dirty="0"/>
              <a:t>ARTEMIS Control Assembly</a:t>
            </a:r>
          </a:p>
        </p:txBody>
      </p:sp>
      <p:sp>
        <p:nvSpPr>
          <p:cNvPr id="19" name="TextBox 18">
            <a:extLst>
              <a:ext uri="{FF2B5EF4-FFF2-40B4-BE49-F238E27FC236}">
                <a16:creationId xmlns:a16="http://schemas.microsoft.com/office/drawing/2014/main" id="{F4C3E4B2-F644-C441-B4C0-306AEF34E8B2}"/>
              </a:ext>
            </a:extLst>
          </p:cNvPr>
          <p:cNvSpPr txBox="1"/>
          <p:nvPr/>
        </p:nvSpPr>
        <p:spPr>
          <a:xfrm>
            <a:off x="5772582" y="3114024"/>
            <a:ext cx="1184816" cy="1076937"/>
          </a:xfrm>
          <a:prstGeom prst="rect">
            <a:avLst/>
          </a:prstGeom>
          <a:noFill/>
        </p:spPr>
        <p:txBody>
          <a:bodyPr wrap="square" rtlCol="0">
            <a:spAutoFit/>
          </a:bodyPr>
          <a:lstStyle/>
          <a:p>
            <a:r>
              <a:rPr lang="en-US" sz="1600" b="1" dirty="0">
                <a:solidFill>
                  <a:schemeClr val="bg1"/>
                </a:solidFill>
              </a:rPr>
              <a:t>ARTEMIS Control Assembly</a:t>
            </a:r>
          </a:p>
          <a:p>
            <a:r>
              <a:rPr lang="en-US" sz="1600" b="1" dirty="0">
                <a:solidFill>
                  <a:schemeClr val="bg1"/>
                </a:solidFill>
              </a:rPr>
              <a:t>Installation</a:t>
            </a:r>
          </a:p>
        </p:txBody>
      </p:sp>
      <p:sp>
        <p:nvSpPr>
          <p:cNvPr id="20" name="TextBox 19">
            <a:extLst>
              <a:ext uri="{FF2B5EF4-FFF2-40B4-BE49-F238E27FC236}">
                <a16:creationId xmlns:a16="http://schemas.microsoft.com/office/drawing/2014/main" id="{D6031DF8-FFE0-EA46-A965-2E5C00B29E2D}"/>
              </a:ext>
            </a:extLst>
          </p:cNvPr>
          <p:cNvSpPr txBox="1"/>
          <p:nvPr/>
        </p:nvSpPr>
        <p:spPr>
          <a:xfrm>
            <a:off x="9690114" y="3845911"/>
            <a:ext cx="1681579" cy="338466"/>
          </a:xfrm>
          <a:prstGeom prst="rect">
            <a:avLst/>
          </a:prstGeom>
          <a:noFill/>
        </p:spPr>
        <p:txBody>
          <a:bodyPr wrap="square" rtlCol="0">
            <a:spAutoFit/>
          </a:bodyPr>
          <a:lstStyle/>
          <a:p>
            <a:pPr algn="ctr"/>
            <a:r>
              <a:rPr lang="en-US" sz="1600" b="1" dirty="0">
                <a:solidFill>
                  <a:schemeClr val="bg1"/>
                </a:solidFill>
              </a:rPr>
              <a:t>ARTEMIS Mount</a:t>
            </a:r>
          </a:p>
        </p:txBody>
      </p:sp>
      <p:sp>
        <p:nvSpPr>
          <p:cNvPr id="22" name="TextBox 21">
            <a:extLst>
              <a:ext uri="{FF2B5EF4-FFF2-40B4-BE49-F238E27FC236}">
                <a16:creationId xmlns:a16="http://schemas.microsoft.com/office/drawing/2014/main" id="{A3451711-7667-974D-912F-EA9E49DEC7D8}"/>
              </a:ext>
            </a:extLst>
          </p:cNvPr>
          <p:cNvSpPr txBox="1"/>
          <p:nvPr/>
        </p:nvSpPr>
        <p:spPr>
          <a:xfrm>
            <a:off x="10584216" y="2066722"/>
            <a:ext cx="1681579" cy="338466"/>
          </a:xfrm>
          <a:prstGeom prst="rect">
            <a:avLst/>
          </a:prstGeom>
          <a:noFill/>
        </p:spPr>
        <p:txBody>
          <a:bodyPr wrap="square" rtlCol="0">
            <a:spAutoFit/>
          </a:bodyPr>
          <a:lstStyle/>
          <a:p>
            <a:pPr algn="ctr"/>
            <a:r>
              <a:rPr lang="en-US" sz="1600" b="1" dirty="0">
                <a:solidFill>
                  <a:schemeClr val="bg1"/>
                </a:solidFill>
              </a:rPr>
              <a:t>IRIS Telescope</a:t>
            </a:r>
          </a:p>
        </p:txBody>
      </p:sp>
      <p:sp>
        <p:nvSpPr>
          <p:cNvPr id="23" name="TextBox 22">
            <a:extLst>
              <a:ext uri="{FF2B5EF4-FFF2-40B4-BE49-F238E27FC236}">
                <a16:creationId xmlns:a16="http://schemas.microsoft.com/office/drawing/2014/main" id="{13AC7E76-92BD-1747-B4BA-2D723CB35480}"/>
              </a:ext>
            </a:extLst>
          </p:cNvPr>
          <p:cNvSpPr txBox="1"/>
          <p:nvPr/>
        </p:nvSpPr>
        <p:spPr>
          <a:xfrm>
            <a:off x="9096226" y="2307186"/>
            <a:ext cx="1090728" cy="830781"/>
          </a:xfrm>
          <a:prstGeom prst="rect">
            <a:avLst/>
          </a:prstGeom>
          <a:noFill/>
        </p:spPr>
        <p:txBody>
          <a:bodyPr wrap="square" rtlCol="0">
            <a:spAutoFit/>
          </a:bodyPr>
          <a:lstStyle/>
          <a:p>
            <a:pPr algn="ctr"/>
            <a:r>
              <a:rPr lang="en-US" sz="1600" b="1" dirty="0">
                <a:solidFill>
                  <a:schemeClr val="bg1"/>
                </a:solidFill>
              </a:rPr>
              <a:t>ARTEMIS</a:t>
            </a:r>
          </a:p>
          <a:p>
            <a:pPr algn="ctr"/>
            <a:r>
              <a:rPr lang="en-US" sz="1600" b="1" dirty="0">
                <a:solidFill>
                  <a:schemeClr val="bg1"/>
                </a:solidFill>
              </a:rPr>
              <a:t>Tracking Camera</a:t>
            </a:r>
          </a:p>
        </p:txBody>
      </p:sp>
      <p:cxnSp>
        <p:nvCxnSpPr>
          <p:cNvPr id="9" name="Straight Arrow Connector 8">
            <a:extLst>
              <a:ext uri="{FF2B5EF4-FFF2-40B4-BE49-F238E27FC236}">
                <a16:creationId xmlns:a16="http://schemas.microsoft.com/office/drawing/2014/main" id="{03F1C5AA-4D1B-7749-AE91-A001DEBD6683}"/>
              </a:ext>
            </a:extLst>
          </p:cNvPr>
          <p:cNvCxnSpPr/>
          <p:nvPr/>
        </p:nvCxnSpPr>
        <p:spPr>
          <a:xfrm flipH="1">
            <a:off x="10713154" y="2353635"/>
            <a:ext cx="243502" cy="44547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6E8A0B3-4C41-344E-BA5F-E4D33DC1B509}"/>
              </a:ext>
            </a:extLst>
          </p:cNvPr>
          <p:cNvCxnSpPr>
            <a:cxnSpLocks/>
          </p:cNvCxnSpPr>
          <p:nvPr/>
        </p:nvCxnSpPr>
        <p:spPr>
          <a:xfrm>
            <a:off x="10020155" y="2779925"/>
            <a:ext cx="176682" cy="6289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0288AA8-3C79-C245-AF2B-C0127E39A575}"/>
              </a:ext>
            </a:extLst>
          </p:cNvPr>
          <p:cNvSpPr txBox="1"/>
          <p:nvPr/>
        </p:nvSpPr>
        <p:spPr>
          <a:xfrm>
            <a:off x="10446953" y="5173860"/>
            <a:ext cx="1681579" cy="830781"/>
          </a:xfrm>
          <a:prstGeom prst="rect">
            <a:avLst/>
          </a:prstGeom>
          <a:noFill/>
        </p:spPr>
        <p:txBody>
          <a:bodyPr wrap="square" rtlCol="0">
            <a:spAutoFit/>
          </a:bodyPr>
          <a:lstStyle/>
          <a:p>
            <a:pPr algn="ctr"/>
            <a:r>
              <a:rPr lang="en-US" sz="1600" b="1" dirty="0">
                <a:solidFill>
                  <a:schemeClr val="bg1"/>
                </a:solidFill>
              </a:rPr>
              <a:t>IRIS</a:t>
            </a:r>
          </a:p>
          <a:p>
            <a:pPr algn="ctr"/>
            <a:r>
              <a:rPr lang="en-US" sz="1600" b="1" dirty="0">
                <a:solidFill>
                  <a:schemeClr val="bg1"/>
                </a:solidFill>
              </a:rPr>
              <a:t>Instrument Enclosure</a:t>
            </a:r>
          </a:p>
        </p:txBody>
      </p:sp>
      <p:cxnSp>
        <p:nvCxnSpPr>
          <p:cNvPr id="30" name="Straight Arrow Connector 29">
            <a:extLst>
              <a:ext uri="{FF2B5EF4-FFF2-40B4-BE49-F238E27FC236}">
                <a16:creationId xmlns:a16="http://schemas.microsoft.com/office/drawing/2014/main" id="{F6D628CA-032E-274B-B625-756FF015B610}"/>
              </a:ext>
            </a:extLst>
          </p:cNvPr>
          <p:cNvCxnSpPr>
            <a:cxnSpLocks/>
            <a:stCxn id="28" idx="0"/>
          </p:cNvCxnSpPr>
          <p:nvPr/>
        </p:nvCxnSpPr>
        <p:spPr>
          <a:xfrm flipH="1" flipV="1">
            <a:off x="11144557" y="5009730"/>
            <a:ext cx="143185" cy="16412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677CCA2-32F3-D242-BAF4-3FB4F2404C69}"/>
              </a:ext>
            </a:extLst>
          </p:cNvPr>
          <p:cNvCxnSpPr>
            <a:cxnSpLocks/>
          </p:cNvCxnSpPr>
          <p:nvPr/>
        </p:nvCxnSpPr>
        <p:spPr>
          <a:xfrm>
            <a:off x="9413497" y="4807084"/>
            <a:ext cx="0" cy="207995"/>
          </a:xfrm>
          <a:prstGeom prst="straightConnector1">
            <a:avLst/>
          </a:prstGeom>
          <a:ln w="38100">
            <a:solidFill>
              <a:srgbClr val="BA56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F3DE30D-2B74-5F42-B118-EDAB4DA55964}"/>
              </a:ext>
            </a:extLst>
          </p:cNvPr>
          <p:cNvSpPr txBox="1"/>
          <p:nvPr/>
        </p:nvSpPr>
        <p:spPr>
          <a:xfrm>
            <a:off x="8913183" y="4316874"/>
            <a:ext cx="1681579" cy="584623"/>
          </a:xfrm>
          <a:prstGeom prst="rect">
            <a:avLst/>
          </a:prstGeom>
          <a:noFill/>
        </p:spPr>
        <p:txBody>
          <a:bodyPr wrap="square" rtlCol="0">
            <a:spAutoFit/>
          </a:bodyPr>
          <a:lstStyle/>
          <a:p>
            <a:r>
              <a:rPr lang="en-US" sz="1600" b="1" dirty="0">
                <a:solidFill>
                  <a:srgbClr val="7030A0"/>
                </a:solidFill>
              </a:rPr>
              <a:t>IRIS Fiber Optics</a:t>
            </a:r>
          </a:p>
          <a:p>
            <a:r>
              <a:rPr lang="en-US" sz="1600" b="1" dirty="0">
                <a:solidFill>
                  <a:srgbClr val="7030A0"/>
                </a:solidFill>
              </a:rPr>
              <a:t>Cable Harness</a:t>
            </a:r>
          </a:p>
        </p:txBody>
      </p:sp>
      <p:sp>
        <p:nvSpPr>
          <p:cNvPr id="37" name="TextBox 36">
            <a:extLst>
              <a:ext uri="{FF2B5EF4-FFF2-40B4-BE49-F238E27FC236}">
                <a16:creationId xmlns:a16="http://schemas.microsoft.com/office/drawing/2014/main" id="{BE56C821-D72A-2F43-9C1B-78A17A24BFE7}"/>
              </a:ext>
            </a:extLst>
          </p:cNvPr>
          <p:cNvSpPr txBox="1"/>
          <p:nvPr/>
        </p:nvSpPr>
        <p:spPr>
          <a:xfrm>
            <a:off x="5761699" y="5872842"/>
            <a:ext cx="3373685" cy="584623"/>
          </a:xfrm>
          <a:prstGeom prst="rect">
            <a:avLst/>
          </a:prstGeom>
          <a:noFill/>
        </p:spPr>
        <p:txBody>
          <a:bodyPr wrap="square" rtlCol="0">
            <a:spAutoFit/>
          </a:bodyPr>
          <a:lstStyle/>
          <a:p>
            <a:r>
              <a:rPr lang="en-US" sz="1600" b="1" dirty="0">
                <a:solidFill>
                  <a:schemeClr val="bg1"/>
                </a:solidFill>
              </a:rPr>
              <a:t>IRIS Instrument Enclosure</a:t>
            </a:r>
          </a:p>
          <a:p>
            <a:r>
              <a:rPr lang="en-US" sz="1600" b="1" dirty="0">
                <a:solidFill>
                  <a:schemeClr val="bg1"/>
                </a:solidFill>
              </a:rPr>
              <a:t>Installation</a:t>
            </a:r>
          </a:p>
        </p:txBody>
      </p:sp>
      <p:cxnSp>
        <p:nvCxnSpPr>
          <p:cNvPr id="40" name="Straight Arrow Connector 39">
            <a:extLst>
              <a:ext uri="{FF2B5EF4-FFF2-40B4-BE49-F238E27FC236}">
                <a16:creationId xmlns:a16="http://schemas.microsoft.com/office/drawing/2014/main" id="{C772ACCE-8E0F-B947-98C1-B4100A0B3352}"/>
              </a:ext>
            </a:extLst>
          </p:cNvPr>
          <p:cNvCxnSpPr>
            <a:cxnSpLocks/>
          </p:cNvCxnSpPr>
          <p:nvPr/>
        </p:nvCxnSpPr>
        <p:spPr>
          <a:xfrm>
            <a:off x="5873535" y="3074882"/>
            <a:ext cx="879199" cy="63084"/>
          </a:xfrm>
          <a:prstGeom prst="straightConnector1">
            <a:avLst/>
          </a:prstGeom>
          <a:ln w="38100">
            <a:solidFill>
              <a:srgbClr val="BA56FF"/>
            </a:solidFill>
            <a:tailEnd type="triangle"/>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909EB7B1-D79B-E04A-8C32-6D1776CDBF6B}"/>
              </a:ext>
            </a:extLst>
          </p:cNvPr>
          <p:cNvPicPr>
            <a:picLocks noChangeAspect="1"/>
          </p:cNvPicPr>
          <p:nvPr/>
        </p:nvPicPr>
        <p:blipFill>
          <a:blip r:embed="rId10">
            <a:clrChange>
              <a:clrFrom>
                <a:srgbClr val="FEFFFF"/>
              </a:clrFrom>
              <a:clrTo>
                <a:srgbClr val="FEFFFF">
                  <a:alpha val="0"/>
                </a:srgbClr>
              </a:clrTo>
            </a:clrChange>
          </a:blip>
          <a:stretch>
            <a:fillRect/>
          </a:stretch>
        </p:blipFill>
        <p:spPr>
          <a:xfrm>
            <a:off x="1460652" y="2066454"/>
            <a:ext cx="2338799" cy="1754099"/>
          </a:xfrm>
          <a:prstGeom prst="rect">
            <a:avLst/>
          </a:prstGeom>
        </p:spPr>
      </p:pic>
      <p:sp>
        <p:nvSpPr>
          <p:cNvPr id="57" name="TextBox 56">
            <a:extLst>
              <a:ext uri="{FF2B5EF4-FFF2-40B4-BE49-F238E27FC236}">
                <a16:creationId xmlns:a16="http://schemas.microsoft.com/office/drawing/2014/main" id="{E0B04814-32D9-EF4C-9DC2-8A2DE7D9C33E}"/>
              </a:ext>
            </a:extLst>
          </p:cNvPr>
          <p:cNvSpPr txBox="1"/>
          <p:nvPr/>
        </p:nvSpPr>
        <p:spPr>
          <a:xfrm>
            <a:off x="1564188" y="3674364"/>
            <a:ext cx="2673184" cy="338466"/>
          </a:xfrm>
          <a:prstGeom prst="rect">
            <a:avLst/>
          </a:prstGeom>
          <a:noFill/>
        </p:spPr>
        <p:txBody>
          <a:bodyPr wrap="square" rtlCol="0">
            <a:spAutoFit/>
          </a:bodyPr>
          <a:lstStyle/>
          <a:p>
            <a:pPr algn="ctr"/>
            <a:r>
              <a:rPr lang="en-US" sz="1600" dirty="0"/>
              <a:t>Pilot Switch Simulator</a:t>
            </a:r>
          </a:p>
        </p:txBody>
      </p:sp>
      <p:sp>
        <p:nvSpPr>
          <p:cNvPr id="58" name="TextBox 57">
            <a:extLst>
              <a:ext uri="{FF2B5EF4-FFF2-40B4-BE49-F238E27FC236}">
                <a16:creationId xmlns:a16="http://schemas.microsoft.com/office/drawing/2014/main" id="{70AD930C-35D0-9F40-8923-8A8BDC856581}"/>
              </a:ext>
            </a:extLst>
          </p:cNvPr>
          <p:cNvSpPr txBox="1"/>
          <p:nvPr/>
        </p:nvSpPr>
        <p:spPr>
          <a:xfrm>
            <a:off x="189955" y="-66635"/>
            <a:ext cx="5151538" cy="707758"/>
          </a:xfrm>
          <a:prstGeom prst="rect">
            <a:avLst/>
          </a:prstGeom>
          <a:noFill/>
        </p:spPr>
        <p:txBody>
          <a:bodyPr wrap="none" rtlCol="0">
            <a:spAutoFit/>
          </a:bodyPr>
          <a:lstStyle/>
          <a:p>
            <a:r>
              <a:rPr lang="en-US" sz="3999" b="1" dirty="0"/>
              <a:t>Instrument Subsystems</a:t>
            </a:r>
          </a:p>
        </p:txBody>
      </p:sp>
      <p:cxnSp>
        <p:nvCxnSpPr>
          <p:cNvPr id="35" name="Straight Connector 34">
            <a:extLst>
              <a:ext uri="{FF2B5EF4-FFF2-40B4-BE49-F238E27FC236}">
                <a16:creationId xmlns:a16="http://schemas.microsoft.com/office/drawing/2014/main" id="{5F67B435-7222-C84C-8D9A-70E41CAC1035}"/>
              </a:ext>
            </a:extLst>
          </p:cNvPr>
          <p:cNvCxnSpPr/>
          <p:nvPr/>
        </p:nvCxnSpPr>
        <p:spPr>
          <a:xfrm>
            <a:off x="0" y="588981"/>
            <a:ext cx="12188825" cy="0"/>
          </a:xfrm>
          <a:prstGeom prst="line">
            <a:avLst/>
          </a:prstGeom>
          <a:ln w="38100" cmpd="sng">
            <a:solidFill>
              <a:srgbClr val="FFFF00"/>
            </a:solidFill>
          </a:ln>
          <a:effectLst>
            <a:glow rad="101600">
              <a:srgbClr val="FF6600">
                <a:alpha val="75000"/>
              </a:srgbClr>
            </a:glow>
          </a:effectLst>
        </p:spPr>
        <p:style>
          <a:lnRef idx="2">
            <a:schemeClr val="accent1"/>
          </a:lnRef>
          <a:fillRef idx="0">
            <a:schemeClr val="accent1"/>
          </a:fillRef>
          <a:effectRef idx="1">
            <a:schemeClr val="accent1"/>
          </a:effectRef>
          <a:fontRef idx="minor">
            <a:schemeClr val="tx1"/>
          </a:fontRef>
        </p:style>
      </p:cxnSp>
      <p:pic>
        <p:nvPicPr>
          <p:cNvPr id="51" name="Picture 50">
            <a:extLst>
              <a:ext uri="{FF2B5EF4-FFF2-40B4-BE49-F238E27FC236}">
                <a16:creationId xmlns:a16="http://schemas.microsoft.com/office/drawing/2014/main" id="{AD9D4F52-4A4A-9F48-AA0F-0C8098A699C9}"/>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10503087" y="158305"/>
            <a:ext cx="1573819" cy="1807405"/>
          </a:xfrm>
          <a:prstGeom prst="rect">
            <a:avLst/>
          </a:prstGeom>
          <a:ln w="28575">
            <a:solidFill>
              <a:srgbClr val="BA56FF"/>
            </a:solidFill>
          </a:ln>
        </p:spPr>
      </p:pic>
      <p:sp>
        <p:nvSpPr>
          <p:cNvPr id="52" name="TextBox 51">
            <a:extLst>
              <a:ext uri="{FF2B5EF4-FFF2-40B4-BE49-F238E27FC236}">
                <a16:creationId xmlns:a16="http://schemas.microsoft.com/office/drawing/2014/main" id="{1AAEB438-119C-E84B-8B14-779140D96C02}"/>
              </a:ext>
            </a:extLst>
          </p:cNvPr>
          <p:cNvSpPr txBox="1"/>
          <p:nvPr/>
        </p:nvSpPr>
        <p:spPr>
          <a:xfrm>
            <a:off x="10597332" y="168203"/>
            <a:ext cx="1483251" cy="584623"/>
          </a:xfrm>
          <a:prstGeom prst="rect">
            <a:avLst/>
          </a:prstGeom>
          <a:noFill/>
        </p:spPr>
        <p:txBody>
          <a:bodyPr wrap="square" rtlCol="0">
            <a:spAutoFit/>
          </a:bodyPr>
          <a:lstStyle/>
          <a:p>
            <a:r>
              <a:rPr lang="en-US" sz="1600" b="1" dirty="0">
                <a:solidFill>
                  <a:schemeClr val="bg1"/>
                </a:solidFill>
              </a:rPr>
              <a:t>IRIS Telescope in view port</a:t>
            </a:r>
          </a:p>
        </p:txBody>
      </p:sp>
      <p:sp>
        <p:nvSpPr>
          <p:cNvPr id="38" name="TextBox 37">
            <a:extLst>
              <a:ext uri="{FF2B5EF4-FFF2-40B4-BE49-F238E27FC236}">
                <a16:creationId xmlns:a16="http://schemas.microsoft.com/office/drawing/2014/main" id="{A69AD0B9-A22A-594B-BE4C-ACDAAEC1FEBF}"/>
              </a:ext>
            </a:extLst>
          </p:cNvPr>
          <p:cNvSpPr txBox="1"/>
          <p:nvPr/>
        </p:nvSpPr>
        <p:spPr>
          <a:xfrm>
            <a:off x="11411987" y="6378284"/>
            <a:ext cx="757593" cy="518327"/>
          </a:xfrm>
          <a:prstGeom prst="rect">
            <a:avLst/>
          </a:prstGeom>
          <a:noFill/>
        </p:spPr>
        <p:txBody>
          <a:bodyPr wrap="square" lIns="117177" tIns="58589" rIns="117177" bIns="58589" rtlCol="0">
            <a:spAutoFit/>
          </a:bodyPr>
          <a:lstStyle/>
          <a:p>
            <a:pPr algn="r"/>
            <a:fld id="{1522821B-97C6-7844-9E36-9F99133D1177}" type="slidenum">
              <a:rPr lang="en-US" sz="2599" b="1">
                <a:solidFill>
                  <a:srgbClr val="FF0000"/>
                </a:solidFill>
              </a:rPr>
              <a:pPr algn="r"/>
              <a:t>6</a:t>
            </a:fld>
            <a:endParaRPr lang="en-US" sz="2599" b="1" dirty="0">
              <a:solidFill>
                <a:srgbClr val="FF0000"/>
              </a:solidFill>
            </a:endParaRPr>
          </a:p>
        </p:txBody>
      </p:sp>
    </p:spTree>
    <p:extLst>
      <p:ext uri="{BB962C8B-B14F-4D97-AF65-F5344CB8AC3E}">
        <p14:creationId xmlns:p14="http://schemas.microsoft.com/office/powerpoint/2010/main" val="2739652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nimation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34195" y="664877"/>
            <a:ext cx="10474094" cy="5891849"/>
          </a:xfrm>
          <a:prstGeom prst="rect">
            <a:avLst/>
          </a:prstGeom>
        </p:spPr>
      </p:pic>
      <p:sp>
        <p:nvSpPr>
          <p:cNvPr id="9" name="TextBox 8"/>
          <p:cNvSpPr txBox="1"/>
          <p:nvPr/>
        </p:nvSpPr>
        <p:spPr>
          <a:xfrm>
            <a:off x="480536" y="5413371"/>
            <a:ext cx="6715394" cy="1041674"/>
          </a:xfrm>
          <a:prstGeom prst="rect">
            <a:avLst/>
          </a:prstGeom>
          <a:noFill/>
          <a:ln>
            <a:noFill/>
          </a:ln>
        </p:spPr>
        <p:txBody>
          <a:bodyPr wrap="square" lIns="117200" tIns="58600" rIns="117200" bIns="58600" rtlCol="0" anchor="t" anchorCtr="0">
            <a:spAutoFit/>
          </a:bodyPr>
          <a:lstStyle/>
          <a:p>
            <a:pPr marL="0" marR="0" indent="0" algn="l" rtl="0">
              <a:spcBef>
                <a:spcPts val="0"/>
              </a:spcBef>
              <a:buSzPct val="25000"/>
              <a:buNone/>
            </a:pPr>
            <a:r>
              <a:rPr lang="en-US" sz="2000" b="1" dirty="0">
                <a:solidFill>
                  <a:schemeClr val="dk1"/>
                </a:solidFill>
                <a:latin typeface="Calibri"/>
                <a:ea typeface="Calibri"/>
                <a:cs typeface="Calibri"/>
                <a:sym typeface="Calibri"/>
              </a:rPr>
              <a:t>Robotic Telescope system employs a tracking camera and image recognition software to keep the telescope boresight continuously aligned with the Moon in flight to within 0.1°.</a:t>
            </a:r>
          </a:p>
        </p:txBody>
      </p:sp>
      <p:sp>
        <p:nvSpPr>
          <p:cNvPr id="10" name="Rectangle 9">
            <a:extLst>
              <a:ext uri="{FF2B5EF4-FFF2-40B4-BE49-F238E27FC236}">
                <a16:creationId xmlns:a16="http://schemas.microsoft.com/office/drawing/2014/main" id="{43F6B7BB-F137-BA47-B404-5D36D4557B00}"/>
              </a:ext>
            </a:extLst>
          </p:cNvPr>
          <p:cNvSpPr/>
          <p:nvPr/>
        </p:nvSpPr>
        <p:spPr>
          <a:xfrm>
            <a:off x="16932" y="-3314"/>
            <a:ext cx="12188825" cy="553753"/>
          </a:xfrm>
          <a:prstGeom prst="rect">
            <a:avLst/>
          </a:prstGeom>
          <a:gradFill>
            <a:gsLst>
              <a:gs pos="0">
                <a:schemeClr val="bg1">
                  <a:lumMod val="95000"/>
                </a:schemeClr>
              </a:gs>
              <a:gs pos="50000">
                <a:srgbClr val="00B0F0"/>
              </a:gs>
              <a:gs pos="100000">
                <a:srgbClr val="BA56FF"/>
              </a:gs>
            </a:gsLst>
            <a:lin ang="21360000" scaled="0"/>
          </a:gradFill>
          <a:ln>
            <a:noFill/>
          </a:ln>
          <a:effectLst/>
        </p:spPr>
        <p:style>
          <a:lnRef idx="1">
            <a:schemeClr val="accent1"/>
          </a:lnRef>
          <a:fillRef idx="3">
            <a:schemeClr val="accent1"/>
          </a:fillRef>
          <a:effectRef idx="2">
            <a:schemeClr val="accent1"/>
          </a:effectRef>
          <a:fontRef idx="minor">
            <a:schemeClr val="lt1"/>
          </a:fontRef>
        </p:style>
        <p:txBody>
          <a:bodyPr lIns="117208" tIns="58604" rIns="117208" bIns="58604" rtlCol="0" anchor="ctr"/>
          <a:lstStyle/>
          <a:p>
            <a:pPr algn="ctr"/>
            <a:endParaRPr lang="en-US" dirty="0"/>
          </a:p>
        </p:txBody>
      </p:sp>
      <p:cxnSp>
        <p:nvCxnSpPr>
          <p:cNvPr id="11" name="Straight Connector 10">
            <a:extLst>
              <a:ext uri="{FF2B5EF4-FFF2-40B4-BE49-F238E27FC236}">
                <a16:creationId xmlns:a16="http://schemas.microsoft.com/office/drawing/2014/main" id="{2E1A7E7C-65D9-0F41-9E76-C1D740EEFFDC}"/>
              </a:ext>
            </a:extLst>
          </p:cNvPr>
          <p:cNvCxnSpPr/>
          <p:nvPr/>
        </p:nvCxnSpPr>
        <p:spPr>
          <a:xfrm>
            <a:off x="0" y="588981"/>
            <a:ext cx="12188825" cy="0"/>
          </a:xfrm>
          <a:prstGeom prst="line">
            <a:avLst/>
          </a:prstGeom>
          <a:ln w="38100" cmpd="sng">
            <a:solidFill>
              <a:srgbClr val="FFFF00"/>
            </a:solidFill>
          </a:ln>
          <a:effectLst>
            <a:glow rad="101600">
              <a:srgbClr val="FF6600">
                <a:alpha val="75000"/>
              </a:srgbClr>
            </a:glow>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8CA8A6E2-2DD7-0B46-8868-75B8EAC975B7}"/>
              </a:ext>
            </a:extLst>
          </p:cNvPr>
          <p:cNvSpPr txBox="1"/>
          <p:nvPr/>
        </p:nvSpPr>
        <p:spPr>
          <a:xfrm>
            <a:off x="10460760" y="-48133"/>
            <a:ext cx="1707236" cy="672350"/>
          </a:xfrm>
          <a:prstGeom prst="rect">
            <a:avLst/>
          </a:prstGeom>
          <a:noFill/>
        </p:spPr>
        <p:txBody>
          <a:bodyPr wrap="none" lIns="117208" tIns="58604" rIns="117208" bIns="58604" rtlCol="0">
            <a:spAutoFit/>
          </a:bodyPr>
          <a:lstStyle/>
          <a:p>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Air-LUSI</a:t>
            </a:r>
            <a:endParaRPr lang="en-US" sz="3600" b="1" dirty="0"/>
          </a:p>
        </p:txBody>
      </p:sp>
      <p:sp>
        <p:nvSpPr>
          <p:cNvPr id="8" name="TextBox 7">
            <a:extLst>
              <a:ext uri="{FF2B5EF4-FFF2-40B4-BE49-F238E27FC236}">
                <a16:creationId xmlns:a16="http://schemas.microsoft.com/office/drawing/2014/main" id="{8262E8F8-8322-BF4A-A544-5985E8540517}"/>
              </a:ext>
            </a:extLst>
          </p:cNvPr>
          <p:cNvSpPr txBox="1"/>
          <p:nvPr/>
        </p:nvSpPr>
        <p:spPr>
          <a:xfrm>
            <a:off x="189955" y="-66635"/>
            <a:ext cx="4004879" cy="707758"/>
          </a:xfrm>
          <a:prstGeom prst="rect">
            <a:avLst/>
          </a:prstGeom>
          <a:noFill/>
        </p:spPr>
        <p:txBody>
          <a:bodyPr wrap="none" rtlCol="0">
            <a:spAutoFit/>
          </a:bodyPr>
          <a:lstStyle/>
          <a:p>
            <a:r>
              <a:rPr lang="en-US" sz="3999" b="1" dirty="0"/>
              <a:t>Robotic Telescope</a:t>
            </a:r>
          </a:p>
        </p:txBody>
      </p:sp>
    </p:spTree>
    <p:extLst>
      <p:ext uri="{BB962C8B-B14F-4D97-AF65-F5344CB8AC3E}">
        <p14:creationId xmlns:p14="http://schemas.microsoft.com/office/powerpoint/2010/main" val="139841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752E2-2B32-0A4A-8040-6BBA4BFF36D6}"/>
              </a:ext>
            </a:extLst>
          </p:cNvPr>
          <p:cNvSpPr/>
          <p:nvPr/>
        </p:nvSpPr>
        <p:spPr>
          <a:xfrm>
            <a:off x="-1" y="893"/>
            <a:ext cx="12188825" cy="68562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9"/>
          </a:p>
        </p:txBody>
      </p:sp>
      <p:pic>
        <p:nvPicPr>
          <p:cNvPr id="5" name="Picture 4">
            <a:extLst>
              <a:ext uri="{FF2B5EF4-FFF2-40B4-BE49-F238E27FC236}">
                <a16:creationId xmlns:a16="http://schemas.microsoft.com/office/drawing/2014/main" id="{723E0C4C-0889-7C40-93B5-22CAF7E99F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4995" y="893"/>
            <a:ext cx="4576397" cy="6856214"/>
          </a:xfrm>
          <a:prstGeom prst="rect">
            <a:avLst/>
          </a:prstGeom>
          <a:ln>
            <a:solidFill>
              <a:srgbClr val="BA56FF"/>
            </a:solidFill>
          </a:ln>
        </p:spPr>
      </p:pic>
      <p:pic>
        <p:nvPicPr>
          <p:cNvPr id="8" name="Picture 7">
            <a:extLst>
              <a:ext uri="{FF2B5EF4-FFF2-40B4-BE49-F238E27FC236}">
                <a16:creationId xmlns:a16="http://schemas.microsoft.com/office/drawing/2014/main" id="{CD51814B-2CE2-5843-A190-24519024AB5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42509" y="893"/>
            <a:ext cx="4575196" cy="6856214"/>
          </a:xfrm>
          <a:prstGeom prst="rect">
            <a:avLst/>
          </a:prstGeom>
          <a:ln>
            <a:solidFill>
              <a:srgbClr val="BA56FF"/>
            </a:solidFill>
          </a:ln>
        </p:spPr>
      </p:pic>
      <p:sp>
        <p:nvSpPr>
          <p:cNvPr id="6" name="TextBox 5">
            <a:extLst>
              <a:ext uri="{FF2B5EF4-FFF2-40B4-BE49-F238E27FC236}">
                <a16:creationId xmlns:a16="http://schemas.microsoft.com/office/drawing/2014/main" id="{F13326A5-5685-E94A-AFD3-B502650F7BCE}"/>
              </a:ext>
            </a:extLst>
          </p:cNvPr>
          <p:cNvSpPr txBox="1"/>
          <p:nvPr/>
        </p:nvSpPr>
        <p:spPr>
          <a:xfrm>
            <a:off x="11411987" y="6378284"/>
            <a:ext cx="757593" cy="518327"/>
          </a:xfrm>
          <a:prstGeom prst="rect">
            <a:avLst/>
          </a:prstGeom>
          <a:noFill/>
        </p:spPr>
        <p:txBody>
          <a:bodyPr wrap="square" lIns="117177" tIns="58589" rIns="117177" bIns="58589" rtlCol="0">
            <a:spAutoFit/>
          </a:bodyPr>
          <a:lstStyle/>
          <a:p>
            <a:pPr algn="r"/>
            <a:fld id="{1522821B-97C6-7844-9E36-9F99133D1177}" type="slidenum">
              <a:rPr lang="en-US" sz="2599" b="1">
                <a:solidFill>
                  <a:srgbClr val="FF0000"/>
                </a:solidFill>
              </a:rPr>
              <a:pPr algn="r"/>
              <a:t>8</a:t>
            </a:fld>
            <a:endParaRPr lang="en-US" sz="2599" b="1" dirty="0">
              <a:solidFill>
                <a:srgbClr val="FF0000"/>
              </a:solidFill>
            </a:endParaRPr>
          </a:p>
        </p:txBody>
      </p:sp>
    </p:spTree>
    <p:extLst>
      <p:ext uri="{BB962C8B-B14F-4D97-AF65-F5344CB8AC3E}">
        <p14:creationId xmlns:p14="http://schemas.microsoft.com/office/powerpoint/2010/main" val="3802719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BADBE2-630B-D94F-B43C-C9684C61A8C9}"/>
              </a:ext>
            </a:extLst>
          </p:cNvPr>
          <p:cNvSpPr/>
          <p:nvPr/>
        </p:nvSpPr>
        <p:spPr>
          <a:xfrm>
            <a:off x="-1" y="893"/>
            <a:ext cx="12188825" cy="68562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9"/>
          </a:p>
        </p:txBody>
      </p:sp>
      <p:pic>
        <p:nvPicPr>
          <p:cNvPr id="4" name="Picture 3">
            <a:extLst>
              <a:ext uri="{FF2B5EF4-FFF2-40B4-BE49-F238E27FC236}">
                <a16:creationId xmlns:a16="http://schemas.microsoft.com/office/drawing/2014/main" id="{53A78960-0A8F-1B40-AB9C-77D15787514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5162" y="893"/>
            <a:ext cx="10278501" cy="6856214"/>
          </a:xfrm>
          <a:prstGeom prst="rect">
            <a:avLst/>
          </a:prstGeom>
          <a:ln>
            <a:solidFill>
              <a:srgbClr val="BA56FF"/>
            </a:solidFill>
          </a:ln>
        </p:spPr>
      </p:pic>
      <p:sp>
        <p:nvSpPr>
          <p:cNvPr id="5" name="TextBox 4">
            <a:extLst>
              <a:ext uri="{FF2B5EF4-FFF2-40B4-BE49-F238E27FC236}">
                <a16:creationId xmlns:a16="http://schemas.microsoft.com/office/drawing/2014/main" id="{E4656A6D-3283-6649-AD0F-C73B0E0BA459}"/>
              </a:ext>
            </a:extLst>
          </p:cNvPr>
          <p:cNvSpPr txBox="1"/>
          <p:nvPr/>
        </p:nvSpPr>
        <p:spPr>
          <a:xfrm>
            <a:off x="11411987" y="6378284"/>
            <a:ext cx="757593" cy="518327"/>
          </a:xfrm>
          <a:prstGeom prst="rect">
            <a:avLst/>
          </a:prstGeom>
          <a:noFill/>
        </p:spPr>
        <p:txBody>
          <a:bodyPr wrap="square" lIns="117177" tIns="58589" rIns="117177" bIns="58589" rtlCol="0">
            <a:spAutoFit/>
          </a:bodyPr>
          <a:lstStyle/>
          <a:p>
            <a:pPr algn="r"/>
            <a:fld id="{1522821B-97C6-7844-9E36-9F99133D1177}" type="slidenum">
              <a:rPr lang="en-US" sz="2599" b="1">
                <a:solidFill>
                  <a:srgbClr val="FF0000"/>
                </a:solidFill>
              </a:rPr>
              <a:pPr algn="r"/>
              <a:t>9</a:t>
            </a:fld>
            <a:endParaRPr lang="en-US" sz="2599" b="1" dirty="0">
              <a:solidFill>
                <a:srgbClr val="FF0000"/>
              </a:solidFill>
            </a:endParaRPr>
          </a:p>
        </p:txBody>
      </p:sp>
    </p:spTree>
    <p:extLst>
      <p:ext uri="{BB962C8B-B14F-4D97-AF65-F5344CB8AC3E}">
        <p14:creationId xmlns:p14="http://schemas.microsoft.com/office/powerpoint/2010/main" val="775926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lIns="117200" tIns="58600" rIns="117200" bIns="58600" anchor="t" anchorCtr="0">
        <a:noAutofit/>
      </a:bodyPr>
      <a:lstStyle>
        <a:defPPr marL="0" marR="0" indent="0" algn="l" rtl="0">
          <a:spcBef>
            <a:spcPts val="0"/>
          </a:spcBef>
          <a:buSzPct val="25000"/>
          <a:buNone/>
          <a:defRPr sz="2000" b="1" dirty="0" smtClean="0">
            <a:solidFill>
              <a:schemeClr val="dk1"/>
            </a:solidFill>
            <a:latin typeface="Calibri"/>
            <a:ea typeface="Calibri"/>
            <a:cs typeface="Calibri"/>
            <a:sym typeface="Calibri"/>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56508</TotalTime>
  <Words>1509</Words>
  <Application>Microsoft Office PowerPoint</Application>
  <PresentationFormat>Custom</PresentationFormat>
  <Paragraphs>319</Paragraphs>
  <Slides>19</Slides>
  <Notes>10</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Turpie</dc:creator>
  <cp:lastModifiedBy>Kevin Turpie</cp:lastModifiedBy>
  <cp:revision>525</cp:revision>
  <cp:lastPrinted>2018-01-19T05:15:07Z</cp:lastPrinted>
  <dcterms:created xsi:type="dcterms:W3CDTF">2017-06-23T19:39:22Z</dcterms:created>
  <dcterms:modified xsi:type="dcterms:W3CDTF">2021-03-06T03:48:18Z</dcterms:modified>
</cp:coreProperties>
</file>