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306" r:id="rId4"/>
    <p:sldId id="310" r:id="rId5"/>
    <p:sldId id="30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000CC"/>
    <a:srgbClr val="FF00FF"/>
    <a:srgbClr val="3B0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09078-9667-4258-BC35-4160C871D2D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34FC3-C7ED-4DA0-919F-3F05045BB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47A1-DF79-4C05-B164-4F5BF9228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BEA5B-17EE-4B75-93DE-B9F59E7D0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15760-E1D9-4899-8C29-3A51451A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C761-35FD-4325-B986-48945B8BA3D8}" type="datetime1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2880E-C96F-4B19-87A1-E1B58993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ED1CD-0C5A-4E51-88BF-6BFEC639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4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5FE1-7AF2-478B-AC38-69E4EDF6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B32D-ECC8-4D8D-87F3-EEC0308EB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A0327-CD18-450E-A0D5-A49C058A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AD32-7492-4E8B-8822-289017B8B744}" type="datetime1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3E0F-6820-4662-8243-437FCDC9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9F350-A8E4-4536-81EB-0C922788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7B43C-E276-431A-9FFE-F6C74874B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5FDD5-00A8-4582-A62E-E286A8B9A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2B9A4-0A3D-49EF-8CBA-9B9D39CC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30C-D00F-4C8C-9E7D-93534307B1EC}" type="datetime1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ED9D5-3ECC-4BF9-94C0-AAAA0EBD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38E15-670C-4C31-A20A-7FEF72B5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3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45AF-B1B6-471B-A0CC-4956C556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2A581-2C70-401E-85F8-7D6C2E5E4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B20C2-5544-4BAE-B4D7-4A431A3A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5D97-4E94-4631-8D86-9ECA15E75F24}" type="datetime1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9F726-2531-4653-8C56-8AE9DF1F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3A86B-34E2-402D-A1FD-A4835279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BA15-6F9B-4417-B42C-F139FC22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B854-3CFF-425B-91C9-AB268DFD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7B8DD-CA68-4747-887F-7FFE672F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12A9-CAF7-4642-B9D8-469D3C22E317}" type="datetime1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F3D7-00B7-4DC9-A793-CF3D6C4C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46B86-D8C2-4B7D-BC96-CD2C62E2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BFA7-12F1-4E5E-8CC7-7D1FF781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D8270-D47F-4B68-B4AA-3D37E40FF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B203A-CBAA-41F8-B95C-4DFFF326C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C4905-606F-452D-B313-AACBD6A3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FB9-3418-4793-872A-7B005735687C}" type="datetime1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98DB6-2249-4BD4-A588-59BBC90A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4AF36-333C-4CBD-87C3-F2A9BA85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F9E6-481E-4F38-A222-CE844E8A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B7297-2F17-4251-968A-1D57447F8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00858-D116-4D85-A95F-CEFE32908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1072D-A10B-44FB-B7A0-F52E54D01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3AF42-9EF5-4580-B038-A9A9C4D46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B2BE2-221F-4282-9FC8-B1D9EE34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D6-CBA0-4F7A-B2C1-1D5B79EC0F19}" type="datetime1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C7B14-EC6F-4DB2-BB97-D756D433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07891-111B-422C-8DF1-542717C2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6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A4A4-7F09-45C6-9485-88E52272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B98FC-EE9B-46BD-BF15-93C81DB5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991E-D6B1-4AF7-85AB-959172B1B01F}" type="datetime1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05269-C6B0-478E-8591-56343F9E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EEAD1-5E1B-4039-9BF6-FD5B58E2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6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A9117-3207-4A0A-8231-028BEFFA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360-FDDE-4E69-8999-0441E2802DB4}" type="datetime1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C9C40-7280-4AC2-8354-E4616569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D4A69-3D4F-4BC2-80DF-4D8F678A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BCE9-027A-4553-9095-39B292F5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00E9-126C-4E7B-8BC9-B1A446418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A8789-D0DB-4E93-8ABB-EFBA167F5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E2A46-5B11-43A2-8931-A2945CCF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7B33-E667-4712-880A-FB10569939DE}" type="datetime1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4B91E-B991-4F95-9B13-82C4AD47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5C2BA-E795-4A24-B7A1-252DC6E8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D296-6932-4DB0-B055-6F18751B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DA250-014B-4B02-9925-39BBBCC8C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67C37-31EA-4DBC-9243-3295ECCBA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CC646-5E70-4AC9-AA2A-5B2B6EB0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A1A5-AABF-41B4-8F54-04CF6E33C95F}" type="datetime1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3BE36-4C58-4A49-8D8B-6F56F540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1909-C053-4D01-8242-091D919D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3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DF34F-5954-4915-92FC-93A9AAFC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2485B-C912-41B3-8E5E-597680588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54AFD-27D5-4027-A29F-3577CC5DD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299D4-4FD5-4452-99D1-C7693FEDAD90}" type="datetime1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C58F5-E04C-4522-BF3B-E76A377E5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79823-6292-4007-BB99-71D8D4B9A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74F5-95C5-43CF-A8B1-578A79DB2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dis.gsfc.nasa.gov/sci_team/meetings/202011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070F-A13B-44CE-9A96-EB67A5EEC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3027"/>
            <a:ext cx="12192000" cy="174293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600" b="1" dirty="0" smtClean="0">
                <a:latin typeface="+mn-lt"/>
              </a:rPr>
              <a:t>MODIS and VIIRS Calibration Workshop</a:t>
            </a:r>
            <a:r>
              <a:rPr lang="en-US" sz="3000" dirty="0" smtClean="0">
                <a:latin typeface="+mn-lt"/>
              </a:rPr>
              <a:t/>
            </a:r>
            <a:br>
              <a:rPr lang="en-US" sz="3000" dirty="0" smtClean="0">
                <a:latin typeface="+mn-lt"/>
              </a:rPr>
            </a:br>
            <a:r>
              <a:rPr lang="en-US" sz="3000" dirty="0" smtClean="0">
                <a:latin typeface="+mn-lt"/>
              </a:rPr>
              <a:t/>
            </a:r>
            <a:br>
              <a:rPr lang="en-US" sz="3000" dirty="0" smtClean="0">
                <a:latin typeface="+mn-lt"/>
              </a:rPr>
            </a:br>
            <a:r>
              <a:rPr lang="en-US" sz="3000" dirty="0" smtClean="0">
                <a:latin typeface="+mn-lt"/>
              </a:rPr>
              <a:t>February </a:t>
            </a:r>
            <a:r>
              <a:rPr lang="en-US" sz="3000" dirty="0">
                <a:latin typeface="+mn-lt"/>
              </a:rPr>
              <a:t>25-26, </a:t>
            </a:r>
            <a:r>
              <a:rPr lang="en-US" sz="3000" dirty="0" smtClean="0">
                <a:latin typeface="+mn-lt"/>
              </a:rPr>
              <a:t>2021</a:t>
            </a:r>
            <a:endParaRPr lang="en-US" sz="3000" i="1" dirty="0">
              <a:latin typeface="+mn-lt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99A3402-E68E-4A07-B8FE-BD56BDCE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4280" y="6535332"/>
            <a:ext cx="284880" cy="267894"/>
          </a:xfrm>
        </p:spPr>
        <p:txBody>
          <a:bodyPr/>
          <a:lstStyle/>
          <a:p>
            <a:pPr algn="ctr"/>
            <a:r>
              <a:rPr lang="en-US" sz="1400" b="1" i="1" dirty="0">
                <a:solidFill>
                  <a:srgbClr val="0000CC"/>
                </a:solidFill>
              </a:rPr>
              <a:t>1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9" y="214297"/>
            <a:ext cx="2024145" cy="100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238361"/>
            <a:ext cx="1949450" cy="92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1143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035" descr="Light vertic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" r="413" b="5407"/>
          <a:stretch/>
        </p:blipFill>
        <p:spPr bwMode="auto">
          <a:xfrm>
            <a:off x="1668533" y="4174590"/>
            <a:ext cx="3474720" cy="246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22"/>
          <p:cNvSpPr txBox="1">
            <a:spLocks noChangeAspect="1" noChangeArrowheads="1"/>
          </p:cNvSpPr>
          <p:nvPr/>
        </p:nvSpPr>
        <p:spPr bwMode="auto">
          <a:xfrm>
            <a:off x="4157836" y="4218022"/>
            <a:ext cx="863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David" panose="020E0502060401010101" pitchFamily="34" charset="-79"/>
              </a:rPr>
              <a:t>MODIS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GungsuhChe" panose="02030609000101010101" pitchFamily="49" charset="-127"/>
              <a:cs typeface="David" panose="020E0502060401010101" pitchFamily="34" charset="-79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34194" r="5463" b="34997"/>
          <a:stretch/>
        </p:blipFill>
        <p:spPr bwMode="auto">
          <a:xfrm>
            <a:off x="7066104" y="4174590"/>
            <a:ext cx="3480695" cy="2466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" name="Text Box 22"/>
          <p:cNvSpPr txBox="1">
            <a:spLocks noChangeAspect="1" noChangeArrowheads="1"/>
          </p:cNvSpPr>
          <p:nvPr/>
        </p:nvSpPr>
        <p:spPr bwMode="auto">
          <a:xfrm>
            <a:off x="7155705" y="4218022"/>
            <a:ext cx="70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GungsuhChe" panose="02030609000101010101" pitchFamily="49" charset="-127"/>
                <a:cs typeface="David" panose="020E0502060401010101" pitchFamily="34" charset="-79"/>
              </a:rPr>
              <a:t>VIIRS</a:t>
            </a:r>
            <a:endParaRPr lang="en-US" b="1" dirty="0">
              <a:solidFill>
                <a:srgbClr val="FFFFFF"/>
              </a:solidFill>
              <a:latin typeface="Calibri" panose="020F0502020204030204" pitchFamily="34" charset="0"/>
              <a:ea typeface="GungsuhChe" panose="02030609000101010101" pitchFamily="49" charset="-127"/>
              <a:cs typeface="David" panose="020E0502060401010101" pitchFamily="34" charset="-79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5834337" y="4936297"/>
            <a:ext cx="540683" cy="94318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8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98BB94-707E-4BA3-B26F-2A7493FF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3112" y="6535845"/>
            <a:ext cx="284880" cy="267894"/>
          </a:xfrm>
        </p:spPr>
        <p:txBody>
          <a:bodyPr/>
          <a:lstStyle/>
          <a:p>
            <a:pPr algn="ctr"/>
            <a:fld id="{71C674F5-95C5-43CF-A8B1-578A79DB22BE}" type="slidenum">
              <a:rPr lang="en-US" sz="1400" b="1" i="1" smtClean="0">
                <a:solidFill>
                  <a:srgbClr val="0000CC"/>
                </a:solidFill>
              </a:rPr>
              <a:pPr algn="ctr"/>
              <a:t>2</a:t>
            </a:fld>
            <a:endParaRPr lang="en-US" sz="1400" b="1" i="1" dirty="0">
              <a:solidFill>
                <a:srgbClr val="0000CC"/>
              </a:solidFill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570274" y="1067848"/>
            <a:ext cx="11252838" cy="410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l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b="1" dirty="0" smtClean="0">
                <a:latin typeface="Calibri" pitchFamily="34" charset="0"/>
              </a:rPr>
              <a:t>MODIS and VIIRS Science Team Meeting – Plenary Session (Nov. 19, 2020) </a:t>
            </a:r>
          </a:p>
          <a:p>
            <a:pPr marL="914400" lvl="1" indent="-457200">
              <a:buSzPct val="100000"/>
              <a:buFont typeface="Calibri" panose="020F0502020204030204" pitchFamily="34" charset="0"/>
              <a:buChar char="̶"/>
            </a:pPr>
            <a:r>
              <a:rPr lang="en-US" sz="2600" dirty="0" smtClean="0">
                <a:latin typeface="Calibri" pitchFamily="34" charset="0"/>
                <a:hlinkClick r:id="rId2"/>
              </a:rPr>
              <a:t>https</a:t>
            </a:r>
            <a:r>
              <a:rPr lang="en-US" sz="2600" dirty="0">
                <a:latin typeface="Calibri" pitchFamily="34" charset="0"/>
                <a:hlinkClick r:id="rId2"/>
              </a:rPr>
              <a:t>://modis.gsfc.nasa.gov/sci_team/meetings/202011</a:t>
            </a:r>
            <a:r>
              <a:rPr lang="en-US" sz="2600" dirty="0" smtClean="0">
                <a:latin typeface="Calibri" pitchFamily="34" charset="0"/>
                <a:hlinkClick r:id="rId2"/>
              </a:rPr>
              <a:t>/</a:t>
            </a:r>
            <a:endParaRPr lang="en-US" sz="2600" dirty="0" smtClean="0">
              <a:latin typeface="Calibri" pitchFamily="34" charset="0"/>
            </a:endParaRPr>
          </a:p>
          <a:p>
            <a:pPr marL="914400" lvl="1" indent="-457200">
              <a:buSzPct val="100000"/>
              <a:buFont typeface="Calibri" panose="020F0502020204030204" pitchFamily="34" charset="0"/>
              <a:buChar char="̶"/>
            </a:pPr>
            <a:r>
              <a:rPr lang="en-US" sz="2600" dirty="0" smtClean="0">
                <a:latin typeface="Calibri" pitchFamily="34" charset="0"/>
              </a:rPr>
              <a:t>Terra and Aqua MODIS and VIIRS Instrument Status</a:t>
            </a: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endParaRPr lang="en-US" sz="2600" b="1" dirty="0" smtClean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b="1" dirty="0" smtClean="0">
                <a:latin typeface="Calibri" pitchFamily="34" charset="0"/>
              </a:rPr>
              <a:t>Both Terra and Aqua MODIS C7 L1B/LUTs - Ready for Delivery (next month)</a:t>
            </a: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b="1" dirty="0" smtClean="0">
                <a:latin typeface="Calibri" pitchFamily="34" charset="0"/>
              </a:rPr>
              <a:t>JPSS-3 VIIRS Completed TVAC Testing!     (Feb 15, 2021)  </a:t>
            </a:r>
            <a:endParaRPr lang="en-US" sz="2600" b="1" dirty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endParaRPr lang="en-US" sz="2600" b="1" dirty="0" smtClean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600" b="1" dirty="0" smtClean="0">
                <a:latin typeface="Calibri" pitchFamily="34" charset="0"/>
              </a:rPr>
              <a:t>Happy </a:t>
            </a:r>
            <a:r>
              <a:rPr lang="en-US" sz="2600" b="1" dirty="0">
                <a:latin typeface="Calibri" pitchFamily="34" charset="0"/>
              </a:rPr>
              <a:t>100K Orbit Anniversary </a:t>
            </a:r>
            <a:r>
              <a:rPr lang="en-US" sz="2600" b="1" dirty="0" smtClean="0">
                <a:latin typeface="Calibri" pitchFamily="34" charset="0"/>
              </a:rPr>
              <a:t>Aqua!      (Feb </a:t>
            </a:r>
            <a:r>
              <a:rPr lang="en-US" sz="2600" b="1" dirty="0">
                <a:latin typeface="Calibri" pitchFamily="34" charset="0"/>
              </a:rPr>
              <a:t>20, </a:t>
            </a:r>
            <a:r>
              <a:rPr lang="en-US" sz="2600" b="1" dirty="0" smtClean="0">
                <a:latin typeface="Calibri" pitchFamily="34" charset="0"/>
              </a:rPr>
              <a:t>2021) </a:t>
            </a:r>
          </a:p>
        </p:txBody>
      </p:sp>
    </p:spTree>
    <p:extLst>
      <p:ext uri="{BB962C8B-B14F-4D97-AF65-F5344CB8AC3E}">
        <p14:creationId xmlns:p14="http://schemas.microsoft.com/office/powerpoint/2010/main" val="5199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98BB94-707E-4BA3-B26F-2A7493FF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3112" y="6535845"/>
            <a:ext cx="284880" cy="267894"/>
          </a:xfrm>
        </p:spPr>
        <p:txBody>
          <a:bodyPr/>
          <a:lstStyle/>
          <a:p>
            <a:pPr algn="ctr"/>
            <a:fld id="{71C674F5-95C5-43CF-A8B1-578A79DB22BE}" type="slidenum">
              <a:rPr lang="en-US" sz="1400" b="1" i="1" smtClean="0">
                <a:solidFill>
                  <a:srgbClr val="0000CC"/>
                </a:solidFill>
              </a:rPr>
              <a:pPr algn="ctr"/>
              <a:t>3</a:t>
            </a:fld>
            <a:endParaRPr lang="en-US" sz="1400" b="1" i="1" dirty="0">
              <a:solidFill>
                <a:srgbClr val="0000CC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72" y="800302"/>
            <a:ext cx="9522656" cy="541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98BB94-707E-4BA3-B26F-2A7493FF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3112" y="6535845"/>
            <a:ext cx="284880" cy="267894"/>
          </a:xfrm>
        </p:spPr>
        <p:txBody>
          <a:bodyPr/>
          <a:lstStyle/>
          <a:p>
            <a:pPr algn="ctr"/>
            <a:fld id="{71C674F5-95C5-43CF-A8B1-578A79DB22BE}" type="slidenum">
              <a:rPr lang="en-US" sz="1400" b="1" i="1" smtClean="0">
                <a:solidFill>
                  <a:srgbClr val="0000CC"/>
                </a:solidFill>
              </a:rPr>
              <a:pPr algn="ctr"/>
              <a:t>4</a:t>
            </a:fld>
            <a:endParaRPr lang="en-US" sz="1400" b="1" i="1" dirty="0">
              <a:solidFill>
                <a:srgbClr val="0000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710" y="228600"/>
            <a:ext cx="9343980" cy="652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98BB94-707E-4BA3-B26F-2A7493FF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3112" y="6535845"/>
            <a:ext cx="284880" cy="267894"/>
          </a:xfrm>
        </p:spPr>
        <p:txBody>
          <a:bodyPr/>
          <a:lstStyle/>
          <a:p>
            <a:pPr algn="ctr"/>
            <a:fld id="{71C674F5-95C5-43CF-A8B1-578A79DB22BE}" type="slidenum">
              <a:rPr lang="en-US" sz="1400" b="1" i="1" smtClean="0">
                <a:solidFill>
                  <a:srgbClr val="0000CC"/>
                </a:solidFill>
              </a:rPr>
              <a:pPr algn="ctr"/>
              <a:t>5</a:t>
            </a:fld>
            <a:endParaRPr lang="en-US" sz="1400" b="1" i="1" dirty="0">
              <a:solidFill>
                <a:srgbClr val="0000CC"/>
              </a:solidFill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775826" y="1574163"/>
            <a:ext cx="10260035" cy="4275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algn="l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800" b="1" dirty="0" smtClean="0">
                <a:latin typeface="Calibri" pitchFamily="34" charset="0"/>
              </a:rPr>
              <a:t>Contributions: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itchFamily="34" charset="0"/>
              </a:rPr>
              <a:t>MODIS </a:t>
            </a:r>
            <a:r>
              <a:rPr lang="en-US" sz="2200" dirty="0" smtClean="0">
                <a:latin typeface="Calibri" pitchFamily="34" charset="0"/>
              </a:rPr>
              <a:t>and VIIRS Characterization </a:t>
            </a:r>
            <a:r>
              <a:rPr lang="en-US" sz="2200" dirty="0">
                <a:latin typeface="Calibri" pitchFamily="34" charset="0"/>
              </a:rPr>
              <a:t>Support </a:t>
            </a:r>
            <a:r>
              <a:rPr lang="en-US" sz="2200" dirty="0" smtClean="0">
                <a:latin typeface="Calibri" pitchFamily="34" charset="0"/>
              </a:rPr>
              <a:t>Team (MCST and VCST)</a:t>
            </a:r>
          </a:p>
          <a:p>
            <a:pPr marL="342900" indent="-342900"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itchFamily="34" charset="0"/>
              </a:rPr>
              <a:t>MODIS </a:t>
            </a:r>
            <a:r>
              <a:rPr lang="en-US" sz="2200" dirty="0">
                <a:latin typeface="Calibri" pitchFamily="34" charset="0"/>
              </a:rPr>
              <a:t>and VIIRS Science Teams </a:t>
            </a:r>
          </a:p>
          <a:p>
            <a:pPr algn="l">
              <a:spcBef>
                <a:spcPts val="1200"/>
              </a:spcBef>
              <a:spcAft>
                <a:spcPts val="300"/>
              </a:spcAft>
              <a:buSzPct val="100000"/>
            </a:pPr>
            <a:endParaRPr lang="en-US" sz="2400" b="1" dirty="0" smtClean="0">
              <a:latin typeface="Calibri" pitchFamily="34" charset="0"/>
            </a:endParaRPr>
          </a:p>
          <a:p>
            <a:pPr algn="l">
              <a:spcBef>
                <a:spcPts val="1200"/>
              </a:spcBef>
              <a:spcAft>
                <a:spcPts val="300"/>
              </a:spcAft>
              <a:buSzPct val="100000"/>
            </a:pPr>
            <a:r>
              <a:rPr lang="en-US" sz="2800" b="1" dirty="0" smtClean="0">
                <a:latin typeface="Calibri" pitchFamily="34" charset="0"/>
              </a:rPr>
              <a:t>Support: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itchFamily="34" charset="0"/>
              </a:rPr>
              <a:t>Terra, Aqua, S-NPP, JPSS Project, and Mission/Flight Operation Team (MOT/FOT)</a:t>
            </a:r>
          </a:p>
          <a:p>
            <a:pPr marL="342900" indent="-342900"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itchFamily="34" charset="0"/>
              </a:rPr>
              <a:t>Instrument </a:t>
            </a:r>
            <a:r>
              <a:rPr lang="en-US" sz="2200" dirty="0">
                <a:latin typeface="Calibri" pitchFamily="34" charset="0"/>
              </a:rPr>
              <a:t>Vendor (Raytheon</a:t>
            </a:r>
            <a:r>
              <a:rPr lang="en-US" sz="2200" dirty="0" smtClean="0">
                <a:latin typeface="Calibri" pitchFamily="34" charset="0"/>
              </a:rPr>
              <a:t>) and NASA On-site Support Team</a:t>
            </a:r>
          </a:p>
          <a:p>
            <a:pPr marL="342900" indent="-342900" algn="l">
              <a:spcBef>
                <a:spcPts val="0"/>
              </a:spcBef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200" dirty="0" smtClean="0">
                <a:latin typeface="Calibri" pitchFamily="34" charset="0"/>
              </a:rPr>
              <a:t>NOAA JPSS Program and VIIRS SDR Team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252212" y="361950"/>
            <a:ext cx="7307262" cy="533400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algn="ctr" eaLnBrk="1" hangingPunct="1">
              <a:defRPr/>
            </a:pPr>
            <a:r>
              <a:rPr lang="en-US" sz="3200" b="1" kern="0" dirty="0" smtClean="0">
                <a:latin typeface="Calibri" pitchFamily="34" charset="0"/>
                <a:ea typeface="+mj-ea"/>
                <a:cs typeface="+mj-cs"/>
              </a:rPr>
              <a:t>Acknowledgements</a:t>
            </a:r>
            <a:endParaRPr lang="en-US" sz="3200" b="1" kern="0" dirty="0"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89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7175</TotalTime>
  <Words>139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David</vt:lpstr>
      <vt:lpstr>GungsuhChe</vt:lpstr>
      <vt:lpstr>Times New Roman</vt:lpstr>
      <vt:lpstr>Office Theme</vt:lpstr>
      <vt:lpstr>MODIS and VIIRS Calibration Workshop  February 25-26, 2021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VIIRS SDR Support HBG/SSAI Task 5</dc:title>
  <dc:creator>Xiong, Xiaoxiong (GSFC-6180)</dc:creator>
  <cp:lastModifiedBy>Xiong, Xiaoxiong (GSFC-6180)</cp:lastModifiedBy>
  <cp:revision>714</cp:revision>
  <dcterms:created xsi:type="dcterms:W3CDTF">2020-03-31T17:21:48Z</dcterms:created>
  <dcterms:modified xsi:type="dcterms:W3CDTF">2021-02-28T06:06:57Z</dcterms:modified>
</cp:coreProperties>
</file>