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handoutMasterIdLst>
    <p:handoutMasterId r:id="rId10"/>
  </p:handoutMasterIdLst>
  <p:sldIdLst>
    <p:sldId id="256" r:id="rId2"/>
    <p:sldId id="522" r:id="rId3"/>
    <p:sldId id="314" r:id="rId4"/>
    <p:sldId id="524" r:id="rId5"/>
    <p:sldId id="523" r:id="rId6"/>
    <p:sldId id="289" r:id="rId7"/>
    <p:sldId id="52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3840" userDrawn="1">
          <p15:clr>
            <a:srgbClr val="A4A3A4"/>
          </p15:clr>
        </p15:guide>
        <p15:guide id="3" orient="horz" pos="2160" userDrawn="1">
          <p15:clr>
            <a:srgbClr val="A4A3A4"/>
          </p15:clr>
        </p15:guide>
        <p15:guide id="4" orient="horz"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ault" initials="DG" lastIdx="3" clrIdx="0">
    <p:extLst>
      <p:ext uri="{19B8F6BF-5375-455C-9EA6-DF929625EA0E}">
        <p15:presenceInfo xmlns:p15="http://schemas.microsoft.com/office/powerpoint/2012/main" userId="Default" providerId="None"/>
      </p:ext>
    </p:extLst>
  </p:cmAuthor>
  <p:cmAuthor id="2" name="Harriman (CTR), Lindsey M" initials="H(LM" lastIdx="18" clrIdx="1">
    <p:extLst>
      <p:ext uri="{19B8F6BF-5375-455C-9EA6-DF929625EA0E}">
        <p15:presenceInfo xmlns:p15="http://schemas.microsoft.com/office/powerpoint/2012/main" userId="S-1-5-21-3697291689-1161744426-439199626-267451" providerId="AD"/>
      </p:ext>
    </p:extLst>
  </p:cmAuthor>
  <p:cmAuthor id="3" name="Golon (CTR), Danielle K." initials="DKG" lastIdx="137" clrIdx="2">
    <p:extLst>
      <p:ext uri="{19B8F6BF-5375-455C-9EA6-DF929625EA0E}">
        <p15:presenceInfo xmlns:p15="http://schemas.microsoft.com/office/powerpoint/2012/main" userId="Golon (CTR), Danielle K." providerId="None"/>
      </p:ext>
    </p:extLst>
  </p:cmAuthor>
  <p:cmAuthor id="4" name="Hauge, Brian C" initials="HBC" lastIdx="22" clrIdx="3">
    <p:extLst>
      <p:ext uri="{19B8F6BF-5375-455C-9EA6-DF929625EA0E}">
        <p15:presenceInfo xmlns:p15="http://schemas.microsoft.com/office/powerpoint/2012/main" userId="S::bhauge@contractor.usgs.gov::92dbde3f-f6d0-4d78-85ac-7976b4a6e26b" providerId="AD"/>
      </p:ext>
    </p:extLst>
  </p:cmAuthor>
  <p:cmAuthor id="5" name="Bouchard, Michelle (Contractor)" initials="BM(" lastIdx="7" clrIdx="4">
    <p:extLst>
      <p:ext uri="{19B8F6BF-5375-455C-9EA6-DF929625EA0E}">
        <p15:presenceInfo xmlns:p15="http://schemas.microsoft.com/office/powerpoint/2012/main" userId="S::mbouchard@contractor.usgs.gov::19edf8ee-8888-4f2a-b9a3-90aa0230ac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3D1"/>
    <a:srgbClr val="3A4A6A"/>
    <a:srgbClr val="3A9DCE"/>
    <a:srgbClr val="1C3478"/>
    <a:srgbClr val="45A154"/>
    <a:srgbClr val="24562C"/>
    <a:srgbClr val="29E77F"/>
    <a:srgbClr val="3B3838"/>
    <a:srgbClr val="5EBA6D"/>
    <a:srgbClr val="357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48E9B-39C6-446D-9F6E-6741C637963A}" v="11" dt="2022-04-11T14:26:16.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851" autoAdjust="0"/>
  </p:normalViewPr>
  <p:slideViewPr>
    <p:cSldViewPr snapToGrid="0" showGuides="1">
      <p:cViewPr varScale="1">
        <p:scale>
          <a:sx n="48" d="100"/>
          <a:sy n="48" d="100"/>
        </p:scale>
        <p:origin x="892" y="40"/>
      </p:cViewPr>
      <p:guideLst>
        <p:guide orient="horz" pos="4056"/>
        <p:guide pos="3840"/>
        <p:guide orient="horz" pos="2160"/>
        <p:guide orient="horz" pos="888"/>
      </p:guideLst>
    </p:cSldViewPr>
  </p:slideViewPr>
  <p:notesTextViewPr>
    <p:cViewPr>
      <p:scale>
        <a:sx n="3" d="2"/>
        <a:sy n="3" d="2"/>
      </p:scale>
      <p:origin x="0" y="0"/>
    </p:cViewPr>
  </p:notesTextViewPr>
  <p:sorterViewPr>
    <p:cViewPr>
      <p:scale>
        <a:sx n="100" d="100"/>
        <a:sy n="100" d="100"/>
      </p:scale>
      <p:origin x="0" y="-2340"/>
    </p:cViewPr>
  </p:sorterViewPr>
  <p:notesViewPr>
    <p:cSldViewPr snapToGrid="0">
      <p:cViewPr varScale="1">
        <p:scale>
          <a:sx n="76" d="100"/>
          <a:sy n="76" d="100"/>
        </p:scale>
        <p:origin x="214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663EC-D9CD-466B-9AB1-90B2CBC904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A0A736-E284-488F-A199-E4829C1B11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AB0A9A-5280-441C-8791-76336A118A0F}" type="datetimeFigureOut">
              <a:rPr lang="en-US" smtClean="0"/>
              <a:t>4/11/2022</a:t>
            </a:fld>
            <a:endParaRPr lang="en-US"/>
          </a:p>
        </p:txBody>
      </p:sp>
      <p:sp>
        <p:nvSpPr>
          <p:cNvPr id="4" name="Footer Placeholder 3">
            <a:extLst>
              <a:ext uri="{FF2B5EF4-FFF2-40B4-BE49-F238E27FC236}">
                <a16:creationId xmlns:a16="http://schemas.microsoft.com/office/drawing/2014/main" id="{6DCE5F9A-AEE1-488E-B644-29594D42AD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E832B7-7210-4AAB-9C89-EDA1B1384D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2C48CB-DA44-4B34-B5B6-D3C20604AE5D}" type="slidenum">
              <a:rPr lang="en-US" smtClean="0"/>
              <a:t>‹#›</a:t>
            </a:fld>
            <a:endParaRPr lang="en-US"/>
          </a:p>
        </p:txBody>
      </p:sp>
    </p:spTree>
    <p:extLst>
      <p:ext uri="{BB962C8B-B14F-4D97-AF65-F5344CB8AC3E}">
        <p14:creationId xmlns:p14="http://schemas.microsoft.com/office/powerpoint/2010/main" val="156040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9A0CD-DC34-4F0C-88B0-B870B6D71FD4}"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158F8-23B0-428E-B821-CB27A102B015}" type="slidenum">
              <a:rPr lang="en-US" smtClean="0"/>
              <a:t>‹#›</a:t>
            </a:fld>
            <a:endParaRPr lang="en-US"/>
          </a:p>
        </p:txBody>
      </p:sp>
    </p:spTree>
    <p:extLst>
      <p:ext uri="{BB962C8B-B14F-4D97-AF65-F5344CB8AC3E}">
        <p14:creationId xmlns:p14="http://schemas.microsoft.com/office/powerpoint/2010/main" val="380490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158F8-23B0-428E-B821-CB27A102B015}" type="slidenum">
              <a:rPr lang="en-US" smtClean="0"/>
              <a:t>1</a:t>
            </a:fld>
            <a:endParaRPr lang="en-US"/>
          </a:p>
        </p:txBody>
      </p:sp>
    </p:spTree>
    <p:extLst>
      <p:ext uri="{BB962C8B-B14F-4D97-AF65-F5344CB8AC3E}">
        <p14:creationId xmlns:p14="http://schemas.microsoft.com/office/powerpoint/2010/main" val="102689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1F7456-0027-4FFC-B118-82C77BEADDEA}" type="slidenum">
              <a:rPr lang="en-US" smtClean="0"/>
              <a:t>3</a:t>
            </a:fld>
            <a:endParaRPr lang="en-US"/>
          </a:p>
        </p:txBody>
      </p:sp>
    </p:spTree>
    <p:extLst>
      <p:ext uri="{BB962C8B-B14F-4D97-AF65-F5344CB8AC3E}">
        <p14:creationId xmlns:p14="http://schemas.microsoft.com/office/powerpoint/2010/main" val="297609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158F8-23B0-428E-B821-CB27A102B015}" type="slidenum">
              <a:rPr lang="en-US" smtClean="0"/>
              <a:t>6</a:t>
            </a:fld>
            <a:endParaRPr lang="en-US"/>
          </a:p>
        </p:txBody>
      </p:sp>
    </p:spTree>
    <p:extLst>
      <p:ext uri="{BB962C8B-B14F-4D97-AF65-F5344CB8AC3E}">
        <p14:creationId xmlns:p14="http://schemas.microsoft.com/office/powerpoint/2010/main" val="237843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lumMod val="60000"/>
                    <a:lumOff val="40000"/>
                  </a:schemeClr>
                </a:solidFill>
              </a:defRPr>
            </a:lvl1pPr>
          </a:lstStyle>
          <a:p>
            <a:fld id="{5B7F7E29-4999-4B52-B587-BED57A70D15E}" type="datetime1">
              <a:rPr lang="en-US" smtClean="0"/>
              <a:pPr/>
              <a:t>4/11/2022</a:t>
            </a:fld>
            <a:endParaRPr lang="en-US"/>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60000"/>
                    <a:lumOff val="40000"/>
                  </a:schemeClr>
                </a:solidFill>
              </a:defRPr>
            </a:lvl1pPr>
          </a:lstStyle>
          <a:p>
            <a:fld id="{1C26BAF7-C0EB-4ADE-AFDC-D694342877B2}" type="slidenum">
              <a:rPr lang="en-US" smtClean="0"/>
              <a:pPr/>
              <a:t>‹#›</a:t>
            </a:fld>
            <a:endParaRPr lang="en-US"/>
          </a:p>
        </p:txBody>
      </p:sp>
    </p:spTree>
    <p:extLst>
      <p:ext uri="{BB962C8B-B14F-4D97-AF65-F5344CB8AC3E}">
        <p14:creationId xmlns:p14="http://schemas.microsoft.com/office/powerpoint/2010/main" val="390619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B8CBE27-0FA6-43F3-8491-9B5AE665AC87}" type="datetime1">
              <a:rPr lang="en-US" smtClean="0"/>
              <a:t>4/11/2022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9605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CEEE9-217D-48F9-B8F9-02F5E6C92522}"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81029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16F70-1AE8-4FDE-A947-50BFDA8B5991}"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691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FFFBB-25CC-4F3F-8927-070E15860700}"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207022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FCE5A-183E-4467-A304-919A2E378D45}"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0394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6BD58F-21CA-4D7E-A064-07B6749E6823}"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229276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BD8AC-38A8-4B7E-9C71-C933D05B854F}"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82135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3864D5-E7EE-4727-9278-E6F2A545F3EC}"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3444494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9408-2428-461F-B1CC-1434B0A16124}"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
        <p:nvSpPr>
          <p:cNvPr id="7" name="Title 1"/>
          <p:cNvSpPr>
            <a:spLocks noGrp="1"/>
          </p:cNvSpPr>
          <p:nvPr>
            <p:ph type="title"/>
          </p:nvPr>
        </p:nvSpPr>
        <p:spPr>
          <a:xfrm>
            <a:off x="609600" y="685800"/>
            <a:ext cx="9905998" cy="773527"/>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74059969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D5000-0AAF-4FB2-AA9A-888F58D3EAE7}"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6BAF7-C0EB-4ADE-AFDC-D694342877B2}" type="slidenum">
              <a:rPr lang="en-US" smtClean="0"/>
              <a:t>‹#›</a:t>
            </a:fld>
            <a:endParaRPr lang="en-US"/>
          </a:p>
        </p:txBody>
      </p:sp>
      <p:sp>
        <p:nvSpPr>
          <p:cNvPr id="8" name="Title 1"/>
          <p:cNvSpPr>
            <a:spLocks noGrp="1"/>
          </p:cNvSpPr>
          <p:nvPr>
            <p:ph type="title"/>
          </p:nvPr>
        </p:nvSpPr>
        <p:spPr>
          <a:xfrm>
            <a:off x="279440" y="272784"/>
            <a:ext cx="9905998" cy="190500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21178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9408-2428-461F-B1CC-1434B0A16124}" type="datetime1">
              <a:rPr lang="en-US" smtClean="0"/>
              <a:t>4/11/2022</a:t>
            </a:fld>
            <a:endParaRPr lang="en-US"/>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28652344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2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2D0ACC-953F-47E5-A16F-DE18B9E2E136}" type="datetime1">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6BAF7-C0EB-4ADE-AFDC-D694342877B2}" type="slidenum">
              <a:rPr lang="en-US" smtClean="0"/>
              <a:t>‹#›</a:t>
            </a:fld>
            <a:endParaRPr lang="en-US"/>
          </a:p>
        </p:txBody>
      </p:sp>
      <p:sp>
        <p:nvSpPr>
          <p:cNvPr id="6" name="Title 1"/>
          <p:cNvSpPr>
            <a:spLocks noGrp="1"/>
          </p:cNvSpPr>
          <p:nvPr>
            <p:ph type="title"/>
          </p:nvPr>
        </p:nvSpPr>
        <p:spPr>
          <a:xfrm>
            <a:off x="279440" y="272784"/>
            <a:ext cx="9905998" cy="190500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39539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15"/>
          <p:cNvSpPr txBox="1">
            <a:spLocks noGrp="1"/>
          </p:cNvSpPr>
          <p:nvPr>
            <p:ph type="title"/>
          </p:nvPr>
        </p:nvSpPr>
        <p:spPr>
          <a:xfrm>
            <a:off x="389167" y="542533"/>
            <a:ext cx="6418000" cy="18516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4000">
                <a:solidFill>
                  <a:schemeClr val="lt1"/>
                </a:solidFill>
              </a:defRPr>
            </a:lvl1pPr>
            <a:lvl2pPr lvl="1" algn="l" rtl="0">
              <a:lnSpc>
                <a:spcPct val="100000"/>
              </a:lnSpc>
              <a:spcBef>
                <a:spcPts val="0"/>
              </a:spcBef>
              <a:spcAft>
                <a:spcPts val="0"/>
              </a:spcAft>
              <a:buClr>
                <a:schemeClr val="dk1"/>
              </a:buClr>
              <a:buSzPts val="3000"/>
              <a:buNone/>
              <a:defRPr sz="4000">
                <a:solidFill>
                  <a:schemeClr val="lt1"/>
                </a:solidFill>
              </a:defRPr>
            </a:lvl2pPr>
            <a:lvl3pPr lvl="2" algn="l" rtl="0">
              <a:lnSpc>
                <a:spcPct val="100000"/>
              </a:lnSpc>
              <a:spcBef>
                <a:spcPts val="0"/>
              </a:spcBef>
              <a:spcAft>
                <a:spcPts val="0"/>
              </a:spcAft>
              <a:buClr>
                <a:schemeClr val="dk1"/>
              </a:buClr>
              <a:buSzPts val="3000"/>
              <a:buNone/>
              <a:defRPr sz="4000">
                <a:solidFill>
                  <a:schemeClr val="lt1"/>
                </a:solidFill>
              </a:defRPr>
            </a:lvl3pPr>
            <a:lvl4pPr lvl="3" algn="l" rtl="0">
              <a:lnSpc>
                <a:spcPct val="100000"/>
              </a:lnSpc>
              <a:spcBef>
                <a:spcPts val="0"/>
              </a:spcBef>
              <a:spcAft>
                <a:spcPts val="0"/>
              </a:spcAft>
              <a:buClr>
                <a:schemeClr val="dk1"/>
              </a:buClr>
              <a:buSzPts val="3000"/>
              <a:buNone/>
              <a:defRPr sz="4000">
                <a:solidFill>
                  <a:schemeClr val="lt1"/>
                </a:solidFill>
              </a:defRPr>
            </a:lvl4pPr>
            <a:lvl5pPr lvl="4" algn="l" rtl="0">
              <a:lnSpc>
                <a:spcPct val="100000"/>
              </a:lnSpc>
              <a:spcBef>
                <a:spcPts val="0"/>
              </a:spcBef>
              <a:spcAft>
                <a:spcPts val="0"/>
              </a:spcAft>
              <a:buClr>
                <a:schemeClr val="dk1"/>
              </a:buClr>
              <a:buSzPts val="3000"/>
              <a:buNone/>
              <a:defRPr sz="4000">
                <a:solidFill>
                  <a:schemeClr val="lt1"/>
                </a:solidFill>
              </a:defRPr>
            </a:lvl5pPr>
            <a:lvl6pPr lvl="5" algn="l" rtl="0">
              <a:lnSpc>
                <a:spcPct val="100000"/>
              </a:lnSpc>
              <a:spcBef>
                <a:spcPts val="0"/>
              </a:spcBef>
              <a:spcAft>
                <a:spcPts val="0"/>
              </a:spcAft>
              <a:buClr>
                <a:schemeClr val="dk1"/>
              </a:buClr>
              <a:buSzPts val="3000"/>
              <a:buNone/>
              <a:defRPr sz="4000">
                <a:solidFill>
                  <a:schemeClr val="lt1"/>
                </a:solidFill>
              </a:defRPr>
            </a:lvl6pPr>
            <a:lvl7pPr lvl="6" algn="l" rtl="0">
              <a:lnSpc>
                <a:spcPct val="100000"/>
              </a:lnSpc>
              <a:spcBef>
                <a:spcPts val="0"/>
              </a:spcBef>
              <a:spcAft>
                <a:spcPts val="0"/>
              </a:spcAft>
              <a:buClr>
                <a:schemeClr val="dk1"/>
              </a:buClr>
              <a:buSzPts val="3000"/>
              <a:buNone/>
              <a:defRPr sz="4000">
                <a:solidFill>
                  <a:schemeClr val="lt1"/>
                </a:solidFill>
              </a:defRPr>
            </a:lvl7pPr>
            <a:lvl8pPr lvl="7" algn="l" rtl="0">
              <a:lnSpc>
                <a:spcPct val="100000"/>
              </a:lnSpc>
              <a:spcBef>
                <a:spcPts val="0"/>
              </a:spcBef>
              <a:spcAft>
                <a:spcPts val="0"/>
              </a:spcAft>
              <a:buClr>
                <a:schemeClr val="dk1"/>
              </a:buClr>
              <a:buSzPts val="3000"/>
              <a:buNone/>
              <a:defRPr sz="4000">
                <a:solidFill>
                  <a:schemeClr val="lt1"/>
                </a:solidFill>
              </a:defRPr>
            </a:lvl8pPr>
            <a:lvl9pPr lvl="8" algn="l" rtl="0">
              <a:lnSpc>
                <a:spcPct val="100000"/>
              </a:lnSpc>
              <a:spcBef>
                <a:spcPts val="0"/>
              </a:spcBef>
              <a:spcAft>
                <a:spcPts val="0"/>
              </a:spcAft>
              <a:buClr>
                <a:schemeClr val="dk1"/>
              </a:buClr>
              <a:buSzPts val="3000"/>
              <a:buNone/>
              <a:defRPr sz="4000">
                <a:solidFill>
                  <a:schemeClr val="lt1"/>
                </a:solidFill>
              </a:defRPr>
            </a:lvl9pPr>
          </a:lstStyle>
          <a:p>
            <a:endParaRPr/>
          </a:p>
        </p:txBody>
      </p:sp>
      <p:sp>
        <p:nvSpPr>
          <p:cNvPr id="71" name="Google Shape;71;p15"/>
          <p:cNvSpPr txBox="1">
            <a:spLocks noGrp="1"/>
          </p:cNvSpPr>
          <p:nvPr>
            <p:ph type="body" idx="1"/>
          </p:nvPr>
        </p:nvSpPr>
        <p:spPr>
          <a:xfrm>
            <a:off x="389300" y="2473268"/>
            <a:ext cx="6418000" cy="3436000"/>
          </a:xfrm>
          <a:prstGeom prst="rect">
            <a:avLst/>
          </a:prstGeom>
          <a:noFill/>
        </p:spPr>
        <p:txBody>
          <a:bodyPr spcFirstLastPara="1" wrap="square" lIns="91425" tIns="91425" rIns="91425" bIns="91425" anchor="t" anchorCtr="0">
            <a:normAutofit/>
          </a:bodyPr>
          <a:lstStyle>
            <a:lvl1pPr marL="609585" lvl="0" indent="-440256" algn="l" rtl="0">
              <a:lnSpc>
                <a:spcPct val="115000"/>
              </a:lnSpc>
              <a:spcBef>
                <a:spcPts val="0"/>
              </a:spcBef>
              <a:spcAft>
                <a:spcPts val="0"/>
              </a:spcAft>
              <a:buClr>
                <a:schemeClr val="dk2"/>
              </a:buClr>
              <a:buSzPts val="1600"/>
              <a:buChar char="●"/>
              <a:defRPr sz="2133">
                <a:solidFill>
                  <a:schemeClr val="dk2"/>
                </a:solidFill>
              </a:defRPr>
            </a:lvl1pPr>
            <a:lvl2pPr marL="1219170" lvl="1" indent="-423323" algn="l" rtl="0">
              <a:lnSpc>
                <a:spcPct val="115000"/>
              </a:lnSpc>
              <a:spcBef>
                <a:spcPts val="0"/>
              </a:spcBef>
              <a:spcAft>
                <a:spcPts val="0"/>
              </a:spcAft>
              <a:buClr>
                <a:schemeClr val="dk2"/>
              </a:buClr>
              <a:buSzPts val="1400"/>
              <a:buChar char="○"/>
              <a:defRPr sz="1867">
                <a:solidFill>
                  <a:schemeClr val="dk2"/>
                </a:solidFill>
              </a:defRPr>
            </a:lvl2pPr>
            <a:lvl3pPr marL="1828754" lvl="2" indent="-423323" algn="l" rtl="0">
              <a:lnSpc>
                <a:spcPct val="115000"/>
              </a:lnSpc>
              <a:spcBef>
                <a:spcPts val="0"/>
              </a:spcBef>
              <a:spcAft>
                <a:spcPts val="0"/>
              </a:spcAft>
              <a:buClr>
                <a:schemeClr val="dk2"/>
              </a:buClr>
              <a:buSzPts val="1400"/>
              <a:buChar char="■"/>
              <a:defRPr sz="1867">
                <a:solidFill>
                  <a:schemeClr val="dk2"/>
                </a:solidFill>
              </a:defRPr>
            </a:lvl3pPr>
            <a:lvl4pPr marL="2438339" lvl="3" indent="-423323" algn="l" rtl="0">
              <a:lnSpc>
                <a:spcPct val="115000"/>
              </a:lnSpc>
              <a:spcBef>
                <a:spcPts val="0"/>
              </a:spcBef>
              <a:spcAft>
                <a:spcPts val="0"/>
              </a:spcAft>
              <a:buClr>
                <a:schemeClr val="dk2"/>
              </a:buClr>
              <a:buSzPts val="1400"/>
              <a:buChar char="●"/>
              <a:defRPr sz="1867">
                <a:solidFill>
                  <a:schemeClr val="dk2"/>
                </a:solidFill>
              </a:defRPr>
            </a:lvl4pPr>
            <a:lvl5pPr marL="3047924" lvl="4" indent="-423323" algn="l" rtl="0">
              <a:lnSpc>
                <a:spcPct val="115000"/>
              </a:lnSpc>
              <a:spcBef>
                <a:spcPts val="0"/>
              </a:spcBef>
              <a:spcAft>
                <a:spcPts val="0"/>
              </a:spcAft>
              <a:buClr>
                <a:schemeClr val="dk2"/>
              </a:buClr>
              <a:buSzPts val="1400"/>
              <a:buChar char="○"/>
              <a:defRPr sz="1867">
                <a:solidFill>
                  <a:schemeClr val="dk2"/>
                </a:solidFill>
              </a:defRPr>
            </a:lvl5pPr>
            <a:lvl6pPr marL="3657509" lvl="5" indent="-423323" algn="l" rtl="0">
              <a:lnSpc>
                <a:spcPct val="115000"/>
              </a:lnSpc>
              <a:spcBef>
                <a:spcPts val="0"/>
              </a:spcBef>
              <a:spcAft>
                <a:spcPts val="0"/>
              </a:spcAft>
              <a:buClr>
                <a:schemeClr val="dk2"/>
              </a:buClr>
              <a:buSzPts val="1400"/>
              <a:buChar char="■"/>
              <a:defRPr sz="1867">
                <a:solidFill>
                  <a:schemeClr val="dk2"/>
                </a:solidFill>
              </a:defRPr>
            </a:lvl6pPr>
            <a:lvl7pPr marL="4267093" lvl="6" indent="-423323" algn="l" rtl="0">
              <a:lnSpc>
                <a:spcPct val="115000"/>
              </a:lnSpc>
              <a:spcBef>
                <a:spcPts val="0"/>
              </a:spcBef>
              <a:spcAft>
                <a:spcPts val="0"/>
              </a:spcAft>
              <a:buClr>
                <a:schemeClr val="dk2"/>
              </a:buClr>
              <a:buSzPts val="1400"/>
              <a:buChar char="●"/>
              <a:defRPr sz="1867">
                <a:solidFill>
                  <a:schemeClr val="dk2"/>
                </a:solidFill>
              </a:defRPr>
            </a:lvl7pPr>
            <a:lvl8pPr marL="4876678" lvl="7" indent="-423323" algn="l" rtl="0">
              <a:lnSpc>
                <a:spcPct val="115000"/>
              </a:lnSpc>
              <a:spcBef>
                <a:spcPts val="0"/>
              </a:spcBef>
              <a:spcAft>
                <a:spcPts val="0"/>
              </a:spcAft>
              <a:buClr>
                <a:schemeClr val="dk2"/>
              </a:buClr>
              <a:buSzPts val="1400"/>
              <a:buChar char="○"/>
              <a:defRPr sz="1867">
                <a:solidFill>
                  <a:schemeClr val="dk2"/>
                </a:solidFill>
              </a:defRPr>
            </a:lvl8pPr>
            <a:lvl9pPr marL="5486263" lvl="8" indent="-423323" algn="l" rtl="0">
              <a:lnSpc>
                <a:spcPct val="115000"/>
              </a:lnSpc>
              <a:spcBef>
                <a:spcPts val="0"/>
              </a:spcBef>
              <a:spcAft>
                <a:spcPts val="0"/>
              </a:spcAft>
              <a:buClr>
                <a:schemeClr val="dk2"/>
              </a:buClr>
              <a:buSzPts val="1400"/>
              <a:buChar char="■"/>
              <a:defRPr sz="1867">
                <a:solidFill>
                  <a:schemeClr val="dk2"/>
                </a:solidFill>
              </a:defRPr>
            </a:lvl9pPr>
          </a:lstStyle>
          <a:p>
            <a:endParaRPr/>
          </a:p>
        </p:txBody>
      </p:sp>
      <p:sp>
        <p:nvSpPr>
          <p:cNvPr id="72" name="Google Shape;72;p15"/>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333">
                <a:solidFill>
                  <a:schemeClr val="dk2"/>
                </a:solidFill>
              </a:defRPr>
            </a:lvl1pPr>
            <a:lvl2pPr lvl="1" algn="r" rtl="0">
              <a:lnSpc>
                <a:spcPct val="100000"/>
              </a:lnSpc>
              <a:spcAft>
                <a:spcPts val="0"/>
              </a:spcAft>
              <a:buNone/>
              <a:defRPr sz="1333">
                <a:solidFill>
                  <a:schemeClr val="dk2"/>
                </a:solidFill>
              </a:defRPr>
            </a:lvl2pPr>
            <a:lvl3pPr lvl="2" algn="r" rtl="0">
              <a:lnSpc>
                <a:spcPct val="100000"/>
              </a:lnSpc>
              <a:spcAft>
                <a:spcPts val="0"/>
              </a:spcAft>
              <a:buNone/>
              <a:defRPr sz="1333">
                <a:solidFill>
                  <a:schemeClr val="dk2"/>
                </a:solidFill>
              </a:defRPr>
            </a:lvl3pPr>
            <a:lvl4pPr lvl="3" algn="r" rtl="0">
              <a:lnSpc>
                <a:spcPct val="100000"/>
              </a:lnSpc>
              <a:spcAft>
                <a:spcPts val="0"/>
              </a:spcAft>
              <a:buNone/>
              <a:defRPr sz="1333">
                <a:solidFill>
                  <a:schemeClr val="dk2"/>
                </a:solidFill>
              </a:defRPr>
            </a:lvl4pPr>
            <a:lvl5pPr lvl="4" algn="r" rtl="0">
              <a:lnSpc>
                <a:spcPct val="100000"/>
              </a:lnSpc>
              <a:spcAft>
                <a:spcPts val="0"/>
              </a:spcAft>
              <a:buNone/>
              <a:defRPr sz="1333">
                <a:solidFill>
                  <a:schemeClr val="dk2"/>
                </a:solidFill>
              </a:defRPr>
            </a:lvl5pPr>
            <a:lvl6pPr lvl="5" algn="r" rtl="0">
              <a:lnSpc>
                <a:spcPct val="100000"/>
              </a:lnSpc>
              <a:spcAft>
                <a:spcPts val="0"/>
              </a:spcAft>
              <a:buNone/>
              <a:defRPr sz="1333">
                <a:solidFill>
                  <a:schemeClr val="dk2"/>
                </a:solidFill>
              </a:defRPr>
            </a:lvl6pPr>
            <a:lvl7pPr lvl="6" algn="r" rtl="0">
              <a:lnSpc>
                <a:spcPct val="100000"/>
              </a:lnSpc>
              <a:spcAft>
                <a:spcPts val="0"/>
              </a:spcAft>
              <a:buNone/>
              <a:defRPr sz="1333">
                <a:solidFill>
                  <a:schemeClr val="dk2"/>
                </a:solidFill>
              </a:defRPr>
            </a:lvl7pPr>
            <a:lvl8pPr lvl="7" algn="r" rtl="0">
              <a:lnSpc>
                <a:spcPct val="100000"/>
              </a:lnSpc>
              <a:spcAft>
                <a:spcPts val="0"/>
              </a:spcAft>
              <a:buNone/>
              <a:defRPr sz="1333">
                <a:solidFill>
                  <a:schemeClr val="dk2"/>
                </a:solidFill>
              </a:defRPr>
            </a:lvl8pPr>
            <a:lvl9pPr lvl="8" algn="r" rtl="0">
              <a:lnSpc>
                <a:spcPct val="100000"/>
              </a:lnSpc>
              <a:spcAft>
                <a:spcPts val="0"/>
              </a:spcAft>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44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57006D-ED96-486D-A9CC-586FB91F50FB}" type="datetime1">
              <a:rPr lang="en-US"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209608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D5000-0AAF-4FB2-AA9A-888F58D3EAE7}"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8158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F8A41-B963-4DDA-B5A4-2C3631035867}" type="datetime1">
              <a:rPr lang="en-US" smtClean="0"/>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325650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2D0ACC-953F-47E5-A16F-DE18B9E2E136}" type="datetime1">
              <a:rPr lang="en-US"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25487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F2D80-3A8F-486E-AE1C-D0A112A4CDFA}" type="datetime1">
              <a:rPr lang="en-US"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7572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4669B-6398-4CE6-A04E-D2F355CCCFD1}"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315468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3285E-61AD-4FB1-B8A2-CC7D13615557}" type="datetime1">
              <a:rPr lang="en-US"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6BAF7-C0EB-4ADE-AFDC-D694342877B2}" type="slidenum">
              <a:rPr lang="en-US" smtClean="0"/>
              <a:t>‹#›</a:t>
            </a:fld>
            <a:endParaRPr lang="en-US"/>
          </a:p>
        </p:txBody>
      </p:sp>
    </p:spTree>
    <p:extLst>
      <p:ext uri="{BB962C8B-B14F-4D97-AF65-F5344CB8AC3E}">
        <p14:creationId xmlns:p14="http://schemas.microsoft.com/office/powerpoint/2010/main" val="165451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accent1">
                    <a:lumMod val="20000"/>
                    <a:lumOff val="80000"/>
                  </a:schemeClr>
                </a:solidFill>
                <a:effectLst/>
                <a:latin typeface="Arial" panose="020B0604020202020204" pitchFamily="34" charset="0"/>
                <a:cs typeface="Arial" panose="020B0604020202020204" pitchFamily="34" charset="0"/>
              </a:defRPr>
            </a:lvl1pPr>
          </a:lstStyle>
          <a:p>
            <a:fld id="{5B8CBE27-0FA6-43F3-8491-9B5AE665AC87}" type="datetime1">
              <a:rPr lang="en-US" smtClean="0"/>
              <a:pPr/>
              <a:t>4/11/2022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accent1">
                    <a:lumMod val="75000"/>
                  </a:schemeClr>
                </a:solidFill>
                <a:effectLst/>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accent1">
                    <a:lumMod val="20000"/>
                    <a:lumOff val="80000"/>
                  </a:schemeClr>
                </a:solidFill>
                <a:effectLst/>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93334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692" r:id="rId18"/>
    <p:sldLayoutId id="2147483694" r:id="rId19"/>
    <p:sldLayoutId id="2147483696" r:id="rId20"/>
    <p:sldLayoutId id="2147483765"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accent1">
              <a:lumMod val="75000"/>
            </a:schemeClr>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accent1">
              <a:lumMod val="75000"/>
            </a:schemeClr>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accent1">
              <a:lumMod val="75000"/>
            </a:schemeClr>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66559" y="3575994"/>
            <a:ext cx="6038063" cy="830997"/>
          </a:xfrm>
          <a:prstGeom prst="rect">
            <a:avLst/>
          </a:prstGeom>
          <a:noFill/>
        </p:spPr>
        <p:txBody>
          <a:bodyPr wrap="none" rtlCol="0">
            <a:spAutoFit/>
          </a:bodyPr>
          <a:lstStyle/>
          <a:p>
            <a:r>
              <a:rPr lang="en-US" sz="2400" spc="4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MODIS / VIIRS Land Workshop</a:t>
            </a:r>
          </a:p>
          <a:p>
            <a:r>
              <a:rPr lang="en-US" sz="2400" spc="40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April 2022</a:t>
            </a:r>
          </a:p>
        </p:txBody>
      </p:sp>
      <p:pic>
        <p:nvPicPr>
          <p:cNvPr id="8" name="Picture 6" descr="ident_4_onscreen_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black">
          <a:xfrm>
            <a:off x="228600" y="228600"/>
            <a:ext cx="2057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0184" y="6218237"/>
            <a:ext cx="2098651" cy="430887"/>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U.S. Department of the Interior</a:t>
            </a:r>
          </a:p>
          <a:p>
            <a:r>
              <a:rPr lang="en-US" sz="1050" dirty="0">
                <a:latin typeface="Arial" panose="020B0604020202020204" pitchFamily="34" charset="0"/>
                <a:cs typeface="Arial" panose="020B0604020202020204" pitchFamily="34" charset="0"/>
              </a:rPr>
              <a:t>U.S. Geological Survey</a:t>
            </a:r>
          </a:p>
        </p:txBody>
      </p:sp>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5207" y="200945"/>
            <a:ext cx="9223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6ADBC5D-F8D6-4DEE-9062-9148E5F9F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290" y="1809410"/>
            <a:ext cx="5173333" cy="2354285"/>
          </a:xfrm>
          <a:prstGeom prst="rect">
            <a:avLst/>
          </a:prstGeom>
          <a:effectLst>
            <a:outerShdw blurRad="50800" dist="38100" dir="5400000" algn="t" rotWithShape="0">
              <a:prstClr val="black">
                <a:alpha val="40000"/>
              </a:prstClr>
            </a:outerShdw>
          </a:effectLst>
        </p:spPr>
      </p:pic>
      <p:sp>
        <p:nvSpPr>
          <p:cNvPr id="13" name="Slide Number Placeholder 11">
            <a:extLst>
              <a:ext uri="{FF2B5EF4-FFF2-40B4-BE49-F238E27FC236}">
                <a16:creationId xmlns:a16="http://schemas.microsoft.com/office/drawing/2014/main" id="{0C9F4216-D30D-4101-A84B-D614ADFED407}"/>
              </a:ext>
            </a:extLst>
          </p:cNvPr>
          <p:cNvSpPr>
            <a:spLocks noGrp="1"/>
          </p:cNvSpPr>
          <p:nvPr>
            <p:ph type="sldNum" sz="quarter" idx="12"/>
          </p:nvPr>
        </p:nvSpPr>
        <p:spPr>
          <a:xfrm>
            <a:off x="9035839" y="5136028"/>
            <a:ext cx="1142245" cy="669925"/>
          </a:xfrm>
        </p:spPr>
        <p:txBody>
          <a:bodyPr/>
          <a:lstStyle/>
          <a:p>
            <a:fld id="{1C26BAF7-C0EB-4ADE-AFDC-D694342877B2}" type="slidenum">
              <a:rPr lang="en-US" smtClean="0"/>
              <a:t>1</a:t>
            </a:fld>
            <a:endParaRPr lang="en-US" dirty="0"/>
          </a:p>
        </p:txBody>
      </p:sp>
      <p:sp>
        <p:nvSpPr>
          <p:cNvPr id="9" name="Subtitle 2">
            <a:extLst>
              <a:ext uri="{FF2B5EF4-FFF2-40B4-BE49-F238E27FC236}">
                <a16:creationId xmlns:a16="http://schemas.microsoft.com/office/drawing/2014/main" id="{0F5EF6F3-83FC-423D-8369-C07682F84D03}"/>
              </a:ext>
            </a:extLst>
          </p:cNvPr>
          <p:cNvSpPr txBox="1">
            <a:spLocks/>
          </p:cNvSpPr>
          <p:nvPr/>
        </p:nvSpPr>
        <p:spPr bwMode="auto">
          <a:xfrm>
            <a:off x="3764563" y="4807675"/>
            <a:ext cx="2889417"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pitchFamily="-107"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9pPr>
          </a:lstStyle>
          <a:p>
            <a:r>
              <a:rPr lang="en-US" dirty="0">
                <a:solidFill>
                  <a:schemeClr val="tx1"/>
                </a:solidFill>
              </a:rPr>
              <a:t>Chris Torbert</a:t>
            </a:r>
          </a:p>
          <a:p>
            <a:r>
              <a:rPr lang="en-US" dirty="0">
                <a:solidFill>
                  <a:schemeClr val="tx1"/>
                </a:solidFill>
              </a:rPr>
              <a:t>LP DAAC Manager</a:t>
            </a:r>
          </a:p>
          <a:p>
            <a:r>
              <a:rPr lang="en-US" dirty="0">
                <a:solidFill>
                  <a:schemeClr val="tx1"/>
                </a:solidFill>
              </a:rPr>
              <a:t>ctorbert@usgs.gov</a:t>
            </a:r>
          </a:p>
        </p:txBody>
      </p:sp>
      <p:sp>
        <p:nvSpPr>
          <p:cNvPr id="10" name="Subtitle 2">
            <a:extLst>
              <a:ext uri="{FF2B5EF4-FFF2-40B4-BE49-F238E27FC236}">
                <a16:creationId xmlns:a16="http://schemas.microsoft.com/office/drawing/2014/main" id="{EF218BC0-DB25-43ED-8885-EEF2A188EFE3}"/>
              </a:ext>
            </a:extLst>
          </p:cNvPr>
          <p:cNvSpPr txBox="1">
            <a:spLocks/>
          </p:cNvSpPr>
          <p:nvPr/>
        </p:nvSpPr>
        <p:spPr bwMode="auto">
          <a:xfrm>
            <a:off x="6208156" y="4807675"/>
            <a:ext cx="3273508"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85000"/>
              </a:lnSpc>
              <a:spcBef>
                <a:spcPct val="20000"/>
              </a:spcBef>
              <a:spcAft>
                <a:spcPct val="0"/>
              </a:spcAft>
              <a:buSzPct val="70000"/>
              <a:buFont typeface="Wingdings" pitchFamily="-107" charset="2"/>
              <a:buNone/>
              <a:defRPr sz="1600" b="1">
                <a:solidFill>
                  <a:srgbClr val="104A84"/>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pitchFamily="-107"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9pPr>
          </a:lstStyle>
          <a:p>
            <a:r>
              <a:rPr lang="en-US" dirty="0">
                <a:solidFill>
                  <a:schemeClr val="tx1"/>
                </a:solidFill>
              </a:rPr>
              <a:t>Tom Maiersperger</a:t>
            </a:r>
          </a:p>
          <a:p>
            <a:r>
              <a:rPr lang="en-US" dirty="0">
                <a:solidFill>
                  <a:schemeClr val="tx1"/>
                </a:solidFill>
              </a:rPr>
              <a:t>LP DAAC Project Scientist</a:t>
            </a:r>
          </a:p>
          <a:p>
            <a:r>
              <a:rPr lang="en-US" dirty="0">
                <a:solidFill>
                  <a:schemeClr val="tx1"/>
                </a:solidFill>
              </a:rPr>
              <a:t>tmaiersperger@usgs.gov</a:t>
            </a:r>
          </a:p>
        </p:txBody>
      </p:sp>
    </p:spTree>
    <p:extLst>
      <p:ext uri="{BB962C8B-B14F-4D97-AF65-F5344CB8AC3E}">
        <p14:creationId xmlns:p14="http://schemas.microsoft.com/office/powerpoint/2010/main" val="22618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12D-F8A4-4F83-921B-47D1E382C574}"/>
              </a:ext>
            </a:extLst>
          </p:cNvPr>
          <p:cNvSpPr>
            <a:spLocks noGrp="1"/>
          </p:cNvSpPr>
          <p:nvPr>
            <p:ph type="title"/>
          </p:nvPr>
        </p:nvSpPr>
        <p:spPr>
          <a:xfrm>
            <a:off x="449093" y="121624"/>
            <a:ext cx="10515600" cy="725328"/>
          </a:xfrm>
        </p:spPr>
        <p:txBody>
          <a:bodyPr>
            <a:normAutofit/>
          </a:bodyPr>
          <a:lstStyle/>
          <a:p>
            <a:r>
              <a:rPr lang="en-US" sz="3200" dirty="0">
                <a:latin typeface="Oswald" panose="020B0604020202020204" charset="0"/>
              </a:rPr>
              <a:t>LP DAAC Migration Timeline</a:t>
            </a:r>
          </a:p>
        </p:txBody>
      </p:sp>
      <p:sp>
        <p:nvSpPr>
          <p:cNvPr id="7" name="Content Placeholder 2">
            <a:extLst>
              <a:ext uri="{FF2B5EF4-FFF2-40B4-BE49-F238E27FC236}">
                <a16:creationId xmlns:a16="http://schemas.microsoft.com/office/drawing/2014/main" id="{6DB32344-D993-4169-94C2-5FA11080FEF8}"/>
              </a:ext>
            </a:extLst>
          </p:cNvPr>
          <p:cNvSpPr txBox="1">
            <a:spLocks/>
          </p:cNvSpPr>
          <p:nvPr/>
        </p:nvSpPr>
        <p:spPr>
          <a:xfrm>
            <a:off x="7500026" y="1251623"/>
            <a:ext cx="4583117" cy="4779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LP DAAC intends to migrate 100% of all dataset holding to EDC, except for obsolete versions intended for removal from the archive. </a:t>
            </a:r>
          </a:p>
          <a:p>
            <a:pPr marL="342900" indent="-342900"/>
            <a:endParaRPr lang="en-US" sz="2000" dirty="0"/>
          </a:p>
          <a:p>
            <a:pPr marL="342900" indent="-342900"/>
            <a:r>
              <a:rPr lang="en-US" sz="2000" dirty="0"/>
              <a:t>LP DAAC will operate ECS in parallel with EDC until migration is complete.</a:t>
            </a:r>
          </a:p>
          <a:p>
            <a:pPr marL="342900" indent="-342900"/>
            <a:endParaRPr lang="en-US" sz="2000" dirty="0"/>
          </a:p>
          <a:p>
            <a:pPr marL="342900" indent="-342900"/>
            <a:r>
              <a:rPr lang="en-US" sz="2000" dirty="0"/>
              <a:t>Migration from ECS will be complete no later than March 2024.</a:t>
            </a:r>
          </a:p>
          <a:p>
            <a:pPr marL="0" indent="0">
              <a:buNone/>
            </a:pPr>
            <a:endParaRPr lang="en-US" sz="2000" dirty="0"/>
          </a:p>
        </p:txBody>
      </p:sp>
      <p:sp>
        <p:nvSpPr>
          <p:cNvPr id="4" name="Content Placeholder 3">
            <a:extLst>
              <a:ext uri="{FF2B5EF4-FFF2-40B4-BE49-F238E27FC236}">
                <a16:creationId xmlns:a16="http://schemas.microsoft.com/office/drawing/2014/main" id="{FBBA2BA7-A77E-4A0E-AD84-FD1FF487F41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5E5882C-1307-4707-916A-4275B05A6113}"/>
              </a:ext>
            </a:extLst>
          </p:cNvPr>
          <p:cNvPicPr>
            <a:picLocks noChangeAspect="1"/>
          </p:cNvPicPr>
          <p:nvPr/>
        </p:nvPicPr>
        <p:blipFill>
          <a:blip r:embed="rId2"/>
          <a:stretch>
            <a:fillRect/>
          </a:stretch>
        </p:blipFill>
        <p:spPr>
          <a:xfrm>
            <a:off x="169707" y="1150374"/>
            <a:ext cx="7242246" cy="5528386"/>
          </a:xfrm>
          <a:prstGeom prst="rect">
            <a:avLst/>
          </a:prstGeom>
        </p:spPr>
      </p:pic>
    </p:spTree>
    <p:extLst>
      <p:ext uri="{BB962C8B-B14F-4D97-AF65-F5344CB8AC3E}">
        <p14:creationId xmlns:p14="http://schemas.microsoft.com/office/powerpoint/2010/main" val="37644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12D-F8A4-4F83-921B-47D1E382C574}"/>
              </a:ext>
            </a:extLst>
          </p:cNvPr>
          <p:cNvSpPr>
            <a:spLocks noGrp="1"/>
          </p:cNvSpPr>
          <p:nvPr>
            <p:ph type="title"/>
          </p:nvPr>
        </p:nvSpPr>
        <p:spPr>
          <a:xfrm>
            <a:off x="449093" y="121624"/>
            <a:ext cx="10515600" cy="725328"/>
          </a:xfrm>
        </p:spPr>
        <p:txBody>
          <a:bodyPr>
            <a:normAutofit/>
          </a:bodyPr>
          <a:lstStyle/>
          <a:p>
            <a:r>
              <a:rPr lang="en-US" sz="3200" dirty="0">
                <a:latin typeface="Oswald" panose="020B0604020202020204" charset="0"/>
              </a:rPr>
              <a:t>LP DAAC Migration Timeline</a:t>
            </a:r>
          </a:p>
        </p:txBody>
      </p:sp>
      <p:sp>
        <p:nvSpPr>
          <p:cNvPr id="7" name="Content Placeholder 2">
            <a:extLst>
              <a:ext uri="{FF2B5EF4-FFF2-40B4-BE49-F238E27FC236}">
                <a16:creationId xmlns:a16="http://schemas.microsoft.com/office/drawing/2014/main" id="{6DB32344-D993-4169-94C2-5FA11080FEF8}"/>
              </a:ext>
            </a:extLst>
          </p:cNvPr>
          <p:cNvSpPr txBox="1">
            <a:spLocks/>
          </p:cNvSpPr>
          <p:nvPr/>
        </p:nvSpPr>
        <p:spPr>
          <a:xfrm>
            <a:off x="7413172" y="1197104"/>
            <a:ext cx="4669971" cy="535444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ASTER GDEM is in Cumulus and available via EarthData Search.</a:t>
            </a:r>
          </a:p>
          <a:p>
            <a:pPr marL="342900" indent="-342900"/>
            <a:r>
              <a:rPr lang="en-US" sz="2000" dirty="0"/>
              <a:t>HLS 2.0 has been ingested to Cumulus directly from the data provider.</a:t>
            </a:r>
          </a:p>
          <a:p>
            <a:pPr marL="342900" indent="-342900"/>
            <a:r>
              <a:rPr lang="en-US" sz="2000" dirty="0"/>
              <a:t>ECOSTRESS migration is under development. Level 0 is complete.</a:t>
            </a:r>
            <a:br>
              <a:rPr lang="en-US" sz="2000" dirty="0"/>
            </a:br>
            <a:r>
              <a:rPr lang="en-US" sz="2000" dirty="0"/>
              <a:t>The bulk of the data will migrate with the release of version 2 in 2022.</a:t>
            </a:r>
          </a:p>
          <a:p>
            <a:pPr marL="342900" indent="-342900"/>
            <a:r>
              <a:rPr lang="en-US" sz="2000" dirty="0"/>
              <a:t>GEDI migration began development in July 2021. The ingest interface will be from EROS.</a:t>
            </a:r>
          </a:p>
          <a:p>
            <a:pPr marL="342900" indent="-342900"/>
            <a:r>
              <a:rPr lang="en-US" sz="2000" dirty="0"/>
              <a:t>EMIT will be cloud native with the ingest directly from the SIPS in ~2022.</a:t>
            </a:r>
          </a:p>
          <a:p>
            <a:pPr marL="342900" indent="-342900"/>
            <a:r>
              <a:rPr lang="en-US" sz="2000" dirty="0"/>
              <a:t>ASTER depends on an on-prem product generation system and will migrate later with the ingest interface from EROS. </a:t>
            </a:r>
          </a:p>
          <a:p>
            <a:pPr marL="342900" indent="-342900"/>
            <a:r>
              <a:rPr lang="en-US" sz="2000" dirty="0"/>
              <a:t>MODIS 6.1 migration has started and will be reformatted later. </a:t>
            </a:r>
            <a:br>
              <a:rPr lang="en-US" sz="2000" dirty="0"/>
            </a:br>
            <a:r>
              <a:rPr lang="en-US" sz="2000" dirty="0"/>
              <a:t>MODIS version 7 will go directly to cloud storages.  </a:t>
            </a:r>
          </a:p>
          <a:p>
            <a:pPr marL="342900" indent="-342900"/>
            <a:r>
              <a:rPr lang="en-US" sz="2000" dirty="0"/>
              <a:t>All future missions will be migrated directly to cumulus.</a:t>
            </a:r>
          </a:p>
        </p:txBody>
      </p:sp>
      <p:pic>
        <p:nvPicPr>
          <p:cNvPr id="5" name="Content Placeholder 7">
            <a:extLst>
              <a:ext uri="{FF2B5EF4-FFF2-40B4-BE49-F238E27FC236}">
                <a16:creationId xmlns:a16="http://schemas.microsoft.com/office/drawing/2014/main" id="{BDFACDB5-8048-457E-87A8-2B9920C372A2}"/>
              </a:ext>
            </a:extLst>
          </p:cNvPr>
          <p:cNvPicPr>
            <a:picLocks noChangeAspect="1"/>
          </p:cNvPicPr>
          <p:nvPr/>
        </p:nvPicPr>
        <p:blipFill>
          <a:blip r:embed="rId3"/>
          <a:stretch>
            <a:fillRect/>
          </a:stretch>
        </p:blipFill>
        <p:spPr>
          <a:xfrm>
            <a:off x="293877" y="1282163"/>
            <a:ext cx="7001735" cy="5269384"/>
          </a:xfrm>
          <a:prstGeom prst="rect">
            <a:avLst/>
          </a:prstGeom>
        </p:spPr>
      </p:pic>
      <p:pic>
        <p:nvPicPr>
          <p:cNvPr id="6" name="Picture 5">
            <a:extLst>
              <a:ext uri="{FF2B5EF4-FFF2-40B4-BE49-F238E27FC236}">
                <a16:creationId xmlns:a16="http://schemas.microsoft.com/office/drawing/2014/main" id="{0A4F4643-88B8-41C4-947D-F6CC94623366}"/>
              </a:ext>
            </a:extLst>
          </p:cNvPr>
          <p:cNvPicPr>
            <a:picLocks noChangeAspect="1"/>
          </p:cNvPicPr>
          <p:nvPr/>
        </p:nvPicPr>
        <p:blipFill>
          <a:blip r:embed="rId4"/>
          <a:stretch>
            <a:fillRect/>
          </a:stretch>
        </p:blipFill>
        <p:spPr>
          <a:xfrm>
            <a:off x="169707" y="1150374"/>
            <a:ext cx="7242246" cy="5528386"/>
          </a:xfrm>
          <a:prstGeom prst="rect">
            <a:avLst/>
          </a:prstGeom>
        </p:spPr>
      </p:pic>
    </p:spTree>
    <p:extLst>
      <p:ext uri="{BB962C8B-B14F-4D97-AF65-F5344CB8AC3E}">
        <p14:creationId xmlns:p14="http://schemas.microsoft.com/office/powerpoint/2010/main" val="649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34C3-0429-4EE5-97C1-B804212359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6BD698-022F-42D9-9AE0-E1EE1F0C8F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F59C50-690C-4B9B-A909-A8C68E38144C}"/>
              </a:ext>
            </a:extLst>
          </p:cNvPr>
          <p:cNvSpPr>
            <a:spLocks noGrp="1"/>
          </p:cNvSpPr>
          <p:nvPr>
            <p:ph type="sldNum" sz="quarter" idx="12"/>
          </p:nvPr>
        </p:nvSpPr>
        <p:spPr/>
        <p:txBody>
          <a:bodyPr/>
          <a:lstStyle/>
          <a:p>
            <a:fld id="{1C26BAF7-C0EB-4ADE-AFDC-D694342877B2}" type="slidenum">
              <a:rPr lang="en-US" smtClean="0"/>
              <a:t>4</a:t>
            </a:fld>
            <a:endParaRPr lang="en-US"/>
          </a:p>
        </p:txBody>
      </p:sp>
      <p:pic>
        <p:nvPicPr>
          <p:cNvPr id="6" name="Picture 5">
            <a:extLst>
              <a:ext uri="{FF2B5EF4-FFF2-40B4-BE49-F238E27FC236}">
                <a16:creationId xmlns:a16="http://schemas.microsoft.com/office/drawing/2014/main" id="{97A2EEB8-0A15-4DE2-9D3B-ECEFBA7F3BF0}"/>
              </a:ext>
            </a:extLst>
          </p:cNvPr>
          <p:cNvPicPr>
            <a:picLocks noChangeAspect="1"/>
          </p:cNvPicPr>
          <p:nvPr/>
        </p:nvPicPr>
        <p:blipFill>
          <a:blip r:embed="rId2"/>
          <a:stretch>
            <a:fillRect/>
          </a:stretch>
        </p:blipFill>
        <p:spPr>
          <a:xfrm>
            <a:off x="0" y="1478522"/>
            <a:ext cx="12192000" cy="5415132"/>
          </a:xfrm>
          <a:prstGeom prst="rect">
            <a:avLst/>
          </a:prstGeom>
        </p:spPr>
      </p:pic>
      <p:sp>
        <p:nvSpPr>
          <p:cNvPr id="7" name="Title 1">
            <a:extLst>
              <a:ext uri="{FF2B5EF4-FFF2-40B4-BE49-F238E27FC236}">
                <a16:creationId xmlns:a16="http://schemas.microsoft.com/office/drawing/2014/main" id="{A4F1A9EF-8D06-4B14-AC05-8E137AAC1597}"/>
              </a:ext>
            </a:extLst>
          </p:cNvPr>
          <p:cNvSpPr txBox="1">
            <a:spLocks/>
          </p:cNvSpPr>
          <p:nvPr/>
        </p:nvSpPr>
        <p:spPr>
          <a:xfrm>
            <a:off x="192600"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EarthData Search and S3</a:t>
            </a:r>
          </a:p>
        </p:txBody>
      </p:sp>
    </p:spTree>
    <p:extLst>
      <p:ext uri="{BB962C8B-B14F-4D97-AF65-F5344CB8AC3E}">
        <p14:creationId xmlns:p14="http://schemas.microsoft.com/office/powerpoint/2010/main" val="109642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98E2-0707-47F4-B753-47526EF2EDBF}"/>
              </a:ext>
            </a:extLst>
          </p:cNvPr>
          <p:cNvSpPr>
            <a:spLocks noGrp="1"/>
          </p:cNvSpPr>
          <p:nvPr>
            <p:ph type="title"/>
          </p:nvPr>
        </p:nvSpPr>
        <p:spPr>
          <a:xfrm>
            <a:off x="202432" y="5159903"/>
            <a:ext cx="8534400" cy="1507067"/>
          </a:xfrm>
        </p:spPr>
        <p:txBody>
          <a:bodyPr/>
          <a:lstStyle/>
          <a:p>
            <a:r>
              <a:rPr lang="en-US" dirty="0"/>
              <a:t>The Details</a:t>
            </a:r>
          </a:p>
        </p:txBody>
      </p:sp>
      <p:sp>
        <p:nvSpPr>
          <p:cNvPr id="3" name="Content Placeholder 2">
            <a:extLst>
              <a:ext uri="{FF2B5EF4-FFF2-40B4-BE49-F238E27FC236}">
                <a16:creationId xmlns:a16="http://schemas.microsoft.com/office/drawing/2014/main" id="{501E35AC-760E-4540-AA3D-329B188FBE06}"/>
              </a:ext>
            </a:extLst>
          </p:cNvPr>
          <p:cNvSpPr>
            <a:spLocks noGrp="1"/>
          </p:cNvSpPr>
          <p:nvPr>
            <p:ph idx="1"/>
          </p:nvPr>
        </p:nvSpPr>
        <p:spPr>
          <a:xfrm>
            <a:off x="727304" y="685797"/>
            <a:ext cx="2816072" cy="3615267"/>
          </a:xfrm>
        </p:spPr>
        <p:txBody>
          <a:bodyPr anchor="t"/>
          <a:lstStyle/>
          <a:p>
            <a:r>
              <a:rPr lang="en-US" dirty="0">
                <a:solidFill>
                  <a:schemeClr val="tx1"/>
                </a:solidFill>
              </a:rPr>
              <a:t>Migration Complete:</a:t>
            </a:r>
          </a:p>
          <a:p>
            <a:pPr lvl="1"/>
            <a:r>
              <a:rPr lang="en-US" dirty="0">
                <a:solidFill>
                  <a:schemeClr val="tx1"/>
                </a:solidFill>
              </a:rPr>
              <a:t>MOD11A1</a:t>
            </a:r>
          </a:p>
          <a:p>
            <a:pPr lvl="1"/>
            <a:r>
              <a:rPr lang="en-US" dirty="0">
                <a:solidFill>
                  <a:schemeClr val="tx1"/>
                </a:solidFill>
              </a:rPr>
              <a:t>MYD11A1</a:t>
            </a:r>
          </a:p>
          <a:p>
            <a:pPr lvl="1"/>
            <a:r>
              <a:rPr lang="en-US" dirty="0">
                <a:solidFill>
                  <a:schemeClr val="tx1"/>
                </a:solidFill>
              </a:rPr>
              <a:t>MOD13Q1</a:t>
            </a:r>
          </a:p>
          <a:p>
            <a:pPr lvl="1"/>
            <a:r>
              <a:rPr lang="en-US" dirty="0">
                <a:solidFill>
                  <a:schemeClr val="tx1"/>
                </a:solidFill>
              </a:rPr>
              <a:t>MOD15A2H</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F9A253FA-A915-4100-971F-ABE901D8CAA9}"/>
              </a:ext>
            </a:extLst>
          </p:cNvPr>
          <p:cNvSpPr>
            <a:spLocks noGrp="1"/>
          </p:cNvSpPr>
          <p:nvPr>
            <p:ph type="sldNum" sz="quarter" idx="12"/>
          </p:nvPr>
        </p:nvSpPr>
        <p:spPr/>
        <p:txBody>
          <a:bodyPr/>
          <a:lstStyle/>
          <a:p>
            <a:fld id="{1C26BAF7-C0EB-4ADE-AFDC-D694342877B2}" type="slidenum">
              <a:rPr lang="en-US" smtClean="0"/>
              <a:t>5</a:t>
            </a:fld>
            <a:endParaRPr lang="en-US"/>
          </a:p>
        </p:txBody>
      </p:sp>
      <p:sp>
        <p:nvSpPr>
          <p:cNvPr id="5" name="Content Placeholder 2">
            <a:extLst>
              <a:ext uri="{FF2B5EF4-FFF2-40B4-BE49-F238E27FC236}">
                <a16:creationId xmlns:a16="http://schemas.microsoft.com/office/drawing/2014/main" id="{BAFC92CB-48FE-42E5-9770-A3D06CF6BC40}"/>
              </a:ext>
            </a:extLst>
          </p:cNvPr>
          <p:cNvSpPr txBox="1">
            <a:spLocks/>
          </p:cNvSpPr>
          <p:nvPr/>
        </p:nvSpPr>
        <p:spPr>
          <a:xfrm>
            <a:off x="3543376" y="685797"/>
            <a:ext cx="2816072" cy="361526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accent1">
                    <a:lumMod val="75000"/>
                  </a:schemeClr>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accent1">
                    <a:lumMod val="75000"/>
                  </a:schemeClr>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accent1">
                    <a:lumMod val="75000"/>
                  </a:schemeClr>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tx1"/>
                </a:solidFill>
              </a:rPr>
              <a:t>Migration Started:</a:t>
            </a:r>
          </a:p>
          <a:p>
            <a:pPr lvl="1"/>
            <a:r>
              <a:rPr lang="en-US" dirty="0">
                <a:solidFill>
                  <a:schemeClr val="tx1"/>
                </a:solidFill>
              </a:rPr>
              <a:t>MOD09GA</a:t>
            </a:r>
          </a:p>
          <a:p>
            <a:pPr lvl="1"/>
            <a:r>
              <a:rPr lang="en-US" dirty="0">
                <a:solidFill>
                  <a:schemeClr val="tx1"/>
                </a:solidFill>
              </a:rPr>
              <a:t>MYD09GA</a:t>
            </a:r>
          </a:p>
          <a:p>
            <a:pPr lvl="1"/>
            <a:r>
              <a:rPr lang="en-US" dirty="0">
                <a:solidFill>
                  <a:schemeClr val="tx1"/>
                </a:solidFill>
              </a:rPr>
              <a:t>MCD43A4</a:t>
            </a:r>
          </a:p>
        </p:txBody>
      </p:sp>
      <p:sp>
        <p:nvSpPr>
          <p:cNvPr id="6" name="Content Placeholder 2">
            <a:extLst>
              <a:ext uri="{FF2B5EF4-FFF2-40B4-BE49-F238E27FC236}">
                <a16:creationId xmlns:a16="http://schemas.microsoft.com/office/drawing/2014/main" id="{56484DAB-C06B-4F50-8216-ABEC980FD733}"/>
              </a:ext>
            </a:extLst>
          </p:cNvPr>
          <p:cNvSpPr txBox="1">
            <a:spLocks/>
          </p:cNvSpPr>
          <p:nvPr/>
        </p:nvSpPr>
        <p:spPr>
          <a:xfrm>
            <a:off x="6359448" y="685797"/>
            <a:ext cx="2816072" cy="36152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accent1">
                    <a:lumMod val="75000"/>
                  </a:schemeClr>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accent1">
                    <a:lumMod val="75000"/>
                  </a:schemeClr>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accent1">
                    <a:lumMod val="75000"/>
                  </a:schemeClr>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dirty="0">
                <a:solidFill>
                  <a:schemeClr val="tx1"/>
                </a:solidFill>
              </a:rPr>
              <a:t>Next up:</a:t>
            </a:r>
          </a:p>
          <a:p>
            <a:pPr lvl="1"/>
            <a:r>
              <a:rPr lang="pt-BR" dirty="0">
                <a:solidFill>
                  <a:schemeClr val="tx1"/>
                </a:solidFill>
              </a:rPr>
              <a:t>MOD11A2</a:t>
            </a:r>
          </a:p>
          <a:p>
            <a:pPr lvl="1"/>
            <a:r>
              <a:rPr lang="pt-BR" dirty="0">
                <a:solidFill>
                  <a:schemeClr val="tx1"/>
                </a:solidFill>
              </a:rPr>
              <a:t>MYD11A2</a:t>
            </a:r>
          </a:p>
          <a:p>
            <a:pPr lvl="1"/>
            <a:r>
              <a:rPr lang="pt-BR" dirty="0">
                <a:solidFill>
                  <a:schemeClr val="tx1"/>
                </a:solidFill>
              </a:rPr>
              <a:t>MCD19A2</a:t>
            </a:r>
          </a:p>
          <a:p>
            <a:pPr lvl="1"/>
            <a:r>
              <a:rPr lang="pt-BR" dirty="0">
                <a:solidFill>
                  <a:schemeClr val="tx1"/>
                </a:solidFill>
              </a:rPr>
              <a:t>MOD14</a:t>
            </a:r>
          </a:p>
          <a:p>
            <a:pPr lvl="1"/>
            <a:r>
              <a:rPr lang="pt-BR" dirty="0">
                <a:solidFill>
                  <a:schemeClr val="tx1"/>
                </a:solidFill>
              </a:rPr>
              <a:t>MCD15A2H</a:t>
            </a:r>
          </a:p>
          <a:p>
            <a:pPr lvl="1"/>
            <a:r>
              <a:rPr lang="pt-BR" dirty="0">
                <a:solidFill>
                  <a:schemeClr val="tx1"/>
                </a:solidFill>
              </a:rPr>
              <a:t>MYD14</a:t>
            </a:r>
          </a:p>
          <a:p>
            <a:pPr lvl="1"/>
            <a:r>
              <a:rPr lang="pt-BR" dirty="0">
                <a:solidFill>
                  <a:schemeClr val="tx1"/>
                </a:solidFill>
              </a:rPr>
              <a:t>MCD43A3</a:t>
            </a:r>
          </a:p>
          <a:p>
            <a:pPr lvl="1"/>
            <a:r>
              <a:rPr lang="pt-BR" dirty="0">
                <a:solidFill>
                  <a:schemeClr val="tx1"/>
                </a:solidFill>
              </a:rPr>
              <a:t>MYD13Q1</a:t>
            </a:r>
          </a:p>
          <a:p>
            <a:pPr lvl="1"/>
            <a:r>
              <a:rPr lang="pt-BR" dirty="0">
                <a:solidFill>
                  <a:schemeClr val="tx1"/>
                </a:solidFill>
              </a:rPr>
              <a:t>MOD13A3</a:t>
            </a:r>
          </a:p>
          <a:p>
            <a:pPr lvl="1"/>
            <a:r>
              <a:rPr lang="pt-BR" dirty="0">
                <a:solidFill>
                  <a:schemeClr val="tx1"/>
                </a:solidFill>
              </a:rPr>
              <a:t>MYD13A3</a:t>
            </a:r>
          </a:p>
          <a:p>
            <a:pPr lvl="1"/>
            <a:r>
              <a:rPr lang="pt-BR" dirty="0">
                <a:solidFill>
                  <a:schemeClr val="tx1"/>
                </a:solidFill>
              </a:rPr>
              <a:t>MYD09GQ</a:t>
            </a:r>
          </a:p>
        </p:txBody>
      </p:sp>
      <p:sp>
        <p:nvSpPr>
          <p:cNvPr id="7" name="Content Placeholder 2">
            <a:extLst>
              <a:ext uri="{FF2B5EF4-FFF2-40B4-BE49-F238E27FC236}">
                <a16:creationId xmlns:a16="http://schemas.microsoft.com/office/drawing/2014/main" id="{C724918E-F348-4D45-9C39-CCACC07CECE9}"/>
              </a:ext>
            </a:extLst>
          </p:cNvPr>
          <p:cNvSpPr txBox="1">
            <a:spLocks/>
          </p:cNvSpPr>
          <p:nvPr/>
        </p:nvSpPr>
        <p:spPr>
          <a:xfrm>
            <a:off x="9079221" y="685798"/>
            <a:ext cx="2816072" cy="36152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accent1">
                    <a:lumMod val="75000"/>
                  </a:schemeClr>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accent1">
                    <a:lumMod val="75000"/>
                  </a:schemeClr>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accent1">
                    <a:lumMod val="75000"/>
                  </a:schemeClr>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accent1">
                    <a:lumMod val="75000"/>
                  </a:schemeClr>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800" dirty="0">
                <a:solidFill>
                  <a:schemeClr val="tx1"/>
                </a:solidFill>
              </a:rPr>
              <a:t>Later this year:</a:t>
            </a:r>
          </a:p>
          <a:p>
            <a:pPr lvl="1"/>
            <a:r>
              <a:rPr lang="da-DK" dirty="0">
                <a:solidFill>
                  <a:schemeClr val="tx1"/>
                </a:solidFill>
              </a:rPr>
              <a:t>MCD15A3H</a:t>
            </a:r>
          </a:p>
          <a:p>
            <a:pPr lvl="1"/>
            <a:r>
              <a:rPr lang="da-DK" dirty="0">
                <a:solidFill>
                  <a:schemeClr val="tx1"/>
                </a:solidFill>
              </a:rPr>
              <a:t>MOD09A1</a:t>
            </a:r>
          </a:p>
          <a:p>
            <a:pPr lvl="1"/>
            <a:r>
              <a:rPr lang="da-DK" dirty="0">
                <a:solidFill>
                  <a:schemeClr val="tx1"/>
                </a:solidFill>
              </a:rPr>
              <a:t>MOD09GQ</a:t>
            </a:r>
          </a:p>
          <a:p>
            <a:pPr lvl="1"/>
            <a:r>
              <a:rPr lang="da-DK" dirty="0">
                <a:solidFill>
                  <a:schemeClr val="tx1"/>
                </a:solidFill>
              </a:rPr>
              <a:t>MOD16A2</a:t>
            </a:r>
          </a:p>
          <a:p>
            <a:pPr lvl="1"/>
            <a:r>
              <a:rPr lang="da-DK" dirty="0">
                <a:solidFill>
                  <a:schemeClr val="tx1"/>
                </a:solidFill>
              </a:rPr>
              <a:t>MYD09A1</a:t>
            </a:r>
          </a:p>
          <a:p>
            <a:pPr lvl="1"/>
            <a:r>
              <a:rPr lang="da-DK" dirty="0">
                <a:solidFill>
                  <a:schemeClr val="tx1"/>
                </a:solidFill>
              </a:rPr>
              <a:t>MOD09Q1</a:t>
            </a:r>
          </a:p>
          <a:p>
            <a:pPr lvl="1"/>
            <a:r>
              <a:rPr lang="da-DK" dirty="0">
                <a:solidFill>
                  <a:schemeClr val="tx1"/>
                </a:solidFill>
              </a:rPr>
              <a:t>MYD09Q1</a:t>
            </a:r>
          </a:p>
          <a:p>
            <a:pPr lvl="1"/>
            <a:r>
              <a:rPr lang="da-DK" dirty="0">
                <a:solidFill>
                  <a:schemeClr val="tx1"/>
                </a:solidFill>
              </a:rPr>
              <a:t>MOD11_L2</a:t>
            </a:r>
          </a:p>
          <a:p>
            <a:pPr lvl="1"/>
            <a:r>
              <a:rPr lang="da-DK" dirty="0">
                <a:solidFill>
                  <a:schemeClr val="tx1"/>
                </a:solidFill>
              </a:rPr>
              <a:t>MYD11_L2</a:t>
            </a:r>
          </a:p>
        </p:txBody>
      </p:sp>
    </p:spTree>
    <p:extLst>
      <p:ext uri="{BB962C8B-B14F-4D97-AF65-F5344CB8AC3E}">
        <p14:creationId xmlns:p14="http://schemas.microsoft.com/office/powerpoint/2010/main" val="72519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709F1D-D329-46D4-9258-B5F2232CD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842" y="653042"/>
            <a:ext cx="6863177" cy="4358434"/>
          </a:xfrm>
          <a:prstGeom prst="rect">
            <a:avLst/>
          </a:prstGeom>
        </p:spPr>
      </p:pic>
      <p:sp>
        <p:nvSpPr>
          <p:cNvPr id="3" name="Title 2"/>
          <p:cNvSpPr>
            <a:spLocks noGrp="1"/>
          </p:cNvSpPr>
          <p:nvPr>
            <p:ph type="title"/>
          </p:nvPr>
        </p:nvSpPr>
        <p:spPr>
          <a:xfrm>
            <a:off x="457200" y="266278"/>
            <a:ext cx="9905998" cy="773527"/>
          </a:xfrm>
        </p:spPr>
        <p:txBody>
          <a:bodyPr>
            <a:normAutofit/>
          </a:bodyPr>
          <a:lstStyle/>
          <a:p>
            <a:r>
              <a:rPr lang="en-US" dirty="0">
                <a:latin typeface="Univers 67 Condensed" pitchFamily="50" charset="0"/>
                <a:cs typeface="Arial" panose="020B0604020202020204" pitchFamily="34" charset="0"/>
              </a:rPr>
              <a:t>AppEEARS release 3.0</a:t>
            </a:r>
          </a:p>
        </p:txBody>
      </p:sp>
      <p:sp>
        <p:nvSpPr>
          <p:cNvPr id="2" name="Slide Number Placeholder 1"/>
          <p:cNvSpPr>
            <a:spLocks noGrp="1"/>
          </p:cNvSpPr>
          <p:nvPr>
            <p:ph type="sldNum" sz="quarter" idx="12"/>
          </p:nvPr>
        </p:nvSpPr>
        <p:spPr/>
        <p:txBody>
          <a:bodyPr/>
          <a:lstStyle/>
          <a:p>
            <a:fld id="{1C26BAF7-C0EB-4ADE-AFDC-D694342877B2}" type="slidenum">
              <a:rPr lang="en-US" smtClean="0">
                <a:solidFill>
                  <a:srgbClr val="B6B6B6"/>
                </a:solidFill>
              </a:rPr>
              <a:t>6</a:t>
            </a:fld>
            <a:endParaRPr lang="en-US" dirty="0">
              <a:solidFill>
                <a:srgbClr val="B6B6B6"/>
              </a:solidFill>
            </a:endParaRPr>
          </a:p>
        </p:txBody>
      </p:sp>
      <p:sp>
        <p:nvSpPr>
          <p:cNvPr id="9" name="TextBox 8"/>
          <p:cNvSpPr txBox="1"/>
          <p:nvPr/>
        </p:nvSpPr>
        <p:spPr>
          <a:xfrm>
            <a:off x="457200" y="1144232"/>
            <a:ext cx="4331970" cy="4524315"/>
          </a:xfrm>
          <a:prstGeom prst="rect">
            <a:avLst/>
          </a:prstGeom>
          <a:noFill/>
        </p:spPr>
        <p:txBody>
          <a:bodyPr wrap="square" rtlCol="0">
            <a:spAutoFit/>
          </a:bodyPr>
          <a:lstStyle/>
          <a:p>
            <a:r>
              <a:rPr lang="en-US" dirty="0">
                <a:latin typeface="Univers 47 Condensed Light" pitchFamily="50" charset="0"/>
              </a:rPr>
              <a:t>The Application for Extracting and Exploring Analysis Ready Samples (</a:t>
            </a:r>
            <a:r>
              <a:rPr lang="en-US" dirty="0">
                <a:solidFill>
                  <a:schemeClr val="accent3">
                    <a:lumMod val="40000"/>
                    <a:lumOff val="60000"/>
                  </a:schemeClr>
                </a:solidFill>
                <a:latin typeface="Univers 47 Condensed Light" pitchFamily="50" charset="0"/>
              </a:rPr>
              <a:t>AppEEARS</a:t>
            </a:r>
            <a:r>
              <a:rPr lang="en-US" dirty="0">
                <a:latin typeface="Univers 47 Condensed Light" pitchFamily="50" charset="0"/>
              </a:rPr>
              <a:t>) v3.0 was released March 23, 2022 to the NASA EarthData Cloud by the LP DAAC.</a:t>
            </a:r>
          </a:p>
          <a:p>
            <a:endParaRPr lang="en-US" dirty="0">
              <a:latin typeface="Univers 47 Condensed Light" pitchFamily="50" charset="0"/>
            </a:endParaRPr>
          </a:p>
          <a:p>
            <a:r>
              <a:rPr lang="en-US" dirty="0">
                <a:latin typeface="Univers 47 Condensed Light" pitchFamily="50" charset="0"/>
              </a:rPr>
              <a:t>The move to EDC is significant in that, It provides easier integration with data hosted in Cumulus. </a:t>
            </a:r>
          </a:p>
          <a:p>
            <a:endParaRPr lang="en-US" dirty="0">
              <a:latin typeface="Univers 47 Condensed Light" pitchFamily="50" charset="0"/>
            </a:endParaRPr>
          </a:p>
          <a:p>
            <a:r>
              <a:rPr lang="en-US" dirty="0">
                <a:latin typeface="Univers 47 Condensed Light" pitchFamily="50" charset="0"/>
              </a:rPr>
              <a:t>In the previous year AppEEARS has had 69,941 unique users visit, who generated over 160,000 request</a:t>
            </a:r>
          </a:p>
          <a:p>
            <a:endParaRPr lang="en-US" dirty="0">
              <a:latin typeface="Univers 47 Condensed Light" pitchFamily="50" charset="0"/>
            </a:endParaRPr>
          </a:p>
          <a:p>
            <a:r>
              <a:rPr lang="en-US" dirty="0">
                <a:latin typeface="Univers 47 Condensed Light" pitchFamily="50" charset="0"/>
              </a:rPr>
              <a:t>In a typical month AppEEARS will access ~500tb of data, provide visualization and analysis to the user.  The size of the outputs is less than 5% of the original source, resulting in lower egress.  </a:t>
            </a:r>
          </a:p>
        </p:txBody>
      </p:sp>
      <p:pic>
        <p:nvPicPr>
          <p:cNvPr id="11" name="Picture 10" descr="ident-small_4_onscreen_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black">
          <a:xfrm>
            <a:off x="457200" y="6096000"/>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6053138"/>
            <a:ext cx="457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826BDA53-C69A-4AC5-A37D-6AA66350FA62}"/>
              </a:ext>
            </a:extLst>
          </p:cNvPr>
          <p:cNvSpPr/>
          <p:nvPr/>
        </p:nvSpPr>
        <p:spPr>
          <a:xfrm>
            <a:off x="6287561" y="4625050"/>
            <a:ext cx="3829050" cy="66992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Univers 47 Condensed Light" pitchFamily="50" charset="0"/>
              </a:rPr>
              <a:t>AppEEARS:</a:t>
            </a:r>
          </a:p>
          <a:p>
            <a:pPr algn="ctr"/>
            <a:r>
              <a:rPr lang="en-US" dirty="0">
                <a:latin typeface="Univers 47 Condensed Light" pitchFamily="50" charset="0"/>
              </a:rPr>
              <a:t>https://appeears.earthdatacloud.nasa.gov</a:t>
            </a:r>
          </a:p>
        </p:txBody>
      </p:sp>
      <p:sp>
        <p:nvSpPr>
          <p:cNvPr id="13" name="TextBox 12">
            <a:extLst>
              <a:ext uri="{FF2B5EF4-FFF2-40B4-BE49-F238E27FC236}">
                <a16:creationId xmlns:a16="http://schemas.microsoft.com/office/drawing/2014/main" id="{05189564-5942-4966-89D3-E32162845C3B}"/>
              </a:ext>
            </a:extLst>
          </p:cNvPr>
          <p:cNvSpPr txBox="1"/>
          <p:nvPr/>
        </p:nvSpPr>
        <p:spPr>
          <a:xfrm>
            <a:off x="4882295" y="5347642"/>
            <a:ext cx="6412269" cy="461665"/>
          </a:xfrm>
          <a:prstGeom prst="rect">
            <a:avLst/>
          </a:prstGeom>
          <a:noFill/>
        </p:spPr>
        <p:txBody>
          <a:bodyPr wrap="square" rtlCol="0">
            <a:spAutoFit/>
          </a:bodyPr>
          <a:lstStyle/>
          <a:p>
            <a:r>
              <a:rPr lang="en-US" sz="1200" dirty="0">
                <a:latin typeface="Univers 47 Condensed Light" pitchFamily="50" charset="0"/>
              </a:rPr>
              <a:t>AppEEARS is a tool for quickly extracting time series data, and quality information, for point and area locations.  A selection of data from the LP DAAC, as well as other federal archives, are available.</a:t>
            </a:r>
          </a:p>
        </p:txBody>
      </p:sp>
    </p:spTree>
    <p:extLst>
      <p:ext uri="{BB962C8B-B14F-4D97-AF65-F5344CB8AC3E}">
        <p14:creationId xmlns:p14="http://schemas.microsoft.com/office/powerpoint/2010/main" val="195137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F596-696F-4D69-B1EC-90B9DB8D2AD4}"/>
              </a:ext>
            </a:extLst>
          </p:cNvPr>
          <p:cNvSpPr>
            <a:spLocks noGrp="1"/>
          </p:cNvSpPr>
          <p:nvPr>
            <p:ph type="title"/>
          </p:nvPr>
        </p:nvSpPr>
        <p:spPr>
          <a:xfrm>
            <a:off x="349915" y="685800"/>
            <a:ext cx="3986111" cy="5233219"/>
          </a:xfrm>
        </p:spPr>
        <p:txBody>
          <a:bodyPr>
            <a:normAutofit fontScale="90000"/>
          </a:bodyPr>
          <a:lstStyle/>
          <a:p>
            <a:r>
              <a:rPr lang="en-US" sz="3200" dirty="0"/>
              <a:t>MODIS Preservation</a:t>
            </a:r>
            <a:br>
              <a:rPr lang="en-US" sz="3200" dirty="0"/>
            </a:br>
            <a:br>
              <a:rPr lang="en-US" sz="3200" dirty="0">
                <a:latin typeface="Arial" panose="020B0604020202020204" pitchFamily="34" charset="0"/>
                <a:cs typeface="Arial" panose="020B0604020202020204" pitchFamily="34" charset="0"/>
              </a:rPr>
            </a:br>
            <a:r>
              <a:rPr lang="en-US" sz="1800" cap="none" dirty="0">
                <a:effectLst/>
                <a:latin typeface="Arial" panose="020B0604020202020204" pitchFamily="34" charset="0"/>
                <a:ea typeface="Times" panose="02020603050405020304" pitchFamily="18" charset="0"/>
                <a:cs typeface="Arial" panose="020B0604020202020204" pitchFamily="34" charset="0"/>
              </a:rPr>
              <a:t>The purpose of this activity is to identify and collect all the content items that need to be preserved to ensure their availability to support future investigations in long-term scientific research.</a:t>
            </a:r>
            <a:r>
              <a:rPr lang="en-US" sz="1800" cap="none" dirty="0">
                <a:latin typeface="Arial" panose="020B0604020202020204" pitchFamily="34" charset="0"/>
                <a:cs typeface="Arial" panose="020B0604020202020204" pitchFamily="34" charset="0"/>
              </a:rPr>
              <a:t> </a:t>
            </a:r>
            <a:br>
              <a:rPr lang="en-US" sz="1800" cap="none" dirty="0">
                <a:latin typeface="Arial" panose="020B0604020202020204" pitchFamily="34" charset="0"/>
                <a:cs typeface="Arial" panose="020B0604020202020204" pitchFamily="34" charset="0"/>
              </a:rPr>
            </a:br>
            <a:br>
              <a:rPr lang="en-US" sz="1800" cap="none" dirty="0">
                <a:latin typeface="Arial" panose="020B0604020202020204" pitchFamily="34" charset="0"/>
                <a:cs typeface="Arial" panose="020B0604020202020204" pitchFamily="34" charset="0"/>
              </a:rPr>
            </a:br>
            <a:r>
              <a:rPr lang="en-US" sz="1800" cap="none" dirty="0">
                <a:latin typeface="Arial" panose="020B0604020202020204" pitchFamily="34" charset="0"/>
                <a:cs typeface="Arial" panose="020B0604020202020204" pitchFamily="34" charset="0"/>
              </a:rPr>
              <a:t>Follows: NASA Earth Science Data Preservation Content Specification</a:t>
            </a:r>
            <a:br>
              <a:rPr lang="en-US" sz="1800" cap="none" dirty="0">
                <a:latin typeface="Arial" panose="020B0604020202020204" pitchFamily="34" charset="0"/>
                <a:cs typeface="Arial" panose="020B0604020202020204" pitchFamily="34" charset="0"/>
              </a:rPr>
            </a:br>
            <a:r>
              <a:rPr lang="en-US" sz="1800" cap="none" dirty="0">
                <a:latin typeface="Arial" panose="020B0604020202020204" pitchFamily="34" charset="0"/>
                <a:cs typeface="Arial" panose="020B0604020202020204" pitchFamily="34" charset="0"/>
              </a:rPr>
              <a:t>423-SPEC-001, Revision B, January 26, 2019</a:t>
            </a:r>
            <a:br>
              <a:rPr lang="en-US" sz="1800" cap="none"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C3A15B3-1FF6-4A55-916D-6C6D54FE8CD7}"/>
              </a:ext>
            </a:extLst>
          </p:cNvPr>
          <p:cNvSpPr>
            <a:spLocks noGrp="1"/>
          </p:cNvSpPr>
          <p:nvPr>
            <p:ph type="sldNum" sz="quarter" idx="12"/>
          </p:nvPr>
        </p:nvSpPr>
        <p:spPr/>
        <p:txBody>
          <a:bodyPr/>
          <a:lstStyle/>
          <a:p>
            <a:fld id="{1C26BAF7-C0EB-4ADE-AFDC-D694342877B2}" type="slidenum">
              <a:rPr lang="en-US" smtClean="0"/>
              <a:t>7</a:t>
            </a:fld>
            <a:endParaRPr lang="en-US"/>
          </a:p>
        </p:txBody>
      </p:sp>
      <p:pic>
        <p:nvPicPr>
          <p:cNvPr id="6" name="Picture 5">
            <a:extLst>
              <a:ext uri="{FF2B5EF4-FFF2-40B4-BE49-F238E27FC236}">
                <a16:creationId xmlns:a16="http://schemas.microsoft.com/office/drawing/2014/main" id="{DF0DEE82-A950-4156-8F73-70BEF1E85F54}"/>
              </a:ext>
            </a:extLst>
          </p:cNvPr>
          <p:cNvPicPr>
            <a:picLocks noChangeAspect="1"/>
          </p:cNvPicPr>
          <p:nvPr/>
        </p:nvPicPr>
        <p:blipFill>
          <a:blip r:embed="rId2"/>
          <a:stretch>
            <a:fillRect/>
          </a:stretch>
        </p:blipFill>
        <p:spPr>
          <a:xfrm>
            <a:off x="4424186" y="0"/>
            <a:ext cx="7551834" cy="6858000"/>
          </a:xfrm>
          <a:prstGeom prst="rect">
            <a:avLst/>
          </a:prstGeom>
        </p:spPr>
      </p:pic>
    </p:spTree>
    <p:extLst>
      <p:ext uri="{BB962C8B-B14F-4D97-AF65-F5344CB8AC3E}">
        <p14:creationId xmlns:p14="http://schemas.microsoft.com/office/powerpoint/2010/main" val="14245764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49074</TotalTime>
  <Words>512</Words>
  <Application>Microsoft Office PowerPoint</Application>
  <PresentationFormat>Widescreen</PresentationFormat>
  <Paragraphs>78</Paragraphs>
  <Slides>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Arial Black</vt:lpstr>
      <vt:lpstr>Arial Bold</vt:lpstr>
      <vt:lpstr>Calibri</vt:lpstr>
      <vt:lpstr>Century Gothic</vt:lpstr>
      <vt:lpstr>Oswald</vt:lpstr>
      <vt:lpstr>Univers 47 Condensed Light</vt:lpstr>
      <vt:lpstr>Univers 67 Condensed</vt:lpstr>
      <vt:lpstr>Wingdings</vt:lpstr>
      <vt:lpstr>Wingdings 3</vt:lpstr>
      <vt:lpstr>Slice</vt:lpstr>
      <vt:lpstr>PowerPoint Presentation</vt:lpstr>
      <vt:lpstr>LP DAAC Migration Timeline</vt:lpstr>
      <vt:lpstr>LP DAAC Migration Timeline</vt:lpstr>
      <vt:lpstr>PowerPoint Presentation</vt:lpstr>
      <vt:lpstr>The Details</vt:lpstr>
      <vt:lpstr>AppEEARS release 3.0</vt:lpstr>
      <vt:lpstr>MODIS Preservation  The purpose of this activity is to identify and collect all the content items that need to be preserved to ensure their availability to support future investigations in long-term scientific research.   Follows: NASA Earth Science Data Preservation Content Specification 423-SPEC-001, Revision B, January 26, 2019  </vt:lpstr>
    </vt:vector>
  </TitlesOfParts>
  <Company>USGS EROS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Harriman (CTR), Lindsey M</dc:creator>
  <cp:lastModifiedBy>Devadiga, Sadashiva (GSFC-6190)</cp:lastModifiedBy>
  <cp:revision>482</cp:revision>
  <dcterms:created xsi:type="dcterms:W3CDTF">2017-03-10T00:05:21Z</dcterms:created>
  <dcterms:modified xsi:type="dcterms:W3CDTF">2022-04-11T21:19:39Z</dcterms:modified>
</cp:coreProperties>
</file>