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3" r:id="rId4"/>
    <p:sldId id="266" r:id="rId5"/>
    <p:sldId id="268" r:id="rId6"/>
    <p:sldId id="270" r:id="rId7"/>
    <p:sldId id="272" r:id="rId8"/>
    <p:sldId id="269" r:id="rId9"/>
    <p:sldId id="273" r:id="rId10"/>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52" d="100"/>
          <a:sy n="52" d="100"/>
        </p:scale>
        <p:origin x="72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5D3FC9E-CD3C-43E7-AB18-3B5EA42FA70E}"/>
              </a:ext>
            </a:extLst>
          </p:cNvPr>
          <p:cNvSpPr>
            <a:spLocks noGrp="1"/>
          </p:cNvSpPr>
          <p:nvPr>
            <p:ph type="dt" sz="half" idx="10"/>
          </p:nvPr>
        </p:nvSpPr>
        <p:spPr/>
        <p:txBody>
          <a:bodyPr/>
          <a:lstStyle>
            <a:lvl1pPr>
              <a:defRPr/>
            </a:lvl1pPr>
          </a:lstStyle>
          <a:p>
            <a:fld id="{38B70BDB-BDF1-409A-80BD-E56A5516438A}" type="datetimeFigureOut">
              <a:rPr lang="en-US" smtClean="0"/>
              <a:t>4/12/2022</a:t>
            </a:fld>
            <a:endParaRPr lang="en-US"/>
          </a:p>
        </p:txBody>
      </p:sp>
      <p:sp>
        <p:nvSpPr>
          <p:cNvPr id="5" name="Footer Placeholder 4">
            <a:extLst>
              <a:ext uri="{FF2B5EF4-FFF2-40B4-BE49-F238E27FC236}">
                <a16:creationId xmlns:a16="http://schemas.microsoft.com/office/drawing/2014/main" id="{EBA539F4-7DA6-48BB-AE82-A57405DBB1E2}"/>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B8196E9F-674E-42C8-B1F7-8BBAC78CB309}"/>
              </a:ext>
            </a:extLst>
          </p:cNvPr>
          <p:cNvSpPr>
            <a:spLocks noGrp="1"/>
          </p:cNvSpPr>
          <p:nvPr>
            <p:ph type="sldNum" sz="quarter" idx="12"/>
          </p:nvPr>
        </p:nvSpPr>
        <p:spPr/>
        <p:txBody>
          <a:bodyPr/>
          <a:lstStyle>
            <a:lvl1pPr>
              <a:defRPr/>
            </a:lvl1pPr>
          </a:lstStyle>
          <a:p>
            <a:fld id="{8D3EFFFE-05BA-43D0-B524-28C20D4B1409}" type="slidenum">
              <a:rPr lang="en-US" smtClean="0"/>
              <a:t>‹#›</a:t>
            </a:fld>
            <a:endParaRPr lang="en-US"/>
          </a:p>
        </p:txBody>
      </p:sp>
    </p:spTree>
    <p:extLst>
      <p:ext uri="{BB962C8B-B14F-4D97-AF65-F5344CB8AC3E}">
        <p14:creationId xmlns:p14="http://schemas.microsoft.com/office/powerpoint/2010/main" val="798834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48886A8-DD40-4CB9-81F7-6168B69F52D5}"/>
              </a:ext>
            </a:extLst>
          </p:cNvPr>
          <p:cNvSpPr>
            <a:spLocks noGrp="1"/>
          </p:cNvSpPr>
          <p:nvPr>
            <p:ph type="dt" sz="half" idx="10"/>
          </p:nvPr>
        </p:nvSpPr>
        <p:spPr/>
        <p:txBody>
          <a:bodyPr/>
          <a:lstStyle>
            <a:lvl1pPr>
              <a:defRPr/>
            </a:lvl1pPr>
          </a:lstStyle>
          <a:p>
            <a:fld id="{38B70BDB-BDF1-409A-80BD-E56A5516438A}" type="datetimeFigureOut">
              <a:rPr lang="en-US" smtClean="0"/>
              <a:t>4/12/2022</a:t>
            </a:fld>
            <a:endParaRPr lang="en-US"/>
          </a:p>
        </p:txBody>
      </p:sp>
      <p:sp>
        <p:nvSpPr>
          <p:cNvPr id="5" name="Footer Placeholder 4">
            <a:extLst>
              <a:ext uri="{FF2B5EF4-FFF2-40B4-BE49-F238E27FC236}">
                <a16:creationId xmlns:a16="http://schemas.microsoft.com/office/drawing/2014/main" id="{7C6791D3-C279-4A3D-AF2F-5B85644A7A93}"/>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AA24F523-1446-4C92-A700-70AC9DCB5B42}"/>
              </a:ext>
            </a:extLst>
          </p:cNvPr>
          <p:cNvSpPr>
            <a:spLocks noGrp="1"/>
          </p:cNvSpPr>
          <p:nvPr>
            <p:ph type="sldNum" sz="quarter" idx="12"/>
          </p:nvPr>
        </p:nvSpPr>
        <p:spPr/>
        <p:txBody>
          <a:bodyPr/>
          <a:lstStyle>
            <a:lvl1pPr>
              <a:defRPr/>
            </a:lvl1pPr>
          </a:lstStyle>
          <a:p>
            <a:fld id="{8D3EFFFE-05BA-43D0-B524-28C20D4B1409}" type="slidenum">
              <a:rPr lang="en-US" smtClean="0"/>
              <a:t>‹#›</a:t>
            </a:fld>
            <a:endParaRPr lang="en-US"/>
          </a:p>
        </p:txBody>
      </p:sp>
    </p:spTree>
    <p:extLst>
      <p:ext uri="{BB962C8B-B14F-4D97-AF65-F5344CB8AC3E}">
        <p14:creationId xmlns:p14="http://schemas.microsoft.com/office/powerpoint/2010/main" val="389327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B0F4D99-170A-4787-BEC9-904F5840095B}"/>
              </a:ext>
            </a:extLst>
          </p:cNvPr>
          <p:cNvSpPr>
            <a:spLocks noGrp="1"/>
          </p:cNvSpPr>
          <p:nvPr>
            <p:ph type="dt" sz="half" idx="10"/>
          </p:nvPr>
        </p:nvSpPr>
        <p:spPr/>
        <p:txBody>
          <a:bodyPr/>
          <a:lstStyle>
            <a:lvl1pPr>
              <a:defRPr/>
            </a:lvl1pPr>
          </a:lstStyle>
          <a:p>
            <a:fld id="{38B70BDB-BDF1-409A-80BD-E56A5516438A}" type="datetimeFigureOut">
              <a:rPr lang="en-US" smtClean="0"/>
              <a:t>4/12/2022</a:t>
            </a:fld>
            <a:endParaRPr lang="en-US"/>
          </a:p>
        </p:txBody>
      </p:sp>
      <p:sp>
        <p:nvSpPr>
          <p:cNvPr id="5" name="Footer Placeholder 4">
            <a:extLst>
              <a:ext uri="{FF2B5EF4-FFF2-40B4-BE49-F238E27FC236}">
                <a16:creationId xmlns:a16="http://schemas.microsoft.com/office/drawing/2014/main" id="{8D9D65C1-F2E2-4EE3-B87D-3D1F3FFB82FC}"/>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1EF516B5-47E4-4C8C-8A05-1A3487DC50DE}"/>
              </a:ext>
            </a:extLst>
          </p:cNvPr>
          <p:cNvSpPr>
            <a:spLocks noGrp="1"/>
          </p:cNvSpPr>
          <p:nvPr>
            <p:ph type="sldNum" sz="quarter" idx="12"/>
          </p:nvPr>
        </p:nvSpPr>
        <p:spPr/>
        <p:txBody>
          <a:bodyPr/>
          <a:lstStyle>
            <a:lvl1pPr>
              <a:defRPr/>
            </a:lvl1pPr>
          </a:lstStyle>
          <a:p>
            <a:fld id="{8D3EFFFE-05BA-43D0-B524-28C20D4B1409}" type="slidenum">
              <a:rPr lang="en-US" smtClean="0"/>
              <a:t>‹#›</a:t>
            </a:fld>
            <a:endParaRPr lang="en-US"/>
          </a:p>
        </p:txBody>
      </p:sp>
    </p:spTree>
    <p:extLst>
      <p:ext uri="{BB962C8B-B14F-4D97-AF65-F5344CB8AC3E}">
        <p14:creationId xmlns:p14="http://schemas.microsoft.com/office/powerpoint/2010/main" val="740867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869DA34-B91B-4D24-8B17-1537BCDD8B54}"/>
              </a:ext>
            </a:extLst>
          </p:cNvPr>
          <p:cNvSpPr>
            <a:spLocks noGrp="1"/>
          </p:cNvSpPr>
          <p:nvPr>
            <p:ph type="dt" sz="half" idx="10"/>
          </p:nvPr>
        </p:nvSpPr>
        <p:spPr/>
        <p:txBody>
          <a:bodyPr/>
          <a:lstStyle>
            <a:lvl1pPr>
              <a:defRPr/>
            </a:lvl1pPr>
          </a:lstStyle>
          <a:p>
            <a:fld id="{38B70BDB-BDF1-409A-80BD-E56A5516438A}" type="datetimeFigureOut">
              <a:rPr lang="en-US" smtClean="0"/>
              <a:t>4/12/2022</a:t>
            </a:fld>
            <a:endParaRPr lang="en-US"/>
          </a:p>
        </p:txBody>
      </p:sp>
      <p:sp>
        <p:nvSpPr>
          <p:cNvPr id="5" name="Footer Placeholder 4">
            <a:extLst>
              <a:ext uri="{FF2B5EF4-FFF2-40B4-BE49-F238E27FC236}">
                <a16:creationId xmlns:a16="http://schemas.microsoft.com/office/drawing/2014/main" id="{CF018535-CACD-4020-BFAD-455EB1C22D4D}"/>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4FD4B217-CEAA-4541-B4FD-CC234ED5EEDE}"/>
              </a:ext>
            </a:extLst>
          </p:cNvPr>
          <p:cNvSpPr>
            <a:spLocks noGrp="1"/>
          </p:cNvSpPr>
          <p:nvPr>
            <p:ph type="sldNum" sz="quarter" idx="12"/>
          </p:nvPr>
        </p:nvSpPr>
        <p:spPr/>
        <p:txBody>
          <a:bodyPr/>
          <a:lstStyle>
            <a:lvl1pPr>
              <a:defRPr/>
            </a:lvl1pPr>
          </a:lstStyle>
          <a:p>
            <a:fld id="{8D3EFFFE-05BA-43D0-B524-28C20D4B1409}" type="slidenum">
              <a:rPr lang="en-US" smtClean="0"/>
              <a:t>‹#›</a:t>
            </a:fld>
            <a:endParaRPr lang="en-US"/>
          </a:p>
        </p:txBody>
      </p:sp>
    </p:spTree>
    <p:extLst>
      <p:ext uri="{BB962C8B-B14F-4D97-AF65-F5344CB8AC3E}">
        <p14:creationId xmlns:p14="http://schemas.microsoft.com/office/powerpoint/2010/main" val="127056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062BD9-CF23-4330-BDDB-03A1A2A5E9AB}"/>
              </a:ext>
            </a:extLst>
          </p:cNvPr>
          <p:cNvSpPr>
            <a:spLocks noGrp="1"/>
          </p:cNvSpPr>
          <p:nvPr>
            <p:ph type="dt" sz="half" idx="10"/>
          </p:nvPr>
        </p:nvSpPr>
        <p:spPr/>
        <p:txBody>
          <a:bodyPr/>
          <a:lstStyle>
            <a:lvl1pPr>
              <a:defRPr/>
            </a:lvl1pPr>
          </a:lstStyle>
          <a:p>
            <a:fld id="{38B70BDB-BDF1-409A-80BD-E56A5516438A}" type="datetimeFigureOut">
              <a:rPr lang="en-US" smtClean="0"/>
              <a:t>4/12/2022</a:t>
            </a:fld>
            <a:endParaRPr lang="en-US"/>
          </a:p>
        </p:txBody>
      </p:sp>
      <p:sp>
        <p:nvSpPr>
          <p:cNvPr id="5" name="Footer Placeholder 4">
            <a:extLst>
              <a:ext uri="{FF2B5EF4-FFF2-40B4-BE49-F238E27FC236}">
                <a16:creationId xmlns:a16="http://schemas.microsoft.com/office/drawing/2014/main" id="{14246059-903B-486A-9ACE-20E056350A3A}"/>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5A199F88-FA0C-4D47-A9FC-1299AF4AC2A5}"/>
              </a:ext>
            </a:extLst>
          </p:cNvPr>
          <p:cNvSpPr>
            <a:spLocks noGrp="1"/>
          </p:cNvSpPr>
          <p:nvPr>
            <p:ph type="sldNum" sz="quarter" idx="12"/>
          </p:nvPr>
        </p:nvSpPr>
        <p:spPr/>
        <p:txBody>
          <a:bodyPr/>
          <a:lstStyle>
            <a:lvl1pPr>
              <a:defRPr/>
            </a:lvl1pPr>
          </a:lstStyle>
          <a:p>
            <a:fld id="{8D3EFFFE-05BA-43D0-B524-28C20D4B1409}" type="slidenum">
              <a:rPr lang="en-US" smtClean="0"/>
              <a:t>‹#›</a:t>
            </a:fld>
            <a:endParaRPr lang="en-US"/>
          </a:p>
        </p:txBody>
      </p:sp>
    </p:spTree>
    <p:extLst>
      <p:ext uri="{BB962C8B-B14F-4D97-AF65-F5344CB8AC3E}">
        <p14:creationId xmlns:p14="http://schemas.microsoft.com/office/powerpoint/2010/main" val="2080048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371600"/>
            <a:ext cx="538480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371600"/>
            <a:ext cx="538480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22CAD523-078C-453A-A082-3B8EE4950251}"/>
              </a:ext>
            </a:extLst>
          </p:cNvPr>
          <p:cNvSpPr>
            <a:spLocks noGrp="1"/>
          </p:cNvSpPr>
          <p:nvPr>
            <p:ph type="dt" sz="half" idx="10"/>
          </p:nvPr>
        </p:nvSpPr>
        <p:spPr/>
        <p:txBody>
          <a:bodyPr/>
          <a:lstStyle>
            <a:lvl1pPr>
              <a:defRPr/>
            </a:lvl1pPr>
          </a:lstStyle>
          <a:p>
            <a:fld id="{38B70BDB-BDF1-409A-80BD-E56A5516438A}" type="datetimeFigureOut">
              <a:rPr lang="en-US" smtClean="0"/>
              <a:t>4/12/2022</a:t>
            </a:fld>
            <a:endParaRPr lang="en-US"/>
          </a:p>
        </p:txBody>
      </p:sp>
      <p:sp>
        <p:nvSpPr>
          <p:cNvPr id="6" name="Footer Placeholder 4">
            <a:extLst>
              <a:ext uri="{FF2B5EF4-FFF2-40B4-BE49-F238E27FC236}">
                <a16:creationId xmlns:a16="http://schemas.microsoft.com/office/drawing/2014/main" id="{5AA4704D-4965-489B-9E3B-ACA602B200FD}"/>
              </a:ext>
            </a:extLst>
          </p:cNvPr>
          <p:cNvSpPr>
            <a:spLocks noGrp="1"/>
          </p:cNvSpPr>
          <p:nvPr>
            <p:ph type="ftr" sz="quarter" idx="11"/>
          </p:nvPr>
        </p:nvSpPr>
        <p:spPr/>
        <p:txBody>
          <a:bodyPr/>
          <a:lstStyle>
            <a:lvl1pPr>
              <a:defRPr/>
            </a:lvl1pPr>
          </a:lstStyle>
          <a:p>
            <a:endParaRPr lang="en-US"/>
          </a:p>
        </p:txBody>
      </p:sp>
      <p:sp>
        <p:nvSpPr>
          <p:cNvPr id="7" name="Slide Number Placeholder 5">
            <a:extLst>
              <a:ext uri="{FF2B5EF4-FFF2-40B4-BE49-F238E27FC236}">
                <a16:creationId xmlns:a16="http://schemas.microsoft.com/office/drawing/2014/main" id="{B6A92964-C7CF-40F4-B9F4-A9E274A599AF}"/>
              </a:ext>
            </a:extLst>
          </p:cNvPr>
          <p:cNvSpPr>
            <a:spLocks noGrp="1"/>
          </p:cNvSpPr>
          <p:nvPr>
            <p:ph type="sldNum" sz="quarter" idx="12"/>
          </p:nvPr>
        </p:nvSpPr>
        <p:spPr/>
        <p:txBody>
          <a:bodyPr/>
          <a:lstStyle>
            <a:lvl1pPr>
              <a:defRPr/>
            </a:lvl1pPr>
          </a:lstStyle>
          <a:p>
            <a:fld id="{8D3EFFFE-05BA-43D0-B524-28C20D4B1409}" type="slidenum">
              <a:rPr lang="en-US" smtClean="0"/>
              <a:t>‹#›</a:t>
            </a:fld>
            <a:endParaRPr lang="en-US"/>
          </a:p>
        </p:txBody>
      </p:sp>
    </p:spTree>
    <p:extLst>
      <p:ext uri="{BB962C8B-B14F-4D97-AF65-F5344CB8AC3E}">
        <p14:creationId xmlns:p14="http://schemas.microsoft.com/office/powerpoint/2010/main" val="2340712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09B82FB1-84B6-4701-9937-B4D8F165AA61}"/>
              </a:ext>
            </a:extLst>
          </p:cNvPr>
          <p:cNvSpPr>
            <a:spLocks noGrp="1"/>
          </p:cNvSpPr>
          <p:nvPr>
            <p:ph type="dt" sz="half" idx="10"/>
          </p:nvPr>
        </p:nvSpPr>
        <p:spPr/>
        <p:txBody>
          <a:bodyPr/>
          <a:lstStyle>
            <a:lvl1pPr>
              <a:defRPr/>
            </a:lvl1pPr>
          </a:lstStyle>
          <a:p>
            <a:fld id="{38B70BDB-BDF1-409A-80BD-E56A5516438A}" type="datetimeFigureOut">
              <a:rPr lang="en-US" smtClean="0"/>
              <a:t>4/12/2022</a:t>
            </a:fld>
            <a:endParaRPr lang="en-US"/>
          </a:p>
        </p:txBody>
      </p:sp>
      <p:sp>
        <p:nvSpPr>
          <p:cNvPr id="8" name="Footer Placeholder 4">
            <a:extLst>
              <a:ext uri="{FF2B5EF4-FFF2-40B4-BE49-F238E27FC236}">
                <a16:creationId xmlns:a16="http://schemas.microsoft.com/office/drawing/2014/main" id="{F8C4774E-B71A-4B49-82AD-A0F7AF1E0181}"/>
              </a:ext>
            </a:extLst>
          </p:cNvPr>
          <p:cNvSpPr>
            <a:spLocks noGrp="1"/>
          </p:cNvSpPr>
          <p:nvPr>
            <p:ph type="ftr" sz="quarter" idx="11"/>
          </p:nvPr>
        </p:nvSpPr>
        <p:spPr/>
        <p:txBody>
          <a:bodyPr/>
          <a:lstStyle>
            <a:lvl1pPr>
              <a:defRPr/>
            </a:lvl1pPr>
          </a:lstStyle>
          <a:p>
            <a:endParaRPr lang="en-US"/>
          </a:p>
        </p:txBody>
      </p:sp>
      <p:sp>
        <p:nvSpPr>
          <p:cNvPr id="9" name="Slide Number Placeholder 5">
            <a:extLst>
              <a:ext uri="{FF2B5EF4-FFF2-40B4-BE49-F238E27FC236}">
                <a16:creationId xmlns:a16="http://schemas.microsoft.com/office/drawing/2014/main" id="{DC924CD8-7287-48CD-99AE-A5128A1E8FBA}"/>
              </a:ext>
            </a:extLst>
          </p:cNvPr>
          <p:cNvSpPr>
            <a:spLocks noGrp="1"/>
          </p:cNvSpPr>
          <p:nvPr>
            <p:ph type="sldNum" sz="quarter" idx="12"/>
          </p:nvPr>
        </p:nvSpPr>
        <p:spPr/>
        <p:txBody>
          <a:bodyPr/>
          <a:lstStyle>
            <a:lvl1pPr>
              <a:defRPr/>
            </a:lvl1pPr>
          </a:lstStyle>
          <a:p>
            <a:fld id="{8D3EFFFE-05BA-43D0-B524-28C20D4B1409}" type="slidenum">
              <a:rPr lang="en-US" smtClean="0"/>
              <a:t>‹#›</a:t>
            </a:fld>
            <a:endParaRPr lang="en-US"/>
          </a:p>
        </p:txBody>
      </p:sp>
    </p:spTree>
    <p:extLst>
      <p:ext uri="{BB962C8B-B14F-4D97-AF65-F5344CB8AC3E}">
        <p14:creationId xmlns:p14="http://schemas.microsoft.com/office/powerpoint/2010/main" val="1792958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D4913558-46C6-475A-9B4B-452EBA159341}"/>
              </a:ext>
            </a:extLst>
          </p:cNvPr>
          <p:cNvSpPr>
            <a:spLocks noGrp="1"/>
          </p:cNvSpPr>
          <p:nvPr>
            <p:ph type="dt" sz="half" idx="10"/>
          </p:nvPr>
        </p:nvSpPr>
        <p:spPr/>
        <p:txBody>
          <a:bodyPr/>
          <a:lstStyle>
            <a:lvl1pPr>
              <a:defRPr/>
            </a:lvl1pPr>
          </a:lstStyle>
          <a:p>
            <a:fld id="{38B70BDB-BDF1-409A-80BD-E56A5516438A}" type="datetimeFigureOut">
              <a:rPr lang="en-US" smtClean="0"/>
              <a:t>4/12/2022</a:t>
            </a:fld>
            <a:endParaRPr lang="en-US"/>
          </a:p>
        </p:txBody>
      </p:sp>
      <p:sp>
        <p:nvSpPr>
          <p:cNvPr id="4" name="Footer Placeholder 4">
            <a:extLst>
              <a:ext uri="{FF2B5EF4-FFF2-40B4-BE49-F238E27FC236}">
                <a16:creationId xmlns:a16="http://schemas.microsoft.com/office/drawing/2014/main" id="{C333AFE6-D786-4BD6-9B49-1187FC1E6178}"/>
              </a:ext>
            </a:extLst>
          </p:cNvPr>
          <p:cNvSpPr>
            <a:spLocks noGrp="1"/>
          </p:cNvSpPr>
          <p:nvPr>
            <p:ph type="ftr" sz="quarter" idx="11"/>
          </p:nvPr>
        </p:nvSpPr>
        <p:spPr/>
        <p:txBody>
          <a:bodyPr/>
          <a:lstStyle>
            <a:lvl1pPr>
              <a:defRPr/>
            </a:lvl1pPr>
          </a:lstStyle>
          <a:p>
            <a:endParaRPr lang="en-US"/>
          </a:p>
        </p:txBody>
      </p:sp>
      <p:sp>
        <p:nvSpPr>
          <p:cNvPr id="5" name="Slide Number Placeholder 5">
            <a:extLst>
              <a:ext uri="{FF2B5EF4-FFF2-40B4-BE49-F238E27FC236}">
                <a16:creationId xmlns:a16="http://schemas.microsoft.com/office/drawing/2014/main" id="{BCC29CE6-60E5-462C-AFF6-117924DA829C}"/>
              </a:ext>
            </a:extLst>
          </p:cNvPr>
          <p:cNvSpPr>
            <a:spLocks noGrp="1"/>
          </p:cNvSpPr>
          <p:nvPr>
            <p:ph type="sldNum" sz="quarter" idx="12"/>
          </p:nvPr>
        </p:nvSpPr>
        <p:spPr/>
        <p:txBody>
          <a:bodyPr/>
          <a:lstStyle>
            <a:lvl1pPr>
              <a:defRPr/>
            </a:lvl1pPr>
          </a:lstStyle>
          <a:p>
            <a:fld id="{8D3EFFFE-05BA-43D0-B524-28C20D4B1409}" type="slidenum">
              <a:rPr lang="en-US" smtClean="0"/>
              <a:t>‹#›</a:t>
            </a:fld>
            <a:endParaRPr lang="en-US"/>
          </a:p>
        </p:txBody>
      </p:sp>
    </p:spTree>
    <p:extLst>
      <p:ext uri="{BB962C8B-B14F-4D97-AF65-F5344CB8AC3E}">
        <p14:creationId xmlns:p14="http://schemas.microsoft.com/office/powerpoint/2010/main" val="94307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58C3455-9E06-46A1-A2DB-460A3A49EA47}"/>
              </a:ext>
            </a:extLst>
          </p:cNvPr>
          <p:cNvSpPr>
            <a:spLocks noGrp="1"/>
          </p:cNvSpPr>
          <p:nvPr>
            <p:ph type="dt" sz="half" idx="10"/>
          </p:nvPr>
        </p:nvSpPr>
        <p:spPr/>
        <p:txBody>
          <a:bodyPr/>
          <a:lstStyle>
            <a:lvl1pPr>
              <a:defRPr/>
            </a:lvl1pPr>
          </a:lstStyle>
          <a:p>
            <a:fld id="{38B70BDB-BDF1-409A-80BD-E56A5516438A}" type="datetimeFigureOut">
              <a:rPr lang="en-US" smtClean="0"/>
              <a:t>4/12/2022</a:t>
            </a:fld>
            <a:endParaRPr lang="en-US"/>
          </a:p>
        </p:txBody>
      </p:sp>
      <p:sp>
        <p:nvSpPr>
          <p:cNvPr id="3" name="Footer Placeholder 4">
            <a:extLst>
              <a:ext uri="{FF2B5EF4-FFF2-40B4-BE49-F238E27FC236}">
                <a16:creationId xmlns:a16="http://schemas.microsoft.com/office/drawing/2014/main" id="{C83A848F-F7D3-4A67-B056-28D175F2FFA7}"/>
              </a:ext>
            </a:extLst>
          </p:cNvPr>
          <p:cNvSpPr>
            <a:spLocks noGrp="1"/>
          </p:cNvSpPr>
          <p:nvPr>
            <p:ph type="ftr" sz="quarter" idx="11"/>
          </p:nvPr>
        </p:nvSpPr>
        <p:spPr/>
        <p:txBody>
          <a:bodyPr/>
          <a:lstStyle>
            <a:lvl1pPr>
              <a:defRPr/>
            </a:lvl1pPr>
          </a:lstStyle>
          <a:p>
            <a:endParaRPr lang="en-US"/>
          </a:p>
        </p:txBody>
      </p:sp>
      <p:sp>
        <p:nvSpPr>
          <p:cNvPr id="4" name="Slide Number Placeholder 5">
            <a:extLst>
              <a:ext uri="{FF2B5EF4-FFF2-40B4-BE49-F238E27FC236}">
                <a16:creationId xmlns:a16="http://schemas.microsoft.com/office/drawing/2014/main" id="{AC0035C2-2E1C-4E40-86B7-55AFA9D60213}"/>
              </a:ext>
            </a:extLst>
          </p:cNvPr>
          <p:cNvSpPr>
            <a:spLocks noGrp="1"/>
          </p:cNvSpPr>
          <p:nvPr>
            <p:ph type="sldNum" sz="quarter" idx="12"/>
          </p:nvPr>
        </p:nvSpPr>
        <p:spPr/>
        <p:txBody>
          <a:bodyPr/>
          <a:lstStyle>
            <a:lvl1pPr>
              <a:defRPr/>
            </a:lvl1pPr>
          </a:lstStyle>
          <a:p>
            <a:fld id="{8D3EFFFE-05BA-43D0-B524-28C20D4B1409}" type="slidenum">
              <a:rPr lang="en-US" smtClean="0"/>
              <a:t>‹#›</a:t>
            </a:fld>
            <a:endParaRPr lang="en-US"/>
          </a:p>
        </p:txBody>
      </p:sp>
    </p:spTree>
    <p:extLst>
      <p:ext uri="{BB962C8B-B14F-4D97-AF65-F5344CB8AC3E}">
        <p14:creationId xmlns:p14="http://schemas.microsoft.com/office/powerpoint/2010/main" val="2479390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BD94C51-4050-4C23-9707-C043F19E3069}"/>
              </a:ext>
            </a:extLst>
          </p:cNvPr>
          <p:cNvSpPr>
            <a:spLocks noGrp="1"/>
          </p:cNvSpPr>
          <p:nvPr>
            <p:ph type="dt" sz="half" idx="10"/>
          </p:nvPr>
        </p:nvSpPr>
        <p:spPr/>
        <p:txBody>
          <a:bodyPr/>
          <a:lstStyle>
            <a:lvl1pPr>
              <a:defRPr/>
            </a:lvl1pPr>
          </a:lstStyle>
          <a:p>
            <a:fld id="{38B70BDB-BDF1-409A-80BD-E56A5516438A}" type="datetimeFigureOut">
              <a:rPr lang="en-US" smtClean="0"/>
              <a:t>4/12/2022</a:t>
            </a:fld>
            <a:endParaRPr lang="en-US"/>
          </a:p>
        </p:txBody>
      </p:sp>
      <p:sp>
        <p:nvSpPr>
          <p:cNvPr id="6" name="Footer Placeholder 4">
            <a:extLst>
              <a:ext uri="{FF2B5EF4-FFF2-40B4-BE49-F238E27FC236}">
                <a16:creationId xmlns:a16="http://schemas.microsoft.com/office/drawing/2014/main" id="{54BE29AC-C3DA-4661-A212-E7DE69B14A5F}"/>
              </a:ext>
            </a:extLst>
          </p:cNvPr>
          <p:cNvSpPr>
            <a:spLocks noGrp="1"/>
          </p:cNvSpPr>
          <p:nvPr>
            <p:ph type="ftr" sz="quarter" idx="11"/>
          </p:nvPr>
        </p:nvSpPr>
        <p:spPr/>
        <p:txBody>
          <a:bodyPr/>
          <a:lstStyle>
            <a:lvl1pPr>
              <a:defRPr/>
            </a:lvl1pPr>
          </a:lstStyle>
          <a:p>
            <a:endParaRPr lang="en-US"/>
          </a:p>
        </p:txBody>
      </p:sp>
      <p:sp>
        <p:nvSpPr>
          <p:cNvPr id="7" name="Slide Number Placeholder 5">
            <a:extLst>
              <a:ext uri="{FF2B5EF4-FFF2-40B4-BE49-F238E27FC236}">
                <a16:creationId xmlns:a16="http://schemas.microsoft.com/office/drawing/2014/main" id="{ACB7300A-B866-4681-9DFE-25F9A94F10F3}"/>
              </a:ext>
            </a:extLst>
          </p:cNvPr>
          <p:cNvSpPr>
            <a:spLocks noGrp="1"/>
          </p:cNvSpPr>
          <p:nvPr>
            <p:ph type="sldNum" sz="quarter" idx="12"/>
          </p:nvPr>
        </p:nvSpPr>
        <p:spPr/>
        <p:txBody>
          <a:bodyPr/>
          <a:lstStyle>
            <a:lvl1pPr>
              <a:defRPr/>
            </a:lvl1pPr>
          </a:lstStyle>
          <a:p>
            <a:fld id="{8D3EFFFE-05BA-43D0-B524-28C20D4B1409}" type="slidenum">
              <a:rPr lang="en-US" smtClean="0"/>
              <a:t>‹#›</a:t>
            </a:fld>
            <a:endParaRPr lang="en-US"/>
          </a:p>
        </p:txBody>
      </p:sp>
    </p:spTree>
    <p:extLst>
      <p:ext uri="{BB962C8B-B14F-4D97-AF65-F5344CB8AC3E}">
        <p14:creationId xmlns:p14="http://schemas.microsoft.com/office/powerpoint/2010/main" val="3783618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2389717" y="1219200"/>
            <a:ext cx="7315200" cy="35083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7E4A519-0D1C-49CA-94BD-E52942C2D535}"/>
              </a:ext>
            </a:extLst>
          </p:cNvPr>
          <p:cNvSpPr>
            <a:spLocks noGrp="1"/>
          </p:cNvSpPr>
          <p:nvPr>
            <p:ph type="dt" sz="half" idx="10"/>
          </p:nvPr>
        </p:nvSpPr>
        <p:spPr/>
        <p:txBody>
          <a:bodyPr/>
          <a:lstStyle>
            <a:lvl1pPr>
              <a:defRPr/>
            </a:lvl1pPr>
          </a:lstStyle>
          <a:p>
            <a:fld id="{38B70BDB-BDF1-409A-80BD-E56A5516438A}" type="datetimeFigureOut">
              <a:rPr lang="en-US" smtClean="0"/>
              <a:t>4/12/2022</a:t>
            </a:fld>
            <a:endParaRPr lang="en-US"/>
          </a:p>
        </p:txBody>
      </p:sp>
      <p:sp>
        <p:nvSpPr>
          <p:cNvPr id="6" name="Footer Placeholder 4">
            <a:extLst>
              <a:ext uri="{FF2B5EF4-FFF2-40B4-BE49-F238E27FC236}">
                <a16:creationId xmlns:a16="http://schemas.microsoft.com/office/drawing/2014/main" id="{DDBFB0D1-67E7-4B4A-9B66-9200F366836B}"/>
              </a:ext>
            </a:extLst>
          </p:cNvPr>
          <p:cNvSpPr>
            <a:spLocks noGrp="1"/>
          </p:cNvSpPr>
          <p:nvPr>
            <p:ph type="ftr" sz="quarter" idx="11"/>
          </p:nvPr>
        </p:nvSpPr>
        <p:spPr/>
        <p:txBody>
          <a:bodyPr/>
          <a:lstStyle>
            <a:lvl1pPr>
              <a:defRPr/>
            </a:lvl1pPr>
          </a:lstStyle>
          <a:p>
            <a:endParaRPr lang="en-US"/>
          </a:p>
        </p:txBody>
      </p:sp>
      <p:sp>
        <p:nvSpPr>
          <p:cNvPr id="7" name="Slide Number Placeholder 5">
            <a:extLst>
              <a:ext uri="{FF2B5EF4-FFF2-40B4-BE49-F238E27FC236}">
                <a16:creationId xmlns:a16="http://schemas.microsoft.com/office/drawing/2014/main" id="{B413F507-0CE0-4E4E-8D0B-A396E57FD617}"/>
              </a:ext>
            </a:extLst>
          </p:cNvPr>
          <p:cNvSpPr>
            <a:spLocks noGrp="1"/>
          </p:cNvSpPr>
          <p:nvPr>
            <p:ph type="sldNum" sz="quarter" idx="12"/>
          </p:nvPr>
        </p:nvSpPr>
        <p:spPr/>
        <p:txBody>
          <a:bodyPr/>
          <a:lstStyle>
            <a:lvl1pPr>
              <a:defRPr/>
            </a:lvl1pPr>
          </a:lstStyle>
          <a:p>
            <a:fld id="{8D3EFFFE-05BA-43D0-B524-28C20D4B1409}" type="slidenum">
              <a:rPr lang="en-US" smtClean="0"/>
              <a:t>‹#›</a:t>
            </a:fld>
            <a:endParaRPr lang="en-US"/>
          </a:p>
        </p:txBody>
      </p:sp>
    </p:spTree>
    <p:extLst>
      <p:ext uri="{BB962C8B-B14F-4D97-AF65-F5344CB8AC3E}">
        <p14:creationId xmlns:p14="http://schemas.microsoft.com/office/powerpoint/2010/main" val="1078893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a:extLst>
              <a:ext uri="{FF2B5EF4-FFF2-40B4-BE49-F238E27FC236}">
                <a16:creationId xmlns:a16="http://schemas.microsoft.com/office/drawing/2014/main" id="{E511C890-A180-4414-AF46-D67CAEC1A935}"/>
              </a:ext>
            </a:extLst>
          </p:cNvPr>
          <p:cNvSpPr>
            <a:spLocks noGrp="1" noChangeArrowheads="1"/>
          </p:cNvSpPr>
          <p:nvPr>
            <p:ph type="body" idx="1"/>
          </p:nvPr>
        </p:nvSpPr>
        <p:spPr bwMode="auto">
          <a:xfrm>
            <a:off x="609600" y="1371600"/>
            <a:ext cx="109728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DD8C41C-3316-4E3B-A895-438E90AA2862}"/>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fld id="{38B70BDB-BDF1-409A-80BD-E56A5516438A}" type="datetimeFigureOut">
              <a:rPr lang="en-US" smtClean="0"/>
              <a:t>4/12/2022</a:t>
            </a:fld>
            <a:endParaRPr lang="en-US"/>
          </a:p>
        </p:txBody>
      </p:sp>
      <p:sp>
        <p:nvSpPr>
          <p:cNvPr id="5" name="Footer Placeholder 4">
            <a:extLst>
              <a:ext uri="{FF2B5EF4-FFF2-40B4-BE49-F238E27FC236}">
                <a16:creationId xmlns:a16="http://schemas.microsoft.com/office/drawing/2014/main" id="{26E60F3D-F747-49C3-84CB-47AD84D59A1F}"/>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B5D9EEF1-84E4-4DC8-8CFC-296C5AFB815B}"/>
              </a:ext>
            </a:extLst>
          </p:cNvPr>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fld id="{8D3EFFFE-05BA-43D0-B524-28C20D4B1409}" type="slidenum">
              <a:rPr lang="en-US" smtClean="0"/>
              <a:t>‹#›</a:t>
            </a:fld>
            <a:endParaRPr lang="en-US"/>
          </a:p>
        </p:txBody>
      </p:sp>
      <p:sp>
        <p:nvSpPr>
          <p:cNvPr id="1030" name="Rectangle 22">
            <a:extLst>
              <a:ext uri="{FF2B5EF4-FFF2-40B4-BE49-F238E27FC236}">
                <a16:creationId xmlns:a16="http://schemas.microsoft.com/office/drawing/2014/main" id="{64AA1945-524F-49A7-8CB5-347EF61EF834}"/>
              </a:ext>
            </a:extLst>
          </p:cNvPr>
          <p:cNvSpPr>
            <a:spLocks noChangeArrowheads="1"/>
          </p:cNvSpPr>
          <p:nvPr/>
        </p:nvSpPr>
        <p:spPr bwMode="auto">
          <a:xfrm>
            <a:off x="0" y="-7938"/>
            <a:ext cx="12192000" cy="887413"/>
          </a:xfrm>
          <a:prstGeom prst="rect">
            <a:avLst/>
          </a:prstGeom>
          <a:gradFill rotWithShape="0">
            <a:gsLst>
              <a:gs pos="0">
                <a:srgbClr val="5487BD"/>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ea typeface="ＭＳ Ｐゴシック" panose="020B0600070205080204" pitchFamily="34" charset="-128"/>
            </a:endParaRPr>
          </a:p>
        </p:txBody>
      </p:sp>
      <p:pic>
        <p:nvPicPr>
          <p:cNvPr id="1031" name="Picture 8" descr="Macintosh HD:Users:gtiona:Documents:GI_info:GI - NPP:Instruments:CERES:CERES LaRC F2F 012808:">
            <a:extLst>
              <a:ext uri="{FF2B5EF4-FFF2-40B4-BE49-F238E27FC236}">
                <a16:creationId xmlns:a16="http://schemas.microsoft.com/office/drawing/2014/main" id="{45FC30BD-2170-4BE4-84C2-737BD12F4AA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081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6">
            <a:extLst>
              <a:ext uri="{FF2B5EF4-FFF2-40B4-BE49-F238E27FC236}">
                <a16:creationId xmlns:a16="http://schemas.microsoft.com/office/drawing/2014/main" id="{44A9A05C-7DFF-4FF3-9325-65748C1CE83D}"/>
              </a:ext>
            </a:extLst>
          </p:cNvPr>
          <p:cNvSpPr>
            <a:spLocks noChangeShapeType="1"/>
          </p:cNvSpPr>
          <p:nvPr/>
        </p:nvSpPr>
        <p:spPr bwMode="auto">
          <a:xfrm>
            <a:off x="0" y="885825"/>
            <a:ext cx="12192000" cy="0"/>
          </a:xfrm>
          <a:prstGeom prst="line">
            <a:avLst/>
          </a:prstGeom>
          <a:noFill/>
          <a:ln w="158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3" name="Title Placeholder 1">
            <a:extLst>
              <a:ext uri="{FF2B5EF4-FFF2-40B4-BE49-F238E27FC236}">
                <a16:creationId xmlns:a16="http://schemas.microsoft.com/office/drawing/2014/main" id="{5BA57EEE-426F-4A15-A4E2-B3AAE92580AF}"/>
              </a:ext>
            </a:extLst>
          </p:cNvPr>
          <p:cNvSpPr>
            <a:spLocks noGrp="1" noChangeArrowheads="1"/>
          </p:cNvSpPr>
          <p:nvPr>
            <p:ph type="title"/>
          </p:nvPr>
        </p:nvSpPr>
        <p:spPr bwMode="auto">
          <a:xfrm>
            <a:off x="609600" y="0"/>
            <a:ext cx="10972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p>
            <a:pPr lvl="0"/>
            <a:r>
              <a:rPr lang="en-US" altLang="en-US"/>
              <a:t>Click to edit title</a:t>
            </a:r>
          </a:p>
        </p:txBody>
      </p:sp>
    </p:spTree>
    <p:extLst>
      <p:ext uri="{BB962C8B-B14F-4D97-AF65-F5344CB8AC3E}">
        <p14:creationId xmlns:p14="http://schemas.microsoft.com/office/powerpoint/2010/main" val="405301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3200" kern="1200">
          <a:solidFill>
            <a:schemeClr val="tx1"/>
          </a:solidFill>
          <a:latin typeface="+mj-lt"/>
          <a:ea typeface="+mj-ea"/>
          <a:cs typeface="+mj-cs"/>
        </a:defRPr>
      </a:lvl1pPr>
      <a:lvl2pPr algn="ctr" rtl="0" eaLnBrk="1" fontAlgn="base" hangingPunct="1">
        <a:spcBef>
          <a:spcPct val="0"/>
        </a:spcBef>
        <a:spcAft>
          <a:spcPct val="0"/>
        </a:spcAft>
        <a:defRPr sz="3200">
          <a:solidFill>
            <a:schemeClr val="tx1"/>
          </a:solidFill>
          <a:latin typeface="Calibri" panose="020F0502020204030204" pitchFamily="34" charset="0"/>
        </a:defRPr>
      </a:lvl2pPr>
      <a:lvl3pPr algn="ctr" rtl="0" eaLnBrk="1" fontAlgn="base" hangingPunct="1">
        <a:spcBef>
          <a:spcPct val="0"/>
        </a:spcBef>
        <a:spcAft>
          <a:spcPct val="0"/>
        </a:spcAft>
        <a:defRPr sz="3200">
          <a:solidFill>
            <a:schemeClr val="tx1"/>
          </a:solidFill>
          <a:latin typeface="Calibri" panose="020F0502020204030204" pitchFamily="34" charset="0"/>
        </a:defRPr>
      </a:lvl3pPr>
      <a:lvl4pPr algn="ctr" rtl="0" eaLnBrk="1" fontAlgn="base" hangingPunct="1">
        <a:spcBef>
          <a:spcPct val="0"/>
        </a:spcBef>
        <a:spcAft>
          <a:spcPct val="0"/>
        </a:spcAft>
        <a:defRPr sz="3200">
          <a:solidFill>
            <a:schemeClr val="tx1"/>
          </a:solidFill>
          <a:latin typeface="Calibri" panose="020F0502020204030204" pitchFamily="34" charset="0"/>
        </a:defRPr>
      </a:lvl4pPr>
      <a:lvl5pPr algn="ctr" rtl="0" eaLnBrk="1" fontAlgn="base" hangingPunct="1">
        <a:spcBef>
          <a:spcPct val="0"/>
        </a:spcBef>
        <a:spcAft>
          <a:spcPct val="0"/>
        </a:spcAft>
        <a:defRPr sz="3200">
          <a:solidFill>
            <a:schemeClr val="tx1"/>
          </a:solidFill>
          <a:latin typeface="Calibri" panose="020F0502020204030204" pitchFamily="34" charset="0"/>
        </a:defRPr>
      </a:lvl5pPr>
      <a:lvl6pPr marL="457200" algn="ctr" rtl="0" eaLnBrk="1" fontAlgn="base" hangingPunct="1">
        <a:spcBef>
          <a:spcPct val="0"/>
        </a:spcBef>
        <a:spcAft>
          <a:spcPct val="0"/>
        </a:spcAft>
        <a:defRPr sz="3200">
          <a:solidFill>
            <a:schemeClr val="tx1"/>
          </a:solidFill>
          <a:latin typeface="Calibri" panose="020F0502020204030204" pitchFamily="34" charset="0"/>
        </a:defRPr>
      </a:lvl6pPr>
      <a:lvl7pPr marL="914400" algn="ctr" rtl="0" eaLnBrk="1" fontAlgn="base" hangingPunct="1">
        <a:spcBef>
          <a:spcPct val="0"/>
        </a:spcBef>
        <a:spcAft>
          <a:spcPct val="0"/>
        </a:spcAft>
        <a:defRPr sz="3200">
          <a:solidFill>
            <a:schemeClr val="tx1"/>
          </a:solidFill>
          <a:latin typeface="Calibri" panose="020F0502020204030204" pitchFamily="34" charset="0"/>
        </a:defRPr>
      </a:lvl7pPr>
      <a:lvl8pPr marL="1371600" algn="ctr" rtl="0" eaLnBrk="1" fontAlgn="base" hangingPunct="1">
        <a:spcBef>
          <a:spcPct val="0"/>
        </a:spcBef>
        <a:spcAft>
          <a:spcPct val="0"/>
        </a:spcAft>
        <a:defRPr sz="3200">
          <a:solidFill>
            <a:schemeClr val="tx1"/>
          </a:solidFill>
          <a:latin typeface="Calibri" panose="020F0502020204030204" pitchFamily="34" charset="0"/>
        </a:defRPr>
      </a:lvl8pPr>
      <a:lvl9pPr marL="1828800" algn="ctr" rtl="0" eaLnBrk="1" fontAlgn="base" hangingPunct="1">
        <a:spcBef>
          <a:spcPct val="0"/>
        </a:spcBef>
        <a:spcAft>
          <a:spcPct val="0"/>
        </a:spcAft>
        <a:defRPr sz="32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bert.E.Wolfe@nasa.gov" TargetMode="External"/><Relationship Id="rId2" Type="http://schemas.openxmlformats.org/officeDocument/2006/relationships/hyperlink" Target="mailto:Sadashiva.Devadiga-1@nasa.gov"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F781A-A93F-4D3F-B896-57711B9EE443}"/>
              </a:ext>
            </a:extLst>
          </p:cNvPr>
          <p:cNvSpPr>
            <a:spLocks noGrp="1"/>
          </p:cNvSpPr>
          <p:nvPr>
            <p:ph type="ctrTitle"/>
          </p:nvPr>
        </p:nvSpPr>
        <p:spPr>
          <a:xfrm>
            <a:off x="914400" y="1735010"/>
            <a:ext cx="10363200" cy="1470025"/>
          </a:xfrm>
        </p:spPr>
        <p:txBody>
          <a:bodyPr/>
          <a:lstStyle/>
          <a:p>
            <a:r>
              <a:rPr lang="en-US" sz="4000" b="1" dirty="0">
                <a:solidFill>
                  <a:srgbClr val="000000"/>
                </a:solidFill>
                <a:effectLst/>
                <a:latin typeface="Calibri" panose="020F0502020204030204" pitchFamily="34" charset="0"/>
                <a:ea typeface="Calibri" panose="020F0502020204030204" pitchFamily="34" charset="0"/>
              </a:rPr>
              <a:t>MODAPS + VIIRS Land SIPS</a:t>
            </a:r>
            <a:br>
              <a:rPr lang="en-US" sz="4000" b="1" dirty="0">
                <a:solidFill>
                  <a:srgbClr val="000000"/>
                </a:solidFill>
                <a:effectLst/>
                <a:latin typeface="Calibri" panose="020F0502020204030204" pitchFamily="34" charset="0"/>
                <a:ea typeface="Calibri" panose="020F0502020204030204" pitchFamily="34" charset="0"/>
              </a:rPr>
            </a:br>
            <a:r>
              <a:rPr lang="en-US" sz="4000" b="1" dirty="0">
                <a:solidFill>
                  <a:srgbClr val="000000"/>
                </a:solidFill>
                <a:effectLst/>
                <a:latin typeface="Calibri" panose="020F0502020204030204" pitchFamily="34" charset="0"/>
                <a:ea typeface="Calibri" panose="020F0502020204030204" pitchFamily="34" charset="0"/>
              </a:rPr>
              <a:t>Capability and Reprocessing Plan </a:t>
            </a:r>
            <a:endParaRPr lang="en-US" sz="4000" b="1" dirty="0"/>
          </a:p>
        </p:txBody>
      </p:sp>
      <p:sp>
        <p:nvSpPr>
          <p:cNvPr id="3" name="Subtitle 2">
            <a:extLst>
              <a:ext uri="{FF2B5EF4-FFF2-40B4-BE49-F238E27FC236}">
                <a16:creationId xmlns:a16="http://schemas.microsoft.com/office/drawing/2014/main" id="{46DE9DC3-8DEF-4012-98E0-0D01F63FED02}"/>
              </a:ext>
            </a:extLst>
          </p:cNvPr>
          <p:cNvSpPr>
            <a:spLocks noGrp="1"/>
          </p:cNvSpPr>
          <p:nvPr>
            <p:ph type="subTitle" idx="1"/>
          </p:nvPr>
        </p:nvSpPr>
        <p:spPr/>
        <p:txBody>
          <a:bodyPr/>
          <a:lstStyle/>
          <a:p>
            <a:r>
              <a:rPr lang="en-US" sz="2800" dirty="0"/>
              <a:t>Sadashiva Devadiga, </a:t>
            </a:r>
            <a:r>
              <a:rPr lang="en-US" sz="2800" dirty="0">
                <a:hlinkClick r:id="rId2"/>
              </a:rPr>
              <a:t>Sadashiva.Devadiga-1@nasa.gov</a:t>
            </a:r>
            <a:r>
              <a:rPr lang="en-US" sz="2800" dirty="0"/>
              <a:t> </a:t>
            </a:r>
          </a:p>
          <a:p>
            <a:r>
              <a:rPr lang="en-US" sz="2800" dirty="0"/>
              <a:t>Robert Wolfe,  </a:t>
            </a:r>
            <a:r>
              <a:rPr lang="en-US" sz="2800" dirty="0">
                <a:hlinkClick r:id="rId3"/>
              </a:rPr>
              <a:t>Robert.E.Wolfe@nasa.gov</a:t>
            </a:r>
            <a:endParaRPr lang="en-US" sz="2800" dirty="0"/>
          </a:p>
          <a:p>
            <a:endParaRPr lang="en-US" sz="2800" dirty="0"/>
          </a:p>
          <a:p>
            <a:endParaRPr lang="en-US" dirty="0"/>
          </a:p>
        </p:txBody>
      </p:sp>
    </p:spTree>
    <p:extLst>
      <p:ext uri="{BB962C8B-B14F-4D97-AF65-F5344CB8AC3E}">
        <p14:creationId xmlns:p14="http://schemas.microsoft.com/office/powerpoint/2010/main" val="176952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AAD67-F470-4047-9B57-34B7F8717D9E}"/>
              </a:ext>
            </a:extLst>
          </p:cNvPr>
          <p:cNvSpPr>
            <a:spLocks noGrp="1"/>
          </p:cNvSpPr>
          <p:nvPr>
            <p:ph type="title"/>
          </p:nvPr>
        </p:nvSpPr>
        <p:spPr>
          <a:xfrm>
            <a:off x="1433384" y="0"/>
            <a:ext cx="10149016" cy="822325"/>
          </a:xfrm>
        </p:spPr>
        <p:txBody>
          <a:bodyPr/>
          <a:lstStyle/>
          <a:p>
            <a:pPr algn="ctr"/>
            <a:r>
              <a:rPr lang="en-US" b="1" dirty="0"/>
              <a:t>Sources of Uncertainty in SIPS Planning</a:t>
            </a:r>
          </a:p>
        </p:txBody>
      </p:sp>
      <p:sp>
        <p:nvSpPr>
          <p:cNvPr id="3" name="Content Placeholder 2">
            <a:extLst>
              <a:ext uri="{FF2B5EF4-FFF2-40B4-BE49-F238E27FC236}">
                <a16:creationId xmlns:a16="http://schemas.microsoft.com/office/drawing/2014/main" id="{750994EF-7BE6-42D8-8A85-9169423DB19B}"/>
              </a:ext>
            </a:extLst>
          </p:cNvPr>
          <p:cNvSpPr>
            <a:spLocks noGrp="1"/>
          </p:cNvSpPr>
          <p:nvPr>
            <p:ph idx="1"/>
          </p:nvPr>
        </p:nvSpPr>
        <p:spPr>
          <a:xfrm>
            <a:off x="395416" y="1186249"/>
            <a:ext cx="11516497" cy="5412259"/>
          </a:xfrm>
        </p:spPr>
        <p:txBody>
          <a:bodyPr>
            <a:normAutofit fontScale="77500" lnSpcReduction="20000"/>
          </a:bodyPr>
          <a:lstStyle/>
          <a:p>
            <a:r>
              <a:rPr lang="en-US" sz="3500" dirty="0">
                <a:solidFill>
                  <a:srgbClr val="00B050"/>
                </a:solidFill>
              </a:rPr>
              <a:t>Center Operation status: </a:t>
            </a:r>
            <a:r>
              <a:rPr lang="en-US" sz="3100" dirty="0">
                <a:solidFill>
                  <a:srgbClr val="00B050"/>
                </a:solidFill>
              </a:rPr>
              <a:t>soon moving to stage 1</a:t>
            </a:r>
          </a:p>
          <a:p>
            <a:pPr lvl="1"/>
            <a:r>
              <a:rPr lang="en-US" sz="3100" dirty="0"/>
              <a:t>increased access to the Center for system administrators</a:t>
            </a:r>
          </a:p>
          <a:p>
            <a:pPr lvl="1"/>
            <a:r>
              <a:rPr lang="en-US" sz="3100" dirty="0"/>
              <a:t>Improvement in schedules for shipment and delivery of hardware. </a:t>
            </a:r>
          </a:p>
          <a:p>
            <a:r>
              <a:rPr lang="en-US" sz="3500" dirty="0">
                <a:solidFill>
                  <a:srgbClr val="00B050"/>
                </a:solidFill>
              </a:rPr>
              <a:t>Data delivery from SIP and data ingest at DAACs</a:t>
            </a:r>
          </a:p>
          <a:p>
            <a:pPr lvl="1"/>
            <a:r>
              <a:rPr lang="en-US" sz="3100" dirty="0"/>
              <a:t>With two new PDR servers added during the C61 land reprocessing, SIPS now uses 3 PDR servers</a:t>
            </a:r>
          </a:p>
          <a:p>
            <a:pPr lvl="1"/>
            <a:r>
              <a:rPr lang="en-US" sz="3100" dirty="0"/>
              <a:t>Upper limit on delivery to and ingest at LP DAAC (export backlogs could result in reduced x-rate at SIPS)</a:t>
            </a:r>
          </a:p>
          <a:p>
            <a:r>
              <a:rPr lang="en-US" sz="3100" dirty="0">
                <a:solidFill>
                  <a:srgbClr val="FFC000"/>
                </a:solidFill>
              </a:rPr>
              <a:t>System upgrades and maintenance</a:t>
            </a:r>
          </a:p>
          <a:p>
            <a:pPr lvl="1"/>
            <a:r>
              <a:rPr lang="en-US" sz="3100" dirty="0"/>
              <a:t>Unexpected hardware failures </a:t>
            </a:r>
          </a:p>
          <a:p>
            <a:pPr lvl="1"/>
            <a:r>
              <a:rPr lang="en-US" sz="3100" dirty="0"/>
              <a:t>Hardware upgrades and software updates: transition to Ubuntu OS in progress</a:t>
            </a:r>
          </a:p>
          <a:p>
            <a:r>
              <a:rPr lang="en-US" sz="3500" dirty="0">
                <a:solidFill>
                  <a:srgbClr val="FFC000"/>
                </a:solidFill>
              </a:rPr>
              <a:t>Delivery dates and changes to MODIS and VIIRS PGEs</a:t>
            </a:r>
          </a:p>
          <a:p>
            <a:pPr lvl="1"/>
            <a:r>
              <a:rPr lang="en-US" sz="3100" dirty="0"/>
              <a:t>Increase in product volumes and computing requirement for new products are not known until start of reprocessing</a:t>
            </a:r>
          </a:p>
          <a:p>
            <a:pPr lvl="1"/>
            <a:endParaRPr lang="en-US" sz="3100" dirty="0"/>
          </a:p>
          <a:p>
            <a:endParaRPr lang="en-US" dirty="0"/>
          </a:p>
        </p:txBody>
      </p:sp>
    </p:spTree>
    <p:extLst>
      <p:ext uri="{BB962C8B-B14F-4D97-AF65-F5344CB8AC3E}">
        <p14:creationId xmlns:p14="http://schemas.microsoft.com/office/powerpoint/2010/main" val="431902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C5F18-F8EC-45C0-BEA1-C5C9C7F513F4}"/>
              </a:ext>
            </a:extLst>
          </p:cNvPr>
          <p:cNvSpPr>
            <a:spLocks noGrp="1"/>
          </p:cNvSpPr>
          <p:nvPr>
            <p:ph type="title"/>
          </p:nvPr>
        </p:nvSpPr>
        <p:spPr>
          <a:xfrm>
            <a:off x="2075934" y="0"/>
            <a:ext cx="8723871" cy="852616"/>
          </a:xfrm>
        </p:spPr>
        <p:txBody>
          <a:bodyPr/>
          <a:lstStyle/>
          <a:p>
            <a:pPr algn="ctr"/>
            <a:r>
              <a:rPr lang="en-US" dirty="0"/>
              <a:t>Product delivery protocol changes</a:t>
            </a:r>
          </a:p>
        </p:txBody>
      </p:sp>
      <p:sp>
        <p:nvSpPr>
          <p:cNvPr id="3" name="Content Placeholder 2">
            <a:extLst>
              <a:ext uri="{FF2B5EF4-FFF2-40B4-BE49-F238E27FC236}">
                <a16:creationId xmlns:a16="http://schemas.microsoft.com/office/drawing/2014/main" id="{8CBD715D-93AB-4257-A412-94A72E4B2B41}"/>
              </a:ext>
            </a:extLst>
          </p:cNvPr>
          <p:cNvSpPr>
            <a:spLocks noGrp="1"/>
          </p:cNvSpPr>
          <p:nvPr>
            <p:ph idx="1"/>
          </p:nvPr>
        </p:nvSpPr>
        <p:spPr>
          <a:xfrm>
            <a:off x="957943" y="1469572"/>
            <a:ext cx="10515600" cy="4351338"/>
          </a:xfrm>
        </p:spPr>
        <p:txBody>
          <a:bodyPr/>
          <a:lstStyle/>
          <a:p>
            <a:pPr marL="0" indent="0">
              <a:buNone/>
            </a:pPr>
            <a:r>
              <a:rPr lang="en-US" b="1" dirty="0"/>
              <a:t>FTP was disallowed, and replaced by SFTP:  </a:t>
            </a:r>
            <a:r>
              <a:rPr lang="en-US" dirty="0"/>
              <a:t>Currently using SFTP (Secure file transfer protocol based on SSH) limited to IP addresses of DAACs  and SIPS outside GFSC boundary.  FTP is still allowed for system transfers within GSFC.</a:t>
            </a:r>
          </a:p>
          <a:p>
            <a:pPr marL="0" indent="0">
              <a:buNone/>
            </a:pPr>
            <a:r>
              <a:rPr lang="en-US" b="1"/>
              <a:t>SDTP </a:t>
            </a:r>
            <a:r>
              <a:rPr lang="en-US" b="1" dirty="0"/>
              <a:t>will soon replace SFTP:  </a:t>
            </a:r>
            <a:r>
              <a:rPr lang="en-US" dirty="0">
                <a:solidFill>
                  <a:srgbClr val="000000"/>
                </a:solidFill>
                <a:effectLst/>
                <a:latin typeface="Calibri" panose="020F0502020204030204" pitchFamily="34" charset="0"/>
                <a:ea typeface="Times New Roman" panose="02020603050405020304" pitchFamily="18" charset="0"/>
              </a:rPr>
              <a:t>MODAPS has developed SDTP (Science Data Transfer Protocol) for use across EOSDIS for data transfer. Currently MODAPS uses SDTP to transfer data from and to ASIPS, and is in early testing of export to LPDAAC, NSIDC, and GIBS (GITC). Current RBD for sftp use expires in May.</a:t>
            </a:r>
            <a:endParaRPr lang="en-US" dirty="0">
              <a:effectLst/>
              <a:latin typeface="Calibri" panose="020F0502020204030204" pitchFamily="34" charset="0"/>
              <a:ea typeface="Calibri" panose="020F0502020204030204" pitchFamily="34" charset="0"/>
            </a:endParaRPr>
          </a:p>
          <a:p>
            <a:pPr marL="0" indent="0">
              <a:buNone/>
            </a:pPr>
            <a:endParaRPr lang="en-US" b="1" dirty="0"/>
          </a:p>
        </p:txBody>
      </p:sp>
    </p:spTree>
    <p:extLst>
      <p:ext uri="{BB962C8B-B14F-4D97-AF65-F5344CB8AC3E}">
        <p14:creationId xmlns:p14="http://schemas.microsoft.com/office/powerpoint/2010/main" val="416228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C5F18-F8EC-45C0-BEA1-C5C9C7F513F4}"/>
              </a:ext>
            </a:extLst>
          </p:cNvPr>
          <p:cNvSpPr>
            <a:spLocks noGrp="1"/>
          </p:cNvSpPr>
          <p:nvPr>
            <p:ph type="title"/>
          </p:nvPr>
        </p:nvSpPr>
        <p:spPr>
          <a:xfrm>
            <a:off x="2100649" y="0"/>
            <a:ext cx="8699156" cy="852616"/>
          </a:xfrm>
        </p:spPr>
        <p:txBody>
          <a:bodyPr/>
          <a:lstStyle/>
          <a:p>
            <a:pPr algn="ctr"/>
            <a:r>
              <a:rPr lang="en-US" b="1" dirty="0"/>
              <a:t>MODAPS and VIIRS Processing Capability</a:t>
            </a:r>
          </a:p>
        </p:txBody>
      </p:sp>
      <p:sp>
        <p:nvSpPr>
          <p:cNvPr id="3" name="Content Placeholder 2">
            <a:extLst>
              <a:ext uri="{FF2B5EF4-FFF2-40B4-BE49-F238E27FC236}">
                <a16:creationId xmlns:a16="http://schemas.microsoft.com/office/drawing/2014/main" id="{8CBD715D-93AB-4257-A412-94A72E4B2B41}"/>
              </a:ext>
            </a:extLst>
          </p:cNvPr>
          <p:cNvSpPr>
            <a:spLocks noGrp="1"/>
          </p:cNvSpPr>
          <p:nvPr>
            <p:ph idx="1"/>
          </p:nvPr>
        </p:nvSpPr>
        <p:spPr>
          <a:xfrm>
            <a:off x="308919" y="976185"/>
            <a:ext cx="11602995" cy="5745892"/>
          </a:xfrm>
        </p:spPr>
        <p:txBody>
          <a:bodyPr/>
          <a:lstStyle/>
          <a:p>
            <a:pPr>
              <a:buFontTx/>
              <a:buChar char="-"/>
            </a:pPr>
            <a:r>
              <a:rPr lang="en-US" b="1" dirty="0"/>
              <a:t>Six processing instances used for standard processing</a:t>
            </a:r>
          </a:p>
          <a:p>
            <a:pPr lvl="1">
              <a:buFontTx/>
              <a:buChar char="-"/>
            </a:pPr>
            <a:r>
              <a:rPr lang="en-US" dirty="0"/>
              <a:t>Under normal processing scenario MODIS and VIIRS each use three processing instances: one each for forward processing, reprocessing and science testing.</a:t>
            </a:r>
          </a:p>
          <a:p>
            <a:pPr lvl="1">
              <a:buFontTx/>
              <a:buChar char="-"/>
            </a:pPr>
            <a:r>
              <a:rPr lang="en-US" dirty="0"/>
              <a:t>Processing instances are reassigned from MODIS to VIIRS or vice versa if needed (</a:t>
            </a:r>
            <a:r>
              <a:rPr lang="en-US" dirty="0" err="1"/>
              <a:t>e.g</a:t>
            </a:r>
            <a:r>
              <a:rPr lang="en-US" dirty="0"/>
              <a:t> C61 reprocessing used two processing instances towards the later half of 2021 to provide higher x-rate)</a:t>
            </a:r>
          </a:p>
          <a:p>
            <a:pPr lvl="1">
              <a:buFontTx/>
              <a:buChar char="-"/>
            </a:pPr>
            <a:r>
              <a:rPr lang="en-US" dirty="0"/>
              <a:t>Additional memory and minions are added to these streams to increase the x-rate when needed. Minions are also reconfigured with larger memory for dedicated processing (e.g. to run PGEs requiring larger memory while processing tiles at higher latitude).</a:t>
            </a:r>
          </a:p>
          <a:p>
            <a:pPr>
              <a:buFontTx/>
              <a:buChar char="-"/>
            </a:pPr>
            <a:r>
              <a:rPr lang="en-US" b="1" dirty="0"/>
              <a:t>Two processing instances used for NRT processing (primary and secondary)</a:t>
            </a:r>
          </a:p>
          <a:p>
            <a:pPr lvl="1">
              <a:buFontTx/>
              <a:buChar char="-"/>
            </a:pPr>
            <a:r>
              <a:rPr lang="en-US" dirty="0"/>
              <a:t>Secondary processing stream is identical to the primary, serving as backup to the primary and also as test system for on-boarding the new products and changes to the operational PGEs. </a:t>
            </a:r>
          </a:p>
          <a:p>
            <a:pPr>
              <a:buFontTx/>
              <a:buChar char="-"/>
            </a:pPr>
            <a:endParaRPr lang="en-US" dirty="0"/>
          </a:p>
        </p:txBody>
      </p:sp>
    </p:spTree>
    <p:extLst>
      <p:ext uri="{BB962C8B-B14F-4D97-AF65-F5344CB8AC3E}">
        <p14:creationId xmlns:p14="http://schemas.microsoft.com/office/powerpoint/2010/main" val="2528090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C5F18-F8EC-45C0-BEA1-C5C9C7F513F4}"/>
              </a:ext>
            </a:extLst>
          </p:cNvPr>
          <p:cNvSpPr>
            <a:spLocks noGrp="1"/>
          </p:cNvSpPr>
          <p:nvPr>
            <p:ph type="title"/>
          </p:nvPr>
        </p:nvSpPr>
        <p:spPr>
          <a:xfrm>
            <a:off x="2075935" y="0"/>
            <a:ext cx="8723870" cy="852616"/>
          </a:xfrm>
        </p:spPr>
        <p:txBody>
          <a:bodyPr>
            <a:normAutofit/>
          </a:bodyPr>
          <a:lstStyle/>
          <a:p>
            <a:pPr algn="ctr"/>
            <a:r>
              <a:rPr lang="en-US" b="1" dirty="0"/>
              <a:t>MODAPS and VIIRS Land Processing Status</a:t>
            </a:r>
          </a:p>
        </p:txBody>
      </p:sp>
      <p:sp>
        <p:nvSpPr>
          <p:cNvPr id="3" name="Content Placeholder 2">
            <a:extLst>
              <a:ext uri="{FF2B5EF4-FFF2-40B4-BE49-F238E27FC236}">
                <a16:creationId xmlns:a16="http://schemas.microsoft.com/office/drawing/2014/main" id="{8CBD715D-93AB-4257-A412-94A72E4B2B41}"/>
              </a:ext>
            </a:extLst>
          </p:cNvPr>
          <p:cNvSpPr>
            <a:spLocks noGrp="1"/>
          </p:cNvSpPr>
          <p:nvPr>
            <p:ph idx="1"/>
          </p:nvPr>
        </p:nvSpPr>
        <p:spPr>
          <a:xfrm>
            <a:off x="506627" y="1149178"/>
            <a:ext cx="10966915" cy="5449330"/>
          </a:xfrm>
        </p:spPr>
        <p:txBody>
          <a:bodyPr/>
          <a:lstStyle/>
          <a:p>
            <a:pPr>
              <a:buFontTx/>
              <a:buChar char="-"/>
            </a:pPr>
            <a:r>
              <a:rPr lang="en-US" b="1" dirty="0"/>
              <a:t>L1 and Land Forward processing includes</a:t>
            </a:r>
          </a:p>
          <a:p>
            <a:pPr lvl="1">
              <a:buFontTx/>
              <a:buChar char="-"/>
            </a:pPr>
            <a:r>
              <a:rPr lang="en-US" dirty="0"/>
              <a:t>MODIS C6 and C61 </a:t>
            </a:r>
          </a:p>
          <a:p>
            <a:pPr lvl="1">
              <a:buFontTx/>
              <a:buChar char="-"/>
            </a:pPr>
            <a:r>
              <a:rPr lang="en-US" dirty="0"/>
              <a:t>VIIRS C1 and C2 L1</a:t>
            </a:r>
          </a:p>
          <a:p>
            <a:pPr lvl="1">
              <a:buFontTx/>
              <a:buChar char="-"/>
            </a:pPr>
            <a:r>
              <a:rPr lang="en-US" dirty="0"/>
              <a:t>NRT processing: MODIS C61, VIIRS L1 C2 and Land C1</a:t>
            </a:r>
          </a:p>
          <a:p>
            <a:pPr>
              <a:buFontTx/>
              <a:buChar char="-"/>
            </a:pPr>
            <a:r>
              <a:rPr lang="en-US" b="1" dirty="0"/>
              <a:t>L1 and Land Reprocessing</a:t>
            </a:r>
          </a:p>
          <a:p>
            <a:pPr lvl="1">
              <a:buFontTx/>
              <a:buChar char="-"/>
            </a:pPr>
            <a:r>
              <a:rPr lang="en-US" dirty="0"/>
              <a:t>C61 MODIS land reprocessing completed for most products in Jan 2022. Reprocessing of Tier 2 products (MAIAC, VCF and LC) either currently processing or about to be started. C6 processing to be discontinued by end of year 2022</a:t>
            </a:r>
          </a:p>
          <a:p>
            <a:pPr lvl="1">
              <a:buFontTx/>
              <a:buChar char="-"/>
            </a:pPr>
            <a:r>
              <a:rPr lang="en-US" dirty="0"/>
              <a:t>C7 MODIS L1 reprocessing expected to start end of 2022 or early 2023. C7 changes to land products currently under review at SCF</a:t>
            </a:r>
          </a:p>
          <a:p>
            <a:pPr lvl="1">
              <a:buFontTx/>
              <a:buChar char="-"/>
            </a:pPr>
            <a:r>
              <a:rPr lang="en-US" dirty="0"/>
              <a:t>C2 VIIRS L1 reprocessing completed, Land reprocessing expected to start in Summer 2022</a:t>
            </a:r>
          </a:p>
        </p:txBody>
      </p:sp>
    </p:spTree>
    <p:extLst>
      <p:ext uri="{BB962C8B-B14F-4D97-AF65-F5344CB8AC3E}">
        <p14:creationId xmlns:p14="http://schemas.microsoft.com/office/powerpoint/2010/main" val="719498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C5F18-F8EC-45C0-BEA1-C5C9C7F513F4}"/>
              </a:ext>
            </a:extLst>
          </p:cNvPr>
          <p:cNvSpPr>
            <a:spLocks noGrp="1"/>
          </p:cNvSpPr>
          <p:nvPr>
            <p:ph type="title"/>
          </p:nvPr>
        </p:nvSpPr>
        <p:spPr>
          <a:xfrm>
            <a:off x="2075934" y="0"/>
            <a:ext cx="8723871" cy="852616"/>
          </a:xfrm>
        </p:spPr>
        <p:txBody>
          <a:bodyPr>
            <a:normAutofit/>
          </a:bodyPr>
          <a:lstStyle/>
          <a:p>
            <a:pPr algn="ctr"/>
            <a:r>
              <a:rPr lang="en-US" b="1" dirty="0"/>
              <a:t>VIIRS C2 Test and Reprocessing Plan</a:t>
            </a:r>
          </a:p>
        </p:txBody>
      </p:sp>
      <p:sp>
        <p:nvSpPr>
          <p:cNvPr id="3" name="Content Placeholder 2">
            <a:extLst>
              <a:ext uri="{FF2B5EF4-FFF2-40B4-BE49-F238E27FC236}">
                <a16:creationId xmlns:a16="http://schemas.microsoft.com/office/drawing/2014/main" id="{8CBD715D-93AB-4257-A412-94A72E4B2B41}"/>
              </a:ext>
            </a:extLst>
          </p:cNvPr>
          <p:cNvSpPr>
            <a:spLocks noGrp="1"/>
          </p:cNvSpPr>
          <p:nvPr>
            <p:ph idx="1"/>
          </p:nvPr>
        </p:nvSpPr>
        <p:spPr>
          <a:xfrm>
            <a:off x="518983" y="1235675"/>
            <a:ext cx="10954559" cy="5214551"/>
          </a:xfrm>
        </p:spPr>
        <p:txBody>
          <a:bodyPr/>
          <a:lstStyle/>
          <a:p>
            <a:pPr>
              <a:buFontTx/>
              <a:buChar char="-"/>
            </a:pPr>
            <a:r>
              <a:rPr lang="en-US" b="1" dirty="0"/>
              <a:t>SNPP C2 and J1/NOAA-20 C.1 L1 reprocessing completed and currently in forward processing</a:t>
            </a:r>
          </a:p>
          <a:p>
            <a:pPr>
              <a:buFontTx/>
              <a:buChar char="-"/>
            </a:pPr>
            <a:r>
              <a:rPr lang="en-US" b="1" dirty="0"/>
              <a:t>C2 Land Science Test</a:t>
            </a:r>
          </a:p>
          <a:p>
            <a:pPr lvl="1">
              <a:buFontTx/>
              <a:buChar char="-"/>
            </a:pPr>
            <a:r>
              <a:rPr lang="en-US" dirty="0"/>
              <a:t>Cross Calibration of SNPP and J1/NOAA-20 to produce continuity to Aqua MODIS is currently in science testing (April/May 2022)</a:t>
            </a:r>
          </a:p>
          <a:p>
            <a:pPr lvl="2">
              <a:buFontTx/>
              <a:buChar char="-"/>
            </a:pPr>
            <a:r>
              <a:rPr lang="en-US" dirty="0"/>
              <a:t>Process 3-months of data from 2021, 2018 and 2012</a:t>
            </a:r>
          </a:p>
          <a:p>
            <a:pPr lvl="1">
              <a:buFontTx/>
              <a:buChar char="-"/>
            </a:pPr>
            <a:r>
              <a:rPr lang="en-US" dirty="0"/>
              <a:t>Land Chain Test using cross calibration of SNPP and J1 L1 (Aug/Sept 2022)</a:t>
            </a:r>
          </a:p>
          <a:p>
            <a:pPr lvl="2">
              <a:buFontTx/>
              <a:buChar char="-"/>
            </a:pPr>
            <a:r>
              <a:rPr lang="en-US" dirty="0"/>
              <a:t>Process land product suit for 3-months of winter and summer</a:t>
            </a:r>
          </a:p>
          <a:p>
            <a:pPr lvl="1">
              <a:buFontTx/>
              <a:buChar char="-"/>
            </a:pPr>
            <a:r>
              <a:rPr lang="en-US" dirty="0"/>
              <a:t>Science test and C2 reprocessing run on Ubuntu system with Ubuntu version of PGEs deployed from Gitlab</a:t>
            </a:r>
          </a:p>
        </p:txBody>
      </p:sp>
    </p:spTree>
    <p:extLst>
      <p:ext uri="{BB962C8B-B14F-4D97-AF65-F5344CB8AC3E}">
        <p14:creationId xmlns:p14="http://schemas.microsoft.com/office/powerpoint/2010/main" val="4236149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C5F18-F8EC-45C0-BEA1-C5C9C7F513F4}"/>
              </a:ext>
            </a:extLst>
          </p:cNvPr>
          <p:cNvSpPr>
            <a:spLocks noGrp="1"/>
          </p:cNvSpPr>
          <p:nvPr>
            <p:ph type="title"/>
          </p:nvPr>
        </p:nvSpPr>
        <p:spPr>
          <a:xfrm>
            <a:off x="2075934" y="0"/>
            <a:ext cx="8859796" cy="852616"/>
          </a:xfrm>
        </p:spPr>
        <p:txBody>
          <a:bodyPr>
            <a:normAutofit/>
          </a:bodyPr>
          <a:lstStyle/>
          <a:p>
            <a:pPr algn="ctr"/>
            <a:r>
              <a:rPr lang="en-US" b="1" dirty="0"/>
              <a:t>MODIS C7 reprocessing Timeline (Tentative)</a:t>
            </a:r>
          </a:p>
        </p:txBody>
      </p:sp>
      <p:sp>
        <p:nvSpPr>
          <p:cNvPr id="3" name="Content Placeholder 2">
            <a:extLst>
              <a:ext uri="{FF2B5EF4-FFF2-40B4-BE49-F238E27FC236}">
                <a16:creationId xmlns:a16="http://schemas.microsoft.com/office/drawing/2014/main" id="{8CBD715D-93AB-4257-A412-94A72E4B2B41}"/>
              </a:ext>
            </a:extLst>
          </p:cNvPr>
          <p:cNvSpPr>
            <a:spLocks noGrp="1"/>
          </p:cNvSpPr>
          <p:nvPr>
            <p:ph idx="1"/>
          </p:nvPr>
        </p:nvSpPr>
        <p:spPr>
          <a:xfrm>
            <a:off x="518983" y="1235675"/>
            <a:ext cx="10954559" cy="5214551"/>
          </a:xfrm>
        </p:spPr>
        <p:txBody>
          <a:bodyPr/>
          <a:lstStyle/>
          <a:p>
            <a:pPr>
              <a:buFontTx/>
              <a:buChar char="-"/>
            </a:pPr>
            <a:r>
              <a:rPr lang="en-US" b="1" dirty="0"/>
              <a:t>In-guide mission timing and reprocessing scenario</a:t>
            </a:r>
          </a:p>
          <a:p>
            <a:pPr lvl="1">
              <a:buFontTx/>
              <a:buChar char="-"/>
            </a:pPr>
            <a:r>
              <a:rPr lang="en-US" dirty="0"/>
              <a:t>End of science collection for Terra is Nov 2023 and Aqua is Jul 2023</a:t>
            </a:r>
          </a:p>
          <a:p>
            <a:pPr lvl="1">
              <a:buFontTx/>
              <a:buChar char="-"/>
            </a:pPr>
            <a:r>
              <a:rPr lang="en-US" dirty="0"/>
              <a:t>Phase F will end in Nov 2025 for Terra and Jul 2025 for Aqua</a:t>
            </a:r>
          </a:p>
          <a:p>
            <a:pPr lvl="1">
              <a:buFontTx/>
              <a:buChar char="-"/>
            </a:pPr>
            <a:r>
              <a:rPr lang="en-US" dirty="0"/>
              <a:t>C7 could be the last reprocessing, and could start after end of science collection for both Aqua and Terra MODIS</a:t>
            </a:r>
          </a:p>
          <a:p>
            <a:pPr>
              <a:buFontTx/>
              <a:buChar char="-"/>
            </a:pPr>
            <a:r>
              <a:rPr lang="en-US" b="1" dirty="0"/>
              <a:t>Over-Guide mission timing and reprocessing scenario</a:t>
            </a:r>
          </a:p>
          <a:p>
            <a:pPr lvl="1">
              <a:buFontTx/>
              <a:buChar char="-"/>
            </a:pPr>
            <a:r>
              <a:rPr lang="en-US" dirty="0"/>
              <a:t>End of science collection for Terra March 2027 and Aqua is Aug 2026</a:t>
            </a:r>
          </a:p>
          <a:p>
            <a:pPr lvl="1">
              <a:buFontTx/>
              <a:buChar char="-"/>
            </a:pPr>
            <a:r>
              <a:rPr lang="en-US" dirty="0"/>
              <a:t>Likely have Phase F end for both mission by end of FY 2028  </a:t>
            </a:r>
          </a:p>
          <a:p>
            <a:pPr lvl="1">
              <a:buFontTx/>
              <a:buChar char="-"/>
            </a:pPr>
            <a:r>
              <a:rPr lang="en-US" dirty="0"/>
              <a:t>Plan C7 reprocessing to start in later 2023 or early 2024 and an end of mission reprocessing in the last year of Phase F.</a:t>
            </a:r>
          </a:p>
        </p:txBody>
      </p:sp>
    </p:spTree>
    <p:extLst>
      <p:ext uri="{BB962C8B-B14F-4D97-AF65-F5344CB8AC3E}">
        <p14:creationId xmlns:p14="http://schemas.microsoft.com/office/powerpoint/2010/main" val="3105843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a:cxnSpLocks/>
          </p:cNvCxnSpPr>
          <p:nvPr/>
        </p:nvCxnSpPr>
        <p:spPr>
          <a:xfrm>
            <a:off x="818828" y="1272746"/>
            <a:ext cx="0" cy="4724500"/>
          </a:xfrm>
          <a:prstGeom prst="line">
            <a:avLst/>
          </a:prstGeom>
          <a:ln/>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flipH="1" flipV="1">
            <a:off x="826185" y="5884358"/>
            <a:ext cx="10837731" cy="6851"/>
          </a:xfrm>
          <a:prstGeom prst="line">
            <a:avLst/>
          </a:prstGeom>
          <a:ln/>
        </p:spPr>
        <p:style>
          <a:lnRef idx="3">
            <a:schemeClr val="dk1"/>
          </a:lnRef>
          <a:fillRef idx="0">
            <a:schemeClr val="dk1"/>
          </a:fillRef>
          <a:effectRef idx="2">
            <a:schemeClr val="dk1"/>
          </a:effectRef>
          <a:fontRef idx="minor">
            <a:schemeClr val="tx1"/>
          </a:fontRef>
        </p:style>
      </p:cxnSp>
      <p:sp>
        <p:nvSpPr>
          <p:cNvPr id="6" name="TextBox 5"/>
          <p:cNvSpPr txBox="1"/>
          <p:nvPr/>
        </p:nvSpPr>
        <p:spPr>
          <a:xfrm>
            <a:off x="683142" y="5879486"/>
            <a:ext cx="10825716" cy="461665"/>
          </a:xfrm>
          <a:prstGeom prst="rect">
            <a:avLst/>
          </a:prstGeom>
          <a:noFill/>
        </p:spPr>
        <p:txBody>
          <a:bodyPr wrap="square" rtlCol="0">
            <a:spAutoFit/>
          </a:bodyPr>
          <a:lstStyle/>
          <a:p>
            <a:r>
              <a:rPr lang="en-US" sz="1200" b="1" dirty="0"/>
              <a:t>01		03		05		07		09		11		01		03		05		07		09</a:t>
            </a:r>
          </a:p>
          <a:p>
            <a:r>
              <a:rPr lang="en-US" sz="1200" b="1" dirty="0"/>
              <a:t>2022												2023</a:t>
            </a:r>
          </a:p>
        </p:txBody>
      </p:sp>
      <p:sp>
        <p:nvSpPr>
          <p:cNvPr id="8" name="Right Arrow 7"/>
          <p:cNvSpPr/>
          <p:nvPr/>
        </p:nvSpPr>
        <p:spPr>
          <a:xfrm>
            <a:off x="818827" y="5461686"/>
            <a:ext cx="5112416" cy="34599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814453" y="5152768"/>
            <a:ext cx="9194520" cy="302903"/>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419253" y="2681416"/>
            <a:ext cx="6381450" cy="35265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337723" y="5474559"/>
            <a:ext cx="2402958" cy="276999"/>
          </a:xfrm>
          <a:prstGeom prst="rect">
            <a:avLst/>
          </a:prstGeom>
          <a:noFill/>
        </p:spPr>
        <p:txBody>
          <a:bodyPr wrap="square" rtlCol="0">
            <a:spAutoFit/>
          </a:bodyPr>
          <a:lstStyle/>
          <a:p>
            <a:r>
              <a:rPr lang="en-US" sz="1200" b="1" dirty="0"/>
              <a:t>MODIS – C6 at 1x for each mission</a:t>
            </a:r>
          </a:p>
        </p:txBody>
      </p:sp>
      <p:sp>
        <p:nvSpPr>
          <p:cNvPr id="13" name="TextBox 12"/>
          <p:cNvSpPr txBox="1"/>
          <p:nvPr/>
        </p:nvSpPr>
        <p:spPr>
          <a:xfrm>
            <a:off x="2546386" y="5163154"/>
            <a:ext cx="2594405" cy="276999"/>
          </a:xfrm>
          <a:prstGeom prst="rect">
            <a:avLst/>
          </a:prstGeom>
          <a:noFill/>
        </p:spPr>
        <p:txBody>
          <a:bodyPr wrap="square" rtlCol="0">
            <a:spAutoFit/>
          </a:bodyPr>
          <a:lstStyle/>
          <a:p>
            <a:r>
              <a:rPr lang="en-US" sz="1200" b="1" dirty="0"/>
              <a:t>MODIS – C61 at 1x for each mission</a:t>
            </a:r>
          </a:p>
        </p:txBody>
      </p:sp>
      <p:sp>
        <p:nvSpPr>
          <p:cNvPr id="34" name="Right Arrow 33"/>
          <p:cNvSpPr/>
          <p:nvPr/>
        </p:nvSpPr>
        <p:spPr>
          <a:xfrm>
            <a:off x="826184" y="3731742"/>
            <a:ext cx="9195146" cy="399028"/>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976720" y="3793525"/>
            <a:ext cx="4362296" cy="277000"/>
          </a:xfrm>
          <a:prstGeom prst="rect">
            <a:avLst/>
          </a:prstGeom>
          <a:noFill/>
        </p:spPr>
        <p:txBody>
          <a:bodyPr wrap="square" rtlCol="0">
            <a:spAutoFit/>
          </a:bodyPr>
          <a:lstStyle/>
          <a:p>
            <a:r>
              <a:rPr lang="en-US" sz="1200" b="1" dirty="0"/>
              <a:t>SNPP VIIRS NASA C1 L1B  - AS 5110 at 1x and C1 Land – AS 5000</a:t>
            </a:r>
          </a:p>
        </p:txBody>
      </p:sp>
      <p:sp>
        <p:nvSpPr>
          <p:cNvPr id="38" name="Right Arrow 37"/>
          <p:cNvSpPr/>
          <p:nvPr/>
        </p:nvSpPr>
        <p:spPr>
          <a:xfrm>
            <a:off x="838993" y="2890033"/>
            <a:ext cx="10974066" cy="421577"/>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3516544" y="2982186"/>
            <a:ext cx="3885153" cy="276999"/>
          </a:xfrm>
          <a:prstGeom prst="rect">
            <a:avLst/>
          </a:prstGeom>
          <a:noFill/>
        </p:spPr>
        <p:txBody>
          <a:bodyPr wrap="square" rtlCol="0">
            <a:spAutoFit/>
          </a:bodyPr>
          <a:lstStyle/>
          <a:p>
            <a:r>
              <a:rPr lang="en-US" sz="1200" b="1" dirty="0"/>
              <a:t>SNPP VIIRS NASA L1B C2 (AS 5200) AND j1 l1b (AS 5201)</a:t>
            </a:r>
          </a:p>
        </p:txBody>
      </p:sp>
      <p:sp>
        <p:nvSpPr>
          <p:cNvPr id="40" name="Right Arrow 39"/>
          <p:cNvSpPr/>
          <p:nvPr/>
        </p:nvSpPr>
        <p:spPr>
          <a:xfrm>
            <a:off x="4455807" y="2211860"/>
            <a:ext cx="5034182" cy="624824"/>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p:cNvCxnSpPr>
            <a:cxnSpLocks/>
          </p:cNvCxnSpPr>
          <p:nvPr/>
        </p:nvCxnSpPr>
        <p:spPr>
          <a:xfrm flipV="1">
            <a:off x="1687511" y="1223319"/>
            <a:ext cx="0" cy="4636713"/>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a:cxnSpLocks/>
          </p:cNvCxnSpPr>
          <p:nvPr/>
        </p:nvCxnSpPr>
        <p:spPr>
          <a:xfrm flipV="1">
            <a:off x="2682468" y="1285103"/>
            <a:ext cx="0" cy="4606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cxnSpLocks/>
          </p:cNvCxnSpPr>
          <p:nvPr/>
        </p:nvCxnSpPr>
        <p:spPr>
          <a:xfrm flipV="1">
            <a:off x="3582367" y="1359243"/>
            <a:ext cx="0" cy="4574929"/>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a:cxnSpLocks/>
          </p:cNvCxnSpPr>
          <p:nvPr/>
        </p:nvCxnSpPr>
        <p:spPr>
          <a:xfrm flipH="1" flipV="1">
            <a:off x="4411362" y="1383957"/>
            <a:ext cx="93871" cy="4415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cxnSpLocks/>
          </p:cNvCxnSpPr>
          <p:nvPr/>
        </p:nvCxnSpPr>
        <p:spPr>
          <a:xfrm flipV="1">
            <a:off x="5440340" y="1334530"/>
            <a:ext cx="0" cy="4649295"/>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p:cNvCxnSpPr>
          <p:nvPr/>
        </p:nvCxnSpPr>
        <p:spPr>
          <a:xfrm flipV="1">
            <a:off x="8149947" y="1124465"/>
            <a:ext cx="0" cy="4862169"/>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cxnSpLocks/>
          </p:cNvCxnSpPr>
          <p:nvPr/>
        </p:nvCxnSpPr>
        <p:spPr>
          <a:xfrm flipV="1">
            <a:off x="6302345" y="1322173"/>
            <a:ext cx="0" cy="4526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cxnSpLocks/>
          </p:cNvCxnSpPr>
          <p:nvPr/>
        </p:nvCxnSpPr>
        <p:spPr>
          <a:xfrm flipV="1">
            <a:off x="9083043" y="1173892"/>
            <a:ext cx="0" cy="4738486"/>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a:cxnSpLocks/>
          </p:cNvCxnSpPr>
          <p:nvPr/>
        </p:nvCxnSpPr>
        <p:spPr>
          <a:xfrm flipV="1">
            <a:off x="7267162" y="1112108"/>
            <a:ext cx="0" cy="4815166"/>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9125" y="5138108"/>
            <a:ext cx="930679" cy="584775"/>
          </a:xfrm>
          <a:prstGeom prst="rect">
            <a:avLst/>
          </a:prstGeom>
          <a:noFill/>
        </p:spPr>
        <p:txBody>
          <a:bodyPr wrap="square" rtlCol="0">
            <a:spAutoFit/>
          </a:bodyPr>
          <a:lstStyle/>
          <a:p>
            <a:r>
              <a:rPr lang="en-US" sz="1600" b="1" dirty="0"/>
              <a:t>MODIS C6/C61</a:t>
            </a:r>
          </a:p>
        </p:txBody>
      </p:sp>
      <p:sp>
        <p:nvSpPr>
          <p:cNvPr id="61" name="Right Arrow 60"/>
          <p:cNvSpPr/>
          <p:nvPr/>
        </p:nvSpPr>
        <p:spPr>
          <a:xfrm>
            <a:off x="2391423" y="4967416"/>
            <a:ext cx="3972307" cy="302653"/>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3088511" y="4958273"/>
            <a:ext cx="1792408" cy="276999"/>
          </a:xfrm>
          <a:prstGeom prst="rect">
            <a:avLst/>
          </a:prstGeom>
          <a:noFill/>
        </p:spPr>
        <p:txBody>
          <a:bodyPr wrap="square" rtlCol="0">
            <a:spAutoFit/>
          </a:bodyPr>
          <a:lstStyle/>
          <a:p>
            <a:r>
              <a:rPr lang="en-US" sz="1200" b="1" dirty="0"/>
              <a:t>MAIAC on Tier2 at 40x</a:t>
            </a:r>
          </a:p>
        </p:txBody>
      </p:sp>
      <p:sp>
        <p:nvSpPr>
          <p:cNvPr id="63" name="TextBox 62"/>
          <p:cNvSpPr txBox="1"/>
          <p:nvPr/>
        </p:nvSpPr>
        <p:spPr>
          <a:xfrm>
            <a:off x="0" y="3585096"/>
            <a:ext cx="930679" cy="584775"/>
          </a:xfrm>
          <a:prstGeom prst="rect">
            <a:avLst/>
          </a:prstGeom>
          <a:noFill/>
        </p:spPr>
        <p:txBody>
          <a:bodyPr wrap="square" rtlCol="0">
            <a:spAutoFit/>
          </a:bodyPr>
          <a:lstStyle/>
          <a:p>
            <a:r>
              <a:rPr lang="en-US" sz="1600" b="1" dirty="0"/>
              <a:t>SNPP VIIRS C1</a:t>
            </a:r>
          </a:p>
        </p:txBody>
      </p:sp>
      <p:sp>
        <p:nvSpPr>
          <p:cNvPr id="67" name="TextBox 66"/>
          <p:cNvSpPr txBox="1"/>
          <p:nvPr/>
        </p:nvSpPr>
        <p:spPr>
          <a:xfrm>
            <a:off x="-86498" y="2921219"/>
            <a:ext cx="930679" cy="338554"/>
          </a:xfrm>
          <a:prstGeom prst="rect">
            <a:avLst/>
          </a:prstGeom>
          <a:noFill/>
        </p:spPr>
        <p:txBody>
          <a:bodyPr wrap="square" rtlCol="0">
            <a:spAutoFit/>
          </a:bodyPr>
          <a:lstStyle/>
          <a:p>
            <a:r>
              <a:rPr lang="en-US" sz="1600" b="1" dirty="0"/>
              <a:t> VIIRS C2</a:t>
            </a:r>
          </a:p>
        </p:txBody>
      </p:sp>
      <p:cxnSp>
        <p:nvCxnSpPr>
          <p:cNvPr id="66" name="Straight Connector 65">
            <a:extLst>
              <a:ext uri="{FF2B5EF4-FFF2-40B4-BE49-F238E27FC236}">
                <a16:creationId xmlns:a16="http://schemas.microsoft.com/office/drawing/2014/main" id="{8C559847-2138-4DE0-9A5E-8E97F426CF30}"/>
              </a:ext>
            </a:extLst>
          </p:cNvPr>
          <p:cNvCxnSpPr>
            <a:cxnSpLocks/>
          </p:cNvCxnSpPr>
          <p:nvPr/>
        </p:nvCxnSpPr>
        <p:spPr>
          <a:xfrm flipV="1">
            <a:off x="10026276" y="1037968"/>
            <a:ext cx="0" cy="4841458"/>
          </a:xfrm>
          <a:prstGeom prst="line">
            <a:avLst/>
          </a:prstGeom>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A946673A-7E92-4884-85BA-DE1042816CF8}"/>
              </a:ext>
            </a:extLst>
          </p:cNvPr>
          <p:cNvSpPr txBox="1"/>
          <p:nvPr/>
        </p:nvSpPr>
        <p:spPr>
          <a:xfrm>
            <a:off x="4818123" y="2409568"/>
            <a:ext cx="3176699" cy="276999"/>
          </a:xfrm>
          <a:prstGeom prst="rect">
            <a:avLst/>
          </a:prstGeom>
          <a:noFill/>
        </p:spPr>
        <p:txBody>
          <a:bodyPr wrap="square" rtlCol="0">
            <a:spAutoFit/>
          </a:bodyPr>
          <a:lstStyle/>
          <a:p>
            <a:r>
              <a:rPr lang="en-US" sz="1200" b="1" dirty="0"/>
              <a:t>VIIRS Land C2 Reprocessing  (AS 5200) at 20x</a:t>
            </a:r>
          </a:p>
        </p:txBody>
      </p:sp>
      <p:sp>
        <p:nvSpPr>
          <p:cNvPr id="78" name="TextBox 77">
            <a:extLst>
              <a:ext uri="{FF2B5EF4-FFF2-40B4-BE49-F238E27FC236}">
                <a16:creationId xmlns:a16="http://schemas.microsoft.com/office/drawing/2014/main" id="{11EC9846-AF24-43AC-9104-E93346823CA0}"/>
              </a:ext>
            </a:extLst>
          </p:cNvPr>
          <p:cNvSpPr txBox="1"/>
          <p:nvPr/>
        </p:nvSpPr>
        <p:spPr>
          <a:xfrm>
            <a:off x="7046456" y="2722605"/>
            <a:ext cx="3246721" cy="276999"/>
          </a:xfrm>
          <a:prstGeom prst="rect">
            <a:avLst/>
          </a:prstGeom>
          <a:noFill/>
        </p:spPr>
        <p:txBody>
          <a:bodyPr wrap="square" rtlCol="0">
            <a:spAutoFit/>
          </a:bodyPr>
          <a:lstStyle/>
          <a:p>
            <a:r>
              <a:rPr lang="en-US" sz="1200" b="1" dirty="0"/>
              <a:t>VIIRS Land C2 forward processing (AS 5200)</a:t>
            </a:r>
          </a:p>
        </p:txBody>
      </p:sp>
      <p:sp>
        <p:nvSpPr>
          <p:cNvPr id="33" name="Right Arrow 39">
            <a:extLst>
              <a:ext uri="{FF2B5EF4-FFF2-40B4-BE49-F238E27FC236}">
                <a16:creationId xmlns:a16="http://schemas.microsoft.com/office/drawing/2014/main" id="{8CB16053-3E13-4A56-83ED-80104C1679AE}"/>
              </a:ext>
            </a:extLst>
          </p:cNvPr>
          <p:cNvSpPr/>
          <p:nvPr/>
        </p:nvSpPr>
        <p:spPr>
          <a:xfrm>
            <a:off x="1729945" y="2533135"/>
            <a:ext cx="2693774" cy="554803"/>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EF527824-0A5E-4125-9C7F-D4B2BD7A5225}"/>
              </a:ext>
            </a:extLst>
          </p:cNvPr>
          <p:cNvSpPr txBox="1"/>
          <p:nvPr/>
        </p:nvSpPr>
        <p:spPr>
          <a:xfrm>
            <a:off x="1955474" y="2669060"/>
            <a:ext cx="1949261" cy="276999"/>
          </a:xfrm>
          <a:prstGeom prst="rect">
            <a:avLst/>
          </a:prstGeom>
          <a:noFill/>
        </p:spPr>
        <p:txBody>
          <a:bodyPr wrap="square" rtlCol="0">
            <a:spAutoFit/>
          </a:bodyPr>
          <a:lstStyle/>
          <a:p>
            <a:r>
              <a:rPr lang="en-US" sz="1200" b="1" dirty="0" err="1"/>
              <a:t>Xcal</a:t>
            </a:r>
            <a:r>
              <a:rPr lang="en-US" sz="1200" b="1" dirty="0"/>
              <a:t> and C2 Land </a:t>
            </a:r>
            <a:r>
              <a:rPr lang="en-US" sz="1200" b="1" dirty="0" err="1"/>
              <a:t>ChainTest</a:t>
            </a:r>
            <a:endParaRPr lang="en-US" sz="1200" b="1" dirty="0"/>
          </a:p>
        </p:txBody>
      </p:sp>
      <p:sp>
        <p:nvSpPr>
          <p:cNvPr id="43" name="Right Arrow 60">
            <a:extLst>
              <a:ext uri="{FF2B5EF4-FFF2-40B4-BE49-F238E27FC236}">
                <a16:creationId xmlns:a16="http://schemas.microsoft.com/office/drawing/2014/main" id="{D20DED47-8509-43F9-8B57-CD70BDBA11C4}"/>
              </a:ext>
            </a:extLst>
          </p:cNvPr>
          <p:cNvSpPr/>
          <p:nvPr/>
        </p:nvSpPr>
        <p:spPr>
          <a:xfrm>
            <a:off x="6301946" y="4534931"/>
            <a:ext cx="3945925" cy="479766"/>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CC7CDB54-CFB6-4E46-9C4E-A578CE85C279}"/>
              </a:ext>
            </a:extLst>
          </p:cNvPr>
          <p:cNvSpPr txBox="1"/>
          <p:nvPr/>
        </p:nvSpPr>
        <p:spPr>
          <a:xfrm>
            <a:off x="7421279" y="4670854"/>
            <a:ext cx="1772148" cy="276999"/>
          </a:xfrm>
          <a:prstGeom prst="rect">
            <a:avLst/>
          </a:prstGeom>
          <a:noFill/>
        </p:spPr>
        <p:txBody>
          <a:bodyPr wrap="square" rtlCol="0">
            <a:spAutoFit/>
          </a:bodyPr>
          <a:lstStyle/>
          <a:p>
            <a:r>
              <a:rPr lang="en-US" sz="1200" b="1" dirty="0"/>
              <a:t>C7 L1B Reprocessing </a:t>
            </a:r>
          </a:p>
        </p:txBody>
      </p:sp>
      <p:sp>
        <p:nvSpPr>
          <p:cNvPr id="46" name="Title 1">
            <a:extLst>
              <a:ext uri="{FF2B5EF4-FFF2-40B4-BE49-F238E27FC236}">
                <a16:creationId xmlns:a16="http://schemas.microsoft.com/office/drawing/2014/main" id="{C173A351-496C-441D-BBFD-E9A96B80C846}"/>
              </a:ext>
            </a:extLst>
          </p:cNvPr>
          <p:cNvSpPr>
            <a:spLocks noGrp="1"/>
          </p:cNvSpPr>
          <p:nvPr>
            <p:ph type="title"/>
          </p:nvPr>
        </p:nvSpPr>
        <p:spPr>
          <a:xfrm>
            <a:off x="1556948" y="0"/>
            <a:ext cx="9934833" cy="852616"/>
          </a:xfrm>
        </p:spPr>
        <p:txBody>
          <a:bodyPr>
            <a:normAutofit fontScale="90000"/>
          </a:bodyPr>
          <a:lstStyle/>
          <a:p>
            <a:pPr algn="ctr"/>
            <a:r>
              <a:rPr lang="en-US" dirty="0"/>
              <a:t>Forward Processing and Collection Reprocessing Timeline</a:t>
            </a:r>
          </a:p>
        </p:txBody>
      </p:sp>
      <p:sp>
        <p:nvSpPr>
          <p:cNvPr id="2" name="TextBox 1">
            <a:extLst>
              <a:ext uri="{FF2B5EF4-FFF2-40B4-BE49-F238E27FC236}">
                <a16:creationId xmlns:a16="http://schemas.microsoft.com/office/drawing/2014/main" id="{D0D18CC2-A913-4D7D-8B04-47F0B5092C78}"/>
              </a:ext>
            </a:extLst>
          </p:cNvPr>
          <p:cNvSpPr txBox="1"/>
          <p:nvPr/>
        </p:nvSpPr>
        <p:spPr>
          <a:xfrm>
            <a:off x="1408669" y="951470"/>
            <a:ext cx="10404389" cy="369332"/>
          </a:xfrm>
          <a:prstGeom prst="rect">
            <a:avLst/>
          </a:prstGeom>
          <a:noFill/>
        </p:spPr>
        <p:txBody>
          <a:bodyPr wrap="square" rtlCol="0">
            <a:spAutoFit/>
          </a:bodyPr>
          <a:lstStyle/>
          <a:p>
            <a:r>
              <a:rPr lang="en-US" dirty="0">
                <a:solidFill>
                  <a:srgbClr val="FF0000"/>
                </a:solidFill>
              </a:rPr>
              <a:t>Under Review: 20X Reprocessing for VIIRS may require two reprocessing streams for VIIRS C2 reprocessing. </a:t>
            </a:r>
          </a:p>
        </p:txBody>
      </p:sp>
    </p:spTree>
    <p:extLst>
      <p:ext uri="{BB962C8B-B14F-4D97-AF65-F5344CB8AC3E}">
        <p14:creationId xmlns:p14="http://schemas.microsoft.com/office/powerpoint/2010/main" val="2537415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C5F18-F8EC-45C0-BEA1-C5C9C7F513F4}"/>
              </a:ext>
            </a:extLst>
          </p:cNvPr>
          <p:cNvSpPr>
            <a:spLocks noGrp="1"/>
          </p:cNvSpPr>
          <p:nvPr>
            <p:ph type="title"/>
          </p:nvPr>
        </p:nvSpPr>
        <p:spPr>
          <a:xfrm>
            <a:off x="2075934" y="0"/>
            <a:ext cx="8859796" cy="852616"/>
          </a:xfrm>
        </p:spPr>
        <p:txBody>
          <a:bodyPr>
            <a:normAutofit/>
          </a:bodyPr>
          <a:lstStyle/>
          <a:p>
            <a:pPr algn="ctr"/>
            <a:r>
              <a:rPr lang="en-US" b="1" dirty="0"/>
              <a:t>Questions ?</a:t>
            </a:r>
          </a:p>
        </p:txBody>
      </p:sp>
      <p:sp>
        <p:nvSpPr>
          <p:cNvPr id="3" name="Content Placeholder 2">
            <a:extLst>
              <a:ext uri="{FF2B5EF4-FFF2-40B4-BE49-F238E27FC236}">
                <a16:creationId xmlns:a16="http://schemas.microsoft.com/office/drawing/2014/main" id="{8CBD715D-93AB-4257-A412-94A72E4B2B41}"/>
              </a:ext>
            </a:extLst>
          </p:cNvPr>
          <p:cNvSpPr>
            <a:spLocks noGrp="1"/>
          </p:cNvSpPr>
          <p:nvPr>
            <p:ph idx="1"/>
          </p:nvPr>
        </p:nvSpPr>
        <p:spPr>
          <a:xfrm>
            <a:off x="518983" y="1235675"/>
            <a:ext cx="10954559" cy="5214551"/>
          </a:xfrm>
        </p:spPr>
        <p:txBody>
          <a:bodyPr/>
          <a:lstStyle/>
          <a:p>
            <a:pPr marL="0" indent="0">
              <a:buNone/>
            </a:pPr>
            <a:endParaRPr lang="en-US" dirty="0"/>
          </a:p>
        </p:txBody>
      </p:sp>
    </p:spTree>
    <p:extLst>
      <p:ext uri="{BB962C8B-B14F-4D97-AF65-F5344CB8AC3E}">
        <p14:creationId xmlns:p14="http://schemas.microsoft.com/office/powerpoint/2010/main" val="3698043547"/>
      </p:ext>
    </p:extLst>
  </p:cSld>
  <p:clrMapOvr>
    <a:masterClrMapping/>
  </p:clrMapOvr>
</p:sld>
</file>

<file path=ppt/theme/theme1.xml><?xml version="1.0" encoding="utf-8"?>
<a:theme xmlns:a="http://schemas.openxmlformats.org/drawingml/2006/main" name="Them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9BC9F085-E803-4B8A-875E-5F857AC45700}" vid="{5815D2D3-327D-4534-B5C9-7022DF01D0AC}"/>
    </a:ext>
  </a:extLst>
</a:theme>
</file>

<file path=docProps/app.xml><?xml version="1.0" encoding="utf-8"?>
<Properties xmlns="http://schemas.openxmlformats.org/officeDocument/2006/extended-properties" xmlns:vt="http://schemas.openxmlformats.org/officeDocument/2006/docPropsVTypes">
  <Template>LandMeet_April2022_Template</Template>
  <TotalTime>3499</TotalTime>
  <Words>928</Words>
  <Application>Microsoft Office PowerPoint</Application>
  <PresentationFormat>Widescreen</PresentationFormat>
  <Paragraphs>68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Theme4</vt:lpstr>
      <vt:lpstr>MODAPS + VIIRS Land SIPS Capability and Reprocessing Plan </vt:lpstr>
      <vt:lpstr>Sources of Uncertainty in SIPS Planning</vt:lpstr>
      <vt:lpstr>Product delivery protocol changes</vt:lpstr>
      <vt:lpstr>MODAPS and VIIRS Processing Capability</vt:lpstr>
      <vt:lpstr>MODAPS and VIIRS Land Processing Status</vt:lpstr>
      <vt:lpstr>VIIRS C2 Test and Reprocessing Plan</vt:lpstr>
      <vt:lpstr>MODIS C7 reprocessing Timeline (Tentative)</vt:lpstr>
      <vt:lpstr>Forward Processing and Collection Reprocessing Timeline</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MODAPS + VIIRS Land SIPS Capability and Reprocessing Plan </dc:title>
  <dc:creator>Devadiga, Sadashiva (GSFC-6190)</dc:creator>
  <cp:lastModifiedBy>Devadiga, Sadashiva (GSFC-6190)</cp:lastModifiedBy>
  <cp:revision>40</cp:revision>
  <dcterms:created xsi:type="dcterms:W3CDTF">2022-04-08T18:58:52Z</dcterms:created>
  <dcterms:modified xsi:type="dcterms:W3CDTF">2022-04-12T04:52:29Z</dcterms:modified>
</cp:coreProperties>
</file>