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27" autoAdjust="0"/>
    <p:restoredTop sz="94660"/>
  </p:normalViewPr>
  <p:slideViewPr>
    <p:cSldViewPr snapToGrid="0">
      <p:cViewPr>
        <p:scale>
          <a:sx n="95" d="100"/>
          <a:sy n="95" d="100"/>
        </p:scale>
        <p:origin x="1936" y="1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F9AB3-E180-6045-8A19-0CC253F7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52F0-8401-754C-826D-29ECBAE8DBAA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EE711-20CF-2A40-A659-3CE92690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9D9B1-C2A3-F94A-8057-D8D8FDCB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F2A4-4EAD-BF49-8F0F-521B4361E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4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8BBAF-D029-6E4D-BDE7-E7787B137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42EC-4F96-A74E-876E-3B3AF3AE992B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E3549-2AA5-414C-B423-6E81B885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4955-6F18-544B-BBDD-194AD836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8CE08-30EF-974B-A8FC-B86FE9334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5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4A92F-F57C-0A4B-95B6-6A322CFD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536B-3AF1-B445-8500-12FE77863E37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99826-BCE2-B84F-9B4A-630D0940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31C60-6F81-8B4C-8E63-B9A6592F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55C91-BAF1-9F48-9E9C-B2B283D14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6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4D8FE-9427-FC46-852A-7E5DC47F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732B5-B045-224E-9224-0DDFB7AE0690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E40C6-D90A-E542-AE62-52C57AC8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25566-34B2-4148-B7E6-E5FCE912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2A3A-C6DF-CA4B-95B4-07D7B23B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8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0952A-6322-A84F-9D4B-F48FB57F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CD4E3-D9B2-D743-9D6A-692ADED7E2D8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EE4E0-E09B-714A-AFA3-2BAF17C7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B3F97-7933-3E41-ADA8-1488F01B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8711-0041-C647-97BD-1830375BC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5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6B4892-7122-8C42-86B2-0FCF4824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41C4-4CE8-0A46-950C-E89053F392EA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F8BA64-AB1F-1B4B-B483-F94A1A9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945023-7520-3D47-BCB6-9EF9C95B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4D2C-3AB9-CC40-B58C-5A08C80D2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1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D1EE3D-21B1-D845-ADAE-9998C3EB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02D27-D56C-6A41-8F67-4A305986F5A4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934B2FA-F592-BC48-B364-0995197A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B27FB5-C727-3049-A763-452A825B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8F7A-61ED-FD48-9B1C-009250DD5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939F815-98E1-A448-9568-F7CB4CF3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F73C3-90B7-C749-AC72-6B06C85E5085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C7803E-1A86-BD4A-91BB-1D1A7B7B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3AD3FC-9F10-0C4A-AA09-907B0AB0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D4993-1993-1F4C-A36B-D302251B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7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B10D45-CBF9-F74B-9BF5-ED07D2D7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EAF6-C62D-2A4D-B518-81EFE612BBA2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67FEB2-515E-5E4B-826B-F1B0A1AC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6298F1-3AD7-B84A-AC18-55EEA356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C0CC-6DAC-C549-A223-CDABCBB71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0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E7A9EF-BD16-CF45-83AB-46F453D1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1A70-D745-5A4A-963E-E97A7A4FF0C8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1BFAF5-5F0E-2A4B-AE13-7E316E60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527E4C-CDC5-D940-BB5F-7C96EE10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9A55-A9DE-504A-A911-A98766FB5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3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19200"/>
            <a:ext cx="7315200" cy="3508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C6B036-0A3B-0140-B4C9-3D73081B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7FAC-5B62-9047-B68C-D05C0097E522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335739-29E2-7F44-B82E-F19BD864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07EC1C-3F2F-FD44-AB51-4F1741FF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9041-00B1-B049-AAD7-69708B9C4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2961437E-D116-0F4D-9062-BD97B571D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33A64-52F4-874B-BC7A-298F22E1B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B85E56-FAEF-744E-8760-5B1BA76C6559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E1C7C-CC94-FD47-B856-5776217B6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4845B-C60A-3E4A-A0BB-83BE38F9C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DE79D9-2629-5344-A464-B0527B0C0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22">
            <a:extLst>
              <a:ext uri="{FF2B5EF4-FFF2-40B4-BE49-F238E27FC236}">
                <a16:creationId xmlns:a16="http://schemas.microsoft.com/office/drawing/2014/main" id="{D3F94CEC-0EAD-974B-8823-BF30CA73D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12192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31" name="Picture 8" descr="Macintosh HD:Users:gtiona:Documents:GI_info:GI - NPP:Instruments:CERES:CERES LaRC F2F 012808:">
            <a:extLst>
              <a:ext uri="{FF2B5EF4-FFF2-40B4-BE49-F238E27FC236}">
                <a16:creationId xmlns:a16="http://schemas.microsoft.com/office/drawing/2014/main" id="{9CC3BA47-8830-0348-B679-A97799DB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81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6">
            <a:extLst>
              <a:ext uri="{FF2B5EF4-FFF2-40B4-BE49-F238E27FC236}">
                <a16:creationId xmlns:a16="http://schemas.microsoft.com/office/drawing/2014/main" id="{DBC23E00-AA6C-6246-94DB-BC64BAD05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Title Placeholder 1">
            <a:extLst>
              <a:ext uri="{FF2B5EF4-FFF2-40B4-BE49-F238E27FC236}">
                <a16:creationId xmlns:a16="http://schemas.microsoft.com/office/drawing/2014/main" id="{1AF2AA8D-5C59-DE46-99AF-2FB5D5DBD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snow.ucsb.edu/index.php/remotely-sensed-products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86;gfa4e72953a_0_0">
            <a:extLst>
              <a:ext uri="{FF2B5EF4-FFF2-40B4-BE49-F238E27FC236}">
                <a16:creationId xmlns:a16="http://schemas.microsoft.com/office/drawing/2014/main" id="{41D451E6-A726-A24A-89E7-2FBC673A155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51940"/>
          <a:stretch/>
        </p:blipFill>
        <p:spPr>
          <a:xfrm>
            <a:off x="121074" y="5029890"/>
            <a:ext cx="2487245" cy="18118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4;gfa4e72953a_0_0">
            <a:extLst>
              <a:ext uri="{FF2B5EF4-FFF2-40B4-BE49-F238E27FC236}">
                <a16:creationId xmlns:a16="http://schemas.microsoft.com/office/drawing/2014/main" id="{C38BFE89-CE4A-9148-9F5A-2073D0F9CAEE}"/>
              </a:ext>
            </a:extLst>
          </p:cNvPr>
          <p:cNvSpPr txBox="1"/>
          <p:nvPr/>
        </p:nvSpPr>
        <p:spPr>
          <a:xfrm>
            <a:off x="2354834" y="-46138"/>
            <a:ext cx="786384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000" cap="small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Snow Cover and Snow albedo </a:t>
            </a:r>
            <a:r>
              <a:rPr lang="en-US" sz="30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Near-real-time from </a:t>
            </a:r>
            <a:r>
              <a:rPr lang="en-US" sz="30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SPIRES for MODIS and VIIRS</a:t>
            </a:r>
            <a:endParaRPr lang="en-US" sz="3200" dirty="0"/>
          </a:p>
        </p:txBody>
      </p:sp>
      <p:pic>
        <p:nvPicPr>
          <p:cNvPr id="4" name="Google Shape;86;gfa4e72953a_0_0">
            <a:extLst>
              <a:ext uri="{FF2B5EF4-FFF2-40B4-BE49-F238E27FC236}">
                <a16:creationId xmlns:a16="http://schemas.microsoft.com/office/drawing/2014/main" id="{C1B8DD40-218F-F44A-8268-E6C51D1C38E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r="48264"/>
          <a:stretch/>
        </p:blipFill>
        <p:spPr>
          <a:xfrm>
            <a:off x="-23088" y="3038784"/>
            <a:ext cx="2677456" cy="181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9;gfa4e72953a_0_0">
            <a:extLst>
              <a:ext uri="{FF2B5EF4-FFF2-40B4-BE49-F238E27FC236}">
                <a16:creationId xmlns:a16="http://schemas.microsoft.com/office/drawing/2014/main" id="{1700A19F-E444-E941-879C-FB5F8552B4F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233" y="915126"/>
            <a:ext cx="6867848" cy="186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342FEA-FADC-0D47-9A18-62FDF466F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441" y="2922061"/>
            <a:ext cx="8440220" cy="38571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31DDCD-D130-4F44-95C9-949E61795A38}"/>
              </a:ext>
            </a:extLst>
          </p:cNvPr>
          <p:cNvSpPr txBox="1"/>
          <p:nvPr/>
        </p:nvSpPr>
        <p:spPr>
          <a:xfrm>
            <a:off x="39919" y="915126"/>
            <a:ext cx="4962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SPIReS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daily, gap filled, subpixel measurement of snow properties for multi or hyperspectral sensors.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Snow Covered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Physical properties of the snowpack</a:t>
            </a:r>
          </a:p>
          <a:p>
            <a:pPr marL="365760" lvl="8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Contaminant Concentration</a:t>
            </a:r>
          </a:p>
          <a:p>
            <a:pPr marL="365760" lvl="8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Snow grain size</a:t>
            </a:r>
          </a:p>
          <a:p>
            <a:pPr marL="365760" lvl="8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Snow albedo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QA layers include error estimate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3314C-5454-0045-8622-6860D28FDCDB}"/>
              </a:ext>
            </a:extLst>
          </p:cNvPr>
          <p:cNvSpPr txBox="1"/>
          <p:nvPr/>
        </p:nvSpPr>
        <p:spPr>
          <a:xfrm>
            <a:off x="692860" y="3023394"/>
            <a:ext cx="75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Snow </a:t>
            </a:r>
          </a:p>
          <a:p>
            <a:r>
              <a:rPr lang="en-US" dirty="0"/>
              <a:t>cover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9D23A8-65A2-9646-9085-3B2F7E618C17}"/>
              </a:ext>
            </a:extLst>
          </p:cNvPr>
          <p:cNvSpPr txBox="1"/>
          <p:nvPr/>
        </p:nvSpPr>
        <p:spPr>
          <a:xfrm>
            <a:off x="2026268" y="3014492"/>
            <a:ext cx="679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Dust</a:t>
            </a:r>
          </a:p>
          <a:p>
            <a:r>
              <a:rPr lang="en-US" dirty="0"/>
              <a:t>conc.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36CBBB-1035-5441-AB5E-F23D2A6AC67C}"/>
              </a:ext>
            </a:extLst>
          </p:cNvPr>
          <p:cNvSpPr txBox="1"/>
          <p:nvPr/>
        </p:nvSpPr>
        <p:spPr>
          <a:xfrm>
            <a:off x="1945398" y="5005598"/>
            <a:ext cx="75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Grain</a:t>
            </a:r>
          </a:p>
          <a:p>
            <a:r>
              <a:rPr lang="en-US" dirty="0"/>
              <a:t>radius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AA7E46-04C4-B545-BE91-57CE80283FAF}"/>
              </a:ext>
            </a:extLst>
          </p:cNvPr>
          <p:cNvSpPr txBox="1"/>
          <p:nvPr/>
        </p:nvSpPr>
        <p:spPr>
          <a:xfrm>
            <a:off x="592576" y="500830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Albedo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2B1F47-3315-8244-AD6F-DFC2B4AE371A}"/>
              </a:ext>
            </a:extLst>
          </p:cNvPr>
          <p:cNvSpPr txBox="1"/>
          <p:nvPr/>
        </p:nvSpPr>
        <p:spPr>
          <a:xfrm>
            <a:off x="6427994" y="2419778"/>
            <a:ext cx="2239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Planned tiles this project</a:t>
            </a:r>
          </a:p>
        </p:txBody>
      </p:sp>
    </p:spTree>
    <p:extLst>
      <p:ext uri="{BB962C8B-B14F-4D97-AF65-F5344CB8AC3E}">
        <p14:creationId xmlns:p14="http://schemas.microsoft.com/office/powerpoint/2010/main" val="284023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4">
            <a:extLst>
              <a:ext uri="{FF2B5EF4-FFF2-40B4-BE49-F238E27FC236}">
                <a16:creationId xmlns:a16="http://schemas.microsoft.com/office/drawing/2014/main" id="{3F73A310-D1AA-DD4A-8D5A-EA394798D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31478"/>
            <a:ext cx="2306574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u="sng" dirty="0"/>
              <a:t>Product Status</a:t>
            </a:r>
          </a:p>
          <a:p>
            <a:endParaRPr lang="en-US" altLang="en-US" b="1" u="sng" dirty="0"/>
          </a:p>
          <a:p>
            <a:r>
              <a:rPr lang="en-US" altLang="en-US" dirty="0"/>
              <a:t>Funding not yet received (at NSSC)</a:t>
            </a:r>
          </a:p>
          <a:p>
            <a:r>
              <a:rPr lang="en-US" altLang="en-US" dirty="0"/>
              <a:t> – planning has started</a:t>
            </a:r>
          </a:p>
          <a:p>
            <a:endParaRPr lang="en-US" altLang="en-US" b="1" u="sng" dirty="0"/>
          </a:p>
          <a:p>
            <a:pPr lvl="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 US and Indus available at: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https://snow.ucsb.edu/index.php/remotely-sensed-products/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600" dirty="0"/>
          </a:p>
          <a:p>
            <a:pPr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project will implement SPIRES in near-real-time targeting sub-daily latency for the 48 tiles </a:t>
            </a:r>
          </a:p>
          <a:p>
            <a:pPr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project centralize production, archiving, and distribution at the National Snow and Ice Data Center along with other snow datasets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29AC6-248A-6A4E-8778-1061C2B1926D}"/>
              </a:ext>
            </a:extLst>
          </p:cNvPr>
          <p:cNvSpPr txBox="1"/>
          <p:nvPr/>
        </p:nvSpPr>
        <p:spPr>
          <a:xfrm>
            <a:off x="4695825" y="964826"/>
            <a:ext cx="280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b="1" u="sng" dirty="0"/>
              <a:t>Proposed Milestones</a:t>
            </a: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08AD0-E482-0A42-A72F-600143E82A2A}"/>
              </a:ext>
            </a:extLst>
          </p:cNvPr>
          <p:cNvSpPr txBox="1"/>
          <p:nvPr/>
        </p:nvSpPr>
        <p:spPr>
          <a:xfrm>
            <a:off x="9885425" y="1213637"/>
            <a:ext cx="21588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u="sng" dirty="0"/>
              <a:t>Technical </a:t>
            </a:r>
          </a:p>
          <a:p>
            <a:r>
              <a:rPr lang="en-US" altLang="en-US" b="1" u="sng" dirty="0"/>
              <a:t>Challenges</a:t>
            </a:r>
          </a:p>
          <a:p>
            <a:endParaRPr lang="en-US" alt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In more northern latitudes solar zeniths are larger and extensive testing has not yet been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Research computing Summit cluster is taking &gt; 24 hours to run jobs</a:t>
            </a:r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F9B5C88E-E8AA-5D43-AEFB-A3CEDBAA7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"/>
          <a:stretch/>
        </p:blipFill>
        <p:spPr>
          <a:xfrm>
            <a:off x="2354834" y="1334158"/>
            <a:ext cx="7348413" cy="4283274"/>
          </a:xfrm>
          <a:prstGeom prst="rect">
            <a:avLst/>
          </a:prstGeom>
        </p:spPr>
      </p:pic>
      <p:sp>
        <p:nvSpPr>
          <p:cNvPr id="13" name="Google Shape;84;gfa4e72953a_0_0">
            <a:extLst>
              <a:ext uri="{FF2B5EF4-FFF2-40B4-BE49-F238E27FC236}">
                <a16:creationId xmlns:a16="http://schemas.microsoft.com/office/drawing/2014/main" id="{C8955EB2-DC29-F448-AFF6-813BC981EEA5}"/>
              </a:ext>
            </a:extLst>
          </p:cNvPr>
          <p:cNvSpPr txBox="1"/>
          <p:nvPr/>
        </p:nvSpPr>
        <p:spPr>
          <a:xfrm>
            <a:off x="2354834" y="-46138"/>
            <a:ext cx="786384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000" cap="small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Snow Cover and Snow albedo </a:t>
            </a:r>
            <a:r>
              <a:rPr lang="en-US" sz="30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Near-real-time from </a:t>
            </a:r>
            <a:r>
              <a:rPr lang="en-US" sz="30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SPIRES for MODIS and VIIRS</a:t>
            </a:r>
            <a:endParaRPr lang="en-US" sz="3200" dirty="0"/>
          </a:p>
        </p:txBody>
      </p:sp>
      <p:sp>
        <p:nvSpPr>
          <p:cNvPr id="14" name="Google Shape;88;gfa4e72953a_0_0">
            <a:extLst>
              <a:ext uri="{FF2B5EF4-FFF2-40B4-BE49-F238E27FC236}">
                <a16:creationId xmlns:a16="http://schemas.microsoft.com/office/drawing/2014/main" id="{13632717-54D2-BD42-B55D-7EE9407DABAA}"/>
              </a:ext>
            </a:extLst>
          </p:cNvPr>
          <p:cNvSpPr txBox="1"/>
          <p:nvPr/>
        </p:nvSpPr>
        <p:spPr>
          <a:xfrm>
            <a:off x="2212445" y="5981353"/>
            <a:ext cx="921755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E. H. Bair, T. </a:t>
            </a:r>
            <a:r>
              <a:rPr lang="en-US" sz="1600" dirty="0" err="1">
                <a:solidFill>
                  <a:schemeClr val="dk1"/>
                </a:solidFill>
              </a:rPr>
              <a:t>Stillinger</a:t>
            </a:r>
            <a:r>
              <a:rPr lang="en-US" sz="1600" dirty="0">
                <a:solidFill>
                  <a:schemeClr val="dk1"/>
                </a:solidFill>
              </a:rPr>
              <a:t> and J. Dozier, "Snow Property Inversion From Remote Sensing (</a:t>
            </a:r>
            <a:r>
              <a:rPr lang="en-US" sz="1600" dirty="0" err="1">
                <a:solidFill>
                  <a:schemeClr val="dk1"/>
                </a:solidFill>
              </a:rPr>
              <a:t>SPIReS</a:t>
            </a:r>
            <a:r>
              <a:rPr lang="en-US" sz="1600" dirty="0">
                <a:solidFill>
                  <a:schemeClr val="dk1"/>
                </a:solidFill>
              </a:rPr>
              <a:t>): A Generalized Multispectral Unmixing Approach With Examples From MODIS and Landsat 8 OLI," in </a:t>
            </a:r>
            <a:r>
              <a:rPr lang="en-US" sz="1600" i="1" dirty="0">
                <a:solidFill>
                  <a:schemeClr val="dk1"/>
                </a:solidFill>
              </a:rPr>
              <a:t>IEEE Transactions on Geoscience and Remote Sensing</a:t>
            </a:r>
            <a:r>
              <a:rPr lang="en-US" sz="1600" dirty="0">
                <a:solidFill>
                  <a:schemeClr val="dk1"/>
                </a:solidFill>
              </a:rPr>
              <a:t>, vol. 59, no. 9, pp. 7270-7284, Sept. 2021, </a:t>
            </a:r>
            <a:r>
              <a:rPr lang="en-US" sz="1600" dirty="0" err="1">
                <a:solidFill>
                  <a:schemeClr val="dk1"/>
                </a:solidFill>
              </a:rPr>
              <a:t>doi</a:t>
            </a:r>
            <a:r>
              <a:rPr lang="en-US" sz="1600" dirty="0">
                <a:solidFill>
                  <a:schemeClr val="dk1"/>
                </a:solidFill>
              </a:rPr>
              <a:t>: 10.1109/TGRS.2020.3040328.</a:t>
            </a:r>
            <a:endParaRPr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C9F085-E803-4B8A-875E-5F857AC45700}" vid="{5815D2D3-327D-4534-B5C9-7022DF01D0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8751</TotalTime>
  <Words>255</Words>
  <Application>Microsoft Macintosh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ＭＳ Ｐゴシック</vt:lpstr>
      <vt:lpstr>Theme4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Devadiga, Sadashiva (GSFC-6190)</dc:creator>
  <cp:lastModifiedBy>Karl Rittger</cp:lastModifiedBy>
  <cp:revision>11</cp:revision>
  <dcterms:created xsi:type="dcterms:W3CDTF">2022-03-29T02:41:09Z</dcterms:created>
  <dcterms:modified xsi:type="dcterms:W3CDTF">2022-04-11T01:17:05Z</dcterms:modified>
</cp:coreProperties>
</file>