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6" r:id="rId2"/>
    <p:sldId id="270" r:id="rId3"/>
    <p:sldId id="275" r:id="rId4"/>
    <p:sldId id="495" r:id="rId5"/>
    <p:sldId id="271" r:id="rId6"/>
    <p:sldId id="257" r:id="rId7"/>
    <p:sldId id="272" r:id="rId8"/>
    <p:sldId id="273" r:id="rId9"/>
    <p:sldId id="258" r:id="rId10"/>
    <p:sldId id="274" r:id="rId11"/>
    <p:sldId id="493" r:id="rId12"/>
    <p:sldId id="494" r:id="rId13"/>
    <p:sldId id="263" r:id="rId14"/>
    <p:sldId id="496" r:id="rId15"/>
    <p:sldId id="262" r:id="rId16"/>
    <p:sldId id="277" r:id="rId17"/>
    <p:sldId id="492" r:id="rId18"/>
    <p:sldId id="423" r:id="rId19"/>
    <p:sldId id="267" r:id="rId20"/>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8" autoAdjust="0"/>
    <p:restoredTop sz="94660"/>
  </p:normalViewPr>
  <p:slideViewPr>
    <p:cSldViewPr snapToGrid="0">
      <p:cViewPr>
        <p:scale>
          <a:sx n="50" d="100"/>
          <a:sy n="50" d="100"/>
        </p:scale>
        <p:origin x="776" y="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08E8BA-E4F5-4219-B182-363912B53151}" type="datetimeFigureOut">
              <a:rPr lang="en-US" smtClean="0"/>
              <a:t>4/11/2022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58B324-6A26-4D27-AE5F-A30EBAACD9E8}" type="slidenum">
              <a:rPr lang="en-US" smtClean="0"/>
              <a:t>‹#›</a:t>
            </a:fld>
            <a:endParaRPr lang="en-US"/>
          </a:p>
        </p:txBody>
      </p:sp>
    </p:spTree>
    <p:extLst>
      <p:ext uri="{BB962C8B-B14F-4D97-AF65-F5344CB8AC3E}">
        <p14:creationId xmlns:p14="http://schemas.microsoft.com/office/powerpoint/2010/main" val="1872858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 name="Google Shape;8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5316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also like to illustrate that VEF has the potential to predict the place of fire growth. As illustrate for this fire event in California this year, the event first started on August 19, and the starting location has the highest VEF. The next day, fire has grown a lot. But, if you look the FRP, you will find that at these edges, VEF is high, but FRP is low. So, where fire will grow? Of course, fire growth is driven by </a:t>
            </a:r>
            <a:r>
              <a:rPr lang="en-US" dirty="0" err="1"/>
              <a:t>flambing</a:t>
            </a:r>
            <a:r>
              <a:rPr lang="en-US" dirty="0"/>
              <a:t> and should be close to high VEF pixels. Surely, this is what happened </a:t>
            </a:r>
            <a:r>
              <a:rPr lang="en-US" dirty="0" err="1"/>
              <a:t>indeeded</a:t>
            </a:r>
            <a:r>
              <a:rPr lang="en-US" dirty="0"/>
              <a:t>. The next day, fire does growth along the </a:t>
            </a:r>
            <a:r>
              <a:rPr lang="en-US" dirty="0" err="1"/>
              <a:t>edege</a:t>
            </a:r>
            <a:r>
              <a:rPr lang="en-US" dirty="0"/>
              <a:t> where VEF is largest. </a:t>
            </a:r>
          </a:p>
        </p:txBody>
      </p:sp>
      <p:sp>
        <p:nvSpPr>
          <p:cNvPr id="4" name="Slide Number Placeholder 3"/>
          <p:cNvSpPr>
            <a:spLocks noGrp="1"/>
          </p:cNvSpPr>
          <p:nvPr>
            <p:ph type="sldNum" sz="quarter" idx="5"/>
          </p:nvPr>
        </p:nvSpPr>
        <p:spPr/>
        <p:txBody>
          <a:bodyPr/>
          <a:lstStyle/>
          <a:p>
            <a:fld id="{B3C64D7C-964D-B945-82FB-B99D3055EE18}" type="slidenum">
              <a:rPr lang="en-US" smtClean="0"/>
              <a:t>19</a:t>
            </a:fld>
            <a:endParaRPr lang="en-US"/>
          </a:p>
        </p:txBody>
      </p:sp>
    </p:spTree>
    <p:extLst>
      <p:ext uri="{BB962C8B-B14F-4D97-AF65-F5344CB8AC3E}">
        <p14:creationId xmlns:p14="http://schemas.microsoft.com/office/powerpoint/2010/main" val="3995057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23a687db86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g123a687db86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45004E-124D-47CF-8D4F-463CB049C6D0}" type="slidenum">
              <a:rPr lang="en-US" smtClean="0"/>
              <a:t>6</a:t>
            </a:fld>
            <a:endParaRPr lang="en-US"/>
          </a:p>
        </p:txBody>
      </p:sp>
    </p:spTree>
    <p:extLst>
      <p:ext uri="{BB962C8B-B14F-4D97-AF65-F5344CB8AC3E}">
        <p14:creationId xmlns:p14="http://schemas.microsoft.com/office/powerpoint/2010/main" val="2053902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 name="Google Shape;8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23a687db86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g123a687db86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further illustrate this, we zoom in two areas.. VEFs in Shrubland in Australia is much higher than the VEF values of evergreen forests in North America, which is consistent with the literature. But, when we look at FRP distribution in these two areas, we can not see this distinction. Therefore, VEF clearly shows the influence of biome types on MCE, and indeed, the the liner correlation coefficient between ln(VEF) and MCE is as high as 0.92.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C64D7C-964D-B945-82FB-B99D3055EE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439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C64D7C-964D-B945-82FB-B99D3055EE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2331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B33163E-761A-4779-87ED-E88E1F4FDAF2}"/>
              </a:ext>
            </a:extLst>
          </p:cNvPr>
          <p:cNvSpPr>
            <a:spLocks noGrp="1"/>
          </p:cNvSpPr>
          <p:nvPr>
            <p:ph type="dt" sz="half" idx="10"/>
          </p:nvPr>
        </p:nvSpPr>
        <p:spPr/>
        <p:txBody>
          <a:bodyPr/>
          <a:lstStyle>
            <a:lvl1pPr>
              <a:defRPr/>
            </a:lvl1pPr>
          </a:lstStyle>
          <a:p>
            <a:fld id="{13DED1F8-5EDD-4AC3-984E-A928764E10F6}" type="datetimeFigureOut">
              <a:rPr lang="en-US" smtClean="0"/>
              <a:t>4/11/2022</a:t>
            </a:fld>
            <a:endParaRPr lang="en-US"/>
          </a:p>
        </p:txBody>
      </p:sp>
      <p:sp>
        <p:nvSpPr>
          <p:cNvPr id="5" name="Footer Placeholder 4">
            <a:extLst>
              <a:ext uri="{FF2B5EF4-FFF2-40B4-BE49-F238E27FC236}">
                <a16:creationId xmlns:a16="http://schemas.microsoft.com/office/drawing/2014/main" id="{E2D37519-B1AB-4FD8-82CC-4CBDB8BFBAB8}"/>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7FE77EA1-BAEB-44B6-AB9A-3C000C6D6962}"/>
              </a:ext>
            </a:extLst>
          </p:cNvPr>
          <p:cNvSpPr>
            <a:spLocks noGrp="1"/>
          </p:cNvSpPr>
          <p:nvPr>
            <p:ph type="sldNum" sz="quarter" idx="12"/>
          </p:nvPr>
        </p:nvSpPr>
        <p:spPr/>
        <p:txBody>
          <a:bodyPr/>
          <a:lstStyle>
            <a:lvl1pPr>
              <a:defRPr/>
            </a:lvl1pPr>
          </a:lstStyle>
          <a:p>
            <a:fld id="{6ADACE24-D22B-429C-B790-257440AB9ABB}" type="slidenum">
              <a:rPr lang="en-US" smtClean="0"/>
              <a:t>‹#›</a:t>
            </a:fld>
            <a:endParaRPr lang="en-US"/>
          </a:p>
        </p:txBody>
      </p:sp>
    </p:spTree>
    <p:extLst>
      <p:ext uri="{BB962C8B-B14F-4D97-AF65-F5344CB8AC3E}">
        <p14:creationId xmlns:p14="http://schemas.microsoft.com/office/powerpoint/2010/main" val="3281207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E57386A-2F77-4092-A65F-B2D2D3E721E4}"/>
              </a:ext>
            </a:extLst>
          </p:cNvPr>
          <p:cNvSpPr>
            <a:spLocks noGrp="1"/>
          </p:cNvSpPr>
          <p:nvPr>
            <p:ph type="dt" sz="half" idx="10"/>
          </p:nvPr>
        </p:nvSpPr>
        <p:spPr/>
        <p:txBody>
          <a:bodyPr/>
          <a:lstStyle>
            <a:lvl1pPr>
              <a:defRPr/>
            </a:lvl1pPr>
          </a:lstStyle>
          <a:p>
            <a:fld id="{13DED1F8-5EDD-4AC3-984E-A928764E10F6}" type="datetimeFigureOut">
              <a:rPr lang="en-US" smtClean="0"/>
              <a:t>4/11/2022</a:t>
            </a:fld>
            <a:endParaRPr lang="en-US"/>
          </a:p>
        </p:txBody>
      </p:sp>
      <p:sp>
        <p:nvSpPr>
          <p:cNvPr id="5" name="Footer Placeholder 4">
            <a:extLst>
              <a:ext uri="{FF2B5EF4-FFF2-40B4-BE49-F238E27FC236}">
                <a16:creationId xmlns:a16="http://schemas.microsoft.com/office/drawing/2014/main" id="{0393044D-CB3D-4D11-BD49-62C718CE0F1A}"/>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D5DA10B2-A578-4B3A-92D4-645DA4950002}"/>
              </a:ext>
            </a:extLst>
          </p:cNvPr>
          <p:cNvSpPr>
            <a:spLocks noGrp="1"/>
          </p:cNvSpPr>
          <p:nvPr>
            <p:ph type="sldNum" sz="quarter" idx="12"/>
          </p:nvPr>
        </p:nvSpPr>
        <p:spPr/>
        <p:txBody>
          <a:bodyPr/>
          <a:lstStyle>
            <a:lvl1pPr>
              <a:defRPr/>
            </a:lvl1pPr>
          </a:lstStyle>
          <a:p>
            <a:fld id="{6ADACE24-D22B-429C-B790-257440AB9ABB}" type="slidenum">
              <a:rPr lang="en-US" smtClean="0"/>
              <a:t>‹#›</a:t>
            </a:fld>
            <a:endParaRPr lang="en-US"/>
          </a:p>
        </p:txBody>
      </p:sp>
    </p:spTree>
    <p:extLst>
      <p:ext uri="{BB962C8B-B14F-4D97-AF65-F5344CB8AC3E}">
        <p14:creationId xmlns:p14="http://schemas.microsoft.com/office/powerpoint/2010/main" val="3627199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26BADCA-C2F3-4370-9E8B-05E4DF62FA09}"/>
              </a:ext>
            </a:extLst>
          </p:cNvPr>
          <p:cNvSpPr>
            <a:spLocks noGrp="1"/>
          </p:cNvSpPr>
          <p:nvPr>
            <p:ph type="dt" sz="half" idx="10"/>
          </p:nvPr>
        </p:nvSpPr>
        <p:spPr/>
        <p:txBody>
          <a:bodyPr/>
          <a:lstStyle>
            <a:lvl1pPr>
              <a:defRPr/>
            </a:lvl1pPr>
          </a:lstStyle>
          <a:p>
            <a:fld id="{13DED1F8-5EDD-4AC3-984E-A928764E10F6}" type="datetimeFigureOut">
              <a:rPr lang="en-US" smtClean="0"/>
              <a:t>4/11/2022</a:t>
            </a:fld>
            <a:endParaRPr lang="en-US"/>
          </a:p>
        </p:txBody>
      </p:sp>
      <p:sp>
        <p:nvSpPr>
          <p:cNvPr id="5" name="Footer Placeholder 4">
            <a:extLst>
              <a:ext uri="{FF2B5EF4-FFF2-40B4-BE49-F238E27FC236}">
                <a16:creationId xmlns:a16="http://schemas.microsoft.com/office/drawing/2014/main" id="{4E8FD56D-262C-42AD-8425-62B581D9C53E}"/>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0009DC12-A4F0-409E-97F3-B15DF78C3294}"/>
              </a:ext>
            </a:extLst>
          </p:cNvPr>
          <p:cNvSpPr>
            <a:spLocks noGrp="1"/>
          </p:cNvSpPr>
          <p:nvPr>
            <p:ph type="sldNum" sz="quarter" idx="12"/>
          </p:nvPr>
        </p:nvSpPr>
        <p:spPr/>
        <p:txBody>
          <a:bodyPr/>
          <a:lstStyle>
            <a:lvl1pPr>
              <a:defRPr/>
            </a:lvl1pPr>
          </a:lstStyle>
          <a:p>
            <a:fld id="{6ADACE24-D22B-429C-B790-257440AB9ABB}" type="slidenum">
              <a:rPr lang="en-US" smtClean="0"/>
              <a:t>‹#›</a:t>
            </a:fld>
            <a:endParaRPr lang="en-US"/>
          </a:p>
        </p:txBody>
      </p:sp>
    </p:spTree>
    <p:extLst>
      <p:ext uri="{BB962C8B-B14F-4D97-AF65-F5344CB8AC3E}">
        <p14:creationId xmlns:p14="http://schemas.microsoft.com/office/powerpoint/2010/main" val="3329213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E073B16-19F2-40D9-A548-1D20A8ADC79B}"/>
              </a:ext>
            </a:extLst>
          </p:cNvPr>
          <p:cNvSpPr>
            <a:spLocks noGrp="1"/>
          </p:cNvSpPr>
          <p:nvPr>
            <p:ph type="dt" sz="half" idx="10"/>
          </p:nvPr>
        </p:nvSpPr>
        <p:spPr/>
        <p:txBody>
          <a:bodyPr/>
          <a:lstStyle>
            <a:lvl1pPr>
              <a:defRPr/>
            </a:lvl1pPr>
          </a:lstStyle>
          <a:p>
            <a:fld id="{13DED1F8-5EDD-4AC3-984E-A928764E10F6}" type="datetimeFigureOut">
              <a:rPr lang="en-US" smtClean="0"/>
              <a:t>4/11/2022</a:t>
            </a:fld>
            <a:endParaRPr lang="en-US"/>
          </a:p>
        </p:txBody>
      </p:sp>
      <p:sp>
        <p:nvSpPr>
          <p:cNvPr id="5" name="Footer Placeholder 4">
            <a:extLst>
              <a:ext uri="{FF2B5EF4-FFF2-40B4-BE49-F238E27FC236}">
                <a16:creationId xmlns:a16="http://schemas.microsoft.com/office/drawing/2014/main" id="{E8CC723A-78A9-42C4-BEF9-05677CA54EAB}"/>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663E3325-8A6D-46B5-98A5-99D8E36DF0B1}"/>
              </a:ext>
            </a:extLst>
          </p:cNvPr>
          <p:cNvSpPr>
            <a:spLocks noGrp="1"/>
          </p:cNvSpPr>
          <p:nvPr>
            <p:ph type="sldNum" sz="quarter" idx="12"/>
          </p:nvPr>
        </p:nvSpPr>
        <p:spPr/>
        <p:txBody>
          <a:bodyPr/>
          <a:lstStyle>
            <a:lvl1pPr>
              <a:defRPr/>
            </a:lvl1pPr>
          </a:lstStyle>
          <a:p>
            <a:fld id="{6ADACE24-D22B-429C-B790-257440AB9ABB}" type="slidenum">
              <a:rPr lang="en-US" smtClean="0"/>
              <a:t>‹#›</a:t>
            </a:fld>
            <a:endParaRPr lang="en-US"/>
          </a:p>
        </p:txBody>
      </p:sp>
    </p:spTree>
    <p:extLst>
      <p:ext uri="{BB962C8B-B14F-4D97-AF65-F5344CB8AC3E}">
        <p14:creationId xmlns:p14="http://schemas.microsoft.com/office/powerpoint/2010/main" val="36340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FFEDF1-E694-4AEE-8A59-70A92524945B}"/>
              </a:ext>
            </a:extLst>
          </p:cNvPr>
          <p:cNvSpPr>
            <a:spLocks noGrp="1"/>
          </p:cNvSpPr>
          <p:nvPr>
            <p:ph type="dt" sz="half" idx="10"/>
          </p:nvPr>
        </p:nvSpPr>
        <p:spPr/>
        <p:txBody>
          <a:bodyPr/>
          <a:lstStyle>
            <a:lvl1pPr>
              <a:defRPr/>
            </a:lvl1pPr>
          </a:lstStyle>
          <a:p>
            <a:fld id="{13DED1F8-5EDD-4AC3-984E-A928764E10F6}" type="datetimeFigureOut">
              <a:rPr lang="en-US" smtClean="0"/>
              <a:t>4/11/2022</a:t>
            </a:fld>
            <a:endParaRPr lang="en-US"/>
          </a:p>
        </p:txBody>
      </p:sp>
      <p:sp>
        <p:nvSpPr>
          <p:cNvPr id="5" name="Footer Placeholder 4">
            <a:extLst>
              <a:ext uri="{FF2B5EF4-FFF2-40B4-BE49-F238E27FC236}">
                <a16:creationId xmlns:a16="http://schemas.microsoft.com/office/drawing/2014/main" id="{AFA1E6D1-2990-4EA6-BDA9-D8FCD1551D83}"/>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02A04893-DC05-4B7D-9340-FA27CE3F2058}"/>
              </a:ext>
            </a:extLst>
          </p:cNvPr>
          <p:cNvSpPr>
            <a:spLocks noGrp="1"/>
          </p:cNvSpPr>
          <p:nvPr>
            <p:ph type="sldNum" sz="quarter" idx="12"/>
          </p:nvPr>
        </p:nvSpPr>
        <p:spPr/>
        <p:txBody>
          <a:bodyPr/>
          <a:lstStyle>
            <a:lvl1pPr>
              <a:defRPr/>
            </a:lvl1pPr>
          </a:lstStyle>
          <a:p>
            <a:fld id="{6ADACE24-D22B-429C-B790-257440AB9ABB}" type="slidenum">
              <a:rPr lang="en-US" smtClean="0"/>
              <a:t>‹#›</a:t>
            </a:fld>
            <a:endParaRPr lang="en-US"/>
          </a:p>
        </p:txBody>
      </p:sp>
    </p:spTree>
    <p:extLst>
      <p:ext uri="{BB962C8B-B14F-4D97-AF65-F5344CB8AC3E}">
        <p14:creationId xmlns:p14="http://schemas.microsoft.com/office/powerpoint/2010/main" val="1695419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371600"/>
            <a:ext cx="538480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371600"/>
            <a:ext cx="538480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AC880224-A96F-484A-A98B-4059650A5519}"/>
              </a:ext>
            </a:extLst>
          </p:cNvPr>
          <p:cNvSpPr>
            <a:spLocks noGrp="1"/>
          </p:cNvSpPr>
          <p:nvPr>
            <p:ph type="dt" sz="half" idx="10"/>
          </p:nvPr>
        </p:nvSpPr>
        <p:spPr/>
        <p:txBody>
          <a:bodyPr/>
          <a:lstStyle>
            <a:lvl1pPr>
              <a:defRPr/>
            </a:lvl1pPr>
          </a:lstStyle>
          <a:p>
            <a:fld id="{13DED1F8-5EDD-4AC3-984E-A928764E10F6}" type="datetimeFigureOut">
              <a:rPr lang="en-US" smtClean="0"/>
              <a:t>4/11/2022</a:t>
            </a:fld>
            <a:endParaRPr lang="en-US"/>
          </a:p>
        </p:txBody>
      </p:sp>
      <p:sp>
        <p:nvSpPr>
          <p:cNvPr id="6" name="Footer Placeholder 4">
            <a:extLst>
              <a:ext uri="{FF2B5EF4-FFF2-40B4-BE49-F238E27FC236}">
                <a16:creationId xmlns:a16="http://schemas.microsoft.com/office/drawing/2014/main" id="{53223100-FFD2-40B2-A8CA-99EB88C03718}"/>
              </a:ext>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16:creationId xmlns:a16="http://schemas.microsoft.com/office/drawing/2014/main" id="{17B64B4A-3028-4FEB-9605-B0D38CD64C43}"/>
              </a:ext>
            </a:extLst>
          </p:cNvPr>
          <p:cNvSpPr>
            <a:spLocks noGrp="1"/>
          </p:cNvSpPr>
          <p:nvPr>
            <p:ph type="sldNum" sz="quarter" idx="12"/>
          </p:nvPr>
        </p:nvSpPr>
        <p:spPr/>
        <p:txBody>
          <a:bodyPr/>
          <a:lstStyle>
            <a:lvl1pPr>
              <a:defRPr/>
            </a:lvl1pPr>
          </a:lstStyle>
          <a:p>
            <a:fld id="{6ADACE24-D22B-429C-B790-257440AB9ABB}" type="slidenum">
              <a:rPr lang="en-US" smtClean="0"/>
              <a:t>‹#›</a:t>
            </a:fld>
            <a:endParaRPr lang="en-US"/>
          </a:p>
        </p:txBody>
      </p:sp>
    </p:spTree>
    <p:extLst>
      <p:ext uri="{BB962C8B-B14F-4D97-AF65-F5344CB8AC3E}">
        <p14:creationId xmlns:p14="http://schemas.microsoft.com/office/powerpoint/2010/main" val="3416787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4239C54B-299D-4CA0-A37A-15D1F6749138}"/>
              </a:ext>
            </a:extLst>
          </p:cNvPr>
          <p:cNvSpPr>
            <a:spLocks noGrp="1"/>
          </p:cNvSpPr>
          <p:nvPr>
            <p:ph type="dt" sz="half" idx="10"/>
          </p:nvPr>
        </p:nvSpPr>
        <p:spPr/>
        <p:txBody>
          <a:bodyPr/>
          <a:lstStyle>
            <a:lvl1pPr>
              <a:defRPr/>
            </a:lvl1pPr>
          </a:lstStyle>
          <a:p>
            <a:fld id="{13DED1F8-5EDD-4AC3-984E-A928764E10F6}" type="datetimeFigureOut">
              <a:rPr lang="en-US" smtClean="0"/>
              <a:t>4/11/2022</a:t>
            </a:fld>
            <a:endParaRPr lang="en-US"/>
          </a:p>
        </p:txBody>
      </p:sp>
      <p:sp>
        <p:nvSpPr>
          <p:cNvPr id="8" name="Footer Placeholder 4">
            <a:extLst>
              <a:ext uri="{FF2B5EF4-FFF2-40B4-BE49-F238E27FC236}">
                <a16:creationId xmlns:a16="http://schemas.microsoft.com/office/drawing/2014/main" id="{3383263C-CDCA-47C0-87EA-541C8D209863}"/>
              </a:ext>
            </a:extLst>
          </p:cNvPr>
          <p:cNvSpPr>
            <a:spLocks noGrp="1"/>
          </p:cNvSpPr>
          <p:nvPr>
            <p:ph type="ftr" sz="quarter" idx="11"/>
          </p:nvPr>
        </p:nvSpPr>
        <p:spPr/>
        <p:txBody>
          <a:bodyPr/>
          <a:lstStyle>
            <a:lvl1pPr>
              <a:defRPr/>
            </a:lvl1pPr>
          </a:lstStyle>
          <a:p>
            <a:endParaRPr lang="en-US"/>
          </a:p>
        </p:txBody>
      </p:sp>
      <p:sp>
        <p:nvSpPr>
          <p:cNvPr id="9" name="Slide Number Placeholder 5">
            <a:extLst>
              <a:ext uri="{FF2B5EF4-FFF2-40B4-BE49-F238E27FC236}">
                <a16:creationId xmlns:a16="http://schemas.microsoft.com/office/drawing/2014/main" id="{297694FD-604F-493C-B51D-689138636BD1}"/>
              </a:ext>
            </a:extLst>
          </p:cNvPr>
          <p:cNvSpPr>
            <a:spLocks noGrp="1"/>
          </p:cNvSpPr>
          <p:nvPr>
            <p:ph type="sldNum" sz="quarter" idx="12"/>
          </p:nvPr>
        </p:nvSpPr>
        <p:spPr/>
        <p:txBody>
          <a:bodyPr/>
          <a:lstStyle>
            <a:lvl1pPr>
              <a:defRPr/>
            </a:lvl1pPr>
          </a:lstStyle>
          <a:p>
            <a:fld id="{6ADACE24-D22B-429C-B790-257440AB9ABB}" type="slidenum">
              <a:rPr lang="en-US" smtClean="0"/>
              <a:t>‹#›</a:t>
            </a:fld>
            <a:endParaRPr lang="en-US"/>
          </a:p>
        </p:txBody>
      </p:sp>
    </p:spTree>
    <p:extLst>
      <p:ext uri="{BB962C8B-B14F-4D97-AF65-F5344CB8AC3E}">
        <p14:creationId xmlns:p14="http://schemas.microsoft.com/office/powerpoint/2010/main" val="2475851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6187E197-3E9E-4FAA-81BF-8D1CF9F705C1}"/>
              </a:ext>
            </a:extLst>
          </p:cNvPr>
          <p:cNvSpPr>
            <a:spLocks noGrp="1"/>
          </p:cNvSpPr>
          <p:nvPr>
            <p:ph type="dt" sz="half" idx="10"/>
          </p:nvPr>
        </p:nvSpPr>
        <p:spPr/>
        <p:txBody>
          <a:bodyPr/>
          <a:lstStyle>
            <a:lvl1pPr>
              <a:defRPr/>
            </a:lvl1pPr>
          </a:lstStyle>
          <a:p>
            <a:fld id="{13DED1F8-5EDD-4AC3-984E-A928764E10F6}" type="datetimeFigureOut">
              <a:rPr lang="en-US" smtClean="0"/>
              <a:t>4/11/2022</a:t>
            </a:fld>
            <a:endParaRPr lang="en-US"/>
          </a:p>
        </p:txBody>
      </p:sp>
      <p:sp>
        <p:nvSpPr>
          <p:cNvPr id="4" name="Footer Placeholder 4">
            <a:extLst>
              <a:ext uri="{FF2B5EF4-FFF2-40B4-BE49-F238E27FC236}">
                <a16:creationId xmlns:a16="http://schemas.microsoft.com/office/drawing/2014/main" id="{1085DBB2-DA16-4096-9D6F-FDF52586CE89}"/>
              </a:ext>
            </a:extLst>
          </p:cNvPr>
          <p:cNvSpPr>
            <a:spLocks noGrp="1"/>
          </p:cNvSpPr>
          <p:nvPr>
            <p:ph type="ftr" sz="quarter" idx="11"/>
          </p:nvPr>
        </p:nvSpPr>
        <p:spPr/>
        <p:txBody>
          <a:bodyPr/>
          <a:lstStyle>
            <a:lvl1pPr>
              <a:defRPr/>
            </a:lvl1pPr>
          </a:lstStyle>
          <a:p>
            <a:endParaRPr lang="en-US"/>
          </a:p>
        </p:txBody>
      </p:sp>
      <p:sp>
        <p:nvSpPr>
          <p:cNvPr id="5" name="Slide Number Placeholder 5">
            <a:extLst>
              <a:ext uri="{FF2B5EF4-FFF2-40B4-BE49-F238E27FC236}">
                <a16:creationId xmlns:a16="http://schemas.microsoft.com/office/drawing/2014/main" id="{5E934D60-E6BD-4CB3-97CE-EC3475A6F6AD}"/>
              </a:ext>
            </a:extLst>
          </p:cNvPr>
          <p:cNvSpPr>
            <a:spLocks noGrp="1"/>
          </p:cNvSpPr>
          <p:nvPr>
            <p:ph type="sldNum" sz="quarter" idx="12"/>
          </p:nvPr>
        </p:nvSpPr>
        <p:spPr/>
        <p:txBody>
          <a:bodyPr/>
          <a:lstStyle>
            <a:lvl1pPr>
              <a:defRPr/>
            </a:lvl1pPr>
          </a:lstStyle>
          <a:p>
            <a:fld id="{6ADACE24-D22B-429C-B790-257440AB9ABB}" type="slidenum">
              <a:rPr lang="en-US" smtClean="0"/>
              <a:t>‹#›</a:t>
            </a:fld>
            <a:endParaRPr lang="en-US"/>
          </a:p>
        </p:txBody>
      </p:sp>
    </p:spTree>
    <p:extLst>
      <p:ext uri="{BB962C8B-B14F-4D97-AF65-F5344CB8AC3E}">
        <p14:creationId xmlns:p14="http://schemas.microsoft.com/office/powerpoint/2010/main" val="860499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CBAA157-D81F-4234-B334-F8EE33C427FE}"/>
              </a:ext>
            </a:extLst>
          </p:cNvPr>
          <p:cNvSpPr>
            <a:spLocks noGrp="1"/>
          </p:cNvSpPr>
          <p:nvPr>
            <p:ph type="dt" sz="half" idx="10"/>
          </p:nvPr>
        </p:nvSpPr>
        <p:spPr/>
        <p:txBody>
          <a:bodyPr/>
          <a:lstStyle>
            <a:lvl1pPr>
              <a:defRPr/>
            </a:lvl1pPr>
          </a:lstStyle>
          <a:p>
            <a:fld id="{13DED1F8-5EDD-4AC3-984E-A928764E10F6}" type="datetimeFigureOut">
              <a:rPr lang="en-US" smtClean="0"/>
              <a:t>4/11/2022</a:t>
            </a:fld>
            <a:endParaRPr lang="en-US"/>
          </a:p>
        </p:txBody>
      </p:sp>
      <p:sp>
        <p:nvSpPr>
          <p:cNvPr id="3" name="Footer Placeholder 4">
            <a:extLst>
              <a:ext uri="{FF2B5EF4-FFF2-40B4-BE49-F238E27FC236}">
                <a16:creationId xmlns:a16="http://schemas.microsoft.com/office/drawing/2014/main" id="{7B2DF699-7C40-4E0E-9BF7-0FB4B098A274}"/>
              </a:ext>
            </a:extLst>
          </p:cNvPr>
          <p:cNvSpPr>
            <a:spLocks noGrp="1"/>
          </p:cNvSpPr>
          <p:nvPr>
            <p:ph type="ftr" sz="quarter" idx="11"/>
          </p:nvPr>
        </p:nvSpPr>
        <p:spPr/>
        <p:txBody>
          <a:bodyPr/>
          <a:lstStyle>
            <a:lvl1pPr>
              <a:defRPr/>
            </a:lvl1pPr>
          </a:lstStyle>
          <a:p>
            <a:endParaRPr lang="en-US"/>
          </a:p>
        </p:txBody>
      </p:sp>
      <p:sp>
        <p:nvSpPr>
          <p:cNvPr id="4" name="Slide Number Placeholder 5">
            <a:extLst>
              <a:ext uri="{FF2B5EF4-FFF2-40B4-BE49-F238E27FC236}">
                <a16:creationId xmlns:a16="http://schemas.microsoft.com/office/drawing/2014/main" id="{0E59AF1F-31F3-4648-87CE-4122DCC5E2B0}"/>
              </a:ext>
            </a:extLst>
          </p:cNvPr>
          <p:cNvSpPr>
            <a:spLocks noGrp="1"/>
          </p:cNvSpPr>
          <p:nvPr>
            <p:ph type="sldNum" sz="quarter" idx="12"/>
          </p:nvPr>
        </p:nvSpPr>
        <p:spPr/>
        <p:txBody>
          <a:bodyPr/>
          <a:lstStyle>
            <a:lvl1pPr>
              <a:defRPr/>
            </a:lvl1pPr>
          </a:lstStyle>
          <a:p>
            <a:fld id="{6ADACE24-D22B-429C-B790-257440AB9ABB}" type="slidenum">
              <a:rPr lang="en-US" smtClean="0"/>
              <a:t>‹#›</a:t>
            </a:fld>
            <a:endParaRPr lang="en-US"/>
          </a:p>
        </p:txBody>
      </p:sp>
    </p:spTree>
    <p:extLst>
      <p:ext uri="{BB962C8B-B14F-4D97-AF65-F5344CB8AC3E}">
        <p14:creationId xmlns:p14="http://schemas.microsoft.com/office/powerpoint/2010/main" val="836323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335AE94-CDA0-45B0-B9CF-19BDEE86E645}"/>
              </a:ext>
            </a:extLst>
          </p:cNvPr>
          <p:cNvSpPr>
            <a:spLocks noGrp="1"/>
          </p:cNvSpPr>
          <p:nvPr>
            <p:ph type="dt" sz="half" idx="10"/>
          </p:nvPr>
        </p:nvSpPr>
        <p:spPr/>
        <p:txBody>
          <a:bodyPr/>
          <a:lstStyle>
            <a:lvl1pPr>
              <a:defRPr/>
            </a:lvl1pPr>
          </a:lstStyle>
          <a:p>
            <a:fld id="{13DED1F8-5EDD-4AC3-984E-A928764E10F6}" type="datetimeFigureOut">
              <a:rPr lang="en-US" smtClean="0"/>
              <a:t>4/11/2022</a:t>
            </a:fld>
            <a:endParaRPr lang="en-US"/>
          </a:p>
        </p:txBody>
      </p:sp>
      <p:sp>
        <p:nvSpPr>
          <p:cNvPr id="6" name="Footer Placeholder 4">
            <a:extLst>
              <a:ext uri="{FF2B5EF4-FFF2-40B4-BE49-F238E27FC236}">
                <a16:creationId xmlns:a16="http://schemas.microsoft.com/office/drawing/2014/main" id="{92821BE7-D87C-47A1-8648-92088313B58A}"/>
              </a:ext>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16:creationId xmlns:a16="http://schemas.microsoft.com/office/drawing/2014/main" id="{0645FFF4-513F-4668-95AB-0E17A9148EA2}"/>
              </a:ext>
            </a:extLst>
          </p:cNvPr>
          <p:cNvSpPr>
            <a:spLocks noGrp="1"/>
          </p:cNvSpPr>
          <p:nvPr>
            <p:ph type="sldNum" sz="quarter" idx="12"/>
          </p:nvPr>
        </p:nvSpPr>
        <p:spPr/>
        <p:txBody>
          <a:bodyPr/>
          <a:lstStyle>
            <a:lvl1pPr>
              <a:defRPr/>
            </a:lvl1pPr>
          </a:lstStyle>
          <a:p>
            <a:fld id="{6ADACE24-D22B-429C-B790-257440AB9ABB}" type="slidenum">
              <a:rPr lang="en-US" smtClean="0"/>
              <a:t>‹#›</a:t>
            </a:fld>
            <a:endParaRPr lang="en-US"/>
          </a:p>
        </p:txBody>
      </p:sp>
    </p:spTree>
    <p:extLst>
      <p:ext uri="{BB962C8B-B14F-4D97-AF65-F5344CB8AC3E}">
        <p14:creationId xmlns:p14="http://schemas.microsoft.com/office/powerpoint/2010/main" val="1644613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2389717" y="1219200"/>
            <a:ext cx="7315200" cy="350837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6707D24-1A7C-45CB-98E5-770680AD2659}"/>
              </a:ext>
            </a:extLst>
          </p:cNvPr>
          <p:cNvSpPr>
            <a:spLocks noGrp="1"/>
          </p:cNvSpPr>
          <p:nvPr>
            <p:ph type="dt" sz="half" idx="10"/>
          </p:nvPr>
        </p:nvSpPr>
        <p:spPr/>
        <p:txBody>
          <a:bodyPr/>
          <a:lstStyle>
            <a:lvl1pPr>
              <a:defRPr/>
            </a:lvl1pPr>
          </a:lstStyle>
          <a:p>
            <a:fld id="{13DED1F8-5EDD-4AC3-984E-A928764E10F6}" type="datetimeFigureOut">
              <a:rPr lang="en-US" smtClean="0"/>
              <a:t>4/11/2022</a:t>
            </a:fld>
            <a:endParaRPr lang="en-US"/>
          </a:p>
        </p:txBody>
      </p:sp>
      <p:sp>
        <p:nvSpPr>
          <p:cNvPr id="6" name="Footer Placeholder 4">
            <a:extLst>
              <a:ext uri="{FF2B5EF4-FFF2-40B4-BE49-F238E27FC236}">
                <a16:creationId xmlns:a16="http://schemas.microsoft.com/office/drawing/2014/main" id="{AEA530F2-B604-4C24-B588-2D7407FE8DA0}"/>
              </a:ext>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16:creationId xmlns:a16="http://schemas.microsoft.com/office/drawing/2014/main" id="{8EA04D1F-18E5-4254-B0A4-97190BDAF950}"/>
              </a:ext>
            </a:extLst>
          </p:cNvPr>
          <p:cNvSpPr>
            <a:spLocks noGrp="1"/>
          </p:cNvSpPr>
          <p:nvPr>
            <p:ph type="sldNum" sz="quarter" idx="12"/>
          </p:nvPr>
        </p:nvSpPr>
        <p:spPr/>
        <p:txBody>
          <a:bodyPr/>
          <a:lstStyle>
            <a:lvl1pPr>
              <a:defRPr/>
            </a:lvl1pPr>
          </a:lstStyle>
          <a:p>
            <a:fld id="{6ADACE24-D22B-429C-B790-257440AB9ABB}" type="slidenum">
              <a:rPr lang="en-US" smtClean="0"/>
              <a:t>‹#›</a:t>
            </a:fld>
            <a:endParaRPr lang="en-US"/>
          </a:p>
        </p:txBody>
      </p:sp>
    </p:spTree>
    <p:extLst>
      <p:ext uri="{BB962C8B-B14F-4D97-AF65-F5344CB8AC3E}">
        <p14:creationId xmlns:p14="http://schemas.microsoft.com/office/powerpoint/2010/main" val="959067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Placeholder 2">
            <a:extLst>
              <a:ext uri="{FF2B5EF4-FFF2-40B4-BE49-F238E27FC236}">
                <a16:creationId xmlns:a16="http://schemas.microsoft.com/office/drawing/2014/main" id="{9C00D0D5-75D8-43F9-A22C-E8E4BA16FBF8}"/>
              </a:ext>
            </a:extLst>
          </p:cNvPr>
          <p:cNvSpPr>
            <a:spLocks noGrp="1" noChangeArrowheads="1"/>
          </p:cNvSpPr>
          <p:nvPr>
            <p:ph type="body" idx="1"/>
          </p:nvPr>
        </p:nvSpPr>
        <p:spPr bwMode="auto">
          <a:xfrm>
            <a:off x="609600" y="1371600"/>
            <a:ext cx="10972800"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text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6634D86-5224-41DA-BEA3-65F1E61179B7}"/>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fld id="{13DED1F8-5EDD-4AC3-984E-A928764E10F6}" type="datetimeFigureOut">
              <a:rPr lang="en-US" smtClean="0"/>
              <a:t>4/11/2022</a:t>
            </a:fld>
            <a:endParaRPr lang="en-US"/>
          </a:p>
        </p:txBody>
      </p:sp>
      <p:sp>
        <p:nvSpPr>
          <p:cNvPr id="5" name="Footer Placeholder 4">
            <a:extLst>
              <a:ext uri="{FF2B5EF4-FFF2-40B4-BE49-F238E27FC236}">
                <a16:creationId xmlns:a16="http://schemas.microsoft.com/office/drawing/2014/main" id="{AA15ABC5-C577-49FD-983B-BA23B3EA5A27}"/>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8EB435E9-8577-4C48-8866-C3DA0B6C77BB}"/>
              </a:ext>
            </a:extLst>
          </p:cNvPr>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fld id="{6ADACE24-D22B-429C-B790-257440AB9ABB}" type="slidenum">
              <a:rPr lang="en-US" smtClean="0"/>
              <a:t>‹#›</a:t>
            </a:fld>
            <a:endParaRPr lang="en-US"/>
          </a:p>
        </p:txBody>
      </p:sp>
      <p:sp>
        <p:nvSpPr>
          <p:cNvPr id="1030" name="Rectangle 22">
            <a:extLst>
              <a:ext uri="{FF2B5EF4-FFF2-40B4-BE49-F238E27FC236}">
                <a16:creationId xmlns:a16="http://schemas.microsoft.com/office/drawing/2014/main" id="{4254FB40-6AFC-4DDD-B3DF-AB01C401286E}"/>
              </a:ext>
            </a:extLst>
          </p:cNvPr>
          <p:cNvSpPr>
            <a:spLocks noChangeArrowheads="1"/>
          </p:cNvSpPr>
          <p:nvPr/>
        </p:nvSpPr>
        <p:spPr bwMode="auto">
          <a:xfrm>
            <a:off x="0" y="-7938"/>
            <a:ext cx="12192000" cy="887413"/>
          </a:xfrm>
          <a:prstGeom prst="rect">
            <a:avLst/>
          </a:prstGeom>
          <a:gradFill rotWithShape="0">
            <a:gsLst>
              <a:gs pos="0">
                <a:srgbClr val="5487BD"/>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ea typeface="ＭＳ Ｐゴシック" panose="020B0600070205080204" pitchFamily="34" charset="-128"/>
            </a:endParaRPr>
          </a:p>
        </p:txBody>
      </p:sp>
      <p:pic>
        <p:nvPicPr>
          <p:cNvPr id="1031" name="Picture 8" descr="Macintosh HD:Users:gtiona:Documents:GI_info:GI - NPP:Instruments:CERES:CERES LaRC F2F 012808:">
            <a:extLst>
              <a:ext uri="{FF2B5EF4-FFF2-40B4-BE49-F238E27FC236}">
                <a16:creationId xmlns:a16="http://schemas.microsoft.com/office/drawing/2014/main" id="{FA26EC65-96B8-4A6C-B953-DE2A3060AC4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3081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Line 6">
            <a:extLst>
              <a:ext uri="{FF2B5EF4-FFF2-40B4-BE49-F238E27FC236}">
                <a16:creationId xmlns:a16="http://schemas.microsoft.com/office/drawing/2014/main" id="{C3E0E40B-4CCF-49A5-A773-154C8C80F81D}"/>
              </a:ext>
            </a:extLst>
          </p:cNvPr>
          <p:cNvSpPr>
            <a:spLocks noChangeShapeType="1"/>
          </p:cNvSpPr>
          <p:nvPr/>
        </p:nvSpPr>
        <p:spPr bwMode="auto">
          <a:xfrm>
            <a:off x="0" y="885825"/>
            <a:ext cx="12192000" cy="0"/>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3" name="Title Placeholder 1">
            <a:extLst>
              <a:ext uri="{FF2B5EF4-FFF2-40B4-BE49-F238E27FC236}">
                <a16:creationId xmlns:a16="http://schemas.microsoft.com/office/drawing/2014/main" id="{A89B9B0E-F3B7-43A3-B5B0-BB6398FBC9C7}"/>
              </a:ext>
            </a:extLst>
          </p:cNvPr>
          <p:cNvSpPr>
            <a:spLocks noGrp="1" noChangeArrowheads="1"/>
          </p:cNvSpPr>
          <p:nvPr>
            <p:ph type="title"/>
          </p:nvPr>
        </p:nvSpPr>
        <p:spPr bwMode="auto">
          <a:xfrm>
            <a:off x="609600" y="0"/>
            <a:ext cx="10972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lvl="0"/>
            <a:r>
              <a:rPr lang="en-US" altLang="en-US"/>
              <a:t>Click to edit title</a:t>
            </a:r>
          </a:p>
        </p:txBody>
      </p:sp>
    </p:spTree>
    <p:extLst>
      <p:ext uri="{BB962C8B-B14F-4D97-AF65-F5344CB8AC3E}">
        <p14:creationId xmlns:p14="http://schemas.microsoft.com/office/powerpoint/2010/main" val="20284208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fontAlgn="base" hangingPunct="1">
        <a:spcBef>
          <a:spcPct val="0"/>
        </a:spcBef>
        <a:spcAft>
          <a:spcPct val="0"/>
        </a:spcAft>
        <a:defRPr sz="3200" kern="1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Calibri" panose="020F0502020204030204" pitchFamily="34" charset="0"/>
        </a:defRPr>
      </a:lvl2pPr>
      <a:lvl3pPr algn="ctr" rtl="0" eaLnBrk="1" fontAlgn="base" hangingPunct="1">
        <a:spcBef>
          <a:spcPct val="0"/>
        </a:spcBef>
        <a:spcAft>
          <a:spcPct val="0"/>
        </a:spcAft>
        <a:defRPr sz="3200">
          <a:solidFill>
            <a:schemeClr val="tx1"/>
          </a:solidFill>
          <a:latin typeface="Calibri" panose="020F0502020204030204" pitchFamily="34" charset="0"/>
        </a:defRPr>
      </a:lvl3pPr>
      <a:lvl4pPr algn="ctr" rtl="0" eaLnBrk="1" fontAlgn="base" hangingPunct="1">
        <a:spcBef>
          <a:spcPct val="0"/>
        </a:spcBef>
        <a:spcAft>
          <a:spcPct val="0"/>
        </a:spcAft>
        <a:defRPr sz="3200">
          <a:solidFill>
            <a:schemeClr val="tx1"/>
          </a:solidFill>
          <a:latin typeface="Calibri" panose="020F0502020204030204" pitchFamily="34" charset="0"/>
        </a:defRPr>
      </a:lvl4pPr>
      <a:lvl5pPr algn="ctr" rtl="0" eaLnBrk="1" fontAlgn="base" hangingPunct="1">
        <a:spcBef>
          <a:spcPct val="0"/>
        </a:spcBef>
        <a:spcAft>
          <a:spcPct val="0"/>
        </a:spcAft>
        <a:defRPr sz="3200">
          <a:solidFill>
            <a:schemeClr val="tx1"/>
          </a:solidFill>
          <a:latin typeface="Calibri" panose="020F0502020204030204" pitchFamily="34" charset="0"/>
        </a:defRPr>
      </a:lvl5pPr>
      <a:lvl6pPr marL="457200" algn="ctr" rtl="0" eaLnBrk="1" fontAlgn="base" hangingPunct="1">
        <a:spcBef>
          <a:spcPct val="0"/>
        </a:spcBef>
        <a:spcAft>
          <a:spcPct val="0"/>
        </a:spcAft>
        <a:defRPr sz="3200">
          <a:solidFill>
            <a:schemeClr val="tx1"/>
          </a:solidFill>
          <a:latin typeface="Calibri" panose="020F0502020204030204" pitchFamily="34" charset="0"/>
        </a:defRPr>
      </a:lvl6pPr>
      <a:lvl7pPr marL="914400" algn="ctr" rtl="0" eaLnBrk="1" fontAlgn="base" hangingPunct="1">
        <a:spcBef>
          <a:spcPct val="0"/>
        </a:spcBef>
        <a:spcAft>
          <a:spcPct val="0"/>
        </a:spcAft>
        <a:defRPr sz="3200">
          <a:solidFill>
            <a:schemeClr val="tx1"/>
          </a:solidFill>
          <a:latin typeface="Calibri" panose="020F0502020204030204" pitchFamily="34" charset="0"/>
        </a:defRPr>
      </a:lvl7pPr>
      <a:lvl8pPr marL="1371600" algn="ctr" rtl="0" eaLnBrk="1" fontAlgn="base" hangingPunct="1">
        <a:spcBef>
          <a:spcPct val="0"/>
        </a:spcBef>
        <a:spcAft>
          <a:spcPct val="0"/>
        </a:spcAft>
        <a:defRPr sz="3200">
          <a:solidFill>
            <a:schemeClr val="tx1"/>
          </a:solidFill>
          <a:latin typeface="Calibri" panose="020F0502020204030204" pitchFamily="34" charset="0"/>
        </a:defRPr>
      </a:lvl8pPr>
      <a:lvl9pPr marL="1828800" algn="ctr" rtl="0" eaLnBrk="1" fontAlgn="base" hangingPunct="1">
        <a:spcBef>
          <a:spcPct val="0"/>
        </a:spcBef>
        <a:spcAft>
          <a:spcPct val="0"/>
        </a:spcAft>
        <a:defRPr sz="3200">
          <a:solidFill>
            <a:schemeClr val="tx1"/>
          </a:solidFill>
          <a:latin typeface="Calibri" panose="020F050202020403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hyperlink" Target="https://snow.ucsb.edu/index.php/remotely-sensed-products/" TargetMode="Externa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tiff"/><Relationship Id="rId4" Type="http://schemas.openxmlformats.org/officeDocument/2006/relationships/image" Target="../media/image3.tif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tiff"/><Relationship Id="rId5" Type="http://schemas.openxmlformats.org/officeDocument/2006/relationships/image" Target="../media/image14.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890EF-365C-4619-893D-522712C3A49B}"/>
              </a:ext>
            </a:extLst>
          </p:cNvPr>
          <p:cNvSpPr>
            <a:spLocks noGrp="1"/>
          </p:cNvSpPr>
          <p:nvPr>
            <p:ph type="ctrTitle"/>
          </p:nvPr>
        </p:nvSpPr>
        <p:spPr/>
        <p:txBody>
          <a:bodyPr/>
          <a:lstStyle/>
          <a:p>
            <a:r>
              <a:rPr lang="en-US" b="1" dirty="0">
                <a:solidFill>
                  <a:srgbClr val="000000"/>
                </a:solidFill>
                <a:effectLst/>
                <a:latin typeface="Calibri" panose="020F0502020204030204" pitchFamily="34" charset="0"/>
                <a:ea typeface="Calibri" panose="020F0502020204030204" pitchFamily="34" charset="0"/>
              </a:rPr>
              <a:t>New Land Data Products and LANCE Near Real-Time (NRT) </a:t>
            </a:r>
            <a:endParaRPr lang="en-US" dirty="0"/>
          </a:p>
        </p:txBody>
      </p:sp>
      <p:sp>
        <p:nvSpPr>
          <p:cNvPr id="3" name="Subtitle 2">
            <a:extLst>
              <a:ext uri="{FF2B5EF4-FFF2-40B4-BE49-F238E27FC236}">
                <a16:creationId xmlns:a16="http://schemas.microsoft.com/office/drawing/2014/main" id="{928F50B4-5434-4473-B08D-0FDB1D01CB4A}"/>
              </a:ext>
            </a:extLst>
          </p:cNvPr>
          <p:cNvSpPr>
            <a:spLocks noGrp="1"/>
          </p:cNvSpPr>
          <p:nvPr>
            <p:ph type="subTitle" idx="1"/>
          </p:nvPr>
        </p:nvSpPr>
        <p:spPr>
          <a:xfrm>
            <a:off x="1828799" y="3886200"/>
            <a:ext cx="9601201" cy="1752600"/>
          </a:xfrm>
        </p:spPr>
        <p:txBody>
          <a:bodyPr/>
          <a:lstStyle/>
          <a:p>
            <a:r>
              <a:rPr lang="en-US" dirty="0"/>
              <a:t>Chair: </a:t>
            </a:r>
            <a:r>
              <a:rPr lang="en-US" dirty="0">
                <a:effectLst/>
                <a:ea typeface="Calibri" panose="020F0502020204030204" pitchFamily="34" charset="0"/>
              </a:rPr>
              <a:t>Miguel Román</a:t>
            </a:r>
            <a:endParaRPr lang="en-US" dirty="0"/>
          </a:p>
          <a:p>
            <a:r>
              <a:rPr lang="en-US" sz="2400" dirty="0"/>
              <a:t>PIs: </a:t>
            </a:r>
            <a:r>
              <a:rPr lang="en-US" sz="2400" dirty="0">
                <a:effectLst/>
                <a:latin typeface="Calibri" panose="020F0502020204030204" pitchFamily="34" charset="0"/>
                <a:ea typeface="Calibri" panose="020F0502020204030204" pitchFamily="34" charset="0"/>
              </a:rPr>
              <a:t>Jun Wang (</a:t>
            </a:r>
            <a:r>
              <a:rPr lang="en-US" sz="2400" dirty="0" err="1">
                <a:effectLst/>
                <a:latin typeface="Calibri" panose="020F0502020204030204" pitchFamily="34" charset="0"/>
                <a:ea typeface="Calibri" panose="020F0502020204030204" pitchFamily="34" charset="0"/>
              </a:rPr>
              <a:t>UIowa</a:t>
            </a:r>
            <a:r>
              <a:rPr lang="en-US" sz="2400" dirty="0">
                <a:effectLst/>
                <a:latin typeface="Calibri" panose="020F0502020204030204" pitchFamily="34" charset="0"/>
                <a:ea typeface="Calibri" panose="020F0502020204030204" pitchFamily="34" charset="0"/>
              </a:rPr>
              <a:t>), Glynn Hulley (JPL), Volker </a:t>
            </a:r>
            <a:r>
              <a:rPr lang="en-US" sz="2400" dirty="0" err="1">
                <a:effectLst/>
                <a:latin typeface="Calibri" panose="020F0502020204030204" pitchFamily="34" charset="0"/>
                <a:ea typeface="Calibri" panose="020F0502020204030204" pitchFamily="34" charset="0"/>
              </a:rPr>
              <a:t>Radeloff</a:t>
            </a:r>
            <a:r>
              <a:rPr lang="en-US" sz="2400" dirty="0">
                <a:effectLst/>
                <a:latin typeface="Calibri" panose="020F0502020204030204" pitchFamily="34" charset="0"/>
                <a:ea typeface="Calibri" panose="020F0502020204030204" pitchFamily="34" charset="0"/>
              </a:rPr>
              <a:t> (</a:t>
            </a:r>
            <a:r>
              <a:rPr lang="en-US" sz="2400" dirty="0" err="1">
                <a:effectLst/>
                <a:latin typeface="Calibri" panose="020F0502020204030204" pitchFamily="34" charset="0"/>
                <a:ea typeface="Calibri" panose="020F0502020204030204" pitchFamily="34" charset="0"/>
              </a:rPr>
              <a:t>UWisc</a:t>
            </a:r>
            <a:r>
              <a:rPr lang="en-US" sz="2400" dirty="0">
                <a:effectLst/>
                <a:latin typeface="Calibri" panose="020F0502020204030204" pitchFamily="34" charset="0"/>
                <a:ea typeface="Calibri" panose="020F0502020204030204" pitchFamily="34" charset="0"/>
              </a:rPr>
              <a:t>), Karl </a:t>
            </a:r>
            <a:r>
              <a:rPr lang="en-US" sz="2400" dirty="0" err="1">
                <a:effectLst/>
                <a:latin typeface="Calibri" panose="020F0502020204030204" pitchFamily="34" charset="0"/>
                <a:ea typeface="Calibri" panose="020F0502020204030204" pitchFamily="34" charset="0"/>
              </a:rPr>
              <a:t>Rittger</a:t>
            </a:r>
            <a:r>
              <a:rPr lang="en-US" sz="2400" dirty="0">
                <a:effectLst/>
                <a:latin typeface="Calibri" panose="020F0502020204030204" pitchFamily="34" charset="0"/>
                <a:ea typeface="Calibri" panose="020F0502020204030204" pitchFamily="34" charset="0"/>
              </a:rPr>
              <a:t> (CU-Boulder), Robert Wright (</a:t>
            </a:r>
            <a:r>
              <a:rPr lang="en-US" sz="2400" dirty="0" err="1">
                <a:effectLst/>
                <a:latin typeface="Calibri" panose="020F0502020204030204" pitchFamily="34" charset="0"/>
                <a:ea typeface="Calibri" panose="020F0502020204030204" pitchFamily="34" charset="0"/>
              </a:rPr>
              <a:t>UHawai</a:t>
            </a:r>
            <a:r>
              <a:rPr lang="en-US" sz="2400" dirty="0">
                <a:effectLst/>
                <a:latin typeface="Calibri" panose="020F0502020204030204" pitchFamily="34" charset="0"/>
                <a:ea typeface="Calibri" panose="020F0502020204030204" pitchFamily="34" charset="0"/>
              </a:rPr>
              <a:t>), Fritz Policelli (GSFC), Monica Martinez </a:t>
            </a:r>
            <a:r>
              <a:rPr lang="en-US" sz="2400" dirty="0" err="1">
                <a:effectLst/>
                <a:latin typeface="Calibri" panose="020F0502020204030204" pitchFamily="34" charset="0"/>
                <a:ea typeface="Calibri" panose="020F0502020204030204" pitchFamily="34" charset="0"/>
              </a:rPr>
              <a:t>Wilhelmus</a:t>
            </a:r>
            <a:r>
              <a:rPr lang="en-US" sz="2400" dirty="0">
                <a:effectLst/>
                <a:latin typeface="Calibri" panose="020F0502020204030204" pitchFamily="34" charset="0"/>
                <a:ea typeface="Calibri" panose="020F0502020204030204" pitchFamily="34" charset="0"/>
              </a:rPr>
              <a:t> (UC-Riverside), and Michael Durand (OSU), </a:t>
            </a:r>
          </a:p>
          <a:p>
            <a:r>
              <a:rPr lang="en-US" sz="2400" dirty="0">
                <a:effectLst/>
                <a:latin typeface="Calibri" panose="020F0502020204030204" pitchFamily="34" charset="0"/>
                <a:ea typeface="Calibri" panose="020F0502020204030204" pitchFamily="34" charset="0"/>
              </a:rPr>
              <a:t>. </a:t>
            </a:r>
          </a:p>
        </p:txBody>
      </p:sp>
    </p:spTree>
    <p:extLst>
      <p:ext uri="{BB962C8B-B14F-4D97-AF65-F5344CB8AC3E}">
        <p14:creationId xmlns:p14="http://schemas.microsoft.com/office/powerpoint/2010/main" val="4172105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Box 4">
            <a:extLst>
              <a:ext uri="{FF2B5EF4-FFF2-40B4-BE49-F238E27FC236}">
                <a16:creationId xmlns:a16="http://schemas.microsoft.com/office/drawing/2014/main" id="{3F73A310-D1AA-DD4A-8D5A-EA394798D7B8}"/>
              </a:ext>
            </a:extLst>
          </p:cNvPr>
          <p:cNvSpPr txBox="1">
            <a:spLocks noChangeArrowheads="1"/>
          </p:cNvSpPr>
          <p:nvPr/>
        </p:nvSpPr>
        <p:spPr bwMode="auto">
          <a:xfrm>
            <a:off x="1" y="931478"/>
            <a:ext cx="2306574" cy="529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b="1" u="sng" dirty="0"/>
              <a:t>Product Status</a:t>
            </a:r>
          </a:p>
          <a:p>
            <a:endParaRPr lang="en-US" altLang="en-US" b="1" u="sng" dirty="0"/>
          </a:p>
          <a:p>
            <a:r>
              <a:rPr lang="en-US" altLang="en-US" dirty="0"/>
              <a:t>Funding not yet received (at NSSC)</a:t>
            </a:r>
          </a:p>
          <a:p>
            <a:r>
              <a:rPr lang="en-US" altLang="en-US" dirty="0"/>
              <a:t> – planning has started</a:t>
            </a:r>
          </a:p>
          <a:p>
            <a:endParaRPr lang="en-US" altLang="en-US" b="1" u="sng" dirty="0"/>
          </a:p>
          <a:p>
            <a:pPr lvl="0">
              <a:buClr>
                <a:schemeClr val="dk1"/>
              </a:buClr>
              <a:buSzPts val="1200"/>
            </a:pPr>
            <a:r>
              <a:rPr lang="en-US" dirty="0">
                <a:solidFill>
                  <a:schemeClr val="dk1"/>
                </a:solidFill>
                <a:latin typeface="Calibri"/>
                <a:ea typeface="Calibri"/>
                <a:cs typeface="Calibri"/>
                <a:sym typeface="Calibri"/>
              </a:rPr>
              <a:t>Western US and Indus available at: </a:t>
            </a:r>
            <a:r>
              <a:rPr lang="en-US" dirty="0">
                <a:solidFill>
                  <a:schemeClr val="dk1"/>
                </a:solidFill>
                <a:latin typeface="Calibri"/>
                <a:ea typeface="Calibri"/>
                <a:cs typeface="Calibri"/>
                <a:sym typeface="Calibri"/>
                <a:hlinkClick r:id="rId2"/>
              </a:rPr>
              <a:t>https://snow.ucsb.edu/index.php/remotely-sensed-products/</a:t>
            </a:r>
            <a:r>
              <a:rPr lang="en-US" dirty="0">
                <a:solidFill>
                  <a:schemeClr val="dk1"/>
                </a:solidFill>
                <a:latin typeface="Calibri"/>
                <a:ea typeface="Calibri"/>
                <a:cs typeface="Calibri"/>
                <a:sym typeface="Calibri"/>
              </a:rPr>
              <a:t> </a:t>
            </a:r>
            <a:endParaRPr lang="en-US" sz="1600" dirty="0"/>
          </a:p>
          <a:p>
            <a:pPr indent="-298450">
              <a:spcBef>
                <a:spcPts val="0"/>
              </a:spcBef>
              <a:spcAft>
                <a:spcPts val="0"/>
              </a:spcAft>
              <a:buClr>
                <a:schemeClr val="dk1"/>
              </a:buClr>
              <a:buSzPts val="1300"/>
              <a:buFont typeface="Arial" panose="020B0604020202020204" pitchFamily="34" charset="0"/>
              <a:buChar char="•"/>
            </a:pPr>
            <a:r>
              <a:rPr lang="en-US" sz="1400" dirty="0">
                <a:solidFill>
                  <a:schemeClr val="dk1"/>
                </a:solidFill>
                <a:latin typeface="Calibri"/>
                <a:ea typeface="Calibri"/>
                <a:cs typeface="Calibri"/>
                <a:sym typeface="Calibri"/>
              </a:rPr>
              <a:t>The project will implement SPIRES in near-real-time targeting sub-daily latency for the 48 tiles </a:t>
            </a:r>
          </a:p>
          <a:p>
            <a:pPr indent="-298450">
              <a:spcBef>
                <a:spcPts val="0"/>
              </a:spcBef>
              <a:spcAft>
                <a:spcPts val="0"/>
              </a:spcAft>
              <a:buClr>
                <a:schemeClr val="dk1"/>
              </a:buClr>
              <a:buSzPts val="1300"/>
              <a:buFont typeface="Arial" panose="020B0604020202020204" pitchFamily="34" charset="0"/>
              <a:buChar char="•"/>
            </a:pPr>
            <a:r>
              <a:rPr lang="en-US" sz="1400" dirty="0">
                <a:solidFill>
                  <a:schemeClr val="dk1"/>
                </a:solidFill>
                <a:latin typeface="Calibri"/>
                <a:ea typeface="Calibri"/>
                <a:cs typeface="Calibri"/>
                <a:sym typeface="Calibri"/>
              </a:rPr>
              <a:t>The project centralize production, archiving, and distribution at the National Snow and Ice Data Center along with other snow datasets</a:t>
            </a:r>
          </a:p>
        </p:txBody>
      </p:sp>
      <p:sp>
        <p:nvSpPr>
          <p:cNvPr id="6" name="TextBox 5">
            <a:extLst>
              <a:ext uri="{FF2B5EF4-FFF2-40B4-BE49-F238E27FC236}">
                <a16:creationId xmlns:a16="http://schemas.microsoft.com/office/drawing/2014/main" id="{2DE29AC6-248A-6A4E-8778-1061C2B1926D}"/>
              </a:ext>
            </a:extLst>
          </p:cNvPr>
          <p:cNvSpPr txBox="1"/>
          <p:nvPr/>
        </p:nvSpPr>
        <p:spPr>
          <a:xfrm>
            <a:off x="4695825" y="964826"/>
            <a:ext cx="2800350" cy="369332"/>
          </a:xfrm>
          <a:prstGeom prst="rect">
            <a:avLst/>
          </a:prstGeom>
          <a:noFill/>
        </p:spPr>
        <p:txBody>
          <a:bodyPr wrap="square">
            <a:spAutoFit/>
          </a:bodyPr>
          <a:lstStyle/>
          <a:p>
            <a:pPr algn="ctr"/>
            <a:r>
              <a:rPr lang="en-US" altLang="en-US" b="1" u="sng" dirty="0"/>
              <a:t>Proposed Milestones</a:t>
            </a:r>
            <a:endParaRPr lang="en-US" altLang="en-US" dirty="0"/>
          </a:p>
        </p:txBody>
      </p:sp>
      <p:sp>
        <p:nvSpPr>
          <p:cNvPr id="8" name="TextBox 7">
            <a:extLst>
              <a:ext uri="{FF2B5EF4-FFF2-40B4-BE49-F238E27FC236}">
                <a16:creationId xmlns:a16="http://schemas.microsoft.com/office/drawing/2014/main" id="{7AD08AD0-E482-0A42-A72F-600143E82A2A}"/>
              </a:ext>
            </a:extLst>
          </p:cNvPr>
          <p:cNvSpPr txBox="1"/>
          <p:nvPr/>
        </p:nvSpPr>
        <p:spPr>
          <a:xfrm>
            <a:off x="9885425" y="1213637"/>
            <a:ext cx="2158813" cy="3970318"/>
          </a:xfrm>
          <a:prstGeom prst="rect">
            <a:avLst/>
          </a:prstGeom>
          <a:noFill/>
        </p:spPr>
        <p:txBody>
          <a:bodyPr wrap="square">
            <a:spAutoFit/>
          </a:bodyPr>
          <a:lstStyle/>
          <a:p>
            <a:r>
              <a:rPr lang="en-US" altLang="en-US" b="1" u="sng" dirty="0"/>
              <a:t>Technical </a:t>
            </a:r>
          </a:p>
          <a:p>
            <a:r>
              <a:rPr lang="en-US" altLang="en-US" b="1" u="sng" dirty="0"/>
              <a:t>Challenges</a:t>
            </a:r>
          </a:p>
          <a:p>
            <a:endParaRPr lang="en-US" altLang="en-US" b="1" u="sng" dirty="0"/>
          </a:p>
          <a:p>
            <a:pPr marL="285750" indent="-285750">
              <a:buFont typeface="Arial" panose="020B0604020202020204" pitchFamily="34" charset="0"/>
              <a:buChar char="•"/>
            </a:pPr>
            <a:r>
              <a:rPr lang="en-US" altLang="en-US" dirty="0"/>
              <a:t>In more northern latitudes solar zeniths are larger and extensive testing has not yet been done</a:t>
            </a:r>
          </a:p>
          <a:p>
            <a:pPr marL="285750" indent="-285750">
              <a:buFont typeface="Arial" panose="020B0604020202020204" pitchFamily="34" charset="0"/>
              <a:buChar char="•"/>
            </a:pPr>
            <a:r>
              <a:rPr lang="en-US" altLang="en-US" dirty="0"/>
              <a:t>Research computing Summit cluster is taking &gt; 24 hours to run jobs</a:t>
            </a:r>
          </a:p>
        </p:txBody>
      </p:sp>
      <p:pic>
        <p:nvPicPr>
          <p:cNvPr id="9" name="Picture 8" descr="Timeline&#10;&#10;Description automatically generated">
            <a:extLst>
              <a:ext uri="{FF2B5EF4-FFF2-40B4-BE49-F238E27FC236}">
                <a16:creationId xmlns:a16="http://schemas.microsoft.com/office/drawing/2014/main" id="{F9B5C88E-E8AA-5D43-AEFB-A3CEDBAA72B7}"/>
              </a:ext>
            </a:extLst>
          </p:cNvPr>
          <p:cNvPicPr>
            <a:picLocks noChangeAspect="1"/>
          </p:cNvPicPr>
          <p:nvPr/>
        </p:nvPicPr>
        <p:blipFill rotWithShape="1">
          <a:blip r:embed="rId3">
            <a:extLst>
              <a:ext uri="{28A0092B-C50C-407E-A947-70E740481C1C}">
                <a14:useLocalDpi xmlns:a14="http://schemas.microsoft.com/office/drawing/2010/main" val="0"/>
              </a:ext>
            </a:extLst>
          </a:blip>
          <a:srcRect t="755"/>
          <a:stretch/>
        </p:blipFill>
        <p:spPr>
          <a:xfrm>
            <a:off x="2354834" y="1334158"/>
            <a:ext cx="7348413" cy="4283274"/>
          </a:xfrm>
          <a:prstGeom prst="rect">
            <a:avLst/>
          </a:prstGeom>
        </p:spPr>
      </p:pic>
      <p:sp>
        <p:nvSpPr>
          <p:cNvPr id="13" name="Google Shape;84;gfa4e72953a_0_0">
            <a:extLst>
              <a:ext uri="{FF2B5EF4-FFF2-40B4-BE49-F238E27FC236}">
                <a16:creationId xmlns:a16="http://schemas.microsoft.com/office/drawing/2014/main" id="{C8955EB2-DC29-F448-AFF6-813BC981EEA5}"/>
              </a:ext>
            </a:extLst>
          </p:cNvPr>
          <p:cNvSpPr txBox="1"/>
          <p:nvPr/>
        </p:nvSpPr>
        <p:spPr>
          <a:xfrm>
            <a:off x="2354834" y="-46138"/>
            <a:ext cx="7863841" cy="1015622"/>
          </a:xfrm>
          <a:prstGeom prst="rect">
            <a:avLst/>
          </a:prstGeom>
          <a:noFill/>
          <a:ln>
            <a:noFill/>
          </a:ln>
        </p:spPr>
        <p:txBody>
          <a:bodyPr spcFirstLastPara="1" wrap="square" lIns="91425" tIns="45700" rIns="91425" bIns="45700" anchor="t" anchorCtr="0">
            <a:spAutoFit/>
          </a:bodyPr>
          <a:lstStyle/>
          <a:p>
            <a:pPr algn="ctr">
              <a:spcBef>
                <a:spcPts val="0"/>
              </a:spcBef>
              <a:spcAft>
                <a:spcPts val="0"/>
              </a:spcAft>
            </a:pPr>
            <a:r>
              <a:rPr lang="en-US" sz="3000" cap="small" dirty="0">
                <a:solidFill>
                  <a:schemeClr val="dk1"/>
                </a:solidFill>
                <a:latin typeface="Calibri"/>
                <a:cs typeface="Calibri"/>
                <a:sym typeface="Calibri"/>
              </a:rPr>
              <a:t>Snow Cover and Snow albedo </a:t>
            </a:r>
            <a:r>
              <a:rPr lang="en-US" sz="3000" b="0" i="0" u="none" strike="noStrike" cap="small" dirty="0">
                <a:solidFill>
                  <a:schemeClr val="dk1"/>
                </a:solidFill>
                <a:latin typeface="Calibri"/>
                <a:ea typeface="Calibri"/>
                <a:cs typeface="Calibri"/>
                <a:sym typeface="Calibri"/>
              </a:rPr>
              <a:t>In Near-real-time from </a:t>
            </a:r>
            <a:r>
              <a:rPr lang="en-US" sz="3000" cap="small" dirty="0">
                <a:solidFill>
                  <a:schemeClr val="dk1"/>
                </a:solidFill>
                <a:latin typeface="Calibri"/>
                <a:ea typeface="Calibri"/>
                <a:cs typeface="Calibri"/>
                <a:sym typeface="Calibri"/>
              </a:rPr>
              <a:t>SPIRES for MODIS and VIIRS</a:t>
            </a:r>
            <a:endParaRPr lang="en-US" sz="3200" dirty="0"/>
          </a:p>
        </p:txBody>
      </p:sp>
      <p:sp>
        <p:nvSpPr>
          <p:cNvPr id="14" name="Google Shape;88;gfa4e72953a_0_0">
            <a:extLst>
              <a:ext uri="{FF2B5EF4-FFF2-40B4-BE49-F238E27FC236}">
                <a16:creationId xmlns:a16="http://schemas.microsoft.com/office/drawing/2014/main" id="{13632717-54D2-BD42-B55D-7EE9407DABAA}"/>
              </a:ext>
            </a:extLst>
          </p:cNvPr>
          <p:cNvSpPr txBox="1"/>
          <p:nvPr/>
        </p:nvSpPr>
        <p:spPr>
          <a:xfrm>
            <a:off x="2212445" y="5981353"/>
            <a:ext cx="9217554" cy="9232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a:solidFill>
                  <a:schemeClr val="dk1"/>
                </a:solidFill>
              </a:rPr>
              <a:t>E. H. Bair, T. </a:t>
            </a:r>
            <a:r>
              <a:rPr lang="en-US" sz="1600" dirty="0" err="1">
                <a:solidFill>
                  <a:schemeClr val="dk1"/>
                </a:solidFill>
              </a:rPr>
              <a:t>Stillinger</a:t>
            </a:r>
            <a:r>
              <a:rPr lang="en-US" sz="1600" dirty="0">
                <a:solidFill>
                  <a:schemeClr val="dk1"/>
                </a:solidFill>
              </a:rPr>
              <a:t> and J. Dozier, "Snow Property Inversion From Remote Sensing (</a:t>
            </a:r>
            <a:r>
              <a:rPr lang="en-US" sz="1600" dirty="0" err="1">
                <a:solidFill>
                  <a:schemeClr val="dk1"/>
                </a:solidFill>
              </a:rPr>
              <a:t>SPIReS</a:t>
            </a:r>
            <a:r>
              <a:rPr lang="en-US" sz="1600" dirty="0">
                <a:solidFill>
                  <a:schemeClr val="dk1"/>
                </a:solidFill>
              </a:rPr>
              <a:t>): A Generalized Multispectral Unmixing Approach With Examples From MODIS and Landsat 8 OLI," in </a:t>
            </a:r>
            <a:r>
              <a:rPr lang="en-US" sz="1600" i="1" dirty="0">
                <a:solidFill>
                  <a:schemeClr val="dk1"/>
                </a:solidFill>
              </a:rPr>
              <a:t>IEEE Transactions on Geoscience and Remote Sensing</a:t>
            </a:r>
            <a:r>
              <a:rPr lang="en-US" sz="1600" dirty="0">
                <a:solidFill>
                  <a:schemeClr val="dk1"/>
                </a:solidFill>
              </a:rPr>
              <a:t>, vol. 59, no. 9, pp. 7270-7284, Sept. 2021, </a:t>
            </a:r>
            <a:r>
              <a:rPr lang="en-US" sz="1600" dirty="0" err="1">
                <a:solidFill>
                  <a:schemeClr val="dk1"/>
                </a:solidFill>
              </a:rPr>
              <a:t>doi</a:t>
            </a:r>
            <a:r>
              <a:rPr lang="en-US" sz="1600" dirty="0">
                <a:solidFill>
                  <a:schemeClr val="dk1"/>
                </a:solidFill>
              </a:rPr>
              <a:t>: 10.1109/TGRS.2020.3040328.</a:t>
            </a:r>
            <a:endParaRPr sz="16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p1"/>
          <p:cNvPicPr preferRelativeResize="0"/>
          <p:nvPr/>
        </p:nvPicPr>
        <p:blipFill>
          <a:blip r:embed="rId3">
            <a:alphaModFix/>
          </a:blip>
          <a:stretch>
            <a:fillRect/>
          </a:stretch>
        </p:blipFill>
        <p:spPr>
          <a:xfrm>
            <a:off x="1027550" y="1509700"/>
            <a:ext cx="4321649" cy="2084025"/>
          </a:xfrm>
          <a:prstGeom prst="rect">
            <a:avLst/>
          </a:prstGeom>
          <a:noFill/>
          <a:ln>
            <a:noFill/>
          </a:ln>
        </p:spPr>
      </p:pic>
      <p:pic>
        <p:nvPicPr>
          <p:cNvPr id="88" name="Google Shape;88;p1"/>
          <p:cNvPicPr preferRelativeResize="0"/>
          <p:nvPr/>
        </p:nvPicPr>
        <p:blipFill>
          <a:blip r:embed="rId4">
            <a:alphaModFix/>
          </a:blip>
          <a:stretch>
            <a:fillRect/>
          </a:stretch>
        </p:blipFill>
        <p:spPr>
          <a:xfrm>
            <a:off x="5644438" y="1306925"/>
            <a:ext cx="3267369" cy="3724924"/>
          </a:xfrm>
          <a:prstGeom prst="rect">
            <a:avLst/>
          </a:prstGeom>
          <a:noFill/>
          <a:ln>
            <a:noFill/>
          </a:ln>
        </p:spPr>
      </p:pic>
      <p:pic>
        <p:nvPicPr>
          <p:cNvPr id="89" name="Google Shape;89;p1"/>
          <p:cNvPicPr preferRelativeResize="0"/>
          <p:nvPr/>
        </p:nvPicPr>
        <p:blipFill>
          <a:blip r:embed="rId5">
            <a:alphaModFix/>
          </a:blip>
          <a:stretch>
            <a:fillRect/>
          </a:stretch>
        </p:blipFill>
        <p:spPr>
          <a:xfrm>
            <a:off x="9207058" y="1262750"/>
            <a:ext cx="2929717" cy="3724926"/>
          </a:xfrm>
          <a:prstGeom prst="rect">
            <a:avLst/>
          </a:prstGeom>
          <a:noFill/>
          <a:ln>
            <a:noFill/>
          </a:ln>
        </p:spPr>
      </p:pic>
      <p:sp>
        <p:nvSpPr>
          <p:cNvPr id="90" name="Google Shape;90;p1"/>
          <p:cNvSpPr txBox="1"/>
          <p:nvPr/>
        </p:nvSpPr>
        <p:spPr>
          <a:xfrm>
            <a:off x="1391375" y="0"/>
            <a:ext cx="107454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dirty="0">
                <a:latin typeface="Calibri"/>
                <a:ea typeface="Calibri"/>
                <a:cs typeface="Calibri"/>
                <a:sym typeface="Calibri"/>
              </a:rPr>
              <a:t>A NEW NEAR-REAL-TIME VOLCANIC ERUPTION MONITORING ALGORITHM FOR SUOMI NPP AND JPSS VIIRS, PROVIDING CONTINUITY WITH THE MODIS/EOS ERA MODVOLC SYSTEM</a:t>
            </a:r>
            <a:endParaRPr sz="1700" dirty="0">
              <a:latin typeface="Calibri"/>
              <a:ea typeface="Calibri"/>
              <a:cs typeface="Calibri"/>
              <a:sym typeface="Calibri"/>
            </a:endParaRPr>
          </a:p>
          <a:p>
            <a:pPr marL="0" lvl="0" indent="0" algn="l" rtl="0">
              <a:spcBef>
                <a:spcPts val="0"/>
              </a:spcBef>
              <a:spcAft>
                <a:spcPts val="0"/>
              </a:spcAft>
              <a:buNone/>
            </a:pPr>
            <a:r>
              <a:rPr lang="en-US" dirty="0">
                <a:latin typeface="Calibri"/>
                <a:ea typeface="Calibri"/>
                <a:cs typeface="Calibri"/>
                <a:sym typeface="Calibri"/>
              </a:rPr>
              <a:t>Robert Wright, </a:t>
            </a:r>
            <a:r>
              <a:rPr lang="en-US" dirty="0" err="1">
                <a:latin typeface="Calibri"/>
                <a:ea typeface="Calibri"/>
                <a:cs typeface="Calibri"/>
                <a:sym typeface="Calibri"/>
              </a:rPr>
              <a:t>Hawaiʻi</a:t>
            </a:r>
            <a:r>
              <a:rPr lang="en-US" dirty="0">
                <a:latin typeface="Calibri"/>
                <a:ea typeface="Calibri"/>
                <a:cs typeface="Calibri"/>
                <a:sym typeface="Calibri"/>
              </a:rPr>
              <a:t> Institute of Geophysics and Planetology, University of </a:t>
            </a:r>
            <a:r>
              <a:rPr lang="en-US" dirty="0" err="1">
                <a:latin typeface="Calibri"/>
                <a:ea typeface="Calibri"/>
                <a:cs typeface="Calibri"/>
                <a:sym typeface="Calibri"/>
              </a:rPr>
              <a:t>Hawaiʻi</a:t>
            </a:r>
            <a:r>
              <a:rPr lang="en-US" dirty="0">
                <a:latin typeface="Calibri"/>
                <a:ea typeface="Calibri"/>
                <a:cs typeface="Calibri"/>
                <a:sym typeface="Calibri"/>
              </a:rPr>
              <a:t> at </a:t>
            </a:r>
            <a:r>
              <a:rPr lang="en-US" dirty="0" err="1">
                <a:latin typeface="Calibri"/>
                <a:ea typeface="Calibri"/>
                <a:cs typeface="Calibri"/>
                <a:sym typeface="Calibri"/>
              </a:rPr>
              <a:t>Mānoa</a:t>
            </a:r>
            <a:endParaRPr dirty="0">
              <a:latin typeface="Calibri"/>
              <a:ea typeface="Calibri"/>
              <a:cs typeface="Calibri"/>
              <a:sym typeface="Calibri"/>
            </a:endParaRPr>
          </a:p>
        </p:txBody>
      </p:sp>
      <p:sp>
        <p:nvSpPr>
          <p:cNvPr id="91" name="Google Shape;91;p1"/>
          <p:cNvSpPr txBox="1"/>
          <p:nvPr/>
        </p:nvSpPr>
        <p:spPr>
          <a:xfrm>
            <a:off x="96600" y="4887850"/>
            <a:ext cx="5749800" cy="181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b="1" u="sng">
                <a:latin typeface="Calibri"/>
                <a:ea typeface="Calibri"/>
                <a:cs typeface="Calibri"/>
                <a:sym typeface="Calibri"/>
              </a:rPr>
              <a:t>Project description</a:t>
            </a:r>
            <a:endParaRPr sz="1500" b="1" u="sng">
              <a:latin typeface="Calibri"/>
              <a:ea typeface="Calibri"/>
              <a:cs typeface="Calibri"/>
              <a:sym typeface="Calibri"/>
            </a:endParaRPr>
          </a:p>
          <a:p>
            <a:pPr marL="457200" lvl="0" indent="-311150" algn="l" rtl="0">
              <a:spcBef>
                <a:spcPts val="0"/>
              </a:spcBef>
              <a:spcAft>
                <a:spcPts val="0"/>
              </a:spcAft>
              <a:buSzPts val="1300"/>
              <a:buFont typeface="Calibri"/>
              <a:buChar char="●"/>
            </a:pPr>
            <a:r>
              <a:rPr lang="en-US" sz="1300">
                <a:latin typeface="Calibri"/>
                <a:ea typeface="Calibri"/>
                <a:cs typeface="Calibri"/>
                <a:sym typeface="Calibri"/>
              </a:rPr>
              <a:t>New algorithm for detecting volcanic eruptions and quantifying volcanic thermal emissions. Implement algorithm to produce a seamless MODIS-VIIRS era record of global volcanic unrest:</a:t>
            </a:r>
            <a:endParaRPr sz="1300">
              <a:latin typeface="Calibri"/>
              <a:ea typeface="Calibri"/>
              <a:cs typeface="Calibri"/>
              <a:sym typeface="Calibri"/>
            </a:endParaRPr>
          </a:p>
          <a:p>
            <a:pPr marL="914400" lvl="1" indent="-311150" algn="l" rtl="0">
              <a:spcBef>
                <a:spcPts val="0"/>
              </a:spcBef>
              <a:spcAft>
                <a:spcPts val="0"/>
              </a:spcAft>
              <a:buSzPts val="1300"/>
              <a:buFont typeface="Calibri"/>
              <a:buChar char="○"/>
            </a:pPr>
            <a:r>
              <a:rPr lang="en-US" sz="1300">
                <a:latin typeface="Calibri"/>
                <a:ea typeface="Calibri"/>
                <a:cs typeface="Calibri"/>
                <a:sym typeface="Calibri"/>
              </a:rPr>
              <a:t>Re-reduce MODIS archive</a:t>
            </a:r>
            <a:endParaRPr sz="1300">
              <a:latin typeface="Calibri"/>
              <a:ea typeface="Calibri"/>
              <a:cs typeface="Calibri"/>
              <a:sym typeface="Calibri"/>
            </a:endParaRPr>
          </a:p>
          <a:p>
            <a:pPr marL="914400" lvl="1" indent="-311150" algn="l" rtl="0">
              <a:spcBef>
                <a:spcPts val="0"/>
              </a:spcBef>
              <a:spcAft>
                <a:spcPts val="0"/>
              </a:spcAft>
              <a:buSzPts val="1300"/>
              <a:buFont typeface="Calibri"/>
              <a:buChar char="○"/>
            </a:pPr>
            <a:r>
              <a:rPr lang="en-US" sz="1300">
                <a:latin typeface="Calibri"/>
                <a:ea typeface="Calibri"/>
                <a:cs typeface="Calibri"/>
                <a:sym typeface="Calibri"/>
              </a:rPr>
              <a:t>Process future MODIS acquisitions</a:t>
            </a:r>
            <a:endParaRPr sz="1300">
              <a:latin typeface="Calibri"/>
              <a:ea typeface="Calibri"/>
              <a:cs typeface="Calibri"/>
              <a:sym typeface="Calibri"/>
            </a:endParaRPr>
          </a:p>
          <a:p>
            <a:pPr marL="914400" lvl="1" indent="-311150" algn="l" rtl="0">
              <a:spcBef>
                <a:spcPts val="0"/>
              </a:spcBef>
              <a:spcAft>
                <a:spcPts val="0"/>
              </a:spcAft>
              <a:buSzPts val="1300"/>
              <a:buFont typeface="Calibri"/>
              <a:buChar char="○"/>
            </a:pPr>
            <a:r>
              <a:rPr lang="en-US" sz="1300">
                <a:latin typeface="Calibri"/>
                <a:ea typeface="Calibri"/>
                <a:cs typeface="Calibri"/>
                <a:sym typeface="Calibri"/>
              </a:rPr>
              <a:t>Process archival and future VIIRS acquisitions</a:t>
            </a:r>
            <a:endParaRPr sz="1300">
              <a:latin typeface="Calibri"/>
              <a:ea typeface="Calibri"/>
              <a:cs typeface="Calibri"/>
              <a:sym typeface="Calibri"/>
            </a:endParaRPr>
          </a:p>
          <a:p>
            <a:pPr marL="914400" lvl="0" indent="0" algn="l" rtl="0">
              <a:spcBef>
                <a:spcPts val="0"/>
              </a:spcBef>
              <a:spcAft>
                <a:spcPts val="0"/>
              </a:spcAft>
              <a:buNone/>
            </a:pPr>
            <a:endParaRPr sz="1300">
              <a:latin typeface="Calibri"/>
              <a:ea typeface="Calibri"/>
              <a:cs typeface="Calibri"/>
              <a:sym typeface="Calibri"/>
            </a:endParaRPr>
          </a:p>
        </p:txBody>
      </p:sp>
      <p:sp>
        <p:nvSpPr>
          <p:cNvPr id="92" name="Google Shape;92;p1"/>
          <p:cNvSpPr txBox="1"/>
          <p:nvPr/>
        </p:nvSpPr>
        <p:spPr>
          <a:xfrm>
            <a:off x="5846400" y="5031850"/>
            <a:ext cx="6290400" cy="1785600"/>
          </a:xfrm>
          <a:prstGeom prst="rect">
            <a:avLst/>
          </a:prstGeom>
          <a:noFill/>
          <a:ln>
            <a:noFill/>
          </a:ln>
        </p:spPr>
        <p:txBody>
          <a:bodyPr spcFirstLastPara="1" wrap="square" lIns="91425" tIns="91425" rIns="91425" bIns="91425" anchor="t" anchorCtr="0">
            <a:spAutoFit/>
          </a:bodyPr>
          <a:lstStyle/>
          <a:p>
            <a:pPr marL="457200" lvl="0" indent="-311150" algn="l" rtl="0">
              <a:spcBef>
                <a:spcPts val="0"/>
              </a:spcBef>
              <a:spcAft>
                <a:spcPts val="0"/>
              </a:spcAft>
              <a:buSzPts val="1300"/>
              <a:buFont typeface="Calibri"/>
              <a:buChar char="●"/>
            </a:pPr>
            <a:r>
              <a:rPr lang="en-US" sz="1300">
                <a:latin typeface="Calibri"/>
                <a:ea typeface="Calibri"/>
                <a:cs typeface="Calibri"/>
                <a:sym typeface="Calibri"/>
              </a:rPr>
              <a:t>Algorithm relies on geocoded LUTs that describe baseline thermal properties of Earthʻs land surface, produced a priori (top left)</a:t>
            </a:r>
            <a:endParaRPr sz="1300">
              <a:latin typeface="Calibri"/>
              <a:ea typeface="Calibri"/>
              <a:cs typeface="Calibri"/>
              <a:sym typeface="Calibri"/>
            </a:endParaRPr>
          </a:p>
          <a:p>
            <a:pPr marL="457200" lvl="0" indent="-311150" algn="l" rtl="0">
              <a:spcBef>
                <a:spcPts val="0"/>
              </a:spcBef>
              <a:spcAft>
                <a:spcPts val="0"/>
              </a:spcAft>
              <a:buSzPts val="1300"/>
              <a:buFont typeface="Calibri"/>
              <a:buChar char="●"/>
            </a:pPr>
            <a:r>
              <a:rPr lang="en-US" sz="1300">
                <a:latin typeface="Calibri"/>
                <a:ea typeface="Calibri"/>
                <a:cs typeface="Calibri"/>
                <a:sym typeface="Calibri"/>
              </a:rPr>
              <a:t>Each pixel individual in each MODIS L1B granule (and VIIRS equivalent) compared to its geographic counterpart in the appropriate LUT to determine if it is anomalously radiant. Land areas only.</a:t>
            </a:r>
            <a:endParaRPr sz="1300">
              <a:latin typeface="Calibri"/>
              <a:ea typeface="Calibri"/>
              <a:cs typeface="Calibri"/>
              <a:sym typeface="Calibri"/>
            </a:endParaRPr>
          </a:p>
          <a:p>
            <a:pPr marL="457200" lvl="0" indent="-311150" algn="l" rtl="0">
              <a:spcBef>
                <a:spcPts val="0"/>
              </a:spcBef>
              <a:spcAft>
                <a:spcPts val="0"/>
              </a:spcAft>
              <a:buSzPts val="1300"/>
              <a:buFont typeface="Calibri"/>
              <a:buChar char="●"/>
            </a:pPr>
            <a:r>
              <a:rPr lang="en-US" sz="1300">
                <a:latin typeface="Calibri"/>
                <a:ea typeface="Calibri"/>
                <a:cs typeface="Calibri"/>
                <a:sym typeface="Calibri"/>
              </a:rPr>
              <a:t>Algorithm is a point operation</a:t>
            </a:r>
            <a:endParaRPr sz="1300">
              <a:latin typeface="Calibri"/>
              <a:ea typeface="Calibri"/>
              <a:cs typeface="Calibri"/>
              <a:sym typeface="Calibri"/>
            </a:endParaRPr>
          </a:p>
          <a:p>
            <a:pPr marL="457200" lvl="0" indent="-311150" algn="l" rtl="0">
              <a:spcBef>
                <a:spcPts val="0"/>
              </a:spcBef>
              <a:spcAft>
                <a:spcPts val="0"/>
              </a:spcAft>
              <a:buSzPts val="1300"/>
              <a:buFont typeface="Calibri"/>
              <a:buChar char="●"/>
            </a:pPr>
            <a:r>
              <a:rPr lang="en-US" sz="1300">
                <a:latin typeface="Calibri"/>
                <a:ea typeface="Calibri"/>
                <a:cs typeface="Calibri"/>
                <a:sym typeface="Calibri"/>
              </a:rPr>
              <a:t>Outperforms both existing MODVOLC algorithm and Fire Product, with very low false positive rate (above)</a:t>
            </a:r>
            <a:endParaRPr sz="1300">
              <a:latin typeface="Calibri"/>
              <a:ea typeface="Calibri"/>
              <a:cs typeface="Calibri"/>
              <a:sym typeface="Calibri"/>
            </a:endParaRPr>
          </a:p>
        </p:txBody>
      </p:sp>
      <p:pic>
        <p:nvPicPr>
          <p:cNvPr id="93" name="Google Shape;93;p1"/>
          <p:cNvPicPr preferRelativeResize="0"/>
          <p:nvPr/>
        </p:nvPicPr>
        <p:blipFill>
          <a:blip r:embed="rId6">
            <a:alphaModFix/>
          </a:blip>
          <a:stretch>
            <a:fillRect/>
          </a:stretch>
        </p:blipFill>
        <p:spPr>
          <a:xfrm>
            <a:off x="-2" y="1008226"/>
            <a:ext cx="1137450" cy="37760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g123a687db86_1_12"/>
          <p:cNvSpPr txBox="1"/>
          <p:nvPr/>
        </p:nvSpPr>
        <p:spPr>
          <a:xfrm>
            <a:off x="1391375" y="0"/>
            <a:ext cx="107454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latin typeface="Calibri"/>
                <a:ea typeface="Calibri"/>
                <a:cs typeface="Calibri"/>
                <a:sym typeface="Calibri"/>
              </a:rPr>
              <a:t>A NEW NEAR-REAL-TIME VOLCANIC ERUPTION MONITORING ALGORITHM FOR SUOMI NPP AND JPSS VIIRS, PROVIDING CONTINUITY WITH THE MODIS/EOS ERA MODVOLC SYSTEM</a:t>
            </a:r>
            <a:endParaRPr sz="1700">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Robert Wright, Hawaiʻi Institute of Geophysics and Planetology, University of Hawaiʻi at Mānoa</a:t>
            </a:r>
            <a:endParaRPr>
              <a:latin typeface="Calibri"/>
              <a:ea typeface="Calibri"/>
              <a:cs typeface="Calibri"/>
              <a:sym typeface="Calibri"/>
            </a:endParaRPr>
          </a:p>
        </p:txBody>
      </p:sp>
      <p:sp>
        <p:nvSpPr>
          <p:cNvPr id="99" name="Google Shape;99;g123a687db86_1_12"/>
          <p:cNvSpPr txBox="1"/>
          <p:nvPr/>
        </p:nvSpPr>
        <p:spPr>
          <a:xfrm>
            <a:off x="375475" y="4583050"/>
            <a:ext cx="636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00" name="Google Shape;100;g123a687db86_1_12"/>
          <p:cNvSpPr txBox="1"/>
          <p:nvPr/>
        </p:nvSpPr>
        <p:spPr>
          <a:xfrm>
            <a:off x="137850" y="1019400"/>
            <a:ext cx="50736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b="1" u="sng">
                <a:latin typeface="Calibri"/>
                <a:ea typeface="Calibri"/>
                <a:cs typeface="Calibri"/>
                <a:sym typeface="Calibri"/>
              </a:rPr>
              <a:t>T</a:t>
            </a:r>
            <a:r>
              <a:rPr lang="en-US" sz="1700" b="1" u="sng">
                <a:latin typeface="Calibri"/>
                <a:ea typeface="Calibri"/>
                <a:cs typeface="Calibri"/>
                <a:sym typeface="Calibri"/>
              </a:rPr>
              <a:t>echnical challenges</a:t>
            </a:r>
            <a:endParaRPr sz="1700" b="1" u="sng">
              <a:latin typeface="Calibri"/>
              <a:ea typeface="Calibri"/>
              <a:cs typeface="Calibri"/>
              <a:sym typeface="Calibri"/>
            </a:endParaRPr>
          </a:p>
          <a:p>
            <a:pPr marL="457200" lvl="0" indent="-323850" algn="l" rtl="0">
              <a:spcBef>
                <a:spcPts val="0"/>
              </a:spcBef>
              <a:spcAft>
                <a:spcPts val="0"/>
              </a:spcAft>
              <a:buSzPts val="1500"/>
              <a:buFont typeface="Calibri"/>
              <a:buChar char="●"/>
            </a:pPr>
            <a:r>
              <a:rPr lang="en-US" sz="1500">
                <a:latin typeface="Calibri"/>
                <a:ea typeface="Calibri"/>
                <a:cs typeface="Calibri"/>
                <a:sym typeface="Calibri"/>
              </a:rPr>
              <a:t>LUTs are large and numerous and will need to be tiled to allow comparison with ʻincomingʻ MODIS/VIIRS image granules</a:t>
            </a:r>
            <a:endParaRPr sz="1500">
              <a:latin typeface="Calibri"/>
              <a:ea typeface="Calibri"/>
              <a:cs typeface="Calibri"/>
              <a:sym typeface="Calibri"/>
            </a:endParaRPr>
          </a:p>
          <a:p>
            <a:pPr marL="457200" lvl="0" indent="-323850" algn="l" rtl="0">
              <a:spcBef>
                <a:spcPts val="0"/>
              </a:spcBef>
              <a:spcAft>
                <a:spcPts val="0"/>
              </a:spcAft>
              <a:buSzPts val="1500"/>
              <a:buFont typeface="Calibri"/>
              <a:buChar char="●"/>
            </a:pPr>
            <a:r>
              <a:rPr lang="en-US" sz="1500">
                <a:latin typeface="Calibri"/>
                <a:ea typeface="Calibri"/>
                <a:cs typeface="Calibri"/>
                <a:sym typeface="Calibri"/>
              </a:rPr>
              <a:t>Adding an appropriate cloud contamination metric is important for facilitating ʻmachine learningʻ analysis - MODIS cloud mask works poorly over bare rock surface</a:t>
            </a:r>
            <a:endParaRPr sz="1500">
              <a:latin typeface="Calibri"/>
              <a:ea typeface="Calibri"/>
              <a:cs typeface="Calibri"/>
              <a:sym typeface="Calibri"/>
            </a:endParaRPr>
          </a:p>
          <a:p>
            <a:pPr marL="914400" lvl="0" indent="0" algn="l" rtl="0">
              <a:spcBef>
                <a:spcPts val="0"/>
              </a:spcBef>
              <a:spcAft>
                <a:spcPts val="0"/>
              </a:spcAft>
              <a:buNone/>
            </a:pPr>
            <a:endParaRPr sz="1300">
              <a:latin typeface="Calibri"/>
              <a:ea typeface="Calibri"/>
              <a:cs typeface="Calibri"/>
              <a:sym typeface="Calibri"/>
            </a:endParaRPr>
          </a:p>
        </p:txBody>
      </p:sp>
      <p:sp>
        <p:nvSpPr>
          <p:cNvPr id="101" name="Google Shape;101;g123a687db86_1_12"/>
          <p:cNvSpPr txBox="1"/>
          <p:nvPr/>
        </p:nvSpPr>
        <p:spPr>
          <a:xfrm>
            <a:off x="5665000" y="923400"/>
            <a:ext cx="5749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b="1" u="sng">
                <a:latin typeface="Calibri"/>
                <a:ea typeface="Calibri"/>
                <a:cs typeface="Calibri"/>
                <a:sym typeface="Calibri"/>
              </a:rPr>
              <a:t>Proposed Milestones and Deliverables</a:t>
            </a:r>
            <a:endParaRPr sz="1900" b="1" u="sng">
              <a:latin typeface="Calibri"/>
              <a:ea typeface="Calibri"/>
              <a:cs typeface="Calibri"/>
              <a:sym typeface="Calibri"/>
            </a:endParaRPr>
          </a:p>
          <a:p>
            <a:pPr marL="914400" lvl="0" indent="0" algn="l" rtl="0">
              <a:spcBef>
                <a:spcPts val="0"/>
              </a:spcBef>
              <a:spcAft>
                <a:spcPts val="0"/>
              </a:spcAft>
              <a:buNone/>
            </a:pPr>
            <a:endParaRPr sz="1500">
              <a:latin typeface="Calibri"/>
              <a:ea typeface="Calibri"/>
              <a:cs typeface="Calibri"/>
              <a:sym typeface="Calibri"/>
            </a:endParaRPr>
          </a:p>
        </p:txBody>
      </p:sp>
      <p:pic>
        <p:nvPicPr>
          <p:cNvPr id="102" name="Google Shape;102;g123a687db86_1_12"/>
          <p:cNvPicPr preferRelativeResize="0"/>
          <p:nvPr/>
        </p:nvPicPr>
        <p:blipFill>
          <a:blip r:embed="rId3">
            <a:alphaModFix/>
          </a:blip>
          <a:stretch>
            <a:fillRect/>
          </a:stretch>
        </p:blipFill>
        <p:spPr>
          <a:xfrm>
            <a:off x="5665001" y="1415853"/>
            <a:ext cx="6360899" cy="493838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7E3B3EF-956C-7746-8755-3722FA5C8EF3}"/>
              </a:ext>
            </a:extLst>
          </p:cNvPr>
          <p:cNvSpPr txBox="1"/>
          <p:nvPr/>
        </p:nvSpPr>
        <p:spPr>
          <a:xfrm>
            <a:off x="2847593" y="-135302"/>
            <a:ext cx="7099595" cy="1200329"/>
          </a:xfrm>
          <a:prstGeom prst="rect">
            <a:avLst/>
          </a:prstGeom>
          <a:noFill/>
        </p:spPr>
        <p:txBody>
          <a:bodyPr wrap="square" rtlCol="0">
            <a:spAutoFit/>
          </a:bodyPr>
          <a:lstStyle/>
          <a:p>
            <a:pPr algn="ctr"/>
            <a:r>
              <a:rPr lang="en-US" sz="2400" dirty="0">
                <a:hlinkClick r:id=""/>
              </a:rPr>
              <a:t>Daily Global Flood Maps and Potential Flood Alerts</a:t>
            </a:r>
          </a:p>
          <a:p>
            <a:pPr algn="ctr"/>
            <a:r>
              <a:rPr lang="en-US" sz="2400" dirty="0">
                <a:hlinkClick r:id=""/>
              </a:rPr>
              <a:t>Based on Machine Learning and Computer Vision</a:t>
            </a:r>
            <a:endParaRPr lang="en-US" sz="2400" dirty="0"/>
          </a:p>
          <a:p>
            <a:pPr algn="ctr"/>
            <a:r>
              <a:rPr lang="en-US" sz="2400" dirty="0">
                <a:solidFill>
                  <a:srgbClr val="0070C0"/>
                </a:solidFill>
              </a:rPr>
              <a:t>Partnership with LANCE</a:t>
            </a:r>
          </a:p>
        </p:txBody>
      </p:sp>
      <p:sp>
        <p:nvSpPr>
          <p:cNvPr id="7" name="TextBox 6">
            <a:extLst>
              <a:ext uri="{FF2B5EF4-FFF2-40B4-BE49-F238E27FC236}">
                <a16:creationId xmlns:a16="http://schemas.microsoft.com/office/drawing/2014/main" id="{DDE67246-B338-384C-8399-7059DA2FE2AA}"/>
              </a:ext>
            </a:extLst>
          </p:cNvPr>
          <p:cNvSpPr txBox="1"/>
          <p:nvPr/>
        </p:nvSpPr>
        <p:spPr>
          <a:xfrm>
            <a:off x="1960261" y="2416629"/>
            <a:ext cx="9339673" cy="3323987"/>
          </a:xfrm>
          <a:prstGeom prst="rect">
            <a:avLst/>
          </a:prstGeom>
          <a:noFill/>
        </p:spPr>
        <p:txBody>
          <a:bodyPr wrap="none" rtlCol="0">
            <a:spAutoFit/>
          </a:bodyPr>
          <a:lstStyle/>
          <a:p>
            <a:r>
              <a:rPr lang="en-US" sz="2400" dirty="0">
                <a:solidFill>
                  <a:srgbClr val="0070C0"/>
                </a:solidFill>
              </a:rPr>
              <a:t>Fritz </a:t>
            </a:r>
            <a:r>
              <a:rPr lang="en-US" sz="2400" dirty="0" err="1">
                <a:solidFill>
                  <a:srgbClr val="0070C0"/>
                </a:solidFill>
              </a:rPr>
              <a:t>Policelli</a:t>
            </a:r>
            <a:r>
              <a:rPr lang="en-US" sz="2400" dirty="0">
                <a:solidFill>
                  <a:srgbClr val="0070C0"/>
                </a:solidFill>
              </a:rPr>
              <a:t> – NASA GSFC, PI</a:t>
            </a:r>
          </a:p>
          <a:p>
            <a:r>
              <a:rPr lang="en-US" sz="2400" dirty="0">
                <a:solidFill>
                  <a:srgbClr val="0070C0"/>
                </a:solidFill>
              </a:rPr>
              <a:t>Chandana </a:t>
            </a:r>
            <a:r>
              <a:rPr lang="en-US" sz="2400" dirty="0" err="1">
                <a:solidFill>
                  <a:srgbClr val="0070C0"/>
                </a:solidFill>
              </a:rPr>
              <a:t>Gangodagamage</a:t>
            </a:r>
            <a:r>
              <a:rPr lang="en-US" sz="2400" dirty="0">
                <a:solidFill>
                  <a:srgbClr val="0070C0"/>
                </a:solidFill>
              </a:rPr>
              <a:t> – U. MD/GSFC, Co-I</a:t>
            </a:r>
          </a:p>
          <a:p>
            <a:r>
              <a:rPr lang="en-US" sz="2400" dirty="0">
                <a:solidFill>
                  <a:srgbClr val="0070C0"/>
                </a:solidFill>
              </a:rPr>
              <a:t>Albert </a:t>
            </a:r>
            <a:r>
              <a:rPr lang="en-US" sz="2400" dirty="0" err="1">
                <a:solidFill>
                  <a:srgbClr val="0070C0"/>
                </a:solidFill>
              </a:rPr>
              <a:t>Kettner</a:t>
            </a:r>
            <a:r>
              <a:rPr lang="en-US" sz="2400" dirty="0">
                <a:solidFill>
                  <a:srgbClr val="0070C0"/>
                </a:solidFill>
              </a:rPr>
              <a:t> – Dartmouth Flood Observatory, Co-I</a:t>
            </a:r>
          </a:p>
          <a:p>
            <a:r>
              <a:rPr lang="en-US" sz="2400" dirty="0">
                <a:solidFill>
                  <a:srgbClr val="0070C0"/>
                </a:solidFill>
              </a:rPr>
              <a:t>Bob </a:t>
            </a:r>
            <a:r>
              <a:rPr lang="en-US" sz="2400" dirty="0" err="1">
                <a:solidFill>
                  <a:srgbClr val="0070C0"/>
                </a:solidFill>
              </a:rPr>
              <a:t>Brakenridge</a:t>
            </a:r>
            <a:r>
              <a:rPr lang="en-US" sz="2400" dirty="0">
                <a:solidFill>
                  <a:srgbClr val="0070C0"/>
                </a:solidFill>
              </a:rPr>
              <a:t> – </a:t>
            </a:r>
            <a:r>
              <a:rPr lang="en-US" sz="2400" dirty="0" err="1">
                <a:solidFill>
                  <a:srgbClr val="0070C0"/>
                </a:solidFill>
              </a:rPr>
              <a:t>Darmouth</a:t>
            </a:r>
            <a:r>
              <a:rPr lang="en-US" sz="2400" dirty="0">
                <a:solidFill>
                  <a:srgbClr val="0070C0"/>
                </a:solidFill>
              </a:rPr>
              <a:t> </a:t>
            </a:r>
            <a:r>
              <a:rPr lang="en-US" sz="2400" dirty="0" err="1">
                <a:solidFill>
                  <a:srgbClr val="0070C0"/>
                </a:solidFill>
              </a:rPr>
              <a:t>Floood</a:t>
            </a:r>
            <a:r>
              <a:rPr lang="en-US" sz="2400" dirty="0">
                <a:solidFill>
                  <a:srgbClr val="0070C0"/>
                </a:solidFill>
              </a:rPr>
              <a:t> Observatory, Co-I</a:t>
            </a:r>
          </a:p>
          <a:p>
            <a:r>
              <a:rPr lang="en-US" sz="2400" dirty="0" err="1">
                <a:solidFill>
                  <a:srgbClr val="0070C0"/>
                </a:solidFill>
              </a:rPr>
              <a:t>Sanmei</a:t>
            </a:r>
            <a:r>
              <a:rPr lang="en-US" sz="2400" dirty="0">
                <a:solidFill>
                  <a:srgbClr val="0070C0"/>
                </a:solidFill>
              </a:rPr>
              <a:t> Li – George Mason U., Collaborator</a:t>
            </a:r>
          </a:p>
          <a:p>
            <a:r>
              <a:rPr lang="en-US" sz="2400" dirty="0" err="1">
                <a:solidFill>
                  <a:srgbClr val="0070C0"/>
                </a:solidFill>
              </a:rPr>
              <a:t>Sadashiva</a:t>
            </a:r>
            <a:r>
              <a:rPr lang="en-US" sz="2400" dirty="0">
                <a:solidFill>
                  <a:srgbClr val="0070C0"/>
                </a:solidFill>
              </a:rPr>
              <a:t> </a:t>
            </a:r>
            <a:r>
              <a:rPr lang="en-US" sz="2400" dirty="0" err="1">
                <a:solidFill>
                  <a:srgbClr val="0070C0"/>
                </a:solidFill>
              </a:rPr>
              <a:t>Devadiga</a:t>
            </a:r>
            <a:r>
              <a:rPr lang="en-US" sz="2400" dirty="0">
                <a:solidFill>
                  <a:srgbClr val="0070C0"/>
                </a:solidFill>
              </a:rPr>
              <a:t> – NASA GSFC, Collaborator</a:t>
            </a:r>
          </a:p>
          <a:p>
            <a:r>
              <a:rPr lang="en-US" sz="2400" dirty="0">
                <a:solidFill>
                  <a:srgbClr val="0070C0"/>
                </a:solidFill>
              </a:rPr>
              <a:t>Andrea </a:t>
            </a:r>
            <a:r>
              <a:rPr lang="en-US" sz="2400" dirty="0" err="1">
                <a:solidFill>
                  <a:srgbClr val="0070C0"/>
                </a:solidFill>
              </a:rPr>
              <a:t>Amparore</a:t>
            </a:r>
            <a:r>
              <a:rPr lang="en-US" sz="2400" dirty="0">
                <a:solidFill>
                  <a:srgbClr val="0070C0"/>
                </a:solidFill>
              </a:rPr>
              <a:t> – UN Food and Agriculture Organization, Collaborator</a:t>
            </a:r>
          </a:p>
          <a:p>
            <a:r>
              <a:rPr lang="en-US" sz="2400" dirty="0">
                <a:solidFill>
                  <a:srgbClr val="0070C0"/>
                </a:solidFill>
              </a:rPr>
              <a:t>Dan </a:t>
            </a:r>
            <a:r>
              <a:rPr lang="en-US" sz="2400" dirty="0" err="1">
                <a:solidFill>
                  <a:srgbClr val="0070C0"/>
                </a:solidFill>
              </a:rPr>
              <a:t>Slayback</a:t>
            </a:r>
            <a:r>
              <a:rPr lang="en-US" sz="2400" dirty="0">
                <a:solidFill>
                  <a:srgbClr val="0070C0"/>
                </a:solidFill>
              </a:rPr>
              <a:t> – SSAI/GSFC, Collaborator</a:t>
            </a:r>
          </a:p>
          <a:p>
            <a:endParaRPr lang="en-US" dirty="0"/>
          </a:p>
        </p:txBody>
      </p:sp>
    </p:spTree>
    <p:extLst>
      <p:ext uri="{BB962C8B-B14F-4D97-AF65-F5344CB8AC3E}">
        <p14:creationId xmlns:p14="http://schemas.microsoft.com/office/powerpoint/2010/main" val="2415061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7A12D767-D45A-1A4C-835E-12294A8D6C2F}"/>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512"/>
          <a:stretch/>
        </p:blipFill>
        <p:spPr bwMode="auto">
          <a:xfrm>
            <a:off x="3219558" y="1863647"/>
            <a:ext cx="6253009" cy="4415814"/>
          </a:xfrm>
          <a:prstGeom prst="rect">
            <a:avLst/>
          </a:prstGeom>
          <a:ln>
            <a:solidFill>
              <a:schemeClr val="accent1"/>
            </a:solid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21DE21DD-7D67-7045-8E72-E285417B4DC3}"/>
              </a:ext>
            </a:extLst>
          </p:cNvPr>
          <p:cNvSpPr txBox="1"/>
          <p:nvPr/>
        </p:nvSpPr>
        <p:spPr>
          <a:xfrm>
            <a:off x="4392843" y="140027"/>
            <a:ext cx="4418197" cy="646331"/>
          </a:xfrm>
          <a:prstGeom prst="rect">
            <a:avLst/>
          </a:prstGeom>
          <a:noFill/>
        </p:spPr>
        <p:txBody>
          <a:bodyPr wrap="none" rtlCol="0">
            <a:spAutoFit/>
          </a:bodyPr>
          <a:lstStyle/>
          <a:p>
            <a:r>
              <a:rPr lang="en-US" sz="3600" dirty="0"/>
              <a:t>MODIS Flood Mapping</a:t>
            </a:r>
          </a:p>
        </p:txBody>
      </p:sp>
      <p:sp>
        <p:nvSpPr>
          <p:cNvPr id="7" name="TextBox 6">
            <a:extLst>
              <a:ext uri="{FF2B5EF4-FFF2-40B4-BE49-F238E27FC236}">
                <a16:creationId xmlns:a16="http://schemas.microsoft.com/office/drawing/2014/main" id="{86A7FB89-DE0E-C24E-B19B-625A8FB3A0B7}"/>
              </a:ext>
            </a:extLst>
          </p:cNvPr>
          <p:cNvSpPr txBox="1"/>
          <p:nvPr/>
        </p:nvSpPr>
        <p:spPr>
          <a:xfrm>
            <a:off x="3293700" y="6351373"/>
            <a:ext cx="6014211" cy="369332"/>
          </a:xfrm>
          <a:prstGeom prst="rect">
            <a:avLst/>
          </a:prstGeom>
          <a:noFill/>
        </p:spPr>
        <p:txBody>
          <a:bodyPr wrap="none" rtlCol="0">
            <a:spAutoFit/>
          </a:bodyPr>
          <a:lstStyle/>
          <a:p>
            <a:r>
              <a:rPr lang="en-US" dirty="0"/>
              <a:t>Adaptive Network Fuzzy Inference System (ANFIS; Jang, 1993) </a:t>
            </a:r>
          </a:p>
        </p:txBody>
      </p:sp>
      <p:sp>
        <p:nvSpPr>
          <p:cNvPr id="8" name="TextBox 7">
            <a:extLst>
              <a:ext uri="{FF2B5EF4-FFF2-40B4-BE49-F238E27FC236}">
                <a16:creationId xmlns:a16="http://schemas.microsoft.com/office/drawing/2014/main" id="{20A7DD3C-1D2C-D547-B495-B5932EC951F5}"/>
              </a:ext>
            </a:extLst>
          </p:cNvPr>
          <p:cNvSpPr txBox="1"/>
          <p:nvPr/>
        </p:nvSpPr>
        <p:spPr>
          <a:xfrm>
            <a:off x="3491702" y="1273693"/>
            <a:ext cx="3087384" cy="369332"/>
          </a:xfrm>
          <a:prstGeom prst="rect">
            <a:avLst/>
          </a:prstGeom>
          <a:noFill/>
        </p:spPr>
        <p:txBody>
          <a:bodyPr wrap="none" rtlCol="0">
            <a:spAutoFit/>
          </a:bodyPr>
          <a:lstStyle/>
          <a:p>
            <a:r>
              <a:rPr lang="en-US" dirty="0"/>
              <a:t>MODIS water maps for training</a:t>
            </a:r>
          </a:p>
        </p:txBody>
      </p:sp>
      <p:cxnSp>
        <p:nvCxnSpPr>
          <p:cNvPr id="10" name="Elbow Connector 9">
            <a:extLst>
              <a:ext uri="{FF2B5EF4-FFF2-40B4-BE49-F238E27FC236}">
                <a16:creationId xmlns:a16="http://schemas.microsoft.com/office/drawing/2014/main" id="{7DBF5DEE-2C49-164E-8C5D-A544698D5EC0}"/>
              </a:ext>
            </a:extLst>
          </p:cNvPr>
          <p:cNvCxnSpPr>
            <a:cxnSpLocks/>
          </p:cNvCxnSpPr>
          <p:nvPr/>
        </p:nvCxnSpPr>
        <p:spPr>
          <a:xfrm>
            <a:off x="6599779" y="1483411"/>
            <a:ext cx="2384201" cy="2462131"/>
          </a:xfrm>
          <a:prstGeom prst="bentConnector2">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2172E3B-2FDC-DC4D-A0C9-16D2A587D222}"/>
              </a:ext>
            </a:extLst>
          </p:cNvPr>
          <p:cNvSpPr txBox="1"/>
          <p:nvPr/>
        </p:nvSpPr>
        <p:spPr>
          <a:xfrm>
            <a:off x="413359" y="2016690"/>
            <a:ext cx="2449068" cy="923330"/>
          </a:xfrm>
          <a:prstGeom prst="rect">
            <a:avLst/>
          </a:prstGeom>
          <a:noFill/>
        </p:spPr>
        <p:txBody>
          <a:bodyPr wrap="none" rtlCol="0">
            <a:spAutoFit/>
          </a:bodyPr>
          <a:lstStyle/>
          <a:p>
            <a:r>
              <a:rPr lang="en-US" dirty="0"/>
              <a:t>Output of Membership</a:t>
            </a:r>
          </a:p>
          <a:p>
            <a:r>
              <a:rPr lang="en-US" dirty="0"/>
              <a:t>Function is a fuzzy value</a:t>
            </a:r>
          </a:p>
          <a:p>
            <a:r>
              <a:rPr lang="en-US" dirty="0"/>
              <a:t>between 0 and 1</a:t>
            </a:r>
          </a:p>
        </p:txBody>
      </p:sp>
    </p:spTree>
    <p:extLst>
      <p:ext uri="{BB962C8B-B14F-4D97-AF65-F5344CB8AC3E}">
        <p14:creationId xmlns:p14="http://schemas.microsoft.com/office/powerpoint/2010/main" val="29939070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1100AF-7447-6346-80D3-7B38A6CE62AC}"/>
              </a:ext>
            </a:extLst>
          </p:cNvPr>
          <p:cNvSpPr txBox="1"/>
          <p:nvPr/>
        </p:nvSpPr>
        <p:spPr>
          <a:xfrm>
            <a:off x="2445775" y="0"/>
            <a:ext cx="7793608" cy="1077218"/>
          </a:xfrm>
          <a:prstGeom prst="rect">
            <a:avLst/>
          </a:prstGeom>
          <a:noFill/>
        </p:spPr>
        <p:txBody>
          <a:bodyPr wrap="none" rtlCol="0">
            <a:spAutoFit/>
          </a:bodyPr>
          <a:lstStyle/>
          <a:p>
            <a:pPr algn="ctr"/>
            <a:r>
              <a:rPr lang="en-US" sz="3200" dirty="0"/>
              <a:t>Experimental Potential Flood Location System</a:t>
            </a:r>
          </a:p>
          <a:p>
            <a:pPr algn="ctr"/>
            <a:r>
              <a:rPr lang="en-US" sz="3200" dirty="0"/>
              <a:t>“Blob” Detection</a:t>
            </a:r>
          </a:p>
        </p:txBody>
      </p:sp>
      <p:pic>
        <p:nvPicPr>
          <p:cNvPr id="6" name="Picture 5" descr="A picture containing map&#10;&#10;Description automatically generated">
            <a:extLst>
              <a:ext uri="{FF2B5EF4-FFF2-40B4-BE49-F238E27FC236}">
                <a16:creationId xmlns:a16="http://schemas.microsoft.com/office/drawing/2014/main" id="{F3ED8D11-CB8B-1841-BB24-66C80FF66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0475" y="1139240"/>
            <a:ext cx="5240672" cy="4933533"/>
          </a:xfrm>
          <a:prstGeom prst="rect">
            <a:avLst/>
          </a:prstGeom>
          <a:ln>
            <a:solidFill>
              <a:schemeClr val="accent1"/>
            </a:solidFill>
          </a:ln>
        </p:spPr>
      </p:pic>
      <p:sp>
        <p:nvSpPr>
          <p:cNvPr id="7" name="TextBox 6">
            <a:extLst>
              <a:ext uri="{FF2B5EF4-FFF2-40B4-BE49-F238E27FC236}">
                <a16:creationId xmlns:a16="http://schemas.microsoft.com/office/drawing/2014/main" id="{7B61C5C6-ABCF-434A-ABFC-0327FC0444ED}"/>
              </a:ext>
            </a:extLst>
          </p:cNvPr>
          <p:cNvSpPr txBox="1"/>
          <p:nvPr/>
        </p:nvSpPr>
        <p:spPr>
          <a:xfrm>
            <a:off x="4543395" y="6230295"/>
            <a:ext cx="3647793" cy="369332"/>
          </a:xfrm>
          <a:prstGeom prst="rect">
            <a:avLst/>
          </a:prstGeom>
          <a:noFill/>
        </p:spPr>
        <p:txBody>
          <a:bodyPr wrap="none" rtlCol="0">
            <a:spAutoFit/>
          </a:bodyPr>
          <a:lstStyle/>
          <a:p>
            <a:pPr marL="285750" indent="-285750">
              <a:buFont typeface="Arial" panose="020B0604020202020204" pitchFamily="34" charset="0"/>
              <a:buChar char="•"/>
            </a:pPr>
            <a:r>
              <a:rPr lang="en-US" dirty="0"/>
              <a:t>Precise flood location information</a:t>
            </a:r>
          </a:p>
        </p:txBody>
      </p:sp>
    </p:spTree>
    <p:extLst>
      <p:ext uri="{BB962C8B-B14F-4D97-AF65-F5344CB8AC3E}">
        <p14:creationId xmlns:p14="http://schemas.microsoft.com/office/powerpoint/2010/main" val="13560079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2F75E8E-A03E-034F-BEFE-E6E3BF5C7B5F}"/>
              </a:ext>
            </a:extLst>
          </p:cNvPr>
          <p:cNvSpPr txBox="1"/>
          <p:nvPr/>
        </p:nvSpPr>
        <p:spPr>
          <a:xfrm>
            <a:off x="3962400" y="359228"/>
            <a:ext cx="1183337" cy="400110"/>
          </a:xfrm>
          <a:prstGeom prst="rect">
            <a:avLst/>
          </a:prstGeom>
          <a:noFill/>
        </p:spPr>
        <p:txBody>
          <a:bodyPr wrap="none" rtlCol="0">
            <a:spAutoFit/>
          </a:bodyPr>
          <a:lstStyle/>
          <a:p>
            <a:r>
              <a:rPr lang="en-US" sz="2000" b="1" dirty="0"/>
              <a:t>Back up</a:t>
            </a:r>
          </a:p>
        </p:txBody>
      </p:sp>
    </p:spTree>
    <p:extLst>
      <p:ext uri="{BB962C8B-B14F-4D97-AF65-F5344CB8AC3E}">
        <p14:creationId xmlns:p14="http://schemas.microsoft.com/office/powerpoint/2010/main" val="21656532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202" y="-306020"/>
            <a:ext cx="11191507" cy="1470025"/>
          </a:xfrm>
        </p:spPr>
        <p:txBody>
          <a:bodyPr/>
          <a:lstStyle/>
          <a:p>
            <a:r>
              <a:rPr lang="en-US" sz="3360" dirty="0"/>
              <a:t>VEF is indicative of </a:t>
            </a:r>
            <a:r>
              <a:rPr lang="en-US" sz="3360" dirty="0">
                <a:sym typeface="Wingdings" pitchFamily="2" charset="2"/>
              </a:rPr>
              <a:t>MCE</a:t>
            </a:r>
            <a:endParaRPr lang="en-US" sz="3360" dirty="0"/>
          </a:p>
        </p:txBody>
      </p:sp>
      <p:pic>
        <p:nvPicPr>
          <p:cNvPr id="12" name="Picture 11">
            <a:extLst>
              <a:ext uri="{FF2B5EF4-FFF2-40B4-BE49-F238E27FC236}">
                <a16:creationId xmlns:a16="http://schemas.microsoft.com/office/drawing/2014/main" id="{F28A2DA8-3FDB-354D-8E0E-5116A0DE46D7}"/>
              </a:ext>
            </a:extLst>
          </p:cNvPr>
          <p:cNvPicPr/>
          <p:nvPr/>
        </p:nvPicPr>
        <p:blipFill rotWithShape="1">
          <a:blip r:embed="rId3" cstate="print">
            <a:extLst>
              <a:ext uri="{28A0092B-C50C-407E-A947-70E740481C1C}">
                <a14:useLocalDpi xmlns:a14="http://schemas.microsoft.com/office/drawing/2010/main"/>
              </a:ext>
            </a:extLst>
          </a:blip>
          <a:srcRect/>
          <a:stretch/>
        </p:blipFill>
        <p:spPr bwMode="auto">
          <a:xfrm>
            <a:off x="807111" y="1557748"/>
            <a:ext cx="4878764" cy="4692566"/>
          </a:xfrm>
          <a:prstGeom prst="rect">
            <a:avLst/>
          </a:prstGeom>
          <a:noFill/>
          <a:ln>
            <a:noFill/>
          </a:ln>
        </p:spPr>
      </p:pic>
      <p:pic>
        <p:nvPicPr>
          <p:cNvPr id="17" name="Picture 16">
            <a:extLst>
              <a:ext uri="{FF2B5EF4-FFF2-40B4-BE49-F238E27FC236}">
                <a16:creationId xmlns:a16="http://schemas.microsoft.com/office/drawing/2014/main" id="{C54D2AA6-8BA0-524A-AE52-68E1AFB31C75}"/>
              </a:ext>
            </a:extLst>
          </p:cNvPr>
          <p:cNvPicPr/>
          <p:nvPr/>
        </p:nvPicPr>
        <p:blipFill rotWithShape="1">
          <a:blip r:embed="rId4" cstate="print">
            <a:extLst>
              <a:ext uri="{28A0092B-C50C-407E-A947-70E740481C1C}">
                <a14:useLocalDpi xmlns:a14="http://schemas.microsoft.com/office/drawing/2010/main"/>
              </a:ext>
            </a:extLst>
          </a:blip>
          <a:srcRect/>
          <a:stretch/>
        </p:blipFill>
        <p:spPr bwMode="auto">
          <a:xfrm>
            <a:off x="5909500" y="1557748"/>
            <a:ext cx="4048963" cy="2419338"/>
          </a:xfrm>
          <a:prstGeom prst="rect">
            <a:avLst/>
          </a:prstGeom>
          <a:noFill/>
          <a:ln>
            <a:noFill/>
          </a:ln>
        </p:spPr>
      </p:pic>
      <p:pic>
        <p:nvPicPr>
          <p:cNvPr id="18" name="Picture 17">
            <a:extLst>
              <a:ext uri="{FF2B5EF4-FFF2-40B4-BE49-F238E27FC236}">
                <a16:creationId xmlns:a16="http://schemas.microsoft.com/office/drawing/2014/main" id="{8E806F4E-CC3D-4A4D-A898-4DF9C58F4E65}"/>
              </a:ext>
            </a:extLst>
          </p:cNvPr>
          <p:cNvPicPr/>
          <p:nvPr/>
        </p:nvPicPr>
        <p:blipFill rotWithShape="1">
          <a:blip r:embed="rId5" cstate="print">
            <a:extLst>
              <a:ext uri="{28A0092B-C50C-407E-A947-70E740481C1C}">
                <a14:useLocalDpi xmlns:a14="http://schemas.microsoft.com/office/drawing/2010/main"/>
              </a:ext>
            </a:extLst>
          </a:blip>
          <a:srcRect r="-520"/>
          <a:stretch/>
        </p:blipFill>
        <p:spPr bwMode="auto">
          <a:xfrm>
            <a:off x="9625110" y="1585505"/>
            <a:ext cx="1985489" cy="2342202"/>
          </a:xfrm>
          <a:prstGeom prst="rect">
            <a:avLst/>
          </a:prstGeom>
          <a:noFill/>
          <a:ln>
            <a:noFill/>
          </a:ln>
        </p:spPr>
      </p:pic>
      <p:pic>
        <p:nvPicPr>
          <p:cNvPr id="19" name="Picture 18">
            <a:extLst>
              <a:ext uri="{FF2B5EF4-FFF2-40B4-BE49-F238E27FC236}">
                <a16:creationId xmlns:a16="http://schemas.microsoft.com/office/drawing/2014/main" id="{EBD3EB99-148D-8842-974B-35790F0C92B7}"/>
              </a:ext>
            </a:extLst>
          </p:cNvPr>
          <p:cNvPicPr/>
          <p:nvPr/>
        </p:nvPicPr>
        <p:blipFill rotWithShape="1">
          <a:blip r:embed="rId6" cstate="print">
            <a:extLst>
              <a:ext uri="{28A0092B-C50C-407E-A947-70E740481C1C}">
                <a14:useLocalDpi xmlns:a14="http://schemas.microsoft.com/office/drawing/2010/main"/>
              </a:ext>
            </a:extLst>
          </a:blip>
          <a:srcRect/>
          <a:stretch/>
        </p:blipFill>
        <p:spPr bwMode="auto">
          <a:xfrm>
            <a:off x="5609065" y="4146841"/>
            <a:ext cx="5545759" cy="2342202"/>
          </a:xfrm>
          <a:prstGeom prst="rect">
            <a:avLst/>
          </a:prstGeom>
          <a:noFill/>
          <a:ln>
            <a:noFill/>
          </a:ln>
        </p:spPr>
      </p:pic>
      <p:sp>
        <p:nvSpPr>
          <p:cNvPr id="3" name="TextBox 2">
            <a:extLst>
              <a:ext uri="{FF2B5EF4-FFF2-40B4-BE49-F238E27FC236}">
                <a16:creationId xmlns:a16="http://schemas.microsoft.com/office/drawing/2014/main" id="{0AB55B06-D4E0-3346-8E8C-1C34B81A70A4}"/>
              </a:ext>
            </a:extLst>
          </p:cNvPr>
          <p:cNvSpPr txBox="1"/>
          <p:nvPr/>
        </p:nvSpPr>
        <p:spPr>
          <a:xfrm>
            <a:off x="7522465" y="6448171"/>
            <a:ext cx="917239" cy="350865"/>
          </a:xfrm>
          <a:prstGeom prst="rect">
            <a:avLst/>
          </a:prstGeom>
          <a:noFill/>
        </p:spPr>
        <p:txBody>
          <a:bodyPr wrap="none" rtlCol="0">
            <a:spAutoFit/>
          </a:bodyPr>
          <a:lstStyle/>
          <a:p>
            <a:pPr defTabSz="548640">
              <a:buClrTx/>
              <a:defRPr/>
            </a:pPr>
            <a:r>
              <a:rPr lang="en-US" sz="1680" kern="1200" dirty="0">
                <a:latin typeface="Helvetica"/>
                <a:ea typeface="+mn-ea"/>
                <a:cs typeface="+mn-cs"/>
              </a:rPr>
              <a:t>ln(VEF)</a:t>
            </a:r>
          </a:p>
        </p:txBody>
      </p:sp>
      <p:sp>
        <p:nvSpPr>
          <p:cNvPr id="5" name="TextBox 4">
            <a:extLst>
              <a:ext uri="{FF2B5EF4-FFF2-40B4-BE49-F238E27FC236}">
                <a16:creationId xmlns:a16="http://schemas.microsoft.com/office/drawing/2014/main" id="{A548A0AF-82E2-C24A-A782-F9087235A554}"/>
              </a:ext>
            </a:extLst>
          </p:cNvPr>
          <p:cNvSpPr txBox="1"/>
          <p:nvPr/>
        </p:nvSpPr>
        <p:spPr>
          <a:xfrm>
            <a:off x="804353" y="875210"/>
            <a:ext cx="10971108" cy="683264"/>
          </a:xfrm>
          <a:prstGeom prst="rect">
            <a:avLst/>
          </a:prstGeom>
          <a:noFill/>
        </p:spPr>
        <p:txBody>
          <a:bodyPr wrap="square" rtlCol="0">
            <a:spAutoFit/>
          </a:bodyPr>
          <a:lstStyle/>
          <a:p>
            <a:pPr marL="342900" indent="-342900" defTabSz="548640">
              <a:buClrTx/>
              <a:buFont typeface="Arial" panose="020B0604020202020204" pitchFamily="34" charset="0"/>
              <a:buChar char="•"/>
              <a:defRPr/>
            </a:pPr>
            <a:r>
              <a:rPr lang="en-US" sz="1920" kern="1200" dirty="0">
                <a:latin typeface="Helvetica"/>
                <a:ea typeface="+mn-ea"/>
                <a:cs typeface="+mn-cs"/>
              </a:rPr>
              <a:t>VEF spatial distribution clearly shows the impact of biome types on fire MCE</a:t>
            </a:r>
          </a:p>
          <a:p>
            <a:pPr marL="342900" indent="-342900" defTabSz="548640">
              <a:buClrTx/>
              <a:buFont typeface="Arial" panose="020B0604020202020204" pitchFamily="34" charset="0"/>
              <a:buChar char="•"/>
              <a:defRPr/>
            </a:pPr>
            <a:r>
              <a:rPr lang="en-US" sz="1920" kern="1200" dirty="0">
                <a:latin typeface="Helvetica"/>
                <a:ea typeface="+mn-ea"/>
                <a:cs typeface="+mn-cs"/>
              </a:rPr>
              <a:t>FRP has difficulty to describe MCE variation, such as shrubland vs. evergreen forests</a:t>
            </a:r>
          </a:p>
        </p:txBody>
      </p:sp>
      <p:sp>
        <p:nvSpPr>
          <p:cNvPr id="6" name="TextBox 5">
            <a:extLst>
              <a:ext uri="{FF2B5EF4-FFF2-40B4-BE49-F238E27FC236}">
                <a16:creationId xmlns:a16="http://schemas.microsoft.com/office/drawing/2014/main" id="{37B995B7-21CC-2E47-85A8-24E8E0C0C338}"/>
              </a:ext>
            </a:extLst>
          </p:cNvPr>
          <p:cNvSpPr txBox="1"/>
          <p:nvPr/>
        </p:nvSpPr>
        <p:spPr>
          <a:xfrm>
            <a:off x="881675" y="6304376"/>
            <a:ext cx="2488310" cy="350865"/>
          </a:xfrm>
          <a:prstGeom prst="rect">
            <a:avLst/>
          </a:prstGeom>
          <a:noFill/>
        </p:spPr>
        <p:txBody>
          <a:bodyPr wrap="none" rtlCol="0">
            <a:spAutoFit/>
          </a:bodyPr>
          <a:lstStyle/>
          <a:p>
            <a:pPr defTabSz="548640">
              <a:buClrTx/>
              <a:defRPr/>
            </a:pPr>
            <a:r>
              <a:rPr lang="en-US" sz="1680" kern="1200" dirty="0">
                <a:latin typeface="Helvetica"/>
                <a:ea typeface="+mn-ea"/>
                <a:cs typeface="+mn-cs"/>
              </a:rPr>
              <a:t>Wang et al., 2020, RSE.</a:t>
            </a:r>
          </a:p>
        </p:txBody>
      </p:sp>
      <p:sp>
        <p:nvSpPr>
          <p:cNvPr id="4" name="TextBox 3">
            <a:extLst>
              <a:ext uri="{FF2B5EF4-FFF2-40B4-BE49-F238E27FC236}">
                <a16:creationId xmlns:a16="http://schemas.microsoft.com/office/drawing/2014/main" id="{49569751-8594-2C49-99E0-0B883FFDBA0F}"/>
              </a:ext>
            </a:extLst>
          </p:cNvPr>
          <p:cNvSpPr txBox="1"/>
          <p:nvPr/>
        </p:nvSpPr>
        <p:spPr>
          <a:xfrm>
            <a:off x="2342283" y="3558375"/>
            <a:ext cx="604653" cy="350865"/>
          </a:xfrm>
          <a:prstGeom prst="rect">
            <a:avLst/>
          </a:prstGeom>
          <a:noFill/>
        </p:spPr>
        <p:txBody>
          <a:bodyPr wrap="none" rtlCol="0">
            <a:spAutoFit/>
          </a:bodyPr>
          <a:lstStyle/>
          <a:p>
            <a:pPr defTabSz="548640">
              <a:buClrTx/>
              <a:defRPr/>
            </a:pPr>
            <a:r>
              <a:rPr lang="en-US" sz="1680" kern="1200" dirty="0">
                <a:latin typeface="Helvetica"/>
                <a:ea typeface="+mn-ea"/>
                <a:cs typeface="+mn-cs"/>
              </a:rPr>
              <a:t>VEF</a:t>
            </a:r>
          </a:p>
        </p:txBody>
      </p:sp>
      <p:sp>
        <p:nvSpPr>
          <p:cNvPr id="11" name="TextBox 10">
            <a:extLst>
              <a:ext uri="{FF2B5EF4-FFF2-40B4-BE49-F238E27FC236}">
                <a16:creationId xmlns:a16="http://schemas.microsoft.com/office/drawing/2014/main" id="{7A1EA3A4-6DBD-B546-AA3C-CB64D7E68F88}"/>
              </a:ext>
            </a:extLst>
          </p:cNvPr>
          <p:cNvSpPr txBox="1"/>
          <p:nvPr/>
        </p:nvSpPr>
        <p:spPr>
          <a:xfrm>
            <a:off x="2342282" y="5897002"/>
            <a:ext cx="615874" cy="350865"/>
          </a:xfrm>
          <a:prstGeom prst="rect">
            <a:avLst/>
          </a:prstGeom>
          <a:noFill/>
        </p:spPr>
        <p:txBody>
          <a:bodyPr wrap="none" rtlCol="0">
            <a:spAutoFit/>
          </a:bodyPr>
          <a:lstStyle/>
          <a:p>
            <a:pPr defTabSz="548640">
              <a:buClrTx/>
              <a:defRPr/>
            </a:pPr>
            <a:r>
              <a:rPr lang="en-US" sz="1680" kern="1200" dirty="0">
                <a:latin typeface="Helvetica"/>
                <a:ea typeface="+mn-ea"/>
                <a:cs typeface="+mn-cs"/>
              </a:rPr>
              <a:t>FRP</a:t>
            </a:r>
          </a:p>
        </p:txBody>
      </p:sp>
      <p:sp>
        <p:nvSpPr>
          <p:cNvPr id="7" name="TextBox 6">
            <a:extLst>
              <a:ext uri="{FF2B5EF4-FFF2-40B4-BE49-F238E27FC236}">
                <a16:creationId xmlns:a16="http://schemas.microsoft.com/office/drawing/2014/main" id="{7884EB12-345E-6D40-8B6D-EA0C0A222C52}"/>
              </a:ext>
            </a:extLst>
          </p:cNvPr>
          <p:cNvSpPr txBox="1"/>
          <p:nvPr/>
        </p:nvSpPr>
        <p:spPr>
          <a:xfrm>
            <a:off x="7402609" y="5860068"/>
            <a:ext cx="2223686" cy="387798"/>
          </a:xfrm>
          <a:prstGeom prst="rect">
            <a:avLst/>
          </a:prstGeom>
          <a:noFill/>
        </p:spPr>
        <p:txBody>
          <a:bodyPr wrap="none" rtlCol="0">
            <a:spAutoFit/>
          </a:bodyPr>
          <a:lstStyle/>
          <a:p>
            <a:pPr defTabSz="548640">
              <a:buClrTx/>
              <a:defRPr/>
            </a:pPr>
            <a:r>
              <a:rPr lang="en-US" sz="1920" kern="1200" dirty="0">
                <a:latin typeface="Helvetica"/>
                <a:ea typeface="+mn-ea"/>
                <a:cs typeface="+mn-cs"/>
              </a:rPr>
              <a:t>y = 0.017x + 1.072</a:t>
            </a:r>
          </a:p>
        </p:txBody>
      </p:sp>
      <p:sp>
        <p:nvSpPr>
          <p:cNvPr id="13" name="TextBox 12">
            <a:extLst>
              <a:ext uri="{FF2B5EF4-FFF2-40B4-BE49-F238E27FC236}">
                <a16:creationId xmlns:a16="http://schemas.microsoft.com/office/drawing/2014/main" id="{0334E877-29C5-1C4F-B09F-01DAD70786FB}"/>
              </a:ext>
            </a:extLst>
          </p:cNvPr>
          <p:cNvSpPr txBox="1"/>
          <p:nvPr/>
        </p:nvSpPr>
        <p:spPr>
          <a:xfrm>
            <a:off x="6026510" y="4004843"/>
            <a:ext cx="4503605" cy="387798"/>
          </a:xfrm>
          <a:prstGeom prst="rect">
            <a:avLst/>
          </a:prstGeom>
          <a:noFill/>
        </p:spPr>
        <p:txBody>
          <a:bodyPr wrap="none" rtlCol="0">
            <a:spAutoFit/>
          </a:bodyPr>
          <a:lstStyle/>
          <a:p>
            <a:pPr defTabSz="548640">
              <a:buClrTx/>
              <a:defRPr/>
            </a:pPr>
            <a:r>
              <a:rPr lang="en-US" sz="1920" kern="1200" dirty="0">
                <a:latin typeface="Helvetica"/>
                <a:ea typeface="+mn-ea"/>
                <a:cs typeface="+mn-cs"/>
              </a:rPr>
              <a:t>MCE vs. VEF for different surface types</a:t>
            </a:r>
          </a:p>
        </p:txBody>
      </p:sp>
    </p:spTree>
    <p:extLst>
      <p:ext uri="{BB962C8B-B14F-4D97-AF65-F5344CB8AC3E}">
        <p14:creationId xmlns:p14="http://schemas.microsoft.com/office/powerpoint/2010/main" val="3693380430"/>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7EE47-62C8-2548-8592-70CD25894785}"/>
              </a:ext>
            </a:extLst>
          </p:cNvPr>
          <p:cNvSpPr>
            <a:spLocks noGrp="1"/>
          </p:cNvSpPr>
          <p:nvPr>
            <p:ph type="title"/>
          </p:nvPr>
        </p:nvSpPr>
        <p:spPr>
          <a:xfrm>
            <a:off x="3145855" y="-142166"/>
            <a:ext cx="6160987" cy="1143000"/>
          </a:xfrm>
        </p:spPr>
        <p:txBody>
          <a:bodyPr/>
          <a:lstStyle/>
          <a:p>
            <a:r>
              <a:rPr lang="en-US" dirty="0"/>
              <a:t>More Validation</a:t>
            </a:r>
          </a:p>
        </p:txBody>
      </p:sp>
      <p:pic>
        <p:nvPicPr>
          <p:cNvPr id="6" name="Picture 5">
            <a:extLst>
              <a:ext uri="{FF2B5EF4-FFF2-40B4-BE49-F238E27FC236}">
                <a16:creationId xmlns:a16="http://schemas.microsoft.com/office/drawing/2014/main" id="{3AA8479E-039F-2946-819D-E03DDE402650}"/>
              </a:ext>
            </a:extLst>
          </p:cNvPr>
          <p:cNvPicPr/>
          <p:nvPr/>
        </p:nvPicPr>
        <p:blipFill rotWithShape="1">
          <a:blip r:embed="rId3">
            <a:extLst>
              <a:ext uri="{28A0092B-C50C-407E-A947-70E740481C1C}">
                <a14:useLocalDpi xmlns:a14="http://schemas.microsoft.com/office/drawing/2010/main"/>
              </a:ext>
            </a:extLst>
          </a:blip>
          <a:srcRect/>
          <a:stretch/>
        </p:blipFill>
        <p:spPr bwMode="auto">
          <a:xfrm>
            <a:off x="348621" y="4219623"/>
            <a:ext cx="5123854" cy="2579478"/>
          </a:xfrm>
          <a:prstGeom prst="rect">
            <a:avLst/>
          </a:prstGeom>
          <a:noFill/>
          <a:ln>
            <a:noFill/>
          </a:ln>
        </p:spPr>
      </p:pic>
      <p:pic>
        <p:nvPicPr>
          <p:cNvPr id="7" name="Picture 2" descr="/var/folders/rf/q06y3_ps45q8xjd7hrzz896c0000gn/T/com.microsoft.Powerpoint/WebArchiveCopyPasteTempFiles/2Q==">
            <a:extLst>
              <a:ext uri="{FF2B5EF4-FFF2-40B4-BE49-F238E27FC236}">
                <a16:creationId xmlns:a16="http://schemas.microsoft.com/office/drawing/2014/main" id="{8BB72716-C922-8449-A4FC-D093C2C447E4}"/>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273496" y="1249440"/>
            <a:ext cx="5123855" cy="24729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6C6C20B-588C-164A-8C14-A0E0560289D0}"/>
              </a:ext>
            </a:extLst>
          </p:cNvPr>
          <p:cNvSpPr txBox="1"/>
          <p:nvPr/>
        </p:nvSpPr>
        <p:spPr>
          <a:xfrm>
            <a:off x="2449522" y="806242"/>
            <a:ext cx="1600118" cy="424732"/>
          </a:xfrm>
          <a:prstGeom prst="rect">
            <a:avLst/>
          </a:prstGeom>
          <a:noFill/>
        </p:spPr>
        <p:txBody>
          <a:bodyPr wrap="none" rtlCol="0">
            <a:spAutoFit/>
          </a:bodyPr>
          <a:lstStyle/>
          <a:p>
            <a:pPr defTabSz="548640">
              <a:buClrTx/>
              <a:defRPr/>
            </a:pPr>
            <a:r>
              <a:rPr lang="en-US" sz="2160" kern="1200" dirty="0">
                <a:latin typeface="Helvetica"/>
                <a:ea typeface="+mn-ea"/>
                <a:cs typeface="+mn-cs"/>
              </a:rPr>
              <a:t>VIIRS  VEF</a:t>
            </a:r>
          </a:p>
        </p:txBody>
      </p:sp>
      <p:sp>
        <p:nvSpPr>
          <p:cNvPr id="9" name="TextBox 8">
            <a:extLst>
              <a:ext uri="{FF2B5EF4-FFF2-40B4-BE49-F238E27FC236}">
                <a16:creationId xmlns:a16="http://schemas.microsoft.com/office/drawing/2014/main" id="{4DC2A616-F091-5A47-9758-4E88BC174411}"/>
              </a:ext>
            </a:extLst>
          </p:cNvPr>
          <p:cNvSpPr txBox="1"/>
          <p:nvPr/>
        </p:nvSpPr>
        <p:spPr>
          <a:xfrm>
            <a:off x="1541582" y="3854428"/>
            <a:ext cx="3413114" cy="424732"/>
          </a:xfrm>
          <a:prstGeom prst="rect">
            <a:avLst/>
          </a:prstGeom>
          <a:noFill/>
        </p:spPr>
        <p:txBody>
          <a:bodyPr wrap="none" rtlCol="0">
            <a:spAutoFit/>
          </a:bodyPr>
          <a:lstStyle/>
          <a:p>
            <a:pPr defTabSz="548640">
              <a:buClrTx/>
              <a:defRPr/>
            </a:pPr>
            <a:r>
              <a:rPr lang="en-US" sz="2160" kern="1200" dirty="0">
                <a:latin typeface="Helvetica"/>
                <a:ea typeface="+mn-ea"/>
                <a:cs typeface="+mn-cs"/>
              </a:rPr>
              <a:t>GFED climatology of MCE</a:t>
            </a:r>
          </a:p>
        </p:txBody>
      </p:sp>
      <p:sp>
        <p:nvSpPr>
          <p:cNvPr id="10" name="Rectangle 9">
            <a:extLst>
              <a:ext uri="{FF2B5EF4-FFF2-40B4-BE49-F238E27FC236}">
                <a16:creationId xmlns:a16="http://schemas.microsoft.com/office/drawing/2014/main" id="{1462C88D-AAE0-8748-AEE4-96BA1751F43F}"/>
              </a:ext>
            </a:extLst>
          </p:cNvPr>
          <p:cNvSpPr/>
          <p:nvPr/>
        </p:nvSpPr>
        <p:spPr>
          <a:xfrm>
            <a:off x="6719527" y="6340936"/>
            <a:ext cx="4514184" cy="424732"/>
          </a:xfrm>
          <a:prstGeom prst="rect">
            <a:avLst/>
          </a:prstGeom>
        </p:spPr>
        <p:txBody>
          <a:bodyPr wrap="none">
            <a:spAutoFit/>
          </a:bodyPr>
          <a:lstStyle/>
          <a:p>
            <a:pPr defTabSz="548640">
              <a:buClrTx/>
              <a:defRPr/>
            </a:pPr>
            <a:r>
              <a:rPr lang="en-US" sz="2160" kern="1200" dirty="0">
                <a:latin typeface="Times" pitchFamily="2" charset="0"/>
                <a:ea typeface="Times New Roman" panose="02020603050405020304" pitchFamily="18" charset="0"/>
                <a:cs typeface="Times New Roman" panose="02020603050405020304" pitchFamily="18" charset="0"/>
              </a:rPr>
              <a:t>(van Leeuwen and van der </a:t>
            </a:r>
            <a:r>
              <a:rPr lang="en-US" sz="2160" kern="1200" dirty="0" err="1">
                <a:latin typeface="Times" pitchFamily="2" charset="0"/>
                <a:ea typeface="Times New Roman" panose="02020603050405020304" pitchFamily="18" charset="0"/>
                <a:cs typeface="Times New Roman" panose="02020603050405020304" pitchFamily="18" charset="0"/>
              </a:rPr>
              <a:t>Werf</a:t>
            </a:r>
            <a:r>
              <a:rPr lang="en-US" sz="2160" kern="1200" dirty="0">
                <a:latin typeface="Times" pitchFamily="2" charset="0"/>
                <a:ea typeface="Times New Roman" panose="02020603050405020304" pitchFamily="18" charset="0"/>
                <a:cs typeface="Times New Roman" panose="02020603050405020304" pitchFamily="18" charset="0"/>
              </a:rPr>
              <a:t> 2011)</a:t>
            </a:r>
            <a:r>
              <a:rPr lang="en-US" sz="2160" kern="1200" dirty="0">
                <a:latin typeface="Helvetica"/>
                <a:ea typeface="+mn-ea"/>
                <a:cs typeface="+mn-cs"/>
              </a:rPr>
              <a:t> </a:t>
            </a:r>
          </a:p>
        </p:txBody>
      </p:sp>
      <p:sp>
        <p:nvSpPr>
          <p:cNvPr id="11" name="TextBox 10">
            <a:extLst>
              <a:ext uri="{FF2B5EF4-FFF2-40B4-BE49-F238E27FC236}">
                <a16:creationId xmlns:a16="http://schemas.microsoft.com/office/drawing/2014/main" id="{8D476504-CAD1-C34F-9BFA-AB8725DBE67D}"/>
              </a:ext>
            </a:extLst>
          </p:cNvPr>
          <p:cNvSpPr txBox="1"/>
          <p:nvPr/>
        </p:nvSpPr>
        <p:spPr>
          <a:xfrm>
            <a:off x="7675998" y="3722410"/>
            <a:ext cx="1444626" cy="424732"/>
          </a:xfrm>
          <a:prstGeom prst="rect">
            <a:avLst/>
          </a:prstGeom>
          <a:noFill/>
        </p:spPr>
        <p:txBody>
          <a:bodyPr wrap="none" rtlCol="0">
            <a:spAutoFit/>
          </a:bodyPr>
          <a:lstStyle/>
          <a:p>
            <a:pPr defTabSz="548640">
              <a:buClrTx/>
              <a:defRPr/>
            </a:pPr>
            <a:r>
              <a:rPr lang="en-US" sz="2160" kern="1200" dirty="0">
                <a:latin typeface="Helvetica"/>
                <a:ea typeface="+mn-ea"/>
                <a:cs typeface="+mn-cs"/>
              </a:rPr>
              <a:t>This study</a:t>
            </a:r>
          </a:p>
        </p:txBody>
      </p:sp>
      <p:pic>
        <p:nvPicPr>
          <p:cNvPr id="12" name="Picture 11">
            <a:extLst>
              <a:ext uri="{FF2B5EF4-FFF2-40B4-BE49-F238E27FC236}">
                <a16:creationId xmlns:a16="http://schemas.microsoft.com/office/drawing/2014/main" id="{BFAAB9A4-670A-844D-88F9-5560EC351085}"/>
              </a:ext>
            </a:extLst>
          </p:cNvPr>
          <p:cNvPicPr/>
          <p:nvPr/>
        </p:nvPicPr>
        <p:blipFill rotWithShape="1">
          <a:blip r:embed="rId5" cstate="print">
            <a:extLst>
              <a:ext uri="{28A0092B-C50C-407E-A947-70E740481C1C}">
                <a14:useLocalDpi xmlns:a14="http://schemas.microsoft.com/office/drawing/2010/main"/>
              </a:ext>
            </a:extLst>
          </a:blip>
          <a:srcRect/>
          <a:stretch/>
        </p:blipFill>
        <p:spPr bwMode="auto">
          <a:xfrm>
            <a:off x="6095882" y="3198351"/>
            <a:ext cx="5320649" cy="3153979"/>
          </a:xfrm>
          <a:prstGeom prst="rect">
            <a:avLst/>
          </a:prstGeom>
          <a:noFill/>
          <a:ln>
            <a:noFill/>
          </a:ln>
        </p:spPr>
      </p:pic>
      <p:pic>
        <p:nvPicPr>
          <p:cNvPr id="13" name="Picture 12">
            <a:extLst>
              <a:ext uri="{FF2B5EF4-FFF2-40B4-BE49-F238E27FC236}">
                <a16:creationId xmlns:a16="http://schemas.microsoft.com/office/drawing/2014/main" id="{2ED6CD79-F72F-B244-9A27-E8F69AAC3CC0}"/>
              </a:ext>
            </a:extLst>
          </p:cNvPr>
          <p:cNvPicPr/>
          <p:nvPr/>
        </p:nvPicPr>
        <p:blipFill rotWithShape="1">
          <a:blip r:embed="rId6">
            <a:extLst>
              <a:ext uri="{28A0092B-C50C-407E-A947-70E740481C1C}">
                <a14:useLocalDpi xmlns:a14="http://schemas.microsoft.com/office/drawing/2010/main"/>
              </a:ext>
            </a:extLst>
          </a:blip>
          <a:srcRect/>
          <a:stretch/>
        </p:blipFill>
        <p:spPr bwMode="auto">
          <a:xfrm>
            <a:off x="821778" y="6307033"/>
            <a:ext cx="4027289" cy="550967"/>
          </a:xfrm>
          <a:prstGeom prst="rect">
            <a:avLst/>
          </a:prstGeom>
          <a:noFill/>
          <a:ln>
            <a:noFill/>
          </a:ln>
        </p:spPr>
      </p:pic>
      <p:pic>
        <p:nvPicPr>
          <p:cNvPr id="14" name="Picture 2" descr="/var/folders/rf/q06y3_ps45q8xjd7hrzz896c0000gn/T/com.microsoft.Powerpoint/WebArchiveCopyPasteTempFiles/2Q==">
            <a:extLst>
              <a:ext uri="{FF2B5EF4-FFF2-40B4-BE49-F238E27FC236}">
                <a16:creationId xmlns:a16="http://schemas.microsoft.com/office/drawing/2014/main" id="{34EAEC86-7C32-3440-A74A-F6466C927165}"/>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5344713" y="1230974"/>
            <a:ext cx="570085" cy="266832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3D7681B-39D3-794F-A724-3768BE100C9D}"/>
              </a:ext>
            </a:extLst>
          </p:cNvPr>
          <p:cNvSpPr txBox="1"/>
          <p:nvPr/>
        </p:nvSpPr>
        <p:spPr>
          <a:xfrm>
            <a:off x="7646578" y="5262506"/>
            <a:ext cx="2223686" cy="387798"/>
          </a:xfrm>
          <a:prstGeom prst="rect">
            <a:avLst/>
          </a:prstGeom>
          <a:noFill/>
        </p:spPr>
        <p:txBody>
          <a:bodyPr wrap="none" rtlCol="0">
            <a:spAutoFit/>
          </a:bodyPr>
          <a:lstStyle/>
          <a:p>
            <a:pPr defTabSz="548640">
              <a:buClrTx/>
              <a:defRPr/>
            </a:pPr>
            <a:r>
              <a:rPr lang="en-US" sz="1920" kern="1200" dirty="0">
                <a:latin typeface="Helvetica"/>
                <a:ea typeface="+mn-ea"/>
                <a:cs typeface="+mn-cs"/>
              </a:rPr>
              <a:t>y = 0.018x + 1.077</a:t>
            </a:r>
          </a:p>
        </p:txBody>
      </p:sp>
      <p:sp>
        <p:nvSpPr>
          <p:cNvPr id="3" name="TextBox 2">
            <a:extLst>
              <a:ext uri="{FF2B5EF4-FFF2-40B4-BE49-F238E27FC236}">
                <a16:creationId xmlns:a16="http://schemas.microsoft.com/office/drawing/2014/main" id="{C233ED28-AD0D-C644-B8BA-3786669F091E}"/>
              </a:ext>
            </a:extLst>
          </p:cNvPr>
          <p:cNvSpPr txBox="1"/>
          <p:nvPr/>
        </p:nvSpPr>
        <p:spPr>
          <a:xfrm>
            <a:off x="7271576" y="2952361"/>
            <a:ext cx="2892138" cy="424732"/>
          </a:xfrm>
          <a:prstGeom prst="rect">
            <a:avLst/>
          </a:prstGeom>
          <a:noFill/>
        </p:spPr>
        <p:txBody>
          <a:bodyPr wrap="none" rtlCol="0">
            <a:spAutoFit/>
          </a:bodyPr>
          <a:lstStyle/>
          <a:p>
            <a:pPr defTabSz="548640">
              <a:buClrTx/>
              <a:defRPr/>
            </a:pPr>
            <a:r>
              <a:rPr lang="en-US" sz="2160" kern="1200" dirty="0">
                <a:latin typeface="Helvetica"/>
                <a:ea typeface="+mn-ea"/>
                <a:cs typeface="+mn-cs"/>
              </a:rPr>
              <a:t>Comparison by region</a:t>
            </a:r>
          </a:p>
        </p:txBody>
      </p:sp>
    </p:spTree>
    <p:extLst>
      <p:ext uri="{BB962C8B-B14F-4D97-AF65-F5344CB8AC3E}">
        <p14:creationId xmlns:p14="http://schemas.microsoft.com/office/powerpoint/2010/main" val="1237575578"/>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51E4D37-FB26-2349-9E0A-5EEC9A6159B1}"/>
              </a:ext>
            </a:extLst>
          </p:cNvPr>
          <p:cNvGrpSpPr/>
          <p:nvPr/>
        </p:nvGrpSpPr>
        <p:grpSpPr>
          <a:xfrm>
            <a:off x="1404185" y="1168071"/>
            <a:ext cx="3291840" cy="2601467"/>
            <a:chOff x="863810" y="3115877"/>
            <a:chExt cx="3657391" cy="2890518"/>
          </a:xfrm>
        </p:grpSpPr>
        <p:pic>
          <p:nvPicPr>
            <p:cNvPr id="3" name="Picture 2" descr="Map&#10;&#10;Description automatically generated">
              <a:extLst>
                <a:ext uri="{FF2B5EF4-FFF2-40B4-BE49-F238E27FC236}">
                  <a16:creationId xmlns:a16="http://schemas.microsoft.com/office/drawing/2014/main" id="{601CF2D0-CB9A-444A-A899-457EF0B52306}"/>
                </a:ext>
              </a:extLst>
            </p:cNvPr>
            <p:cNvPicPr>
              <a:picLocks noChangeAspect="1"/>
            </p:cNvPicPr>
            <p:nvPr/>
          </p:nvPicPr>
          <p:blipFill>
            <a:blip r:embed="rId3"/>
            <a:stretch>
              <a:fillRect/>
            </a:stretch>
          </p:blipFill>
          <p:spPr>
            <a:xfrm>
              <a:off x="863810" y="3115877"/>
              <a:ext cx="3657391" cy="2890518"/>
            </a:xfrm>
            <a:prstGeom prst="rect">
              <a:avLst/>
            </a:prstGeom>
          </p:spPr>
        </p:pic>
        <p:sp>
          <p:nvSpPr>
            <p:cNvPr id="19" name="TextBox 18">
              <a:extLst>
                <a:ext uri="{FF2B5EF4-FFF2-40B4-BE49-F238E27FC236}">
                  <a16:creationId xmlns:a16="http://schemas.microsoft.com/office/drawing/2014/main" id="{667540A3-2595-5E46-BEF4-2B66564CB660}"/>
                </a:ext>
              </a:extLst>
            </p:cNvPr>
            <p:cNvSpPr txBox="1"/>
            <p:nvPr/>
          </p:nvSpPr>
          <p:spPr>
            <a:xfrm>
              <a:off x="2648197" y="3200401"/>
              <a:ext cx="1384203" cy="379591"/>
            </a:xfrm>
            <a:prstGeom prst="rect">
              <a:avLst/>
            </a:prstGeom>
            <a:noFill/>
          </p:spPr>
          <p:txBody>
            <a:bodyPr wrap="none" rtlCol="0">
              <a:spAutoFit/>
            </a:bodyPr>
            <a:lstStyle/>
            <a:p>
              <a:r>
                <a:rPr lang="en-US" sz="1620" dirty="0">
                  <a:solidFill>
                    <a:schemeClr val="bg1"/>
                  </a:solidFill>
                </a:rPr>
                <a:t>2020-08-19</a:t>
              </a:r>
            </a:p>
          </p:txBody>
        </p:sp>
      </p:grpSp>
      <p:grpSp>
        <p:nvGrpSpPr>
          <p:cNvPr id="22" name="Group 21">
            <a:extLst>
              <a:ext uri="{FF2B5EF4-FFF2-40B4-BE49-F238E27FC236}">
                <a16:creationId xmlns:a16="http://schemas.microsoft.com/office/drawing/2014/main" id="{4AAB71E1-AD5E-F94F-89C2-A22F0BD5DA32}"/>
              </a:ext>
            </a:extLst>
          </p:cNvPr>
          <p:cNvGrpSpPr/>
          <p:nvPr/>
        </p:nvGrpSpPr>
        <p:grpSpPr>
          <a:xfrm>
            <a:off x="4696025" y="1167922"/>
            <a:ext cx="3291840" cy="2601616"/>
            <a:chOff x="2552700" y="666750"/>
            <a:chExt cx="3657600" cy="2890684"/>
          </a:xfrm>
        </p:grpSpPr>
        <p:pic>
          <p:nvPicPr>
            <p:cNvPr id="20" name="Picture 19" descr="Map&#10;&#10;Description automatically generated">
              <a:extLst>
                <a:ext uri="{FF2B5EF4-FFF2-40B4-BE49-F238E27FC236}">
                  <a16:creationId xmlns:a16="http://schemas.microsoft.com/office/drawing/2014/main" id="{9375404E-E5EB-DE4F-A2E7-6410202328F5}"/>
                </a:ext>
              </a:extLst>
            </p:cNvPr>
            <p:cNvPicPr>
              <a:picLocks noChangeAspect="1"/>
            </p:cNvPicPr>
            <p:nvPr/>
          </p:nvPicPr>
          <p:blipFill>
            <a:blip r:embed="rId4"/>
            <a:stretch>
              <a:fillRect/>
            </a:stretch>
          </p:blipFill>
          <p:spPr>
            <a:xfrm>
              <a:off x="2552700" y="666750"/>
              <a:ext cx="3657600" cy="2890684"/>
            </a:xfrm>
            <a:prstGeom prst="rect">
              <a:avLst/>
            </a:prstGeom>
          </p:spPr>
        </p:pic>
        <p:sp>
          <p:nvSpPr>
            <p:cNvPr id="21" name="TextBox 20">
              <a:extLst>
                <a:ext uri="{FF2B5EF4-FFF2-40B4-BE49-F238E27FC236}">
                  <a16:creationId xmlns:a16="http://schemas.microsoft.com/office/drawing/2014/main" id="{5C1D7948-BC94-A04B-8736-755D62C50BA8}"/>
                </a:ext>
              </a:extLst>
            </p:cNvPr>
            <p:cNvSpPr txBox="1"/>
            <p:nvPr/>
          </p:nvSpPr>
          <p:spPr>
            <a:xfrm>
              <a:off x="4348189" y="758657"/>
              <a:ext cx="1384282" cy="379591"/>
            </a:xfrm>
            <a:prstGeom prst="rect">
              <a:avLst/>
            </a:prstGeom>
            <a:noFill/>
          </p:spPr>
          <p:txBody>
            <a:bodyPr wrap="none" rtlCol="0">
              <a:spAutoFit/>
            </a:bodyPr>
            <a:lstStyle/>
            <a:p>
              <a:r>
                <a:rPr lang="en-US" sz="1620" dirty="0">
                  <a:solidFill>
                    <a:schemeClr val="bg1"/>
                  </a:solidFill>
                </a:rPr>
                <a:t>2020-08-20</a:t>
              </a:r>
            </a:p>
          </p:txBody>
        </p:sp>
      </p:grpSp>
      <p:grpSp>
        <p:nvGrpSpPr>
          <p:cNvPr id="26" name="Group 25">
            <a:extLst>
              <a:ext uri="{FF2B5EF4-FFF2-40B4-BE49-F238E27FC236}">
                <a16:creationId xmlns:a16="http://schemas.microsoft.com/office/drawing/2014/main" id="{4267C270-8357-3B4D-9F29-9DDDB6A20C1A}"/>
              </a:ext>
            </a:extLst>
          </p:cNvPr>
          <p:cNvGrpSpPr/>
          <p:nvPr/>
        </p:nvGrpSpPr>
        <p:grpSpPr>
          <a:xfrm>
            <a:off x="7987865" y="1167922"/>
            <a:ext cx="3291840" cy="2601616"/>
            <a:chOff x="4267200" y="2703109"/>
            <a:chExt cx="3657600" cy="2890684"/>
          </a:xfrm>
        </p:grpSpPr>
        <p:pic>
          <p:nvPicPr>
            <p:cNvPr id="24" name="Picture 23" descr="Graphical user interface, map&#10;&#10;Description automatically generated">
              <a:extLst>
                <a:ext uri="{FF2B5EF4-FFF2-40B4-BE49-F238E27FC236}">
                  <a16:creationId xmlns:a16="http://schemas.microsoft.com/office/drawing/2014/main" id="{432DB030-D18B-3A45-931F-FE94D36C6CD8}"/>
                </a:ext>
              </a:extLst>
            </p:cNvPr>
            <p:cNvPicPr>
              <a:picLocks noChangeAspect="1"/>
            </p:cNvPicPr>
            <p:nvPr/>
          </p:nvPicPr>
          <p:blipFill>
            <a:blip r:embed="rId5"/>
            <a:stretch>
              <a:fillRect/>
            </a:stretch>
          </p:blipFill>
          <p:spPr>
            <a:xfrm>
              <a:off x="4267200" y="2703109"/>
              <a:ext cx="3657600" cy="2890684"/>
            </a:xfrm>
            <a:prstGeom prst="rect">
              <a:avLst/>
            </a:prstGeom>
          </p:spPr>
        </p:pic>
        <p:sp>
          <p:nvSpPr>
            <p:cNvPr id="25" name="TextBox 24">
              <a:extLst>
                <a:ext uri="{FF2B5EF4-FFF2-40B4-BE49-F238E27FC236}">
                  <a16:creationId xmlns:a16="http://schemas.microsoft.com/office/drawing/2014/main" id="{1EB241F7-2F98-AD49-86BA-7B4E92D0D248}"/>
                </a:ext>
              </a:extLst>
            </p:cNvPr>
            <p:cNvSpPr txBox="1"/>
            <p:nvPr/>
          </p:nvSpPr>
          <p:spPr>
            <a:xfrm>
              <a:off x="6049931" y="2788569"/>
              <a:ext cx="1384282" cy="379591"/>
            </a:xfrm>
            <a:prstGeom prst="rect">
              <a:avLst/>
            </a:prstGeom>
            <a:noFill/>
          </p:spPr>
          <p:txBody>
            <a:bodyPr wrap="none" rtlCol="0">
              <a:spAutoFit/>
            </a:bodyPr>
            <a:lstStyle/>
            <a:p>
              <a:r>
                <a:rPr lang="en-US" sz="1620" dirty="0">
                  <a:solidFill>
                    <a:schemeClr val="bg1"/>
                  </a:solidFill>
                </a:rPr>
                <a:t>2020-08-21</a:t>
              </a:r>
            </a:p>
          </p:txBody>
        </p:sp>
      </p:grpSp>
      <p:grpSp>
        <p:nvGrpSpPr>
          <p:cNvPr id="38" name="Group 37">
            <a:extLst>
              <a:ext uri="{FF2B5EF4-FFF2-40B4-BE49-F238E27FC236}">
                <a16:creationId xmlns:a16="http://schemas.microsoft.com/office/drawing/2014/main" id="{01F4688A-4BB1-DF42-8097-707DB36BB5F0}"/>
              </a:ext>
            </a:extLst>
          </p:cNvPr>
          <p:cNvGrpSpPr/>
          <p:nvPr/>
        </p:nvGrpSpPr>
        <p:grpSpPr>
          <a:xfrm>
            <a:off x="1404185" y="4052630"/>
            <a:ext cx="3291840" cy="2601616"/>
            <a:chOff x="949343" y="3743546"/>
            <a:chExt cx="3657600" cy="2890684"/>
          </a:xfrm>
        </p:grpSpPr>
        <p:pic>
          <p:nvPicPr>
            <p:cNvPr id="28" name="Picture 27" descr="Map&#10;&#10;Description automatically generated">
              <a:extLst>
                <a:ext uri="{FF2B5EF4-FFF2-40B4-BE49-F238E27FC236}">
                  <a16:creationId xmlns:a16="http://schemas.microsoft.com/office/drawing/2014/main" id="{38EEAF76-36A7-9042-9D22-EA08408AD42E}"/>
                </a:ext>
              </a:extLst>
            </p:cNvPr>
            <p:cNvPicPr>
              <a:picLocks noChangeAspect="1"/>
            </p:cNvPicPr>
            <p:nvPr/>
          </p:nvPicPr>
          <p:blipFill>
            <a:blip r:embed="rId6"/>
            <a:stretch>
              <a:fillRect/>
            </a:stretch>
          </p:blipFill>
          <p:spPr>
            <a:xfrm>
              <a:off x="949343" y="3743546"/>
              <a:ext cx="3657600" cy="2890684"/>
            </a:xfrm>
            <a:prstGeom prst="rect">
              <a:avLst/>
            </a:prstGeom>
          </p:spPr>
        </p:pic>
        <p:sp>
          <p:nvSpPr>
            <p:cNvPr id="33" name="TextBox 32">
              <a:extLst>
                <a:ext uri="{FF2B5EF4-FFF2-40B4-BE49-F238E27FC236}">
                  <a16:creationId xmlns:a16="http://schemas.microsoft.com/office/drawing/2014/main" id="{23A9EAF7-6639-B443-874D-B9C4259BCDF0}"/>
                </a:ext>
              </a:extLst>
            </p:cNvPr>
            <p:cNvSpPr txBox="1"/>
            <p:nvPr/>
          </p:nvSpPr>
          <p:spPr>
            <a:xfrm>
              <a:off x="2732002" y="3843297"/>
              <a:ext cx="1384282" cy="379591"/>
            </a:xfrm>
            <a:prstGeom prst="rect">
              <a:avLst/>
            </a:prstGeom>
            <a:noFill/>
          </p:spPr>
          <p:txBody>
            <a:bodyPr wrap="none" rtlCol="0">
              <a:spAutoFit/>
            </a:bodyPr>
            <a:lstStyle/>
            <a:p>
              <a:r>
                <a:rPr lang="en-US" sz="1620" dirty="0">
                  <a:solidFill>
                    <a:schemeClr val="bg1"/>
                  </a:solidFill>
                </a:rPr>
                <a:t>2020-08-19</a:t>
              </a:r>
            </a:p>
          </p:txBody>
        </p:sp>
      </p:grpSp>
      <p:grpSp>
        <p:nvGrpSpPr>
          <p:cNvPr id="37" name="Group 36">
            <a:extLst>
              <a:ext uri="{FF2B5EF4-FFF2-40B4-BE49-F238E27FC236}">
                <a16:creationId xmlns:a16="http://schemas.microsoft.com/office/drawing/2014/main" id="{32FF2E6B-C7D0-7041-B816-E7EE1DEB0A99}"/>
              </a:ext>
            </a:extLst>
          </p:cNvPr>
          <p:cNvGrpSpPr/>
          <p:nvPr/>
        </p:nvGrpSpPr>
        <p:grpSpPr>
          <a:xfrm>
            <a:off x="4696025" y="4052630"/>
            <a:ext cx="3291840" cy="2601616"/>
            <a:chOff x="4606943" y="3743546"/>
            <a:chExt cx="3657600" cy="2890684"/>
          </a:xfrm>
        </p:grpSpPr>
        <p:pic>
          <p:nvPicPr>
            <p:cNvPr id="30" name="Picture 29" descr="Map&#10;&#10;Description automatically generated">
              <a:extLst>
                <a:ext uri="{FF2B5EF4-FFF2-40B4-BE49-F238E27FC236}">
                  <a16:creationId xmlns:a16="http://schemas.microsoft.com/office/drawing/2014/main" id="{437F8486-ACEB-544D-B0E3-9118AA88C82B}"/>
                </a:ext>
              </a:extLst>
            </p:cNvPr>
            <p:cNvPicPr>
              <a:picLocks noChangeAspect="1"/>
            </p:cNvPicPr>
            <p:nvPr/>
          </p:nvPicPr>
          <p:blipFill>
            <a:blip r:embed="rId7"/>
            <a:stretch>
              <a:fillRect/>
            </a:stretch>
          </p:blipFill>
          <p:spPr>
            <a:xfrm>
              <a:off x="4606943" y="3743546"/>
              <a:ext cx="3657600" cy="2890684"/>
            </a:xfrm>
            <a:prstGeom prst="rect">
              <a:avLst/>
            </a:prstGeom>
          </p:spPr>
        </p:pic>
        <p:sp>
          <p:nvSpPr>
            <p:cNvPr id="34" name="TextBox 33">
              <a:extLst>
                <a:ext uri="{FF2B5EF4-FFF2-40B4-BE49-F238E27FC236}">
                  <a16:creationId xmlns:a16="http://schemas.microsoft.com/office/drawing/2014/main" id="{0D9B51B6-8546-F248-BBF6-731AA6111FEC}"/>
                </a:ext>
              </a:extLst>
            </p:cNvPr>
            <p:cNvSpPr txBox="1"/>
            <p:nvPr/>
          </p:nvSpPr>
          <p:spPr>
            <a:xfrm>
              <a:off x="6402360" y="3843297"/>
              <a:ext cx="1384282" cy="379591"/>
            </a:xfrm>
            <a:prstGeom prst="rect">
              <a:avLst/>
            </a:prstGeom>
            <a:noFill/>
          </p:spPr>
          <p:txBody>
            <a:bodyPr wrap="none" rtlCol="0">
              <a:spAutoFit/>
            </a:bodyPr>
            <a:lstStyle/>
            <a:p>
              <a:r>
                <a:rPr lang="en-US" sz="1620" dirty="0">
                  <a:solidFill>
                    <a:schemeClr val="bg1"/>
                  </a:solidFill>
                </a:rPr>
                <a:t>2020-08-20</a:t>
              </a:r>
            </a:p>
          </p:txBody>
        </p:sp>
      </p:grpSp>
      <p:grpSp>
        <p:nvGrpSpPr>
          <p:cNvPr id="36" name="Group 35">
            <a:extLst>
              <a:ext uri="{FF2B5EF4-FFF2-40B4-BE49-F238E27FC236}">
                <a16:creationId xmlns:a16="http://schemas.microsoft.com/office/drawing/2014/main" id="{F0EF4ECD-12B4-4643-9079-93F97A4B9D63}"/>
              </a:ext>
            </a:extLst>
          </p:cNvPr>
          <p:cNvGrpSpPr/>
          <p:nvPr/>
        </p:nvGrpSpPr>
        <p:grpSpPr>
          <a:xfrm>
            <a:off x="7987865" y="4052630"/>
            <a:ext cx="3291840" cy="2601616"/>
            <a:chOff x="8264543" y="3743546"/>
            <a:chExt cx="3657600" cy="2890684"/>
          </a:xfrm>
        </p:grpSpPr>
        <p:pic>
          <p:nvPicPr>
            <p:cNvPr id="32" name="Picture 31" descr="A picture containing graphical user interface, map&#10;&#10;Description automatically generated">
              <a:extLst>
                <a:ext uri="{FF2B5EF4-FFF2-40B4-BE49-F238E27FC236}">
                  <a16:creationId xmlns:a16="http://schemas.microsoft.com/office/drawing/2014/main" id="{0FA47265-7981-3444-889E-964FB36F3F0C}"/>
                </a:ext>
              </a:extLst>
            </p:cNvPr>
            <p:cNvPicPr>
              <a:picLocks noChangeAspect="1"/>
            </p:cNvPicPr>
            <p:nvPr/>
          </p:nvPicPr>
          <p:blipFill>
            <a:blip r:embed="rId8"/>
            <a:stretch>
              <a:fillRect/>
            </a:stretch>
          </p:blipFill>
          <p:spPr>
            <a:xfrm>
              <a:off x="8264543" y="3743546"/>
              <a:ext cx="3657600" cy="2890684"/>
            </a:xfrm>
            <a:prstGeom prst="rect">
              <a:avLst/>
            </a:prstGeom>
          </p:spPr>
        </p:pic>
        <p:sp>
          <p:nvSpPr>
            <p:cNvPr id="35" name="TextBox 34">
              <a:extLst>
                <a:ext uri="{FF2B5EF4-FFF2-40B4-BE49-F238E27FC236}">
                  <a16:creationId xmlns:a16="http://schemas.microsoft.com/office/drawing/2014/main" id="{AAAAF0BC-480F-5347-8618-9B23C4B978C6}"/>
                </a:ext>
              </a:extLst>
            </p:cNvPr>
            <p:cNvSpPr txBox="1"/>
            <p:nvPr/>
          </p:nvSpPr>
          <p:spPr>
            <a:xfrm>
              <a:off x="10058507" y="3827517"/>
              <a:ext cx="1384282" cy="379591"/>
            </a:xfrm>
            <a:prstGeom prst="rect">
              <a:avLst/>
            </a:prstGeom>
            <a:noFill/>
          </p:spPr>
          <p:txBody>
            <a:bodyPr wrap="none" rtlCol="0">
              <a:spAutoFit/>
            </a:bodyPr>
            <a:lstStyle/>
            <a:p>
              <a:r>
                <a:rPr lang="en-US" sz="1620" dirty="0">
                  <a:solidFill>
                    <a:schemeClr val="bg1"/>
                  </a:solidFill>
                </a:rPr>
                <a:t>2020-08-21</a:t>
              </a:r>
            </a:p>
          </p:txBody>
        </p:sp>
      </p:grpSp>
      <p:sp>
        <p:nvSpPr>
          <p:cNvPr id="39" name="TextBox 38">
            <a:extLst>
              <a:ext uri="{FF2B5EF4-FFF2-40B4-BE49-F238E27FC236}">
                <a16:creationId xmlns:a16="http://schemas.microsoft.com/office/drawing/2014/main" id="{E2E6C428-3356-424C-A87E-EA45A280F3DA}"/>
              </a:ext>
            </a:extLst>
          </p:cNvPr>
          <p:cNvSpPr txBox="1"/>
          <p:nvPr/>
        </p:nvSpPr>
        <p:spPr>
          <a:xfrm>
            <a:off x="814378" y="1152919"/>
            <a:ext cx="604653" cy="350865"/>
          </a:xfrm>
          <a:prstGeom prst="rect">
            <a:avLst/>
          </a:prstGeom>
          <a:noFill/>
        </p:spPr>
        <p:txBody>
          <a:bodyPr wrap="none" rtlCol="0">
            <a:spAutoFit/>
          </a:bodyPr>
          <a:lstStyle/>
          <a:p>
            <a:r>
              <a:rPr lang="en-US" sz="1680" dirty="0"/>
              <a:t>VEF</a:t>
            </a:r>
          </a:p>
        </p:txBody>
      </p:sp>
      <p:sp>
        <p:nvSpPr>
          <p:cNvPr id="40" name="TextBox 39">
            <a:extLst>
              <a:ext uri="{FF2B5EF4-FFF2-40B4-BE49-F238E27FC236}">
                <a16:creationId xmlns:a16="http://schemas.microsoft.com/office/drawing/2014/main" id="{3AD8BED1-5C80-6442-AB7E-3A8D69274F12}"/>
              </a:ext>
            </a:extLst>
          </p:cNvPr>
          <p:cNvSpPr txBox="1"/>
          <p:nvPr/>
        </p:nvSpPr>
        <p:spPr>
          <a:xfrm>
            <a:off x="814378" y="3712591"/>
            <a:ext cx="615874" cy="350865"/>
          </a:xfrm>
          <a:prstGeom prst="rect">
            <a:avLst/>
          </a:prstGeom>
          <a:noFill/>
        </p:spPr>
        <p:txBody>
          <a:bodyPr wrap="none" rtlCol="0">
            <a:spAutoFit/>
          </a:bodyPr>
          <a:lstStyle/>
          <a:p>
            <a:r>
              <a:rPr lang="en-US" sz="1680" dirty="0"/>
              <a:t>FRP</a:t>
            </a:r>
          </a:p>
        </p:txBody>
      </p:sp>
      <p:sp>
        <p:nvSpPr>
          <p:cNvPr id="6" name="Freeform: Shape 5">
            <a:extLst>
              <a:ext uri="{FF2B5EF4-FFF2-40B4-BE49-F238E27FC236}">
                <a16:creationId xmlns:a16="http://schemas.microsoft.com/office/drawing/2014/main" id="{E9446D7F-86A0-47E7-B0B8-7EB59EC7CB13}"/>
              </a:ext>
            </a:extLst>
          </p:cNvPr>
          <p:cNvSpPr/>
          <p:nvPr/>
        </p:nvSpPr>
        <p:spPr bwMode="auto">
          <a:xfrm>
            <a:off x="6077082" y="2639149"/>
            <a:ext cx="624314" cy="558794"/>
          </a:xfrm>
          <a:custGeom>
            <a:avLst/>
            <a:gdLst>
              <a:gd name="connsiteX0" fmla="*/ 0 w 520262"/>
              <a:gd name="connsiteY0" fmla="*/ 0 h 465662"/>
              <a:gd name="connsiteX1" fmla="*/ 63062 w 520262"/>
              <a:gd name="connsiteY1" fmla="*/ 15766 h 465662"/>
              <a:gd name="connsiteX2" fmla="*/ 118241 w 520262"/>
              <a:gd name="connsiteY2" fmla="*/ 47297 h 465662"/>
              <a:gd name="connsiteX3" fmla="*/ 165538 w 520262"/>
              <a:gd name="connsiteY3" fmla="*/ 78828 h 465662"/>
              <a:gd name="connsiteX4" fmla="*/ 189186 w 520262"/>
              <a:gd name="connsiteY4" fmla="*/ 126124 h 465662"/>
              <a:gd name="connsiteX5" fmla="*/ 212835 w 520262"/>
              <a:gd name="connsiteY5" fmla="*/ 204952 h 465662"/>
              <a:gd name="connsiteX6" fmla="*/ 220717 w 520262"/>
              <a:gd name="connsiteY6" fmla="*/ 228600 h 465662"/>
              <a:gd name="connsiteX7" fmla="*/ 212835 w 520262"/>
              <a:gd name="connsiteY7" fmla="*/ 283780 h 465662"/>
              <a:gd name="connsiteX8" fmla="*/ 220717 w 520262"/>
              <a:gd name="connsiteY8" fmla="*/ 378373 h 465662"/>
              <a:gd name="connsiteX9" fmla="*/ 252248 w 520262"/>
              <a:gd name="connsiteY9" fmla="*/ 386256 h 465662"/>
              <a:gd name="connsiteX10" fmla="*/ 299545 w 520262"/>
              <a:gd name="connsiteY10" fmla="*/ 402021 h 465662"/>
              <a:gd name="connsiteX11" fmla="*/ 346841 w 520262"/>
              <a:gd name="connsiteY11" fmla="*/ 425669 h 465662"/>
              <a:gd name="connsiteX12" fmla="*/ 409904 w 520262"/>
              <a:gd name="connsiteY12" fmla="*/ 441435 h 465662"/>
              <a:gd name="connsiteX13" fmla="*/ 488731 w 520262"/>
              <a:gd name="connsiteY13" fmla="*/ 465083 h 465662"/>
              <a:gd name="connsiteX14" fmla="*/ 520262 w 520262"/>
              <a:gd name="connsiteY14" fmla="*/ 465083 h 46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0262" h="465662">
                <a:moveTo>
                  <a:pt x="0" y="0"/>
                </a:moveTo>
                <a:cubicBezTo>
                  <a:pt x="5686" y="1137"/>
                  <a:pt x="52673" y="8840"/>
                  <a:pt x="63062" y="15766"/>
                </a:cubicBezTo>
                <a:cubicBezTo>
                  <a:pt x="119417" y="53336"/>
                  <a:pt x="51554" y="30625"/>
                  <a:pt x="118241" y="47297"/>
                </a:cubicBezTo>
                <a:cubicBezTo>
                  <a:pt x="134007" y="57807"/>
                  <a:pt x="159546" y="60853"/>
                  <a:pt x="165538" y="78828"/>
                </a:cubicBezTo>
                <a:cubicBezTo>
                  <a:pt x="194289" y="165077"/>
                  <a:pt x="148435" y="34434"/>
                  <a:pt x="189186" y="126124"/>
                </a:cubicBezTo>
                <a:cubicBezTo>
                  <a:pt x="204171" y="159840"/>
                  <a:pt x="203664" y="172852"/>
                  <a:pt x="212835" y="204952"/>
                </a:cubicBezTo>
                <a:cubicBezTo>
                  <a:pt x="215118" y="212941"/>
                  <a:pt x="218090" y="220717"/>
                  <a:pt x="220717" y="228600"/>
                </a:cubicBezTo>
                <a:cubicBezTo>
                  <a:pt x="218090" y="246993"/>
                  <a:pt x="216479" y="265561"/>
                  <a:pt x="212835" y="283780"/>
                </a:cubicBezTo>
                <a:cubicBezTo>
                  <a:pt x="204516" y="325378"/>
                  <a:pt x="182086" y="313987"/>
                  <a:pt x="220717" y="378373"/>
                </a:cubicBezTo>
                <a:cubicBezTo>
                  <a:pt x="226291" y="387663"/>
                  <a:pt x="241871" y="383143"/>
                  <a:pt x="252248" y="386256"/>
                </a:cubicBezTo>
                <a:cubicBezTo>
                  <a:pt x="268166" y="391031"/>
                  <a:pt x="283779" y="396766"/>
                  <a:pt x="299545" y="402021"/>
                </a:cubicBezTo>
                <a:cubicBezTo>
                  <a:pt x="358982" y="421833"/>
                  <a:pt x="285722" y="395110"/>
                  <a:pt x="346841" y="425669"/>
                </a:cubicBezTo>
                <a:cubicBezTo>
                  <a:pt x="365976" y="435236"/>
                  <a:pt x="390115" y="436038"/>
                  <a:pt x="409904" y="441435"/>
                </a:cubicBezTo>
                <a:cubicBezTo>
                  <a:pt x="429243" y="446709"/>
                  <a:pt x="466005" y="462242"/>
                  <a:pt x="488731" y="465083"/>
                </a:cubicBezTo>
                <a:cubicBezTo>
                  <a:pt x="499160" y="466387"/>
                  <a:pt x="509752" y="465083"/>
                  <a:pt x="520262" y="465083"/>
                </a:cubicBezTo>
              </a:path>
            </a:pathLst>
          </a:custGeom>
          <a:ln w="44450">
            <a:solidFill>
              <a:srgbClr val="A7B212"/>
            </a:solidFill>
            <a:headEnd type="none" w="med" len="med"/>
            <a:tailEnd type="none" w="med" len="med"/>
          </a:ln>
        </p:spPr>
        <p:style>
          <a:lnRef idx="1">
            <a:schemeClr val="accent3"/>
          </a:lnRef>
          <a:fillRef idx="0">
            <a:schemeClr val="accent3"/>
          </a:fillRef>
          <a:effectRef idx="0">
            <a:schemeClr val="accent3"/>
          </a:effectRef>
          <a:fontRef idx="minor">
            <a:schemeClr val="tx1"/>
          </a:fontRef>
        </p:style>
        <p:txBody>
          <a:bodyPr vert="horz" wrap="square" lIns="109728" tIns="54864" rIns="109728" bIns="54864" numCol="1" rtlCol="0" anchor="t" anchorCtr="0" compatLnSpc="1">
            <a:prstTxWarp prst="textNoShape">
              <a:avLst/>
            </a:prstTxWarp>
          </a:bodyPr>
          <a:lstStyle/>
          <a:p>
            <a:pPr defTabSz="1097280" fontAlgn="base">
              <a:spcBef>
                <a:spcPct val="0"/>
              </a:spcBef>
              <a:spcAft>
                <a:spcPct val="0"/>
              </a:spcAft>
              <a:buClrTx/>
            </a:pPr>
            <a:endParaRPr lang="en-US" sz="2160" b="1" dirty="0">
              <a:latin typeface="Helvetica" charset="0"/>
            </a:endParaRPr>
          </a:p>
        </p:txBody>
      </p:sp>
      <p:sp>
        <p:nvSpPr>
          <p:cNvPr id="27" name="Freeform: Shape 26">
            <a:extLst>
              <a:ext uri="{FF2B5EF4-FFF2-40B4-BE49-F238E27FC236}">
                <a16:creationId xmlns:a16="http://schemas.microsoft.com/office/drawing/2014/main" id="{A2F2DEA6-91DA-401C-A702-B8F268C3D515}"/>
              </a:ext>
            </a:extLst>
          </p:cNvPr>
          <p:cNvSpPr/>
          <p:nvPr/>
        </p:nvSpPr>
        <p:spPr bwMode="auto">
          <a:xfrm>
            <a:off x="9397301" y="2639149"/>
            <a:ext cx="624314" cy="558794"/>
          </a:xfrm>
          <a:custGeom>
            <a:avLst/>
            <a:gdLst>
              <a:gd name="connsiteX0" fmla="*/ 0 w 520262"/>
              <a:gd name="connsiteY0" fmla="*/ 0 h 465662"/>
              <a:gd name="connsiteX1" fmla="*/ 63062 w 520262"/>
              <a:gd name="connsiteY1" fmla="*/ 15766 h 465662"/>
              <a:gd name="connsiteX2" fmla="*/ 118241 w 520262"/>
              <a:gd name="connsiteY2" fmla="*/ 47297 h 465662"/>
              <a:gd name="connsiteX3" fmla="*/ 165538 w 520262"/>
              <a:gd name="connsiteY3" fmla="*/ 78828 h 465662"/>
              <a:gd name="connsiteX4" fmla="*/ 189186 w 520262"/>
              <a:gd name="connsiteY4" fmla="*/ 126124 h 465662"/>
              <a:gd name="connsiteX5" fmla="*/ 212835 w 520262"/>
              <a:gd name="connsiteY5" fmla="*/ 204952 h 465662"/>
              <a:gd name="connsiteX6" fmla="*/ 220717 w 520262"/>
              <a:gd name="connsiteY6" fmla="*/ 228600 h 465662"/>
              <a:gd name="connsiteX7" fmla="*/ 212835 w 520262"/>
              <a:gd name="connsiteY7" fmla="*/ 283780 h 465662"/>
              <a:gd name="connsiteX8" fmla="*/ 220717 w 520262"/>
              <a:gd name="connsiteY8" fmla="*/ 378373 h 465662"/>
              <a:gd name="connsiteX9" fmla="*/ 252248 w 520262"/>
              <a:gd name="connsiteY9" fmla="*/ 386256 h 465662"/>
              <a:gd name="connsiteX10" fmla="*/ 299545 w 520262"/>
              <a:gd name="connsiteY10" fmla="*/ 402021 h 465662"/>
              <a:gd name="connsiteX11" fmla="*/ 346841 w 520262"/>
              <a:gd name="connsiteY11" fmla="*/ 425669 h 465662"/>
              <a:gd name="connsiteX12" fmla="*/ 409904 w 520262"/>
              <a:gd name="connsiteY12" fmla="*/ 441435 h 465662"/>
              <a:gd name="connsiteX13" fmla="*/ 488731 w 520262"/>
              <a:gd name="connsiteY13" fmla="*/ 465083 h 465662"/>
              <a:gd name="connsiteX14" fmla="*/ 520262 w 520262"/>
              <a:gd name="connsiteY14" fmla="*/ 465083 h 46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0262" h="465662">
                <a:moveTo>
                  <a:pt x="0" y="0"/>
                </a:moveTo>
                <a:cubicBezTo>
                  <a:pt x="5686" y="1137"/>
                  <a:pt x="52673" y="8840"/>
                  <a:pt x="63062" y="15766"/>
                </a:cubicBezTo>
                <a:cubicBezTo>
                  <a:pt x="119417" y="53336"/>
                  <a:pt x="51554" y="30625"/>
                  <a:pt x="118241" y="47297"/>
                </a:cubicBezTo>
                <a:cubicBezTo>
                  <a:pt x="134007" y="57807"/>
                  <a:pt x="159546" y="60853"/>
                  <a:pt x="165538" y="78828"/>
                </a:cubicBezTo>
                <a:cubicBezTo>
                  <a:pt x="194289" y="165077"/>
                  <a:pt x="148435" y="34434"/>
                  <a:pt x="189186" y="126124"/>
                </a:cubicBezTo>
                <a:cubicBezTo>
                  <a:pt x="204171" y="159840"/>
                  <a:pt x="203664" y="172852"/>
                  <a:pt x="212835" y="204952"/>
                </a:cubicBezTo>
                <a:cubicBezTo>
                  <a:pt x="215118" y="212941"/>
                  <a:pt x="218090" y="220717"/>
                  <a:pt x="220717" y="228600"/>
                </a:cubicBezTo>
                <a:cubicBezTo>
                  <a:pt x="218090" y="246993"/>
                  <a:pt x="216479" y="265561"/>
                  <a:pt x="212835" y="283780"/>
                </a:cubicBezTo>
                <a:cubicBezTo>
                  <a:pt x="204516" y="325378"/>
                  <a:pt x="182086" y="313987"/>
                  <a:pt x="220717" y="378373"/>
                </a:cubicBezTo>
                <a:cubicBezTo>
                  <a:pt x="226291" y="387663"/>
                  <a:pt x="241871" y="383143"/>
                  <a:pt x="252248" y="386256"/>
                </a:cubicBezTo>
                <a:cubicBezTo>
                  <a:pt x="268166" y="391031"/>
                  <a:pt x="283779" y="396766"/>
                  <a:pt x="299545" y="402021"/>
                </a:cubicBezTo>
                <a:cubicBezTo>
                  <a:pt x="358982" y="421833"/>
                  <a:pt x="285722" y="395110"/>
                  <a:pt x="346841" y="425669"/>
                </a:cubicBezTo>
                <a:cubicBezTo>
                  <a:pt x="365976" y="435236"/>
                  <a:pt x="390115" y="436038"/>
                  <a:pt x="409904" y="441435"/>
                </a:cubicBezTo>
                <a:cubicBezTo>
                  <a:pt x="429243" y="446709"/>
                  <a:pt x="466005" y="462242"/>
                  <a:pt x="488731" y="465083"/>
                </a:cubicBezTo>
                <a:cubicBezTo>
                  <a:pt x="499160" y="466387"/>
                  <a:pt x="509752" y="465083"/>
                  <a:pt x="520262" y="465083"/>
                </a:cubicBezTo>
              </a:path>
            </a:pathLst>
          </a:custGeom>
          <a:ln w="44450">
            <a:solidFill>
              <a:srgbClr val="A7B212"/>
            </a:solidFill>
            <a:headEnd type="none" w="med" len="med"/>
            <a:tailEnd type="none" w="med" len="med"/>
          </a:ln>
        </p:spPr>
        <p:style>
          <a:lnRef idx="1">
            <a:schemeClr val="accent3"/>
          </a:lnRef>
          <a:fillRef idx="0">
            <a:schemeClr val="accent3"/>
          </a:fillRef>
          <a:effectRef idx="0">
            <a:schemeClr val="accent3"/>
          </a:effectRef>
          <a:fontRef idx="minor">
            <a:schemeClr val="tx1"/>
          </a:fontRef>
        </p:style>
        <p:txBody>
          <a:bodyPr vert="horz" wrap="square" lIns="109728" tIns="54864" rIns="109728" bIns="54864" numCol="1" rtlCol="0" anchor="t" anchorCtr="0" compatLnSpc="1">
            <a:prstTxWarp prst="textNoShape">
              <a:avLst/>
            </a:prstTxWarp>
          </a:bodyPr>
          <a:lstStyle/>
          <a:p>
            <a:pPr defTabSz="1097280" fontAlgn="base">
              <a:spcBef>
                <a:spcPct val="0"/>
              </a:spcBef>
              <a:spcAft>
                <a:spcPct val="0"/>
              </a:spcAft>
              <a:buClrTx/>
            </a:pPr>
            <a:endParaRPr lang="en-US" sz="2160" b="1" dirty="0">
              <a:latin typeface="Helvetica" charset="0"/>
            </a:endParaRPr>
          </a:p>
        </p:txBody>
      </p:sp>
      <p:sp>
        <p:nvSpPr>
          <p:cNvPr id="7" name="Oval 6">
            <a:extLst>
              <a:ext uri="{FF2B5EF4-FFF2-40B4-BE49-F238E27FC236}">
                <a16:creationId xmlns:a16="http://schemas.microsoft.com/office/drawing/2014/main" id="{AF01E855-1AAE-44E1-861F-162B41A4BE27}"/>
              </a:ext>
            </a:extLst>
          </p:cNvPr>
          <p:cNvSpPr/>
          <p:nvPr/>
        </p:nvSpPr>
        <p:spPr bwMode="auto">
          <a:xfrm>
            <a:off x="6389239" y="1740515"/>
            <a:ext cx="624314" cy="360098"/>
          </a:xfrm>
          <a:prstGeom prst="ellipse">
            <a:avLst/>
          </a:prstGeom>
          <a:noFill/>
          <a:ln w="28575" cap="flat" cmpd="sng" algn="ctr">
            <a:solidFill>
              <a:srgbClr val="A7B212"/>
            </a:solid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defTabSz="1097280" fontAlgn="base">
              <a:spcBef>
                <a:spcPct val="0"/>
              </a:spcBef>
              <a:spcAft>
                <a:spcPct val="0"/>
              </a:spcAft>
              <a:buClrTx/>
            </a:pPr>
            <a:endParaRPr lang="en-US" sz="2160" b="1" dirty="0">
              <a:solidFill>
                <a:schemeClr val="tx1"/>
              </a:solidFill>
              <a:latin typeface="Helvetica" charset="0"/>
            </a:endParaRPr>
          </a:p>
        </p:txBody>
      </p:sp>
      <p:sp>
        <p:nvSpPr>
          <p:cNvPr id="31" name="Oval 30">
            <a:extLst>
              <a:ext uri="{FF2B5EF4-FFF2-40B4-BE49-F238E27FC236}">
                <a16:creationId xmlns:a16="http://schemas.microsoft.com/office/drawing/2014/main" id="{CB05DC68-44FE-4A78-A7B8-3C05BCF17C72}"/>
              </a:ext>
            </a:extLst>
          </p:cNvPr>
          <p:cNvSpPr/>
          <p:nvPr/>
        </p:nvSpPr>
        <p:spPr bwMode="auto">
          <a:xfrm>
            <a:off x="9709458" y="1782210"/>
            <a:ext cx="624314" cy="360098"/>
          </a:xfrm>
          <a:prstGeom prst="ellipse">
            <a:avLst/>
          </a:prstGeom>
          <a:noFill/>
          <a:ln w="28575" cap="flat" cmpd="sng" algn="ctr">
            <a:solidFill>
              <a:srgbClr val="A7B212"/>
            </a:solid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defTabSz="1097280" fontAlgn="base">
              <a:spcBef>
                <a:spcPct val="0"/>
              </a:spcBef>
              <a:spcAft>
                <a:spcPct val="0"/>
              </a:spcAft>
              <a:buClrTx/>
            </a:pPr>
            <a:endParaRPr lang="en-US" sz="2160" b="1" dirty="0">
              <a:solidFill>
                <a:schemeClr val="tx1"/>
              </a:solidFill>
              <a:latin typeface="Helvetica" charset="0"/>
            </a:endParaRPr>
          </a:p>
        </p:txBody>
      </p:sp>
      <p:sp>
        <p:nvSpPr>
          <p:cNvPr id="41" name="TextBox 40">
            <a:extLst>
              <a:ext uri="{FF2B5EF4-FFF2-40B4-BE49-F238E27FC236}">
                <a16:creationId xmlns:a16="http://schemas.microsoft.com/office/drawing/2014/main" id="{E2A50305-B7DE-487D-8738-BA62B07D1DCA}"/>
              </a:ext>
            </a:extLst>
          </p:cNvPr>
          <p:cNvSpPr txBox="1"/>
          <p:nvPr/>
        </p:nvSpPr>
        <p:spPr>
          <a:xfrm>
            <a:off x="1293736" y="153327"/>
            <a:ext cx="9566692" cy="1311128"/>
          </a:xfrm>
          <a:prstGeom prst="rect">
            <a:avLst/>
          </a:prstGeom>
          <a:noFill/>
        </p:spPr>
        <p:txBody>
          <a:bodyPr wrap="square">
            <a:spAutoFit/>
          </a:bodyPr>
          <a:lstStyle/>
          <a:p>
            <a:pPr algn="ctr"/>
            <a:r>
              <a:rPr lang="en-US" sz="2880" b="1" dirty="0">
                <a:solidFill>
                  <a:srgbClr val="084FFF"/>
                </a:solidFill>
              </a:rPr>
              <a:t>VEF has a potential to better predict fire growth</a:t>
            </a:r>
          </a:p>
          <a:p>
            <a:pPr algn="ctr"/>
            <a:r>
              <a:rPr lang="en-US" sz="1680" b="1" dirty="0">
                <a:solidFill>
                  <a:srgbClr val="084FFF"/>
                </a:solidFill>
              </a:rPr>
              <a:t>High VEF </a:t>
            </a:r>
            <a:r>
              <a:rPr lang="en-US" sz="2880" b="1" dirty="0">
                <a:solidFill>
                  <a:srgbClr val="084FFF"/>
                </a:solidFill>
              </a:rPr>
              <a:t>-&gt;</a:t>
            </a:r>
            <a:r>
              <a:rPr lang="en-US" sz="1680" b="1" dirty="0">
                <a:solidFill>
                  <a:srgbClr val="084FFF"/>
                </a:solidFill>
              </a:rPr>
              <a:t> flaming </a:t>
            </a:r>
            <a:r>
              <a:rPr lang="en-US" sz="1680" b="1" dirty="0">
                <a:solidFill>
                  <a:srgbClr val="084FFF"/>
                </a:solidFill>
                <a:sym typeface="Wingdings" panose="05000000000000000000" pitchFamily="2" charset="2"/>
              </a:rPr>
              <a:t> predicting movement of fire lines</a:t>
            </a:r>
            <a:endParaRPr lang="en-US" sz="2160" b="1" dirty="0">
              <a:solidFill>
                <a:srgbClr val="084FFF"/>
              </a:solidFill>
            </a:endParaRPr>
          </a:p>
          <a:p>
            <a:endParaRPr lang="en-US" sz="2160" b="1" dirty="0"/>
          </a:p>
        </p:txBody>
      </p:sp>
      <p:cxnSp>
        <p:nvCxnSpPr>
          <p:cNvPr id="4" name="Straight Arrow Connector 3">
            <a:extLst>
              <a:ext uri="{FF2B5EF4-FFF2-40B4-BE49-F238E27FC236}">
                <a16:creationId xmlns:a16="http://schemas.microsoft.com/office/drawing/2014/main" id="{910CAC86-EACC-324F-9210-0B9208D714C9}"/>
              </a:ext>
            </a:extLst>
          </p:cNvPr>
          <p:cNvCxnSpPr>
            <a:cxnSpLocks/>
          </p:cNvCxnSpPr>
          <p:nvPr/>
        </p:nvCxnSpPr>
        <p:spPr bwMode="auto">
          <a:xfrm flipV="1">
            <a:off x="2750657" y="2192606"/>
            <a:ext cx="324162" cy="232025"/>
          </a:xfrm>
          <a:prstGeom prst="straightConnector1">
            <a:avLst/>
          </a:prstGeom>
          <a:solidFill>
            <a:schemeClr val="accent1"/>
          </a:solidFill>
          <a:ln w="34925" cap="flat" cmpd="sng" algn="ctr">
            <a:solidFill>
              <a:schemeClr val="bg1"/>
            </a:solidFill>
            <a:prstDash val="solid"/>
            <a:round/>
            <a:headEnd type="none" w="med" len="med"/>
            <a:tailEnd type="triangle"/>
          </a:ln>
          <a:effectLst/>
        </p:spPr>
      </p:cxnSp>
      <p:sp>
        <p:nvSpPr>
          <p:cNvPr id="8" name="TextBox 7">
            <a:extLst>
              <a:ext uri="{FF2B5EF4-FFF2-40B4-BE49-F238E27FC236}">
                <a16:creationId xmlns:a16="http://schemas.microsoft.com/office/drawing/2014/main" id="{341DFC2C-BB41-6E41-A54F-D989EB369A25}"/>
              </a:ext>
            </a:extLst>
          </p:cNvPr>
          <p:cNvSpPr txBox="1"/>
          <p:nvPr/>
        </p:nvSpPr>
        <p:spPr>
          <a:xfrm>
            <a:off x="1751419" y="1922769"/>
            <a:ext cx="974947" cy="609398"/>
          </a:xfrm>
          <a:prstGeom prst="rect">
            <a:avLst/>
          </a:prstGeom>
          <a:noFill/>
        </p:spPr>
        <p:txBody>
          <a:bodyPr wrap="none" rtlCol="0">
            <a:spAutoFit/>
          </a:bodyPr>
          <a:lstStyle/>
          <a:p>
            <a:r>
              <a:rPr lang="en-US" sz="1680" dirty="0">
                <a:solidFill>
                  <a:schemeClr val="bg1"/>
                </a:solidFill>
              </a:rPr>
              <a:t>Highest </a:t>
            </a:r>
          </a:p>
          <a:p>
            <a:r>
              <a:rPr lang="en-US" sz="1680" dirty="0">
                <a:solidFill>
                  <a:schemeClr val="bg1"/>
                </a:solidFill>
              </a:rPr>
              <a:t>VEF</a:t>
            </a:r>
          </a:p>
        </p:txBody>
      </p:sp>
    </p:spTree>
    <p:extLst>
      <p:ext uri="{BB962C8B-B14F-4D97-AF65-F5344CB8AC3E}">
        <p14:creationId xmlns:p14="http://schemas.microsoft.com/office/powerpoint/2010/main" val="83224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ppt_x"/>
                                          </p:val>
                                        </p:tav>
                                        <p:tav tm="100000">
                                          <p:val>
                                            <p:strVal val="#ppt_x"/>
                                          </p:val>
                                        </p:tav>
                                      </p:tavLst>
                                    </p:anim>
                                    <p:anim calcmode="lin" valueType="num">
                                      <p:cBhvr additive="base">
                                        <p:cTn id="18" dur="500" fill="hold"/>
                                        <p:tgtEl>
                                          <p:spTgt spid="3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7" grpId="0" animBg="1"/>
      <p:bldP spid="7" grpId="0" animBg="1"/>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B0EBF-1870-4D12-9647-3981EA038041}"/>
              </a:ext>
            </a:extLst>
          </p:cNvPr>
          <p:cNvSpPr>
            <a:spLocks noGrp="1"/>
          </p:cNvSpPr>
          <p:nvPr>
            <p:ph type="title"/>
          </p:nvPr>
        </p:nvSpPr>
        <p:spPr>
          <a:xfrm>
            <a:off x="1470454" y="-12357"/>
            <a:ext cx="10111946" cy="834682"/>
          </a:xfrm>
        </p:spPr>
        <p:txBody>
          <a:bodyPr>
            <a:normAutofit/>
          </a:bodyPr>
          <a:lstStyle/>
          <a:p>
            <a:r>
              <a:rPr lang="en-US" sz="2800" b="1" dirty="0">
                <a:solidFill>
                  <a:srgbClr val="000000"/>
                </a:solidFill>
                <a:effectLst/>
                <a:latin typeface="Calibri" panose="020F0502020204030204" pitchFamily="34" charset="0"/>
                <a:ea typeface="Calibri" panose="020F0502020204030204" pitchFamily="34" charset="0"/>
              </a:rPr>
              <a:t>New Land Data Products and LANCE Near Real-Time (NRT) </a:t>
            </a:r>
            <a:endParaRPr lang="en-US" sz="2800" dirty="0"/>
          </a:p>
        </p:txBody>
      </p:sp>
      <p:sp>
        <p:nvSpPr>
          <p:cNvPr id="3" name="Content Placeholder 2">
            <a:extLst>
              <a:ext uri="{FF2B5EF4-FFF2-40B4-BE49-F238E27FC236}">
                <a16:creationId xmlns:a16="http://schemas.microsoft.com/office/drawing/2014/main" id="{BD4A58BD-9899-418E-B6D2-B11B60E12219}"/>
              </a:ext>
            </a:extLst>
          </p:cNvPr>
          <p:cNvSpPr>
            <a:spLocks noGrp="1"/>
          </p:cNvSpPr>
          <p:nvPr>
            <p:ph idx="1"/>
          </p:nvPr>
        </p:nvSpPr>
        <p:spPr>
          <a:xfrm>
            <a:off x="185351" y="1075038"/>
            <a:ext cx="11397049" cy="5461686"/>
          </a:xfrm>
        </p:spPr>
        <p:txBody>
          <a:bodyPr/>
          <a:lstStyle/>
          <a:p>
            <a:r>
              <a:rPr lang="en-US" sz="2400" b="1" dirty="0">
                <a:effectLst/>
              </a:rPr>
              <a:t>A new satellite data product for studying fire combustion efficiency, fire emission speciation, and fire weather at night and beyond - </a:t>
            </a:r>
            <a:r>
              <a:rPr lang="en-US" sz="2400" dirty="0">
                <a:effectLst/>
                <a:ea typeface="Calibri" panose="020F0502020204030204" pitchFamily="34" charset="0"/>
              </a:rPr>
              <a:t>Jun Wang (</a:t>
            </a:r>
            <a:r>
              <a:rPr lang="en-US" sz="2400" dirty="0" err="1">
                <a:effectLst/>
                <a:ea typeface="Calibri" panose="020F0502020204030204" pitchFamily="34" charset="0"/>
              </a:rPr>
              <a:t>UIowa</a:t>
            </a:r>
            <a:r>
              <a:rPr lang="en-US" sz="2400" dirty="0">
                <a:effectLst/>
                <a:ea typeface="Calibri" panose="020F0502020204030204" pitchFamily="34" charset="0"/>
              </a:rPr>
              <a:t>)</a:t>
            </a:r>
          </a:p>
          <a:p>
            <a:r>
              <a:rPr lang="en-US" sz="2400" b="1" dirty="0">
                <a:ea typeface="+mn-ea"/>
                <a:cs typeface="Cambria"/>
              </a:rPr>
              <a:t>VNP21IMG Land Surface Temperature 375-m NRT product - </a:t>
            </a:r>
            <a:r>
              <a:rPr lang="en-US" sz="2400" dirty="0">
                <a:effectLst/>
                <a:ea typeface="Calibri" panose="020F0502020204030204" pitchFamily="34" charset="0"/>
              </a:rPr>
              <a:t>Glynn Hulley (JPL)</a:t>
            </a:r>
          </a:p>
          <a:p>
            <a:r>
              <a:rPr lang="en-US" sz="2400" b="1" dirty="0">
                <a:solidFill>
                  <a:schemeClr val="dk1"/>
                </a:solidFill>
                <a:ea typeface="Calibri"/>
                <a:cs typeface="Calibri"/>
                <a:sym typeface="Calibri"/>
              </a:rPr>
              <a:t>The Dynamic Habitat Indices - </a:t>
            </a:r>
            <a:r>
              <a:rPr lang="en-US" sz="2400" dirty="0">
                <a:effectLst/>
                <a:ea typeface="Calibri" panose="020F0502020204030204" pitchFamily="34" charset="0"/>
              </a:rPr>
              <a:t>Volker </a:t>
            </a:r>
            <a:r>
              <a:rPr lang="en-US" sz="2400" dirty="0" err="1">
                <a:effectLst/>
                <a:ea typeface="Calibri" panose="020F0502020204030204" pitchFamily="34" charset="0"/>
              </a:rPr>
              <a:t>Radeloff</a:t>
            </a:r>
            <a:r>
              <a:rPr lang="en-US" sz="2400" dirty="0">
                <a:effectLst/>
                <a:ea typeface="Calibri" panose="020F0502020204030204" pitchFamily="34" charset="0"/>
              </a:rPr>
              <a:t> (</a:t>
            </a:r>
            <a:r>
              <a:rPr lang="en-US" sz="2400" dirty="0" err="1">
                <a:effectLst/>
                <a:ea typeface="Calibri" panose="020F0502020204030204" pitchFamily="34" charset="0"/>
              </a:rPr>
              <a:t>UWisc</a:t>
            </a:r>
            <a:r>
              <a:rPr lang="en-US" sz="2400" dirty="0">
                <a:effectLst/>
                <a:ea typeface="Calibri" panose="020F0502020204030204" pitchFamily="34" charset="0"/>
              </a:rPr>
              <a:t>)</a:t>
            </a:r>
          </a:p>
          <a:p>
            <a:r>
              <a:rPr lang="en-US" sz="2400" b="1" cap="small" dirty="0">
                <a:solidFill>
                  <a:schemeClr val="dk1"/>
                </a:solidFill>
                <a:cs typeface="Calibri"/>
                <a:sym typeface="Calibri"/>
              </a:rPr>
              <a:t>Snow Cover and Snow albedo </a:t>
            </a:r>
            <a:r>
              <a:rPr lang="en-US" sz="2400" b="1" i="0" u="none" strike="noStrike" cap="small" dirty="0">
                <a:solidFill>
                  <a:schemeClr val="dk1"/>
                </a:solidFill>
                <a:ea typeface="Calibri"/>
                <a:cs typeface="Calibri"/>
                <a:sym typeface="Calibri"/>
              </a:rPr>
              <a:t>In Near-real-time from </a:t>
            </a:r>
            <a:r>
              <a:rPr lang="en-US" sz="2400" b="1" cap="small" dirty="0">
                <a:solidFill>
                  <a:schemeClr val="dk1"/>
                </a:solidFill>
                <a:ea typeface="Calibri"/>
                <a:cs typeface="Calibri"/>
                <a:sym typeface="Calibri"/>
              </a:rPr>
              <a:t>SPIRES for MODIS and VIIRS </a:t>
            </a:r>
            <a:r>
              <a:rPr lang="en-US" sz="2400" dirty="0">
                <a:effectLst/>
                <a:ea typeface="Calibri" panose="020F0502020204030204" pitchFamily="34" charset="0"/>
              </a:rPr>
              <a:t>Karl </a:t>
            </a:r>
            <a:r>
              <a:rPr lang="en-US" sz="2400" dirty="0" err="1">
                <a:effectLst/>
                <a:ea typeface="Calibri" panose="020F0502020204030204" pitchFamily="34" charset="0"/>
              </a:rPr>
              <a:t>Rittger</a:t>
            </a:r>
            <a:r>
              <a:rPr lang="en-US" sz="2400" dirty="0">
                <a:effectLst/>
                <a:ea typeface="Calibri" panose="020F0502020204030204" pitchFamily="34" charset="0"/>
              </a:rPr>
              <a:t> (CU-Boulder)</a:t>
            </a:r>
          </a:p>
          <a:p>
            <a:r>
              <a:rPr lang="en-US" sz="2400" b="1" dirty="0">
                <a:ea typeface="Calibri"/>
                <a:cs typeface="Calibri"/>
                <a:sym typeface="Calibri"/>
              </a:rPr>
              <a:t>A New Near-Real-Time Volcanic Eruption Monitoring Algorithm for Suomi NPP and JPSS VIIRS, Providing Continuity with the MODIS/EOS Era MODVOLC System </a:t>
            </a:r>
            <a:r>
              <a:rPr lang="en-US" sz="2400" dirty="0">
                <a:ea typeface="Calibri"/>
                <a:cs typeface="Calibri"/>
                <a:sym typeface="Calibri"/>
              </a:rPr>
              <a:t>- </a:t>
            </a:r>
            <a:r>
              <a:rPr lang="en-US" sz="2400" dirty="0">
                <a:effectLst/>
                <a:ea typeface="Calibri" panose="020F0502020204030204" pitchFamily="34" charset="0"/>
              </a:rPr>
              <a:t>Robert Wright (</a:t>
            </a:r>
            <a:r>
              <a:rPr lang="en-US" sz="2400" dirty="0" err="1">
                <a:effectLst/>
                <a:ea typeface="Calibri" panose="020F0502020204030204" pitchFamily="34" charset="0"/>
              </a:rPr>
              <a:t>UHawai</a:t>
            </a:r>
            <a:r>
              <a:rPr lang="en-US" sz="2400" dirty="0">
                <a:effectLst/>
                <a:ea typeface="Calibri" panose="020F0502020204030204" pitchFamily="34" charset="0"/>
              </a:rPr>
              <a:t>)</a:t>
            </a:r>
          </a:p>
          <a:p>
            <a:r>
              <a:rPr lang="en-US" sz="2400" b="1" dirty="0">
                <a:ea typeface="Calibri" panose="020F0502020204030204" pitchFamily="34" charset="0"/>
              </a:rPr>
              <a:t>Daily Global Flood Maps and Potential Flood Alert based on Machine Learning and Computer Vision </a:t>
            </a:r>
            <a:r>
              <a:rPr lang="en-US" sz="2400" dirty="0">
                <a:ea typeface="Calibri" panose="020F0502020204030204" pitchFamily="34" charset="0"/>
              </a:rPr>
              <a:t>-</a:t>
            </a:r>
            <a:r>
              <a:rPr lang="en-US" sz="2400" dirty="0">
                <a:effectLst/>
                <a:ea typeface="Calibri" panose="020F0502020204030204" pitchFamily="34" charset="0"/>
              </a:rPr>
              <a:t>Fritz Policelli (GSFC)</a:t>
            </a:r>
          </a:p>
          <a:p>
            <a:r>
              <a:rPr lang="en-US" sz="2400" dirty="0">
                <a:ea typeface="Calibri" panose="020F0502020204030204" pitchFamily="34" charset="0"/>
              </a:rPr>
              <a:t>TBD, </a:t>
            </a:r>
            <a:r>
              <a:rPr lang="en-US" sz="2400" dirty="0">
                <a:effectLst/>
                <a:ea typeface="Calibri" panose="020F0502020204030204" pitchFamily="34" charset="0"/>
              </a:rPr>
              <a:t>Monica Martinez </a:t>
            </a:r>
            <a:r>
              <a:rPr lang="en-US" sz="2400" dirty="0" err="1">
                <a:effectLst/>
                <a:ea typeface="Calibri" panose="020F0502020204030204" pitchFamily="34" charset="0"/>
              </a:rPr>
              <a:t>Wilhelmus</a:t>
            </a:r>
            <a:r>
              <a:rPr lang="en-US" sz="2400">
                <a:effectLst/>
                <a:ea typeface="Calibri" panose="020F0502020204030204" pitchFamily="34" charset="0"/>
              </a:rPr>
              <a:t> (UC-Riverside)</a:t>
            </a:r>
            <a:endParaRPr lang="en-US" sz="2400" dirty="0">
              <a:effectLst/>
              <a:ea typeface="Calibri" panose="020F0502020204030204" pitchFamily="34" charset="0"/>
            </a:endParaRPr>
          </a:p>
          <a:p>
            <a:r>
              <a:rPr lang="en-US" sz="2400" b="1" dirty="0" err="1">
                <a:effectLst/>
                <a:ea typeface="Calibri" panose="020F0502020204030204" pitchFamily="34" charset="0"/>
              </a:rPr>
              <a:t>CoReSSD</a:t>
            </a:r>
            <a:r>
              <a:rPr lang="en-US" sz="2400" b="1" dirty="0">
                <a:effectLst/>
                <a:ea typeface="Calibri" panose="020F0502020204030204" pitchFamily="34" charset="0"/>
              </a:rPr>
              <a:t>: A Cold Regions Snowpack and Snowfall Dataset constrained by Earth Observations for Continental Scale Snow Hydrology Science </a:t>
            </a:r>
            <a:r>
              <a:rPr lang="en-US" sz="2400" dirty="0">
                <a:effectLst/>
                <a:ea typeface="Calibri" panose="020F0502020204030204" pitchFamily="34" charset="0"/>
              </a:rPr>
              <a:t>Michael Durand (OSU)</a:t>
            </a:r>
          </a:p>
        </p:txBody>
      </p:sp>
    </p:spTree>
    <p:extLst>
      <p:ext uri="{BB962C8B-B14F-4D97-AF65-F5344CB8AC3E}">
        <p14:creationId xmlns:p14="http://schemas.microsoft.com/office/powerpoint/2010/main" val="2814432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3" name="TextBox 2">
            <a:extLst>
              <a:ext uri="{FF2B5EF4-FFF2-40B4-BE49-F238E27FC236}">
                <a16:creationId xmlns:a16="http://schemas.microsoft.com/office/drawing/2014/main" id="{B82FD288-BB9B-004A-930E-AF7029CE48B1}"/>
              </a:ext>
            </a:extLst>
          </p:cNvPr>
          <p:cNvSpPr txBox="1"/>
          <p:nvPr/>
        </p:nvSpPr>
        <p:spPr>
          <a:xfrm>
            <a:off x="1428748" y="97515"/>
            <a:ext cx="9652908" cy="707886"/>
          </a:xfrm>
          <a:prstGeom prst="rect">
            <a:avLst/>
          </a:prstGeom>
          <a:noFill/>
        </p:spPr>
        <p:txBody>
          <a:bodyPr wrap="square">
            <a:spAutoFit/>
          </a:bodyPr>
          <a:lstStyle/>
          <a:p>
            <a:pPr algn="ctr"/>
            <a:r>
              <a:rPr lang="en-US" sz="2000" b="1" dirty="0">
                <a:effectLst/>
              </a:rPr>
              <a:t>A new satellite data product for studying fire combustion efficiency, fire emission speciation, and fire weather at night and beyond</a:t>
            </a:r>
            <a:endParaRPr lang="en-US" sz="2000" b="1" dirty="0"/>
          </a:p>
        </p:txBody>
      </p:sp>
      <p:sp>
        <p:nvSpPr>
          <p:cNvPr id="5" name="Subtitle 2">
            <a:extLst>
              <a:ext uri="{FF2B5EF4-FFF2-40B4-BE49-F238E27FC236}">
                <a16:creationId xmlns:a16="http://schemas.microsoft.com/office/drawing/2014/main" id="{D16C503E-CC66-1244-9710-2E05FE15C7AB}"/>
              </a:ext>
            </a:extLst>
          </p:cNvPr>
          <p:cNvSpPr txBox="1">
            <a:spLocks/>
          </p:cNvSpPr>
          <p:nvPr/>
        </p:nvSpPr>
        <p:spPr bwMode="auto">
          <a:xfrm>
            <a:off x="783772" y="1023673"/>
            <a:ext cx="11146971" cy="707886"/>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b="1">
                <a:solidFill>
                  <a:srgbClr val="000000"/>
                </a:solidFill>
                <a:latin typeface="+mn-lt"/>
                <a:ea typeface="ＭＳ Ｐゴシック" charset="-128"/>
                <a:cs typeface="ＭＳ Ｐゴシック" charset="-128"/>
              </a:defRPr>
            </a:lvl1pPr>
            <a:lvl2pPr marL="380996" indent="0" algn="ctr" rtl="0" eaLnBrk="1" fontAlgn="base" hangingPunct="1">
              <a:spcBef>
                <a:spcPct val="20000"/>
              </a:spcBef>
              <a:spcAft>
                <a:spcPct val="0"/>
              </a:spcAft>
              <a:buNone/>
              <a:defRPr b="1">
                <a:solidFill>
                  <a:srgbClr val="000000"/>
                </a:solidFill>
                <a:latin typeface="+mn-lt"/>
                <a:ea typeface="ＭＳ Ｐゴシック" charset="-128"/>
              </a:defRPr>
            </a:lvl2pPr>
            <a:lvl3pPr marL="761992" indent="0" algn="ctr" rtl="0" eaLnBrk="1" fontAlgn="base" hangingPunct="1">
              <a:spcBef>
                <a:spcPct val="20000"/>
              </a:spcBef>
              <a:spcAft>
                <a:spcPct val="0"/>
              </a:spcAft>
              <a:buNone/>
              <a:defRPr b="1">
                <a:solidFill>
                  <a:srgbClr val="000000"/>
                </a:solidFill>
                <a:latin typeface="+mn-lt"/>
                <a:ea typeface="ＭＳ Ｐゴシック" charset="-128"/>
              </a:defRPr>
            </a:lvl3pPr>
            <a:lvl4pPr marL="1142989" indent="0" algn="ctr" rtl="0" eaLnBrk="1" fontAlgn="base" hangingPunct="1">
              <a:spcBef>
                <a:spcPct val="20000"/>
              </a:spcBef>
              <a:spcAft>
                <a:spcPct val="0"/>
              </a:spcAft>
              <a:buNone/>
              <a:defRPr b="1">
                <a:solidFill>
                  <a:srgbClr val="000000"/>
                </a:solidFill>
                <a:latin typeface="+mn-lt"/>
                <a:ea typeface="ＭＳ Ｐゴシック" charset="-128"/>
              </a:defRPr>
            </a:lvl4pPr>
            <a:lvl5pPr marL="1523985" indent="0" algn="ctr" rtl="0" eaLnBrk="1" fontAlgn="base" hangingPunct="1">
              <a:spcBef>
                <a:spcPct val="20000"/>
              </a:spcBef>
              <a:spcAft>
                <a:spcPct val="0"/>
              </a:spcAft>
              <a:buNone/>
              <a:defRPr b="1">
                <a:solidFill>
                  <a:srgbClr val="000000"/>
                </a:solidFill>
                <a:latin typeface="+mn-lt"/>
                <a:ea typeface="ＭＳ Ｐゴシック" charset="-128"/>
              </a:defRPr>
            </a:lvl5pPr>
            <a:lvl6pPr marL="1904981" indent="0" algn="ctr" rtl="0" eaLnBrk="1" fontAlgn="base" hangingPunct="1">
              <a:spcBef>
                <a:spcPct val="20000"/>
              </a:spcBef>
              <a:spcAft>
                <a:spcPct val="0"/>
              </a:spcAft>
              <a:buNone/>
              <a:defRPr b="1">
                <a:solidFill>
                  <a:schemeClr val="accent2"/>
                </a:solidFill>
                <a:latin typeface="+mn-lt"/>
              </a:defRPr>
            </a:lvl6pPr>
            <a:lvl7pPr marL="2285977" indent="0" algn="ctr" rtl="0" eaLnBrk="1" fontAlgn="base" hangingPunct="1">
              <a:spcBef>
                <a:spcPct val="20000"/>
              </a:spcBef>
              <a:spcAft>
                <a:spcPct val="0"/>
              </a:spcAft>
              <a:buNone/>
              <a:defRPr b="1">
                <a:solidFill>
                  <a:schemeClr val="accent2"/>
                </a:solidFill>
                <a:latin typeface="+mn-lt"/>
              </a:defRPr>
            </a:lvl7pPr>
            <a:lvl8pPr marL="2666973" indent="0" algn="ctr" rtl="0" eaLnBrk="1" fontAlgn="base" hangingPunct="1">
              <a:spcBef>
                <a:spcPct val="20000"/>
              </a:spcBef>
              <a:spcAft>
                <a:spcPct val="0"/>
              </a:spcAft>
              <a:buNone/>
              <a:defRPr b="1">
                <a:solidFill>
                  <a:schemeClr val="accent2"/>
                </a:solidFill>
                <a:latin typeface="+mn-lt"/>
              </a:defRPr>
            </a:lvl8pPr>
            <a:lvl9pPr marL="3047970" indent="0" algn="ctr" rtl="0" eaLnBrk="1" fontAlgn="base" hangingPunct="1">
              <a:spcBef>
                <a:spcPct val="20000"/>
              </a:spcBef>
              <a:spcAft>
                <a:spcPct val="0"/>
              </a:spcAft>
              <a:buNone/>
              <a:defRPr b="1">
                <a:solidFill>
                  <a:schemeClr val="accent2"/>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Jun Wang (PI), </a:t>
            </a:r>
            <a:r>
              <a:rPr kumimoji="0" lang="en-US"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Meng Zhou, Lorena Castro Garcia (U. Iowa); Co-Is: Lu Hu, Bob </a:t>
            </a:r>
            <a:r>
              <a:rPr kumimoji="0" lang="en-US" sz="1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Yokelson</a:t>
            </a:r>
            <a:r>
              <a:rPr kumimoji="0" lang="en-US"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(U. Montana); Tara </a:t>
            </a:r>
            <a:r>
              <a:rPr kumimoji="0" lang="en-US" sz="1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Yacovitch</a:t>
            </a:r>
            <a:r>
              <a:rPr kumimoji="0" lang="en-US"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Scott Herndon (Aerodyne Inc.); D. Peterson (NRL). Collaborator: </a:t>
            </a:r>
            <a:r>
              <a:rPr kumimoji="0" lang="en-US" sz="1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Zhuosen</a:t>
            </a:r>
            <a:r>
              <a:rPr kumimoji="0" lang="en-US"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Wang (UMCP).</a:t>
            </a:r>
          </a:p>
          <a:p>
            <a:pPr marL="233363"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Helvetica"/>
                <a:ea typeface="ＭＳ Ｐゴシック" charset="-128"/>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Helvetica"/>
                <a:ea typeface="ＭＳ Ｐゴシック" charset="-128"/>
              </a:rPr>
              <a:t>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Helvetica"/>
              <a:ea typeface="ＭＳ Ｐゴシック" charset="-128"/>
            </a:endParaRPr>
          </a:p>
        </p:txBody>
      </p:sp>
      <p:sp>
        <p:nvSpPr>
          <p:cNvPr id="6" name="TextBox 5">
            <a:extLst>
              <a:ext uri="{FF2B5EF4-FFF2-40B4-BE49-F238E27FC236}">
                <a16:creationId xmlns:a16="http://schemas.microsoft.com/office/drawing/2014/main" id="{41B27094-F414-6D4E-A6EB-ED0DF648AE01}"/>
              </a:ext>
            </a:extLst>
          </p:cNvPr>
          <p:cNvSpPr txBox="1"/>
          <p:nvPr/>
        </p:nvSpPr>
        <p:spPr>
          <a:xfrm>
            <a:off x="5682128" y="2145549"/>
            <a:ext cx="7029627" cy="338554"/>
          </a:xfrm>
          <a:prstGeom prst="rect">
            <a:avLst/>
          </a:prstGeom>
          <a:noFill/>
        </p:spPr>
        <p:txBody>
          <a:bodyPr wrap="square" rtlCol="0">
            <a:spAutoFit/>
          </a:bodyPr>
          <a:lstStyle/>
          <a:p>
            <a:r>
              <a:rPr lang="en-US" sz="1600" dirty="0"/>
              <a:t>Fire Modified Combustion Efficiency (MCE) from SNPP VIIRS.</a:t>
            </a:r>
          </a:p>
        </p:txBody>
      </p:sp>
      <p:pic>
        <p:nvPicPr>
          <p:cNvPr id="7" name="Picture 6">
            <a:extLst>
              <a:ext uri="{FF2B5EF4-FFF2-40B4-BE49-F238E27FC236}">
                <a16:creationId xmlns:a16="http://schemas.microsoft.com/office/drawing/2014/main" id="{10D529EA-27D9-064F-92E5-0E7941E8B1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5980" y="2389874"/>
            <a:ext cx="7132866" cy="3331017"/>
          </a:xfrm>
          <a:prstGeom prst="rect">
            <a:avLst/>
          </a:prstGeom>
        </p:spPr>
      </p:pic>
      <p:sp>
        <p:nvSpPr>
          <p:cNvPr id="8" name="TextBox 7">
            <a:extLst>
              <a:ext uri="{FF2B5EF4-FFF2-40B4-BE49-F238E27FC236}">
                <a16:creationId xmlns:a16="http://schemas.microsoft.com/office/drawing/2014/main" id="{71E4887E-08EA-E549-BA75-1C8A90FEDE30}"/>
              </a:ext>
            </a:extLst>
          </p:cNvPr>
          <p:cNvSpPr txBox="1"/>
          <p:nvPr/>
        </p:nvSpPr>
        <p:spPr>
          <a:xfrm>
            <a:off x="8349332" y="5184488"/>
            <a:ext cx="1079142" cy="307777"/>
          </a:xfrm>
          <a:prstGeom prst="rect">
            <a:avLst/>
          </a:prstGeom>
          <a:noFill/>
        </p:spPr>
        <p:txBody>
          <a:bodyPr wrap="none" rtlCol="0">
            <a:spAutoFit/>
          </a:bodyPr>
          <a:lstStyle/>
          <a:p>
            <a:r>
              <a:rPr lang="en-US" sz="1400" dirty="0"/>
              <a:t>2015 mean</a:t>
            </a:r>
          </a:p>
        </p:txBody>
      </p:sp>
      <p:sp>
        <p:nvSpPr>
          <p:cNvPr id="9" name="TextBox 8">
            <a:extLst>
              <a:ext uri="{FF2B5EF4-FFF2-40B4-BE49-F238E27FC236}">
                <a16:creationId xmlns:a16="http://schemas.microsoft.com/office/drawing/2014/main" id="{BB33A3E6-9798-D74E-9C75-381CE5E8B52B}"/>
              </a:ext>
            </a:extLst>
          </p:cNvPr>
          <p:cNvSpPr txBox="1"/>
          <p:nvPr/>
        </p:nvSpPr>
        <p:spPr>
          <a:xfrm>
            <a:off x="5682128" y="5865122"/>
            <a:ext cx="8690248" cy="307777"/>
          </a:xfrm>
          <a:prstGeom prst="rect">
            <a:avLst/>
          </a:prstGeom>
          <a:noFill/>
        </p:spPr>
        <p:txBody>
          <a:bodyPr wrap="square">
            <a:spAutoFit/>
          </a:bodyPr>
          <a:lstStyle/>
          <a:p>
            <a:r>
              <a:rPr lang="en-US" sz="1400" i="0" u="none" strike="noStrike" dirty="0">
                <a:solidFill>
                  <a:srgbClr val="333333"/>
                </a:solidFill>
                <a:effectLst/>
                <a:latin typeface="Arial" panose="020B0604020202020204" pitchFamily="34" charset="0"/>
              </a:rPr>
              <a:t>Wang</a:t>
            </a:r>
            <a:r>
              <a:rPr lang="en-US" sz="1400" dirty="0">
                <a:solidFill>
                  <a:srgbClr val="333333"/>
                </a:solidFill>
                <a:latin typeface="Arial" panose="020B0604020202020204" pitchFamily="34" charset="0"/>
              </a:rPr>
              <a:t> et al., </a:t>
            </a:r>
            <a:r>
              <a:rPr lang="en-US" sz="1400" i="1" u="none" strike="noStrike" dirty="0">
                <a:solidFill>
                  <a:srgbClr val="333333"/>
                </a:solidFill>
                <a:effectLst/>
                <a:latin typeface="Arial" panose="020B0604020202020204" pitchFamily="34" charset="0"/>
              </a:rPr>
              <a:t>Remote Sensing of Environment</a:t>
            </a:r>
            <a:r>
              <a:rPr lang="en-US" sz="1400" i="0" u="none" strike="noStrike" dirty="0">
                <a:solidFill>
                  <a:srgbClr val="333333"/>
                </a:solidFill>
                <a:effectLst/>
                <a:latin typeface="Arial" panose="020B0604020202020204" pitchFamily="34" charset="0"/>
              </a:rPr>
              <a:t>, 237, 111466, 2020.</a:t>
            </a:r>
            <a:endParaRPr lang="en-US" sz="1400" dirty="0"/>
          </a:p>
        </p:txBody>
      </p:sp>
      <p:sp>
        <p:nvSpPr>
          <p:cNvPr id="10" name="TextBox 9">
            <a:extLst>
              <a:ext uri="{FF2B5EF4-FFF2-40B4-BE49-F238E27FC236}">
                <a16:creationId xmlns:a16="http://schemas.microsoft.com/office/drawing/2014/main" id="{0B1AD060-CA91-F04E-AEFA-6469882E36DD}"/>
              </a:ext>
            </a:extLst>
          </p:cNvPr>
          <p:cNvSpPr txBox="1"/>
          <p:nvPr/>
        </p:nvSpPr>
        <p:spPr>
          <a:xfrm>
            <a:off x="7935628" y="4831155"/>
            <a:ext cx="2265364" cy="338554"/>
          </a:xfrm>
          <a:prstGeom prst="rect">
            <a:avLst/>
          </a:prstGeom>
          <a:noFill/>
        </p:spPr>
        <p:txBody>
          <a:bodyPr wrap="none" rtlCol="0">
            <a:spAutoFit/>
          </a:bodyPr>
          <a:lstStyle/>
          <a:p>
            <a:r>
              <a:rPr lang="en-US" sz="1600" dirty="0"/>
              <a:t>MCE = CO</a:t>
            </a:r>
            <a:r>
              <a:rPr lang="en-US" sz="1600" baseline="-25000" dirty="0"/>
              <a:t>2</a:t>
            </a:r>
            <a:r>
              <a:rPr lang="en-US" sz="1600" dirty="0"/>
              <a:t>/(CO+CO</a:t>
            </a:r>
            <a:r>
              <a:rPr lang="en-US" sz="1600" baseline="-25000" dirty="0"/>
              <a:t>2</a:t>
            </a:r>
            <a:r>
              <a:rPr lang="en-US" sz="1600" dirty="0"/>
              <a:t>)</a:t>
            </a:r>
          </a:p>
        </p:txBody>
      </p:sp>
      <p:sp>
        <p:nvSpPr>
          <p:cNvPr id="11" name="TextBox 10">
            <a:extLst>
              <a:ext uri="{FF2B5EF4-FFF2-40B4-BE49-F238E27FC236}">
                <a16:creationId xmlns:a16="http://schemas.microsoft.com/office/drawing/2014/main" id="{57EA8D0F-D54F-7B4F-B99F-F9CD22276150}"/>
              </a:ext>
            </a:extLst>
          </p:cNvPr>
          <p:cNvSpPr txBox="1"/>
          <p:nvPr/>
        </p:nvSpPr>
        <p:spPr>
          <a:xfrm>
            <a:off x="5413169" y="4170544"/>
            <a:ext cx="1483936" cy="954107"/>
          </a:xfrm>
          <a:prstGeom prst="rect">
            <a:avLst/>
          </a:prstGeom>
          <a:noFill/>
        </p:spPr>
        <p:txBody>
          <a:bodyPr wrap="square" rtlCol="0">
            <a:spAutoFit/>
          </a:bodyPr>
          <a:lstStyle/>
          <a:p>
            <a:r>
              <a:rPr lang="en-US" sz="1400" dirty="0" err="1"/>
              <a:t>FIre</a:t>
            </a:r>
            <a:r>
              <a:rPr lang="en-US" sz="1400" dirty="0"/>
              <a:t> Light Detection Algorithm (FILDA)</a:t>
            </a:r>
          </a:p>
        </p:txBody>
      </p:sp>
      <p:grpSp>
        <p:nvGrpSpPr>
          <p:cNvPr id="20" name="Group 19">
            <a:extLst>
              <a:ext uri="{FF2B5EF4-FFF2-40B4-BE49-F238E27FC236}">
                <a16:creationId xmlns:a16="http://schemas.microsoft.com/office/drawing/2014/main" id="{4EE57EE9-D790-B44D-8350-1AE03A0C0F84}"/>
              </a:ext>
            </a:extLst>
          </p:cNvPr>
          <p:cNvGrpSpPr/>
          <p:nvPr/>
        </p:nvGrpSpPr>
        <p:grpSpPr>
          <a:xfrm>
            <a:off x="379689" y="4170544"/>
            <a:ext cx="4686216" cy="2471909"/>
            <a:chOff x="7527460" y="2355596"/>
            <a:chExt cx="4686216" cy="2471909"/>
          </a:xfrm>
        </p:grpSpPr>
        <p:pic>
          <p:nvPicPr>
            <p:cNvPr id="12" name="Picture 11">
              <a:extLst>
                <a:ext uri="{FF2B5EF4-FFF2-40B4-BE49-F238E27FC236}">
                  <a16:creationId xmlns:a16="http://schemas.microsoft.com/office/drawing/2014/main" id="{CA323F0F-D6BE-4E4A-B179-09B6967179CC}"/>
                </a:ext>
              </a:extLst>
            </p:cNvPr>
            <p:cNvPicPr>
              <a:picLocks noChangeAspect="1"/>
            </p:cNvPicPr>
            <p:nvPr/>
          </p:nvPicPr>
          <p:blipFill>
            <a:blip r:embed="rId4"/>
            <a:stretch>
              <a:fillRect/>
            </a:stretch>
          </p:blipFill>
          <p:spPr>
            <a:xfrm>
              <a:off x="7527460" y="2355596"/>
              <a:ext cx="4269948" cy="1878183"/>
            </a:xfrm>
            <a:prstGeom prst="rect">
              <a:avLst/>
            </a:prstGeom>
          </p:spPr>
        </p:pic>
        <p:sp>
          <p:nvSpPr>
            <p:cNvPr id="13" name="TextBox 12">
              <a:extLst>
                <a:ext uri="{FF2B5EF4-FFF2-40B4-BE49-F238E27FC236}">
                  <a16:creationId xmlns:a16="http://schemas.microsoft.com/office/drawing/2014/main" id="{99DCCF86-E30F-664F-84F3-73CB986FAD50}"/>
                </a:ext>
              </a:extLst>
            </p:cNvPr>
            <p:cNvSpPr txBox="1"/>
            <p:nvPr/>
          </p:nvSpPr>
          <p:spPr>
            <a:xfrm>
              <a:off x="8091459" y="4414938"/>
              <a:ext cx="204687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Helvetica"/>
                  <a:ea typeface="+mn-ea"/>
                  <a:cs typeface="+mn-cs"/>
                </a:rPr>
                <a:t>flaming</a:t>
              </a:r>
            </a:p>
          </p:txBody>
        </p:sp>
        <p:cxnSp>
          <p:nvCxnSpPr>
            <p:cNvPr id="14" name="Straight Arrow Connector 13">
              <a:extLst>
                <a:ext uri="{FF2B5EF4-FFF2-40B4-BE49-F238E27FC236}">
                  <a16:creationId xmlns:a16="http://schemas.microsoft.com/office/drawing/2014/main" id="{C68B01C3-B498-1945-A604-D26D06DE4AEA}"/>
                </a:ext>
              </a:extLst>
            </p:cNvPr>
            <p:cNvCxnSpPr>
              <a:cxnSpLocks/>
            </p:cNvCxnSpPr>
            <p:nvPr/>
          </p:nvCxnSpPr>
          <p:spPr bwMode="auto">
            <a:xfrm>
              <a:off x="10796278" y="3822681"/>
              <a:ext cx="152538" cy="651725"/>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15" name="TextBox 14">
              <a:extLst>
                <a:ext uri="{FF2B5EF4-FFF2-40B4-BE49-F238E27FC236}">
                  <a16:creationId xmlns:a16="http://schemas.microsoft.com/office/drawing/2014/main" id="{314FB3B2-D27E-F240-A241-C853DDDF54DF}"/>
                </a:ext>
              </a:extLst>
            </p:cNvPr>
            <p:cNvSpPr txBox="1"/>
            <p:nvPr/>
          </p:nvSpPr>
          <p:spPr>
            <a:xfrm>
              <a:off x="9960430" y="4458173"/>
              <a:ext cx="225324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Helvetica"/>
                  <a:ea typeface="+mn-ea"/>
                  <a:cs typeface="+mn-cs"/>
                </a:rPr>
                <a:t>smoldering</a:t>
              </a:r>
            </a:p>
          </p:txBody>
        </p:sp>
        <p:cxnSp>
          <p:nvCxnSpPr>
            <p:cNvPr id="17" name="Straight Arrow Connector 16">
              <a:extLst>
                <a:ext uri="{FF2B5EF4-FFF2-40B4-BE49-F238E27FC236}">
                  <a16:creationId xmlns:a16="http://schemas.microsoft.com/office/drawing/2014/main" id="{207D5ADF-1420-DD41-8F82-C2A9240D77CC}"/>
                </a:ext>
              </a:extLst>
            </p:cNvPr>
            <p:cNvCxnSpPr>
              <a:cxnSpLocks/>
            </p:cNvCxnSpPr>
            <p:nvPr/>
          </p:nvCxnSpPr>
          <p:spPr bwMode="auto">
            <a:xfrm flipH="1">
              <a:off x="9054305" y="3860557"/>
              <a:ext cx="248176" cy="651725"/>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grpSp>
      <p:pic>
        <p:nvPicPr>
          <p:cNvPr id="21" name="Content Placeholder 3">
            <a:extLst>
              <a:ext uri="{FF2B5EF4-FFF2-40B4-BE49-F238E27FC236}">
                <a16:creationId xmlns:a16="http://schemas.microsoft.com/office/drawing/2014/main" id="{66825A58-E37A-064A-8DFA-76417B91C725}"/>
              </a:ext>
            </a:extLst>
          </p:cNvPr>
          <p:cNvPicPr>
            <a:picLocks noChangeAspect="1"/>
          </p:cNvPicPr>
          <p:nvPr/>
        </p:nvPicPr>
        <p:blipFill>
          <a:blip r:embed="rId5"/>
          <a:stretch>
            <a:fillRect/>
          </a:stretch>
        </p:blipFill>
        <p:spPr bwMode="auto">
          <a:xfrm>
            <a:off x="1088514" y="1751618"/>
            <a:ext cx="2636262" cy="230672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Arc 21">
            <a:extLst>
              <a:ext uri="{FF2B5EF4-FFF2-40B4-BE49-F238E27FC236}">
                <a16:creationId xmlns:a16="http://schemas.microsoft.com/office/drawing/2014/main" id="{436CF726-05EA-944B-9DA7-737033738647}"/>
              </a:ext>
            </a:extLst>
          </p:cNvPr>
          <p:cNvSpPr/>
          <p:nvPr/>
        </p:nvSpPr>
        <p:spPr bwMode="auto">
          <a:xfrm rot="19399812">
            <a:off x="2449274" y="2920297"/>
            <a:ext cx="1432582" cy="255761"/>
          </a:xfrm>
          <a:prstGeom prst="arc">
            <a:avLst>
              <a:gd name="adj1" fmla="val 14602812"/>
              <a:gd name="adj2" fmla="val 0"/>
            </a:avLst>
          </a:prstGeom>
          <a:noFill/>
          <a:ln w="41275" cap="flat" cmpd="sng" algn="ctr">
            <a:solidFill>
              <a:schemeClr val="tx1"/>
            </a:solidFill>
            <a:prstDash val="solid"/>
            <a:round/>
            <a:headEnd type="triangle" w="med" len="med"/>
            <a:tailEnd type="non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Helvetica" charset="0"/>
            </a:endParaRPr>
          </a:p>
        </p:txBody>
      </p:sp>
      <p:sp>
        <p:nvSpPr>
          <p:cNvPr id="23" name="TextBox 22">
            <a:extLst>
              <a:ext uri="{FF2B5EF4-FFF2-40B4-BE49-F238E27FC236}">
                <a16:creationId xmlns:a16="http://schemas.microsoft.com/office/drawing/2014/main" id="{C9BD0AC7-BB3B-2A47-A97E-2AFF5457A595}"/>
              </a:ext>
            </a:extLst>
          </p:cNvPr>
          <p:cNvSpPr txBox="1"/>
          <p:nvPr/>
        </p:nvSpPr>
        <p:spPr>
          <a:xfrm>
            <a:off x="3801045" y="2484103"/>
            <a:ext cx="543739" cy="307777"/>
          </a:xfrm>
          <a:prstGeom prst="rect">
            <a:avLst/>
          </a:prstGeom>
          <a:noFill/>
        </p:spPr>
        <p:txBody>
          <a:bodyPr wrap="none" rtlCol="0">
            <a:spAutoFit/>
          </a:bodyPr>
          <a:lstStyle/>
          <a:p>
            <a:r>
              <a:rPr lang="en-US" b="1" dirty="0"/>
              <a:t>FRP</a:t>
            </a:r>
          </a:p>
        </p:txBody>
      </p:sp>
      <p:sp>
        <p:nvSpPr>
          <p:cNvPr id="25" name="Arc 24">
            <a:extLst>
              <a:ext uri="{FF2B5EF4-FFF2-40B4-BE49-F238E27FC236}">
                <a16:creationId xmlns:a16="http://schemas.microsoft.com/office/drawing/2014/main" id="{917A1AC5-4BA2-7347-9267-643355F03638}"/>
              </a:ext>
            </a:extLst>
          </p:cNvPr>
          <p:cNvSpPr/>
          <p:nvPr/>
        </p:nvSpPr>
        <p:spPr bwMode="auto">
          <a:xfrm rot="12667281" flipV="1">
            <a:off x="846746" y="2904739"/>
            <a:ext cx="1495685" cy="232809"/>
          </a:xfrm>
          <a:prstGeom prst="arc">
            <a:avLst>
              <a:gd name="adj1" fmla="val 14497392"/>
              <a:gd name="adj2" fmla="val 0"/>
            </a:avLst>
          </a:prstGeom>
          <a:noFill/>
          <a:ln w="41275" cap="flat" cmpd="sng" algn="ctr">
            <a:solidFill>
              <a:schemeClr val="tx1"/>
            </a:solidFill>
            <a:prstDash val="solid"/>
            <a:round/>
            <a:headEnd type="triangle" w="med" len="med"/>
            <a:tailEnd type="non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Helvetica" charset="0"/>
            </a:endParaRPr>
          </a:p>
        </p:txBody>
      </p:sp>
      <p:sp>
        <p:nvSpPr>
          <p:cNvPr id="26" name="TextBox 25">
            <a:extLst>
              <a:ext uri="{FF2B5EF4-FFF2-40B4-BE49-F238E27FC236}">
                <a16:creationId xmlns:a16="http://schemas.microsoft.com/office/drawing/2014/main" id="{99460663-08E2-2845-B0CD-B252B474C0E7}"/>
              </a:ext>
            </a:extLst>
          </p:cNvPr>
          <p:cNvSpPr txBox="1"/>
          <p:nvPr/>
        </p:nvSpPr>
        <p:spPr>
          <a:xfrm>
            <a:off x="117015" y="2092199"/>
            <a:ext cx="1301802" cy="523220"/>
          </a:xfrm>
          <a:prstGeom prst="rect">
            <a:avLst/>
          </a:prstGeom>
          <a:noFill/>
        </p:spPr>
        <p:txBody>
          <a:bodyPr wrap="square" rtlCol="0">
            <a:spAutoFit/>
          </a:bodyPr>
          <a:lstStyle/>
          <a:p>
            <a:r>
              <a:rPr lang="en-US" b="1" dirty="0"/>
              <a:t>Combustion Efficiency</a:t>
            </a:r>
          </a:p>
        </p:txBody>
      </p:sp>
      <p:sp>
        <p:nvSpPr>
          <p:cNvPr id="27" name="TextBox 26">
            <a:extLst>
              <a:ext uri="{FF2B5EF4-FFF2-40B4-BE49-F238E27FC236}">
                <a16:creationId xmlns:a16="http://schemas.microsoft.com/office/drawing/2014/main" id="{A5931A58-A282-A047-B8FE-07F49AD184A1}"/>
              </a:ext>
            </a:extLst>
          </p:cNvPr>
          <p:cNvSpPr txBox="1"/>
          <p:nvPr/>
        </p:nvSpPr>
        <p:spPr>
          <a:xfrm>
            <a:off x="98689" y="2834686"/>
            <a:ext cx="1207382" cy="523220"/>
          </a:xfrm>
          <a:prstGeom prst="rect">
            <a:avLst/>
          </a:prstGeom>
          <a:noFill/>
        </p:spPr>
        <p:txBody>
          <a:bodyPr wrap="none" rtlCol="0">
            <a:spAutoFit/>
          </a:bodyPr>
          <a:lstStyle/>
          <a:p>
            <a:r>
              <a:rPr lang="en-US" b="1" dirty="0"/>
              <a:t>CO</a:t>
            </a:r>
            <a:r>
              <a:rPr lang="en-US" b="1" baseline="-25000" dirty="0"/>
              <a:t>2</a:t>
            </a:r>
            <a:r>
              <a:rPr lang="en-US" b="1" dirty="0"/>
              <a:t> vs.</a:t>
            </a:r>
          </a:p>
          <a:p>
            <a:r>
              <a:rPr lang="en-US" b="1" dirty="0"/>
              <a:t>total carbon</a:t>
            </a:r>
          </a:p>
        </p:txBody>
      </p:sp>
    </p:spTree>
    <p:extLst>
      <p:ext uri="{BB962C8B-B14F-4D97-AF65-F5344CB8AC3E}">
        <p14:creationId xmlns:p14="http://schemas.microsoft.com/office/powerpoint/2010/main" val="272364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g123a687db86_1_12"/>
          <p:cNvSpPr txBox="1"/>
          <p:nvPr/>
        </p:nvSpPr>
        <p:spPr>
          <a:xfrm>
            <a:off x="318325" y="4759006"/>
            <a:ext cx="636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pic>
        <p:nvPicPr>
          <p:cNvPr id="3" name="Picture 2">
            <a:extLst>
              <a:ext uri="{FF2B5EF4-FFF2-40B4-BE49-F238E27FC236}">
                <a16:creationId xmlns:a16="http://schemas.microsoft.com/office/drawing/2014/main" id="{C1B63508-F416-1D46-8E0F-D826186B428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18325" y="1395951"/>
            <a:ext cx="3804873" cy="2708480"/>
          </a:xfrm>
          <a:prstGeom prst="rect">
            <a:avLst/>
          </a:prstGeom>
        </p:spPr>
      </p:pic>
      <p:sp>
        <p:nvSpPr>
          <p:cNvPr id="4" name="TextBox 3">
            <a:extLst>
              <a:ext uri="{FF2B5EF4-FFF2-40B4-BE49-F238E27FC236}">
                <a16:creationId xmlns:a16="http://schemas.microsoft.com/office/drawing/2014/main" id="{A3FCCDB2-A699-BC4E-A340-648B4E34BEFA}"/>
              </a:ext>
            </a:extLst>
          </p:cNvPr>
          <p:cNvSpPr txBox="1"/>
          <p:nvPr/>
        </p:nvSpPr>
        <p:spPr>
          <a:xfrm>
            <a:off x="4393225" y="1354959"/>
            <a:ext cx="4572000" cy="3108543"/>
          </a:xfrm>
          <a:prstGeom prst="rect">
            <a:avLst/>
          </a:prstGeom>
          <a:noFill/>
        </p:spPr>
        <p:txBody>
          <a:bodyPr wrap="square" rtlCol="0">
            <a:spAutoFit/>
          </a:bodyPr>
          <a:lstStyle/>
          <a:p>
            <a:pPr marL="285750" indent="-285750">
              <a:buFont typeface="Arial" panose="020B0604020202020204" pitchFamily="34" charset="0"/>
              <a:buChar char="•"/>
            </a:pPr>
            <a:r>
              <a:rPr lang="en-US" sz="1400" dirty="0"/>
              <a:t>ATBD and flow chart are nearly ready</a:t>
            </a:r>
          </a:p>
          <a:p>
            <a:pPr marL="285750" indent="-285750">
              <a:buFont typeface="Arial" panose="020B0604020202020204" pitchFamily="34" charset="0"/>
              <a:buChar char="•"/>
            </a:pPr>
            <a:r>
              <a:rPr lang="en-US" sz="1400" dirty="0"/>
              <a:t>Tested everything in house for 2019</a:t>
            </a:r>
          </a:p>
          <a:p>
            <a:pPr marL="285750" indent="-285750">
              <a:buFont typeface="Arial" panose="020B0604020202020204" pitchFamily="34" charset="0"/>
              <a:buChar char="•"/>
            </a:pPr>
            <a:r>
              <a:rPr lang="en-US" sz="1400" dirty="0"/>
              <a:t>Worked with a few users already to finalize the data content</a:t>
            </a:r>
          </a:p>
          <a:p>
            <a:pPr marL="742950" lvl="1" indent="-285750">
              <a:buFont typeface="Wingdings" pitchFamily="2" charset="2"/>
              <a:buChar char="ü"/>
            </a:pPr>
            <a:r>
              <a:rPr lang="en-US" sz="1400" dirty="0"/>
              <a:t>Add IGGBP type, gas flares &amp;  peat burning as attributes</a:t>
            </a:r>
          </a:p>
          <a:p>
            <a:pPr marL="742950" lvl="1" indent="-285750">
              <a:buFont typeface="Wingdings" pitchFamily="2" charset="2"/>
              <a:buChar char="ü"/>
            </a:pPr>
            <a:r>
              <a:rPr lang="en-US" sz="1400" dirty="0"/>
              <a:t>Output such variables that might be useful for users as FRP, Visible Light Power (VLP), VEF (Visible Energy Fraction) etc. </a:t>
            </a:r>
          </a:p>
          <a:p>
            <a:pPr marL="742950" lvl="1" indent="-285750">
              <a:buFont typeface="Wingdings" pitchFamily="2" charset="2"/>
              <a:buChar char="ü"/>
            </a:pPr>
            <a:r>
              <a:rPr lang="en-US" sz="1400" dirty="0"/>
              <a:t>Bowtie effect in homogenization of I, M, and DNB bands </a:t>
            </a:r>
          </a:p>
          <a:p>
            <a:pPr marL="285750" indent="-285750">
              <a:buFont typeface="Arial" panose="020B0604020202020204" pitchFamily="34" charset="0"/>
              <a:buChar char="•"/>
            </a:pPr>
            <a:r>
              <a:rPr lang="en-US" sz="1400" dirty="0"/>
              <a:t>Assessment using ASTER, existing fire detection products, and field data (2nd year)</a:t>
            </a:r>
          </a:p>
          <a:p>
            <a:pPr marL="742950" lvl="1" indent="-285750">
              <a:buFont typeface="Arial" panose="020B0604020202020204" pitchFamily="34" charset="0"/>
              <a:buChar char="•"/>
            </a:pPr>
            <a:endParaRPr lang="en-US" sz="1400" dirty="0"/>
          </a:p>
        </p:txBody>
      </p:sp>
      <p:pic>
        <p:nvPicPr>
          <p:cNvPr id="5" name="Picture 2">
            <a:extLst>
              <a:ext uri="{FF2B5EF4-FFF2-40B4-BE49-F238E27FC236}">
                <a16:creationId xmlns:a16="http://schemas.microsoft.com/office/drawing/2014/main" id="{1541F7EE-803E-414F-88CA-CA6A6811B1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9324" y="4587778"/>
            <a:ext cx="4385186" cy="195886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4483967-B0BC-1346-A7A6-1038184295C5}"/>
              </a:ext>
            </a:extLst>
          </p:cNvPr>
          <p:cNvSpPr txBox="1"/>
          <p:nvPr/>
        </p:nvSpPr>
        <p:spPr>
          <a:xfrm>
            <a:off x="2970366" y="4371170"/>
            <a:ext cx="923651" cy="338554"/>
          </a:xfrm>
          <a:prstGeom prst="rect">
            <a:avLst/>
          </a:prstGeom>
          <a:noFill/>
        </p:spPr>
        <p:txBody>
          <a:bodyPr wrap="none" rtlCol="0">
            <a:spAutoFit/>
          </a:bodyPr>
          <a:lstStyle/>
          <a:p>
            <a:r>
              <a:rPr lang="en-US" sz="1600" dirty="0" err="1"/>
              <a:t>NetCDF</a:t>
            </a:r>
            <a:endParaRPr lang="en-US" sz="1600" dirty="0"/>
          </a:p>
        </p:txBody>
      </p:sp>
      <p:pic>
        <p:nvPicPr>
          <p:cNvPr id="7" name="Picture 4">
            <a:extLst>
              <a:ext uri="{FF2B5EF4-FFF2-40B4-BE49-F238E27FC236}">
                <a16:creationId xmlns:a16="http://schemas.microsoft.com/office/drawing/2014/main" id="{05C78A18-D724-0C46-9E97-AB2521AB96A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921" b="7229"/>
          <a:stretch/>
        </p:blipFill>
        <p:spPr bwMode="auto">
          <a:xfrm>
            <a:off x="222249" y="4441734"/>
            <a:ext cx="4316361" cy="225095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9C66AEA-9D6B-624F-AB5C-AD7E7956F242}"/>
              </a:ext>
            </a:extLst>
          </p:cNvPr>
          <p:cNvSpPr txBox="1"/>
          <p:nvPr/>
        </p:nvSpPr>
        <p:spPr>
          <a:xfrm>
            <a:off x="4620341" y="165309"/>
            <a:ext cx="6101442" cy="400110"/>
          </a:xfrm>
          <a:prstGeom prst="rect">
            <a:avLst/>
          </a:prstGeom>
          <a:noFill/>
        </p:spPr>
        <p:txBody>
          <a:bodyPr wrap="square">
            <a:spAutoFit/>
          </a:bodyPr>
          <a:lstStyle/>
          <a:p>
            <a:r>
              <a:rPr lang="en-US" sz="2000" b="1" dirty="0"/>
              <a:t>Status Summary</a:t>
            </a:r>
          </a:p>
        </p:txBody>
      </p:sp>
      <p:sp>
        <p:nvSpPr>
          <p:cNvPr id="8" name="TextBox 7">
            <a:extLst>
              <a:ext uri="{FF2B5EF4-FFF2-40B4-BE49-F238E27FC236}">
                <a16:creationId xmlns:a16="http://schemas.microsoft.com/office/drawing/2014/main" id="{213D1BD5-3450-E545-8E89-1E9BCF12E6D9}"/>
              </a:ext>
            </a:extLst>
          </p:cNvPr>
          <p:cNvSpPr txBox="1"/>
          <p:nvPr/>
        </p:nvSpPr>
        <p:spPr>
          <a:xfrm>
            <a:off x="3265824" y="936345"/>
            <a:ext cx="1415772" cy="369332"/>
          </a:xfrm>
          <a:prstGeom prst="rect">
            <a:avLst/>
          </a:prstGeom>
          <a:noFill/>
        </p:spPr>
        <p:txBody>
          <a:bodyPr wrap="none" rtlCol="0">
            <a:spAutoFit/>
          </a:bodyPr>
          <a:lstStyle/>
          <a:p>
            <a:r>
              <a:rPr lang="en-US" sz="1800" b="1" dirty="0"/>
              <a:t>Progress…</a:t>
            </a:r>
          </a:p>
        </p:txBody>
      </p:sp>
      <p:sp>
        <p:nvSpPr>
          <p:cNvPr id="11" name="TextBox 10">
            <a:extLst>
              <a:ext uri="{FF2B5EF4-FFF2-40B4-BE49-F238E27FC236}">
                <a16:creationId xmlns:a16="http://schemas.microsoft.com/office/drawing/2014/main" id="{AD3D6929-D55D-1241-A7C0-4E5B9F839725}"/>
              </a:ext>
            </a:extLst>
          </p:cNvPr>
          <p:cNvSpPr txBox="1"/>
          <p:nvPr/>
        </p:nvSpPr>
        <p:spPr>
          <a:xfrm>
            <a:off x="9121794" y="1026619"/>
            <a:ext cx="2646878" cy="369332"/>
          </a:xfrm>
          <a:prstGeom prst="rect">
            <a:avLst/>
          </a:prstGeom>
          <a:noFill/>
        </p:spPr>
        <p:txBody>
          <a:bodyPr wrap="none" rtlCol="0">
            <a:spAutoFit/>
          </a:bodyPr>
          <a:lstStyle/>
          <a:p>
            <a:r>
              <a:rPr lang="en-US" sz="1800" b="1" dirty="0"/>
              <a:t>Challenge &amp; Next Step</a:t>
            </a:r>
          </a:p>
        </p:txBody>
      </p:sp>
      <p:sp>
        <p:nvSpPr>
          <p:cNvPr id="12" name="TextBox 11">
            <a:extLst>
              <a:ext uri="{FF2B5EF4-FFF2-40B4-BE49-F238E27FC236}">
                <a16:creationId xmlns:a16="http://schemas.microsoft.com/office/drawing/2014/main" id="{07DC88B8-9AB3-514F-90DC-ED2FBC807840}"/>
              </a:ext>
            </a:extLst>
          </p:cNvPr>
          <p:cNvSpPr txBox="1"/>
          <p:nvPr/>
        </p:nvSpPr>
        <p:spPr>
          <a:xfrm>
            <a:off x="8585428" y="1395951"/>
            <a:ext cx="4479062" cy="2031325"/>
          </a:xfrm>
          <a:prstGeom prst="rect">
            <a:avLst/>
          </a:prstGeom>
          <a:noFill/>
        </p:spPr>
        <p:txBody>
          <a:bodyPr wrap="square" rtlCol="0">
            <a:spAutoFit/>
          </a:bodyPr>
          <a:lstStyle/>
          <a:p>
            <a:pPr marL="742950" lvl="1" indent="-285750">
              <a:buFont typeface="Arial" panose="020B0604020202020204" pitchFamily="34" charset="0"/>
              <a:buChar char="•"/>
            </a:pPr>
            <a:r>
              <a:rPr lang="en-US" sz="1400" dirty="0"/>
              <a:t>File name convention</a:t>
            </a:r>
          </a:p>
          <a:p>
            <a:pPr marL="742950" lvl="1" indent="-285750">
              <a:buFont typeface="Arial" panose="020B0604020202020204" pitchFamily="34" charset="0"/>
              <a:buChar char="•"/>
            </a:pPr>
            <a:r>
              <a:rPr lang="en-US" sz="1400" dirty="0"/>
              <a:t>Fire pixel classification </a:t>
            </a:r>
          </a:p>
          <a:p>
            <a:pPr marL="457200" lvl="6"/>
            <a:r>
              <a:rPr lang="en-US" sz="1400" dirty="0"/>
              <a:t>	waste incineration</a:t>
            </a:r>
          </a:p>
          <a:p>
            <a:pPr marL="457200" lvl="6"/>
            <a:r>
              <a:rPr lang="en-US" sz="1400" dirty="0"/>
              <a:t>	fracking </a:t>
            </a:r>
          </a:p>
          <a:p>
            <a:pPr marL="457200" lvl="6"/>
            <a:r>
              <a:rPr lang="en-US" sz="1400" dirty="0"/>
              <a:t>	oil fracking facility</a:t>
            </a:r>
          </a:p>
          <a:p>
            <a:pPr marL="742950" lvl="1" indent="-285750">
              <a:buFont typeface="Arial" panose="020B0604020202020204" pitchFamily="34" charset="0"/>
              <a:buChar char="•"/>
            </a:pPr>
            <a:r>
              <a:rPr lang="en-US" sz="1400" dirty="0"/>
              <a:t>Assessment &amp; validation</a:t>
            </a:r>
          </a:p>
          <a:p>
            <a:pPr marL="742950" lvl="1" indent="-285750">
              <a:buFont typeface="Arial" panose="020B0604020202020204" pitchFamily="34" charset="0"/>
              <a:buChar char="•"/>
            </a:pPr>
            <a:r>
              <a:rPr lang="en-US" sz="1400" dirty="0"/>
              <a:t>Adapt to NOAA-20</a:t>
            </a:r>
          </a:p>
          <a:p>
            <a:pPr marL="742950" lvl="1" indent="-285750">
              <a:buFont typeface="Arial" panose="020B0604020202020204" pitchFamily="34" charset="0"/>
              <a:buChar char="•"/>
            </a:pPr>
            <a:endParaRPr lang="en-US" sz="1400" dirty="0"/>
          </a:p>
          <a:p>
            <a:pPr marL="742950" lvl="1" indent="-285750">
              <a:buFont typeface="Arial" panose="020B0604020202020204" pitchFamily="34" charset="0"/>
              <a:buChar char="•"/>
            </a:pPr>
            <a:endParaRPr lang="en-US" sz="1400" dirty="0"/>
          </a:p>
        </p:txBody>
      </p:sp>
      <p:sp>
        <p:nvSpPr>
          <p:cNvPr id="13" name="TextBox 12">
            <a:extLst>
              <a:ext uri="{FF2B5EF4-FFF2-40B4-BE49-F238E27FC236}">
                <a16:creationId xmlns:a16="http://schemas.microsoft.com/office/drawing/2014/main" id="{AFD7065F-F99A-0745-9FF0-0351EA335E69}"/>
              </a:ext>
            </a:extLst>
          </p:cNvPr>
          <p:cNvSpPr txBox="1"/>
          <p:nvPr/>
        </p:nvSpPr>
        <p:spPr>
          <a:xfrm>
            <a:off x="9643669" y="3064862"/>
            <a:ext cx="1800493" cy="369332"/>
          </a:xfrm>
          <a:prstGeom prst="rect">
            <a:avLst/>
          </a:prstGeom>
          <a:noFill/>
        </p:spPr>
        <p:txBody>
          <a:bodyPr wrap="none" rtlCol="0">
            <a:spAutoFit/>
          </a:bodyPr>
          <a:lstStyle/>
          <a:p>
            <a:r>
              <a:rPr lang="en-US" sz="1800" b="1" dirty="0"/>
              <a:t>Applications…</a:t>
            </a:r>
          </a:p>
        </p:txBody>
      </p:sp>
      <p:pic>
        <p:nvPicPr>
          <p:cNvPr id="14" name="Picture 13" descr="Map&#10;&#10;Description automatically generated">
            <a:extLst>
              <a:ext uri="{FF2B5EF4-FFF2-40B4-BE49-F238E27FC236}">
                <a16:creationId xmlns:a16="http://schemas.microsoft.com/office/drawing/2014/main" id="{47D3E96D-AB80-054D-AC42-0386938B6167}"/>
              </a:ext>
            </a:extLst>
          </p:cNvPr>
          <p:cNvPicPr>
            <a:picLocks noChangeAspect="1"/>
          </p:cNvPicPr>
          <p:nvPr/>
        </p:nvPicPr>
        <p:blipFill>
          <a:blip r:embed="rId6"/>
          <a:stretch>
            <a:fillRect/>
          </a:stretch>
        </p:blipFill>
        <p:spPr>
          <a:xfrm>
            <a:off x="8900160" y="3989167"/>
            <a:ext cx="3291840" cy="2601616"/>
          </a:xfrm>
          <a:prstGeom prst="rect">
            <a:avLst/>
          </a:prstGeom>
        </p:spPr>
      </p:pic>
      <p:sp>
        <p:nvSpPr>
          <p:cNvPr id="15" name="Freeform: Shape 5">
            <a:extLst>
              <a:ext uri="{FF2B5EF4-FFF2-40B4-BE49-F238E27FC236}">
                <a16:creationId xmlns:a16="http://schemas.microsoft.com/office/drawing/2014/main" id="{BAF45846-A259-6D41-91CA-94719C78D315}"/>
              </a:ext>
            </a:extLst>
          </p:cNvPr>
          <p:cNvSpPr/>
          <p:nvPr/>
        </p:nvSpPr>
        <p:spPr bwMode="auto">
          <a:xfrm>
            <a:off x="10308124" y="5462049"/>
            <a:ext cx="520262" cy="465662"/>
          </a:xfrm>
          <a:custGeom>
            <a:avLst/>
            <a:gdLst>
              <a:gd name="connsiteX0" fmla="*/ 0 w 520262"/>
              <a:gd name="connsiteY0" fmla="*/ 0 h 465662"/>
              <a:gd name="connsiteX1" fmla="*/ 63062 w 520262"/>
              <a:gd name="connsiteY1" fmla="*/ 15766 h 465662"/>
              <a:gd name="connsiteX2" fmla="*/ 118241 w 520262"/>
              <a:gd name="connsiteY2" fmla="*/ 47297 h 465662"/>
              <a:gd name="connsiteX3" fmla="*/ 165538 w 520262"/>
              <a:gd name="connsiteY3" fmla="*/ 78828 h 465662"/>
              <a:gd name="connsiteX4" fmla="*/ 189186 w 520262"/>
              <a:gd name="connsiteY4" fmla="*/ 126124 h 465662"/>
              <a:gd name="connsiteX5" fmla="*/ 212835 w 520262"/>
              <a:gd name="connsiteY5" fmla="*/ 204952 h 465662"/>
              <a:gd name="connsiteX6" fmla="*/ 220717 w 520262"/>
              <a:gd name="connsiteY6" fmla="*/ 228600 h 465662"/>
              <a:gd name="connsiteX7" fmla="*/ 212835 w 520262"/>
              <a:gd name="connsiteY7" fmla="*/ 283780 h 465662"/>
              <a:gd name="connsiteX8" fmla="*/ 220717 w 520262"/>
              <a:gd name="connsiteY8" fmla="*/ 378373 h 465662"/>
              <a:gd name="connsiteX9" fmla="*/ 252248 w 520262"/>
              <a:gd name="connsiteY9" fmla="*/ 386256 h 465662"/>
              <a:gd name="connsiteX10" fmla="*/ 299545 w 520262"/>
              <a:gd name="connsiteY10" fmla="*/ 402021 h 465662"/>
              <a:gd name="connsiteX11" fmla="*/ 346841 w 520262"/>
              <a:gd name="connsiteY11" fmla="*/ 425669 h 465662"/>
              <a:gd name="connsiteX12" fmla="*/ 409904 w 520262"/>
              <a:gd name="connsiteY12" fmla="*/ 441435 h 465662"/>
              <a:gd name="connsiteX13" fmla="*/ 488731 w 520262"/>
              <a:gd name="connsiteY13" fmla="*/ 465083 h 465662"/>
              <a:gd name="connsiteX14" fmla="*/ 520262 w 520262"/>
              <a:gd name="connsiteY14" fmla="*/ 465083 h 46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0262" h="465662">
                <a:moveTo>
                  <a:pt x="0" y="0"/>
                </a:moveTo>
                <a:cubicBezTo>
                  <a:pt x="5686" y="1137"/>
                  <a:pt x="52673" y="8840"/>
                  <a:pt x="63062" y="15766"/>
                </a:cubicBezTo>
                <a:cubicBezTo>
                  <a:pt x="119417" y="53336"/>
                  <a:pt x="51554" y="30625"/>
                  <a:pt x="118241" y="47297"/>
                </a:cubicBezTo>
                <a:cubicBezTo>
                  <a:pt x="134007" y="57807"/>
                  <a:pt x="159546" y="60853"/>
                  <a:pt x="165538" y="78828"/>
                </a:cubicBezTo>
                <a:cubicBezTo>
                  <a:pt x="194289" y="165077"/>
                  <a:pt x="148435" y="34434"/>
                  <a:pt x="189186" y="126124"/>
                </a:cubicBezTo>
                <a:cubicBezTo>
                  <a:pt x="204171" y="159840"/>
                  <a:pt x="203664" y="172852"/>
                  <a:pt x="212835" y="204952"/>
                </a:cubicBezTo>
                <a:cubicBezTo>
                  <a:pt x="215118" y="212941"/>
                  <a:pt x="218090" y="220717"/>
                  <a:pt x="220717" y="228600"/>
                </a:cubicBezTo>
                <a:cubicBezTo>
                  <a:pt x="218090" y="246993"/>
                  <a:pt x="216479" y="265561"/>
                  <a:pt x="212835" y="283780"/>
                </a:cubicBezTo>
                <a:cubicBezTo>
                  <a:pt x="204516" y="325378"/>
                  <a:pt x="182086" y="313987"/>
                  <a:pt x="220717" y="378373"/>
                </a:cubicBezTo>
                <a:cubicBezTo>
                  <a:pt x="226291" y="387663"/>
                  <a:pt x="241871" y="383143"/>
                  <a:pt x="252248" y="386256"/>
                </a:cubicBezTo>
                <a:cubicBezTo>
                  <a:pt x="268166" y="391031"/>
                  <a:pt x="283779" y="396766"/>
                  <a:pt x="299545" y="402021"/>
                </a:cubicBezTo>
                <a:cubicBezTo>
                  <a:pt x="358982" y="421833"/>
                  <a:pt x="285722" y="395110"/>
                  <a:pt x="346841" y="425669"/>
                </a:cubicBezTo>
                <a:cubicBezTo>
                  <a:pt x="365976" y="435236"/>
                  <a:pt x="390115" y="436038"/>
                  <a:pt x="409904" y="441435"/>
                </a:cubicBezTo>
                <a:cubicBezTo>
                  <a:pt x="429243" y="446709"/>
                  <a:pt x="466005" y="462242"/>
                  <a:pt x="488731" y="465083"/>
                </a:cubicBezTo>
                <a:cubicBezTo>
                  <a:pt x="499160" y="466387"/>
                  <a:pt x="509752" y="465083"/>
                  <a:pt x="520262" y="465083"/>
                </a:cubicBezTo>
              </a:path>
            </a:pathLst>
          </a:custGeom>
          <a:ln w="44450">
            <a:solidFill>
              <a:srgbClr val="A7B212"/>
            </a:solidFill>
            <a:headEnd type="none" w="med" len="med"/>
            <a:tailEnd type="none" w="med" len="med"/>
          </a:ln>
        </p:spPr>
        <p:style>
          <a:lnRef idx="1">
            <a:schemeClr val="accent3"/>
          </a:lnRef>
          <a:fillRef idx="0">
            <a:schemeClr val="accent3"/>
          </a:fillRef>
          <a:effectRef idx="0">
            <a:schemeClr val="accent3"/>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Helvetica" charset="0"/>
            </a:endParaRPr>
          </a:p>
        </p:txBody>
      </p:sp>
      <p:sp>
        <p:nvSpPr>
          <p:cNvPr id="16" name="TextBox 15">
            <a:extLst>
              <a:ext uri="{FF2B5EF4-FFF2-40B4-BE49-F238E27FC236}">
                <a16:creationId xmlns:a16="http://schemas.microsoft.com/office/drawing/2014/main" id="{9CF057E0-993D-B54B-9139-AE988347E9FB}"/>
              </a:ext>
            </a:extLst>
          </p:cNvPr>
          <p:cNvSpPr txBox="1"/>
          <p:nvPr/>
        </p:nvSpPr>
        <p:spPr>
          <a:xfrm>
            <a:off x="8885624" y="3427276"/>
            <a:ext cx="4479062" cy="954107"/>
          </a:xfrm>
          <a:prstGeom prst="rect">
            <a:avLst/>
          </a:prstGeom>
          <a:noFill/>
        </p:spPr>
        <p:txBody>
          <a:bodyPr wrap="square" rtlCol="0">
            <a:spAutoFit/>
          </a:bodyPr>
          <a:lstStyle/>
          <a:p>
            <a:pPr marL="742950" lvl="1" indent="-285750">
              <a:buFont typeface="Arial" panose="020B0604020202020204" pitchFamily="34" charset="0"/>
              <a:buChar char="•"/>
            </a:pPr>
            <a:r>
              <a:rPr lang="en-US" sz="1400" dirty="0"/>
              <a:t>Fire lines</a:t>
            </a:r>
          </a:p>
          <a:p>
            <a:pPr marL="742950" lvl="1" indent="-285750">
              <a:buFont typeface="Arial" panose="020B0604020202020204" pitchFamily="34" charset="0"/>
              <a:buChar char="•"/>
            </a:pPr>
            <a:r>
              <a:rPr lang="en-US" sz="1400" dirty="0"/>
              <a:t>Fire weather</a:t>
            </a:r>
          </a:p>
          <a:p>
            <a:pPr marL="742950" lvl="1" indent="-285750">
              <a:buFont typeface="Arial" panose="020B0604020202020204" pitchFamily="34" charset="0"/>
              <a:buChar char="•"/>
            </a:pPr>
            <a:endParaRPr lang="en-US" sz="1400" dirty="0"/>
          </a:p>
          <a:p>
            <a:pPr marL="742950" lvl="1" indent="-285750">
              <a:buFont typeface="Arial" panose="020B0604020202020204" pitchFamily="34" charset="0"/>
              <a:buChar char="•"/>
            </a:pP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191E5C6-6994-4329-B97C-D0EA8F529304}"/>
              </a:ext>
            </a:extLst>
          </p:cNvPr>
          <p:cNvSpPr txBox="1">
            <a:spLocks/>
          </p:cNvSpPr>
          <p:nvPr/>
        </p:nvSpPr>
        <p:spPr>
          <a:xfrm>
            <a:off x="1002632" y="0"/>
            <a:ext cx="9553073" cy="95928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latin typeface="+mn-lt"/>
                <a:ea typeface="+mn-ea"/>
                <a:cs typeface="Cambria"/>
              </a:rPr>
              <a:t>VNP21IMG Land Surface Temperature 375-m NRT product</a:t>
            </a:r>
          </a:p>
        </p:txBody>
      </p:sp>
      <p:sp>
        <p:nvSpPr>
          <p:cNvPr id="9" name="Title 1">
            <a:extLst>
              <a:ext uri="{FF2B5EF4-FFF2-40B4-BE49-F238E27FC236}">
                <a16:creationId xmlns:a16="http://schemas.microsoft.com/office/drawing/2014/main" id="{291AFBFF-792B-4C0C-B3FE-0C92424DCEFB}"/>
              </a:ext>
            </a:extLst>
          </p:cNvPr>
          <p:cNvSpPr txBox="1">
            <a:spLocks/>
          </p:cNvSpPr>
          <p:nvPr/>
        </p:nvSpPr>
        <p:spPr>
          <a:xfrm>
            <a:off x="854242" y="895119"/>
            <a:ext cx="11253537" cy="1599428"/>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b="1" dirty="0">
                <a:latin typeface="+mn-lt"/>
                <a:ea typeface="+mn-ea"/>
                <a:cs typeface="Cambria"/>
              </a:rPr>
              <a:t>Product Overview:</a:t>
            </a:r>
          </a:p>
          <a:p>
            <a:pPr marL="457200" indent="-457200" algn="l">
              <a:buFont typeface="Arial" panose="020B0604020202020204" pitchFamily="34" charset="0"/>
              <a:buChar char="•"/>
            </a:pPr>
            <a:r>
              <a:rPr lang="en-US" sz="2000" dirty="0">
                <a:latin typeface="+mn-lt"/>
                <a:ea typeface="+mn-ea"/>
                <a:cs typeface="Cambria"/>
              </a:rPr>
              <a:t>Produce a 375m VIIRS LST product using the VIIRS I5 thermal infrared band</a:t>
            </a:r>
          </a:p>
          <a:p>
            <a:pPr marL="457200" indent="-457200" algn="l">
              <a:buFont typeface="Arial" panose="020B0604020202020204" pitchFamily="34" charset="0"/>
              <a:buChar char="•"/>
            </a:pPr>
            <a:r>
              <a:rPr lang="en-US" sz="2000" dirty="0">
                <a:latin typeface="+mn-lt"/>
                <a:ea typeface="+mn-ea"/>
                <a:cs typeface="Cambria"/>
              </a:rPr>
              <a:t>Product latency: Near Real Time (3 </a:t>
            </a:r>
            <a:r>
              <a:rPr lang="en-US" sz="2000" dirty="0" err="1">
                <a:latin typeface="+mn-lt"/>
                <a:ea typeface="+mn-ea"/>
                <a:cs typeface="Cambria"/>
              </a:rPr>
              <a:t>hrs</a:t>
            </a:r>
            <a:r>
              <a:rPr lang="en-US" sz="2000" dirty="0">
                <a:latin typeface="+mn-lt"/>
                <a:ea typeface="+mn-ea"/>
                <a:cs typeface="Cambria"/>
              </a:rPr>
              <a:t>)</a:t>
            </a:r>
          </a:p>
          <a:p>
            <a:pPr marL="457200" indent="-457200" algn="l">
              <a:buFont typeface="Arial" panose="020B0604020202020204" pitchFamily="34" charset="0"/>
              <a:buChar char="•"/>
            </a:pPr>
            <a:r>
              <a:rPr lang="en-US" sz="2000" dirty="0">
                <a:latin typeface="+mn-lt"/>
                <a:ea typeface="+mn-ea"/>
                <a:cs typeface="Cambria"/>
              </a:rPr>
              <a:t>LST sharpening to 100m or less (field-scale) using VSWIR imagery</a:t>
            </a:r>
          </a:p>
          <a:p>
            <a:pPr marL="457200" indent="-457200" algn="l">
              <a:buFont typeface="Arial" panose="020B0604020202020204" pitchFamily="34" charset="0"/>
              <a:buChar char="•"/>
            </a:pPr>
            <a:r>
              <a:rPr lang="en-US" sz="2000" dirty="0">
                <a:latin typeface="+mn-lt"/>
                <a:ea typeface="+mn-ea"/>
                <a:cs typeface="Cambria"/>
              </a:rPr>
              <a:t>High demand for NRT irrigation and management decision making (e.g. </a:t>
            </a:r>
            <a:r>
              <a:rPr lang="en-US" sz="2000" dirty="0" err="1">
                <a:latin typeface="+mn-lt"/>
                <a:ea typeface="+mn-ea"/>
                <a:cs typeface="Cambria"/>
              </a:rPr>
              <a:t>Irriwatch</a:t>
            </a:r>
            <a:r>
              <a:rPr lang="en-US" sz="2000" dirty="0">
                <a:latin typeface="+mn-lt"/>
                <a:ea typeface="+mn-ea"/>
                <a:cs typeface="Cambria"/>
              </a:rPr>
              <a:t>, </a:t>
            </a:r>
            <a:r>
              <a:rPr lang="en-US" sz="2000" dirty="0" err="1">
                <a:latin typeface="+mn-lt"/>
                <a:ea typeface="+mn-ea"/>
                <a:cs typeface="Cambria"/>
              </a:rPr>
              <a:t>openET</a:t>
            </a:r>
            <a:r>
              <a:rPr lang="en-US" sz="2000" dirty="0">
                <a:latin typeface="+mn-lt"/>
                <a:ea typeface="+mn-ea"/>
                <a:cs typeface="Cambria"/>
              </a:rPr>
              <a:t>, USDA)</a:t>
            </a:r>
          </a:p>
        </p:txBody>
      </p:sp>
      <p:sp>
        <p:nvSpPr>
          <p:cNvPr id="10" name="Title 1">
            <a:extLst>
              <a:ext uri="{FF2B5EF4-FFF2-40B4-BE49-F238E27FC236}">
                <a16:creationId xmlns:a16="http://schemas.microsoft.com/office/drawing/2014/main" id="{F59115AB-55D8-48FC-A05E-FE56537204A8}"/>
              </a:ext>
            </a:extLst>
          </p:cNvPr>
          <p:cNvSpPr txBox="1">
            <a:spLocks/>
          </p:cNvSpPr>
          <p:nvPr/>
        </p:nvSpPr>
        <p:spPr>
          <a:xfrm>
            <a:off x="854241" y="2622883"/>
            <a:ext cx="11253537" cy="198120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b="1" dirty="0">
                <a:latin typeface="+mn-lt"/>
                <a:ea typeface="+mn-ea"/>
                <a:cs typeface="Cambria"/>
              </a:rPr>
              <a:t>Product Status:</a:t>
            </a:r>
          </a:p>
          <a:p>
            <a:pPr marL="457200" indent="-457200" algn="l">
              <a:buFont typeface="Arial" panose="020B0604020202020204" pitchFamily="34" charset="0"/>
              <a:buChar char="•"/>
            </a:pPr>
            <a:r>
              <a:rPr lang="en-US" sz="2000" dirty="0">
                <a:latin typeface="+mn-lt"/>
                <a:ea typeface="+mn-ea"/>
                <a:cs typeface="Cambria"/>
              </a:rPr>
              <a:t>VIIRS IMG test data acquired from 2018-2021 (VNP02IMG, VNP03IMG, CLD_MSK)</a:t>
            </a:r>
          </a:p>
          <a:p>
            <a:pPr marL="457200" indent="-457200" algn="l">
              <a:buFont typeface="Arial" panose="020B0604020202020204" pitchFamily="34" charset="0"/>
              <a:buChar char="•"/>
            </a:pPr>
            <a:r>
              <a:rPr lang="en-US" sz="2000" dirty="0">
                <a:latin typeface="+mn-lt"/>
                <a:ea typeface="+mn-ea"/>
                <a:cs typeface="Cambria"/>
              </a:rPr>
              <a:t>Research code (python) and operational code (C++) undergoing evaluation and validation at JPL</a:t>
            </a:r>
          </a:p>
          <a:p>
            <a:pPr marL="457200" indent="-457200" algn="l">
              <a:buFont typeface="Arial" panose="020B0604020202020204" pitchFamily="34" charset="0"/>
              <a:buChar char="•"/>
            </a:pPr>
            <a:r>
              <a:rPr lang="en-US" sz="2000" dirty="0">
                <a:latin typeface="+mn-lt"/>
                <a:ea typeface="+mn-ea"/>
                <a:cs typeface="Cambria"/>
              </a:rPr>
              <a:t>Inter-comparison project with coincident ECOSTRESS LST data (2018-2019)</a:t>
            </a:r>
          </a:p>
          <a:p>
            <a:pPr marL="457200" indent="-457200" algn="l">
              <a:buFont typeface="Arial" panose="020B0604020202020204" pitchFamily="34" charset="0"/>
              <a:buChar char="•"/>
            </a:pPr>
            <a:r>
              <a:rPr lang="en-US" sz="2000" dirty="0">
                <a:latin typeface="+mn-lt"/>
                <a:ea typeface="+mn-ea"/>
                <a:cs typeface="Cambria"/>
              </a:rPr>
              <a:t>First draft user guide and ATBD in progress</a:t>
            </a:r>
          </a:p>
          <a:p>
            <a:pPr marL="457200" indent="-457200" algn="l">
              <a:buFont typeface="Arial" panose="020B0604020202020204" pitchFamily="34" charset="0"/>
              <a:buChar char="•"/>
            </a:pPr>
            <a:endParaRPr lang="en-US" sz="2000" dirty="0">
              <a:latin typeface="+mn-lt"/>
              <a:ea typeface="+mn-ea"/>
              <a:cs typeface="Cambria"/>
            </a:endParaRPr>
          </a:p>
          <a:p>
            <a:pPr marL="914400" lvl="1" indent="-457200">
              <a:buFont typeface="Arial" panose="020B0604020202020204" pitchFamily="34" charset="0"/>
              <a:buChar char="•"/>
            </a:pPr>
            <a:endParaRPr lang="en-US" sz="100" dirty="0">
              <a:latin typeface="+mn-lt"/>
              <a:ea typeface="+mn-ea"/>
              <a:cs typeface="Cambria"/>
            </a:endParaRPr>
          </a:p>
        </p:txBody>
      </p:sp>
      <p:sp>
        <p:nvSpPr>
          <p:cNvPr id="11" name="Title 1">
            <a:extLst>
              <a:ext uri="{FF2B5EF4-FFF2-40B4-BE49-F238E27FC236}">
                <a16:creationId xmlns:a16="http://schemas.microsoft.com/office/drawing/2014/main" id="{037402B4-B7D6-4903-818F-13DFDD189E22}"/>
              </a:ext>
            </a:extLst>
          </p:cNvPr>
          <p:cNvSpPr txBox="1">
            <a:spLocks/>
          </p:cNvSpPr>
          <p:nvPr/>
        </p:nvSpPr>
        <p:spPr>
          <a:xfrm>
            <a:off x="854242" y="4411579"/>
            <a:ext cx="11253537" cy="19812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b="1" dirty="0">
                <a:latin typeface="+mn-lt"/>
                <a:ea typeface="+mn-ea"/>
                <a:cs typeface="Cambria"/>
              </a:rPr>
              <a:t>Product Challenges:</a:t>
            </a:r>
          </a:p>
          <a:p>
            <a:pPr marL="457200" indent="-457200" algn="l">
              <a:buFont typeface="Arial" panose="020B0604020202020204" pitchFamily="34" charset="0"/>
              <a:buChar char="•"/>
            </a:pPr>
            <a:r>
              <a:rPr lang="en-US" sz="2000" dirty="0">
                <a:latin typeface="+mn-lt"/>
                <a:ea typeface="+mn-ea"/>
                <a:cs typeface="Cambria"/>
              </a:rPr>
              <a:t>Developing a reliable cloud mask at 375m native resolution (ECOSTRESS approach)</a:t>
            </a:r>
          </a:p>
          <a:p>
            <a:pPr marL="457200" indent="-457200" algn="l">
              <a:buFont typeface="Arial" panose="020B0604020202020204" pitchFamily="34" charset="0"/>
              <a:buChar char="•"/>
            </a:pPr>
            <a:r>
              <a:rPr lang="en-US" sz="2000" dirty="0">
                <a:latin typeface="+mn-lt"/>
                <a:ea typeface="+mn-ea"/>
                <a:cs typeface="Cambria"/>
              </a:rPr>
              <a:t>Acquiring the necessary 100m VSWIR data for LST sharpening to 100m (HLS?, New data fusion approaches at JPL (Landsat-Sentinel-VIIRS)?</a:t>
            </a:r>
          </a:p>
          <a:p>
            <a:pPr marL="457200" indent="-457200" algn="l">
              <a:buFont typeface="Arial" panose="020B0604020202020204" pitchFamily="34" charset="0"/>
              <a:buChar char="•"/>
            </a:pPr>
            <a:r>
              <a:rPr lang="en-US" sz="2000" dirty="0">
                <a:latin typeface="+mn-lt"/>
                <a:ea typeface="+mn-ea"/>
                <a:cs typeface="Cambria"/>
              </a:rPr>
              <a:t>3 </a:t>
            </a:r>
            <a:r>
              <a:rPr lang="en-US" sz="2000" dirty="0" err="1">
                <a:latin typeface="+mn-lt"/>
                <a:ea typeface="+mn-ea"/>
                <a:cs typeface="Cambria"/>
              </a:rPr>
              <a:t>hr</a:t>
            </a:r>
            <a:r>
              <a:rPr lang="en-US" sz="2000" dirty="0">
                <a:latin typeface="+mn-lt"/>
                <a:ea typeface="+mn-ea"/>
                <a:cs typeface="Cambria"/>
              </a:rPr>
              <a:t> latency and NRT processing at LANCE</a:t>
            </a:r>
          </a:p>
          <a:p>
            <a:pPr marL="457200" indent="-457200" algn="l">
              <a:buFont typeface="Arial" panose="020B0604020202020204" pitchFamily="34" charset="0"/>
              <a:buChar char="•"/>
            </a:pPr>
            <a:endParaRPr lang="en-US" sz="2000" dirty="0">
              <a:latin typeface="+mn-lt"/>
              <a:ea typeface="+mn-ea"/>
              <a:cs typeface="Cambria"/>
            </a:endParaRPr>
          </a:p>
          <a:p>
            <a:pPr marL="914400" lvl="1" indent="-457200">
              <a:buFont typeface="Arial" panose="020B0604020202020204" pitchFamily="34" charset="0"/>
              <a:buChar char="•"/>
            </a:pPr>
            <a:endParaRPr lang="en-US" sz="100" dirty="0">
              <a:latin typeface="+mn-lt"/>
              <a:ea typeface="+mn-ea"/>
              <a:cs typeface="Cambri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73DD44B-211E-49A5-8930-E7A9AF6789F1}"/>
              </a:ext>
            </a:extLst>
          </p:cNvPr>
          <p:cNvSpPr txBox="1">
            <a:spLocks/>
          </p:cNvSpPr>
          <p:nvPr/>
        </p:nvSpPr>
        <p:spPr>
          <a:xfrm>
            <a:off x="1002632" y="0"/>
            <a:ext cx="9553073" cy="95928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latin typeface="+mn-lt"/>
                <a:ea typeface="+mn-ea"/>
                <a:cs typeface="Cambria"/>
              </a:rPr>
              <a:t>VNP21IMG Land Surface Temperature 375-m NRT product</a:t>
            </a:r>
          </a:p>
        </p:txBody>
      </p:sp>
      <p:graphicFrame>
        <p:nvGraphicFramePr>
          <p:cNvPr id="5" name="Table 4">
            <a:extLst>
              <a:ext uri="{FF2B5EF4-FFF2-40B4-BE49-F238E27FC236}">
                <a16:creationId xmlns:a16="http://schemas.microsoft.com/office/drawing/2014/main" id="{43A891FE-210E-4CB0-9DCA-4FDD7A80D51A}"/>
              </a:ext>
            </a:extLst>
          </p:cNvPr>
          <p:cNvGraphicFramePr>
            <a:graphicFrameLocks noGrp="1"/>
          </p:cNvGraphicFramePr>
          <p:nvPr/>
        </p:nvGraphicFramePr>
        <p:xfrm>
          <a:off x="272231" y="1235242"/>
          <a:ext cx="6032316" cy="4489146"/>
        </p:xfrm>
        <a:graphic>
          <a:graphicData uri="http://schemas.openxmlformats.org/drawingml/2006/table">
            <a:tbl>
              <a:tblPr firstRow="1" bandRow="1">
                <a:tableStyleId>{5C22544A-7EE6-4342-B048-85BDC9FD1C3A}</a:tableStyleId>
              </a:tblPr>
              <a:tblGrid>
                <a:gridCol w="722380">
                  <a:extLst>
                    <a:ext uri="{9D8B030D-6E8A-4147-A177-3AD203B41FA5}">
                      <a16:colId xmlns:a16="http://schemas.microsoft.com/office/drawing/2014/main" val="2313784069"/>
                    </a:ext>
                  </a:extLst>
                </a:gridCol>
                <a:gridCol w="5309936">
                  <a:extLst>
                    <a:ext uri="{9D8B030D-6E8A-4147-A177-3AD203B41FA5}">
                      <a16:colId xmlns:a16="http://schemas.microsoft.com/office/drawing/2014/main" val="2440086944"/>
                    </a:ext>
                  </a:extLst>
                </a:gridCol>
              </a:tblGrid>
              <a:tr h="537411">
                <a:tc>
                  <a:txBody>
                    <a:bodyPr/>
                    <a:lstStyle/>
                    <a:p>
                      <a:endParaRPr lang="en-US" sz="2000" dirty="0"/>
                    </a:p>
                  </a:txBody>
                  <a:tcPr/>
                </a:tc>
                <a:tc>
                  <a:txBody>
                    <a:bodyPr/>
                    <a:lstStyle/>
                    <a:p>
                      <a:pPr algn="ctr"/>
                      <a:r>
                        <a:rPr lang="en-US" sz="2000" dirty="0"/>
                        <a:t>Deliverables and Milestones</a:t>
                      </a:r>
                    </a:p>
                  </a:txBody>
                  <a:tcPr/>
                </a:tc>
                <a:extLst>
                  <a:ext uri="{0D108BD9-81ED-4DB2-BD59-A6C34878D82A}">
                    <a16:rowId xmlns:a16="http://schemas.microsoft.com/office/drawing/2014/main" val="3211326709"/>
                  </a:ext>
                </a:extLst>
              </a:tr>
              <a:tr h="840698">
                <a:tc>
                  <a:txBody>
                    <a:bodyPr/>
                    <a:lstStyle/>
                    <a:p>
                      <a:pPr algn="ctr"/>
                      <a:r>
                        <a:rPr lang="en-US" sz="1600" dirty="0"/>
                        <a:t>2022</a:t>
                      </a:r>
                    </a:p>
                  </a:txBody>
                  <a:tcPr/>
                </a:tc>
                <a:tc>
                  <a:txBody>
                    <a:bodyPr/>
                    <a:lstStyle/>
                    <a:p>
                      <a:pPr marL="171450" indent="-171450" algn="l">
                        <a:buFont typeface="Arial" panose="020B0604020202020204" pitchFamily="34" charset="0"/>
                        <a:buChar char="•"/>
                      </a:pPr>
                      <a:r>
                        <a:rPr lang="en-US" sz="1600" dirty="0"/>
                        <a:t>Development and testing of VNP21IMG LST algorithm v1</a:t>
                      </a:r>
                    </a:p>
                    <a:p>
                      <a:pPr marL="171450" indent="-171450" algn="l">
                        <a:buFont typeface="Arial" panose="020B0604020202020204" pitchFamily="34" charset="0"/>
                        <a:buChar char="•"/>
                      </a:pPr>
                      <a:r>
                        <a:rPr lang="en-US" sz="1600" dirty="0"/>
                        <a:t>Two years of validation with ECOSTRESS and ground sites (Tahoe/Salton Sea)</a:t>
                      </a:r>
                    </a:p>
                    <a:p>
                      <a:pPr marL="171450" indent="-171450" algn="l">
                        <a:buFont typeface="Arial" panose="020B0604020202020204" pitchFamily="34" charset="0"/>
                        <a:buChar char="•"/>
                      </a:pPr>
                      <a:r>
                        <a:rPr lang="en-US" sz="1600" dirty="0"/>
                        <a:t>Deliver PGE v1 to LSIPS for integration and testing </a:t>
                      </a:r>
                    </a:p>
                  </a:txBody>
                  <a:tcPr/>
                </a:tc>
                <a:extLst>
                  <a:ext uri="{0D108BD9-81ED-4DB2-BD59-A6C34878D82A}">
                    <a16:rowId xmlns:a16="http://schemas.microsoft.com/office/drawing/2014/main" val="4085034147"/>
                  </a:ext>
                </a:extLst>
              </a:tr>
              <a:tr h="554965">
                <a:tc>
                  <a:txBody>
                    <a:bodyPr/>
                    <a:lstStyle/>
                    <a:p>
                      <a:pPr algn="ctr"/>
                      <a:r>
                        <a:rPr lang="en-US" sz="1600" dirty="0"/>
                        <a:t>2023</a:t>
                      </a:r>
                    </a:p>
                  </a:txBody>
                  <a:tcPr/>
                </a:tc>
                <a:tc>
                  <a:txBody>
                    <a:bodyPr/>
                    <a:lstStyle/>
                    <a:p>
                      <a:pPr marL="171450" indent="-171450" algn="l">
                        <a:buFont typeface="Arial" panose="020B0604020202020204" pitchFamily="34" charset="0"/>
                        <a:buChar char="•"/>
                      </a:pPr>
                      <a:r>
                        <a:rPr lang="en-US" sz="1600" dirty="0"/>
                        <a:t>Uncertainty quantification for error estimates and QC</a:t>
                      </a:r>
                    </a:p>
                    <a:p>
                      <a:pPr marL="171450" indent="-171450" algn="l">
                        <a:buFont typeface="Arial" panose="020B0604020202020204" pitchFamily="34" charset="0"/>
                        <a:buChar char="•"/>
                      </a:pPr>
                      <a:r>
                        <a:rPr lang="en-US" sz="1600" dirty="0"/>
                        <a:t>Finalize ATBD and User guide, deliver to LSIPS and LPDAAC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Testing and evaluation of product at LSIPS and LANCE Generation of browse and gridded products (daily and 8-day sinusoidal)</a:t>
                      </a:r>
                    </a:p>
                    <a:p>
                      <a:pPr algn="l"/>
                      <a:endParaRPr lang="en-US" sz="1600" dirty="0"/>
                    </a:p>
                  </a:txBody>
                  <a:tcPr/>
                </a:tc>
                <a:extLst>
                  <a:ext uri="{0D108BD9-81ED-4DB2-BD59-A6C34878D82A}">
                    <a16:rowId xmlns:a16="http://schemas.microsoft.com/office/drawing/2014/main" val="3065776457"/>
                  </a:ext>
                </a:extLst>
              </a:tr>
              <a:tr h="1330455">
                <a:tc>
                  <a:txBody>
                    <a:bodyPr/>
                    <a:lstStyle/>
                    <a:p>
                      <a:pPr algn="ctr"/>
                      <a:r>
                        <a:rPr lang="en-US" sz="1600" dirty="0"/>
                        <a:t>2024</a:t>
                      </a:r>
                    </a:p>
                  </a:txBody>
                  <a:tcPr/>
                </a:tc>
                <a:tc>
                  <a:txBody>
                    <a:bodyPr/>
                    <a:lstStyle/>
                    <a:p>
                      <a:pPr marL="171450" indent="-171450" algn="l">
                        <a:buFont typeface="Arial" panose="020B0604020202020204" pitchFamily="34" charset="0"/>
                        <a:buChar char="•"/>
                      </a:pPr>
                      <a:r>
                        <a:rPr lang="en-US" sz="1600" dirty="0"/>
                        <a:t>Stage-1 validation over selected global sites for at least 3 years of data</a:t>
                      </a:r>
                    </a:p>
                    <a:p>
                      <a:pPr marL="171450" indent="-171450" algn="l">
                        <a:buFont typeface="Arial" panose="020B0604020202020204" pitchFamily="34" charset="0"/>
                        <a:buChar char="•"/>
                      </a:pPr>
                      <a:r>
                        <a:rPr lang="en-US" sz="1600" dirty="0"/>
                        <a:t>Refinement of LST sharpening algorithm (375m -&gt; 100m)</a:t>
                      </a:r>
                    </a:p>
                    <a:p>
                      <a:pPr marL="171450" indent="-171450" algn="l">
                        <a:buFont typeface="Arial" panose="020B0604020202020204" pitchFamily="34" charset="0"/>
                        <a:buChar char="•"/>
                      </a:pPr>
                      <a:r>
                        <a:rPr lang="en-US" sz="1600" dirty="0"/>
                        <a:t>Reprocessing and delivery to LPDAAC (collection 3?)</a:t>
                      </a:r>
                    </a:p>
                    <a:p>
                      <a:pPr marL="171450" indent="-171450" algn="l">
                        <a:buFont typeface="Arial" panose="020B0604020202020204" pitchFamily="34" charset="0"/>
                        <a:buChar char="•"/>
                      </a:pPr>
                      <a:endParaRPr lang="en-US" sz="1600" dirty="0"/>
                    </a:p>
                  </a:txBody>
                  <a:tcPr/>
                </a:tc>
                <a:extLst>
                  <a:ext uri="{0D108BD9-81ED-4DB2-BD59-A6C34878D82A}">
                    <a16:rowId xmlns:a16="http://schemas.microsoft.com/office/drawing/2014/main" val="1827480623"/>
                  </a:ext>
                </a:extLst>
              </a:tr>
            </a:tbl>
          </a:graphicData>
        </a:graphic>
      </p:graphicFrame>
      <p:pic>
        <p:nvPicPr>
          <p:cNvPr id="7" name="Picture 6">
            <a:extLst>
              <a:ext uri="{FF2B5EF4-FFF2-40B4-BE49-F238E27FC236}">
                <a16:creationId xmlns:a16="http://schemas.microsoft.com/office/drawing/2014/main" id="{75CF96F3-528A-4461-8174-6065FCE9F3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6147" y="3429000"/>
            <a:ext cx="3392906" cy="2879953"/>
          </a:xfrm>
          <a:prstGeom prst="rect">
            <a:avLst/>
          </a:prstGeom>
        </p:spPr>
      </p:pic>
      <p:pic>
        <p:nvPicPr>
          <p:cNvPr id="9" name="Picture 8">
            <a:extLst>
              <a:ext uri="{FF2B5EF4-FFF2-40B4-BE49-F238E27FC236}">
                <a16:creationId xmlns:a16="http://schemas.microsoft.com/office/drawing/2014/main" id="{B9D13BA3-E68F-4CD6-8A96-A691B7F89F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9634" y="1051530"/>
            <a:ext cx="5430135" cy="2267335"/>
          </a:xfrm>
          <a:prstGeom prst="rect">
            <a:avLst/>
          </a:prstGeom>
        </p:spPr>
      </p:pic>
      <p:sp>
        <p:nvSpPr>
          <p:cNvPr id="10" name="Rectangle 9">
            <a:extLst>
              <a:ext uri="{FF2B5EF4-FFF2-40B4-BE49-F238E27FC236}">
                <a16:creationId xmlns:a16="http://schemas.microsoft.com/office/drawing/2014/main" id="{15D12950-25C5-4E93-BE94-9875325430F4}"/>
              </a:ext>
            </a:extLst>
          </p:cNvPr>
          <p:cNvSpPr/>
          <p:nvPr/>
        </p:nvSpPr>
        <p:spPr>
          <a:xfrm>
            <a:off x="7916779" y="3521242"/>
            <a:ext cx="906379" cy="52136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C0EDEF3-1752-4C14-9964-75AB77E3EFDD}"/>
              </a:ext>
            </a:extLst>
          </p:cNvPr>
          <p:cNvSpPr txBox="1"/>
          <p:nvPr/>
        </p:nvSpPr>
        <p:spPr>
          <a:xfrm>
            <a:off x="8781853" y="3521242"/>
            <a:ext cx="563874" cy="954107"/>
          </a:xfrm>
          <a:prstGeom prst="rect">
            <a:avLst/>
          </a:prstGeom>
          <a:noFill/>
        </p:spPr>
        <p:txBody>
          <a:bodyPr wrap="square" rtlCol="0">
            <a:spAutoFit/>
          </a:bodyPr>
          <a:lstStyle/>
          <a:p>
            <a:r>
              <a:rPr lang="en-US" sz="2800" dirty="0">
                <a:sym typeface="Wingdings" panose="05000000000000000000" pitchFamily="2" charset="2"/>
              </a:rPr>
              <a:t></a:t>
            </a:r>
            <a:endParaRPr lang="en-US" sz="2800" dirty="0"/>
          </a:p>
          <a:p>
            <a:endParaRPr lang="en-US" sz="2800" dirty="0"/>
          </a:p>
        </p:txBody>
      </p:sp>
    </p:spTree>
    <p:extLst>
      <p:ext uri="{BB962C8B-B14F-4D97-AF65-F5344CB8AC3E}">
        <p14:creationId xmlns:p14="http://schemas.microsoft.com/office/powerpoint/2010/main" val="176050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
          <p:cNvSpPr txBox="1"/>
          <p:nvPr/>
        </p:nvSpPr>
        <p:spPr>
          <a:xfrm>
            <a:off x="1002632" y="0"/>
            <a:ext cx="9553073" cy="959288"/>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dk1"/>
              </a:buClr>
              <a:buSzPts val="2800"/>
              <a:buFont typeface="Calibri"/>
              <a:buNone/>
            </a:pPr>
            <a:r>
              <a:rPr lang="en-US" sz="2800" b="1" dirty="0" err="1">
                <a:solidFill>
                  <a:schemeClr val="dk1"/>
                </a:solidFill>
                <a:latin typeface="Calibri"/>
                <a:ea typeface="Calibri"/>
                <a:cs typeface="Calibri"/>
                <a:sym typeface="Calibri"/>
              </a:rPr>
              <a:t>Radeloff</a:t>
            </a:r>
            <a:r>
              <a:rPr lang="en-US" sz="2800" b="1" dirty="0">
                <a:solidFill>
                  <a:schemeClr val="dk1"/>
                </a:solidFill>
                <a:latin typeface="Calibri"/>
                <a:ea typeface="Calibri"/>
                <a:cs typeface="Calibri"/>
                <a:sym typeface="Calibri"/>
              </a:rPr>
              <a:t> et al, UW-Madison, The Dynamic Habitat Indices </a:t>
            </a:r>
            <a:endParaRPr dirty="0"/>
          </a:p>
        </p:txBody>
      </p:sp>
      <p:sp>
        <p:nvSpPr>
          <p:cNvPr id="94" name="Google Shape;94;p1"/>
          <p:cNvSpPr txBox="1"/>
          <p:nvPr/>
        </p:nvSpPr>
        <p:spPr>
          <a:xfrm>
            <a:off x="443175" y="1365449"/>
            <a:ext cx="8397895" cy="2572642"/>
          </a:xfrm>
          <a:prstGeom prst="rect">
            <a:avLst/>
          </a:prstGeom>
          <a:noFill/>
          <a:ln>
            <a:noFill/>
          </a:ln>
        </p:spPr>
        <p:txBody>
          <a:bodyPr spcFirstLastPara="1" wrap="square" lIns="91425" tIns="45700" rIns="91425" bIns="45700" anchor="ctr" anchorCtr="0">
            <a:normAutofit/>
          </a:bodyPr>
          <a:lstStyle/>
          <a:p>
            <a:pPr marL="0" marR="0" lvl="0" indent="0" algn="l" rtl="0">
              <a:spcBef>
                <a:spcPts val="0"/>
              </a:spcBef>
              <a:spcAft>
                <a:spcPts val="0"/>
              </a:spcAft>
              <a:buClr>
                <a:schemeClr val="dk1"/>
              </a:buClr>
              <a:buSzPts val="2400"/>
              <a:buFont typeface="Calibri"/>
              <a:buNone/>
            </a:pPr>
            <a:r>
              <a:rPr lang="en-US" sz="2400" b="1" i="0" u="none" strike="noStrike" cap="none" dirty="0">
                <a:solidFill>
                  <a:schemeClr val="dk1"/>
                </a:solidFill>
                <a:latin typeface="Calibri"/>
                <a:ea typeface="Calibri"/>
                <a:cs typeface="Calibri"/>
                <a:sym typeface="Calibri"/>
              </a:rPr>
              <a:t>Product Overview:</a:t>
            </a:r>
            <a:endParaRPr dirty="0"/>
          </a:p>
          <a:p>
            <a:pPr marL="457200" lvl="0" indent="-457200">
              <a:buClr>
                <a:schemeClr val="dk1"/>
              </a:buClr>
              <a:buSzPts val="2000"/>
              <a:buFont typeface="Arial"/>
              <a:buChar char="•"/>
            </a:pPr>
            <a:r>
              <a:rPr lang="en-US" sz="2000" dirty="0"/>
              <a:t>The Dynamic Habitat Indices (DHIs) capture three aspects of annual productivity: cumulative (green, minimum (blue), and variation (red)</a:t>
            </a:r>
            <a:endParaRPr dirty="0"/>
          </a:p>
          <a:p>
            <a:pPr marL="457200" lvl="0" indent="-457200">
              <a:buClr>
                <a:schemeClr val="dk1"/>
              </a:buClr>
              <a:buSzPts val="2000"/>
              <a:buFont typeface="Arial"/>
              <a:buChar char="•"/>
            </a:pPr>
            <a:r>
              <a:rPr lang="en-US" sz="2000" dirty="0"/>
              <a:t>Globally, the DHIs explain the majority of species richness in amphibians, mammals, and birds</a:t>
            </a:r>
            <a:endParaRPr dirty="0"/>
          </a:p>
          <a:p>
            <a:pPr marL="457200" lvl="0" indent="-457200">
              <a:buClr>
                <a:schemeClr val="dk1"/>
              </a:buClr>
              <a:buSzPts val="2000"/>
              <a:buFont typeface="Arial"/>
              <a:buChar char="•"/>
            </a:pPr>
            <a:r>
              <a:rPr lang="en-US" sz="2000" b="1" i="1" dirty="0"/>
              <a:t>Our goal is to create a continuous time-series of the DHIs from Terra, Aqua, Suomi NPP and JPSS data</a:t>
            </a:r>
          </a:p>
          <a:p>
            <a:pPr marL="457200" lvl="0" indent="-457200">
              <a:buClr>
                <a:schemeClr val="dk1"/>
              </a:buClr>
              <a:buSzPts val="2000"/>
              <a:buFont typeface="Arial"/>
              <a:buChar char="•"/>
            </a:pPr>
            <a:endParaRPr lang="en-US" sz="2000" dirty="0"/>
          </a:p>
          <a:p>
            <a:pPr marL="457200" lvl="0" indent="-457200">
              <a:buClr>
                <a:schemeClr val="dk1"/>
              </a:buClr>
              <a:buSzPts val="2000"/>
              <a:buFont typeface="Arial"/>
              <a:buChar char="•"/>
            </a:pPr>
            <a:endParaRPr dirty="0"/>
          </a:p>
          <a:p>
            <a:pPr marL="457200" marR="0" lvl="0" indent="-330200" algn="l" rtl="0">
              <a:spcBef>
                <a:spcPts val="0"/>
              </a:spcBef>
              <a:spcAft>
                <a:spcPts val="0"/>
              </a:spcAft>
              <a:buClr>
                <a:schemeClr val="dk1"/>
              </a:buClr>
              <a:buSzPts val="2000"/>
              <a:buFont typeface="Arial"/>
              <a:buNone/>
            </a:pPr>
            <a:endParaRPr sz="2000" b="0" i="0" u="none" strike="noStrike" cap="none" dirty="0">
              <a:solidFill>
                <a:schemeClr val="dk1"/>
              </a:solidFill>
              <a:latin typeface="Calibri"/>
              <a:ea typeface="Calibri"/>
              <a:cs typeface="Calibri"/>
              <a:sym typeface="Calibri"/>
            </a:endParaRPr>
          </a:p>
          <a:p>
            <a:pPr marL="914400" marR="0" lvl="1" indent="-450850" algn="l" rtl="0">
              <a:spcBef>
                <a:spcPts val="0"/>
              </a:spcBef>
              <a:spcAft>
                <a:spcPts val="0"/>
              </a:spcAft>
              <a:buClr>
                <a:schemeClr val="dk1"/>
              </a:buClr>
              <a:buSzPts val="100"/>
              <a:buFont typeface="Arial"/>
              <a:buNone/>
            </a:pPr>
            <a:endParaRPr sz="100" b="0" i="0" u="none" strike="noStrike" cap="none" dirty="0">
              <a:solidFill>
                <a:schemeClr val="dk1"/>
              </a:solidFill>
              <a:latin typeface="Calibri"/>
              <a:ea typeface="Calibri"/>
              <a:cs typeface="Calibri"/>
              <a:sym typeface="Calibri"/>
            </a:endParaRPr>
          </a:p>
        </p:txBody>
      </p:sp>
      <p:pic>
        <p:nvPicPr>
          <p:cNvPr id="6" name="Picture 5"/>
          <p:cNvPicPr/>
          <p:nvPr/>
        </p:nvPicPr>
        <p:blipFill rotWithShape="1">
          <a:blip r:embed="rId3"/>
          <a:srcRect l="28269" t="26040" r="52062" b="37050"/>
          <a:stretch/>
        </p:blipFill>
        <p:spPr bwMode="auto">
          <a:xfrm>
            <a:off x="9062117" y="1124046"/>
            <a:ext cx="2637463" cy="2680361"/>
          </a:xfrm>
          <a:prstGeom prst="rect">
            <a:avLst/>
          </a:prstGeom>
          <a:ln>
            <a:noFill/>
          </a:ln>
          <a:extLst>
            <a:ext uri="{53640926-AAD7-44D8-BBD7-CCE9431645EC}">
              <a14:shadowObscured xmlns:a14="http://schemas.microsoft.com/office/drawing/2010/main"/>
            </a:ext>
          </a:extLst>
        </p:spPr>
      </p:pic>
      <p:pic>
        <p:nvPicPr>
          <p:cNvPr id="7" name="Content Placeholder 3"/>
          <p:cNvPicPr/>
          <p:nvPr/>
        </p:nvPicPr>
        <p:blipFill rotWithShape="1">
          <a:blip r:embed="rId4" cstate="print">
            <a:extLst>
              <a:ext uri="{28A0092B-C50C-407E-A947-70E740481C1C}">
                <a14:useLocalDpi xmlns:a14="http://schemas.microsoft.com/office/drawing/2010/main" val="0"/>
              </a:ext>
            </a:extLst>
          </a:blip>
          <a:srcRect l="4248" t="27652" r="1643" b="20635"/>
          <a:stretch/>
        </p:blipFill>
        <p:spPr bwMode="auto">
          <a:xfrm>
            <a:off x="539771" y="3517528"/>
            <a:ext cx="6398688" cy="3079616"/>
          </a:xfrm>
          <a:prstGeom prst="rect">
            <a:avLst/>
          </a:prstGeom>
          <a:ln>
            <a:noFill/>
          </a:ln>
          <a:extLst>
            <a:ext uri="{53640926-AAD7-44d8-BBD7-CCE9431645EC}">
              <a14:shadowObscured xmlns:wpc="http://schemas.microsoft.com/office/word/2010/wordprocessingCanvas" xmlns:cx="http://schemas.microsoft.com/office/drawing/2014/chartex" xmlns:cx1="http://schemas.microsoft.com/office/drawing/2015/9/8/chartex"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sp>
        <p:nvSpPr>
          <p:cNvPr id="8" name="Google Shape;94;p1"/>
          <p:cNvSpPr txBox="1"/>
          <p:nvPr/>
        </p:nvSpPr>
        <p:spPr>
          <a:xfrm>
            <a:off x="7192720" y="4257850"/>
            <a:ext cx="4784238" cy="2339294"/>
          </a:xfrm>
          <a:prstGeom prst="rect">
            <a:avLst/>
          </a:prstGeom>
          <a:noFill/>
          <a:ln>
            <a:noFill/>
          </a:ln>
        </p:spPr>
        <p:txBody>
          <a:bodyPr spcFirstLastPara="1" wrap="square" lIns="91425" tIns="45700" rIns="91425" bIns="45700" anchor="ctr" anchorCtr="0">
            <a:normAutofit/>
          </a:bodyPr>
          <a:lstStyle/>
          <a:p>
            <a:pPr marL="0" marR="0" lvl="0" indent="0" algn="l" rtl="0">
              <a:spcBef>
                <a:spcPts val="0"/>
              </a:spcBef>
              <a:spcAft>
                <a:spcPts val="0"/>
              </a:spcAft>
              <a:buClr>
                <a:schemeClr val="dk1"/>
              </a:buClr>
              <a:buSzPts val="2400"/>
              <a:buFont typeface="Calibri"/>
              <a:buNone/>
            </a:pPr>
            <a:r>
              <a:rPr lang="en-US" sz="2400" b="1" i="0" u="none" strike="noStrike" cap="none" dirty="0">
                <a:solidFill>
                  <a:schemeClr val="dk1"/>
                </a:solidFill>
                <a:latin typeface="Calibri"/>
                <a:ea typeface="Calibri"/>
                <a:cs typeface="Calibri"/>
                <a:sym typeface="Calibri"/>
              </a:rPr>
              <a:t>Objectives:</a:t>
            </a:r>
            <a:endParaRPr dirty="0"/>
          </a:p>
          <a:p>
            <a:pPr marL="285750" indent="-285750">
              <a:buFont typeface="Arial" panose="020B0604020202020204" pitchFamily="34" charset="0"/>
              <a:buChar char="•"/>
            </a:pPr>
            <a:r>
              <a:rPr lang="en-US" sz="2000" dirty="0"/>
              <a:t>Update DHIs from MODIS C5 to C6/7, and add Suomi NPP/JPSS VIIRS</a:t>
            </a:r>
          </a:p>
          <a:p>
            <a:pPr marL="285750" indent="-285750">
              <a:buFont typeface="Arial" panose="020B0604020202020204" pitchFamily="34" charset="0"/>
              <a:buChar char="•"/>
            </a:pPr>
            <a:r>
              <a:rPr lang="en-US" sz="2000" dirty="0"/>
              <a:t>Develop QA flags</a:t>
            </a:r>
          </a:p>
          <a:p>
            <a:pPr marL="285750" indent="-285750">
              <a:buFont typeface="Arial" panose="020B0604020202020204" pitchFamily="34" charset="0"/>
              <a:buChar char="•"/>
            </a:pPr>
            <a:r>
              <a:rPr lang="en-US" sz="2000" dirty="0"/>
              <a:t>Write an ATBD</a:t>
            </a:r>
          </a:p>
          <a:p>
            <a:pPr marL="285750" indent="-285750">
              <a:buFont typeface="Arial" panose="020B0604020202020204" pitchFamily="34" charset="0"/>
              <a:buChar char="•"/>
            </a:pPr>
            <a:r>
              <a:rPr lang="en-US" sz="2000" dirty="0"/>
              <a:t>Model biodiversity, adding reptiles</a:t>
            </a:r>
          </a:p>
          <a:p>
            <a:pPr marL="285750" indent="-285750">
              <a:buFont typeface="Arial" panose="020B0604020202020204" pitchFamily="34" charset="0"/>
              <a:buChar char="•"/>
            </a:pPr>
            <a:r>
              <a:rPr lang="en-US" sz="2000" dirty="0"/>
              <a:t>Analyze trends in the DHIs</a:t>
            </a:r>
          </a:p>
          <a:p>
            <a:pPr marL="457200" lvl="0" indent="-457200">
              <a:buClr>
                <a:schemeClr val="dk1"/>
              </a:buClr>
              <a:buSzPts val="2000"/>
              <a:buFont typeface="Arial"/>
              <a:buChar char="•"/>
            </a:pPr>
            <a:endParaRPr dirty="0"/>
          </a:p>
          <a:p>
            <a:pPr marL="457200" marR="0" lvl="0" indent="-330200" algn="l" rtl="0">
              <a:spcBef>
                <a:spcPts val="0"/>
              </a:spcBef>
              <a:spcAft>
                <a:spcPts val="0"/>
              </a:spcAft>
              <a:buClr>
                <a:schemeClr val="dk1"/>
              </a:buClr>
              <a:buSzPts val="2000"/>
              <a:buFont typeface="Arial"/>
              <a:buNone/>
            </a:pPr>
            <a:endParaRPr sz="2000" b="0" i="0" u="none" strike="noStrike" cap="none" dirty="0">
              <a:solidFill>
                <a:schemeClr val="dk1"/>
              </a:solidFill>
              <a:latin typeface="Calibri"/>
              <a:ea typeface="Calibri"/>
              <a:cs typeface="Calibri"/>
              <a:sym typeface="Calibri"/>
            </a:endParaRPr>
          </a:p>
          <a:p>
            <a:pPr marL="914400" marR="0" lvl="1" indent="-450850" algn="l" rtl="0">
              <a:spcBef>
                <a:spcPts val="0"/>
              </a:spcBef>
              <a:spcAft>
                <a:spcPts val="0"/>
              </a:spcAft>
              <a:buClr>
                <a:schemeClr val="dk1"/>
              </a:buClr>
              <a:buSzPts val="100"/>
              <a:buFont typeface="Arial"/>
              <a:buNone/>
            </a:pPr>
            <a:endParaRPr sz="100" b="0" i="0" u="none" strike="noStrike" cap="none" dirty="0">
              <a:solidFill>
                <a:schemeClr val="dk1"/>
              </a:solidFill>
              <a:latin typeface="Calibri"/>
              <a:ea typeface="Calibri"/>
              <a:cs typeface="Calibri"/>
              <a:sym typeface="Calibri"/>
            </a:endParaRPr>
          </a:p>
        </p:txBody>
      </p:sp>
      <p:sp>
        <p:nvSpPr>
          <p:cNvPr id="2" name="TextBox 1"/>
          <p:cNvSpPr txBox="1"/>
          <p:nvPr/>
        </p:nvSpPr>
        <p:spPr>
          <a:xfrm>
            <a:off x="713065" y="5914239"/>
            <a:ext cx="1051891" cy="523220"/>
          </a:xfrm>
          <a:prstGeom prst="rect">
            <a:avLst/>
          </a:prstGeom>
          <a:noFill/>
        </p:spPr>
        <p:txBody>
          <a:bodyPr wrap="none" rtlCol="0">
            <a:spAutoFit/>
          </a:bodyPr>
          <a:lstStyle/>
          <a:p>
            <a:r>
              <a:rPr lang="en-US" b="1" dirty="0">
                <a:solidFill>
                  <a:schemeClr val="bg1"/>
                </a:solidFill>
              </a:rPr>
              <a:t>MODIS C5</a:t>
            </a:r>
            <a:br>
              <a:rPr lang="en-US" b="1" dirty="0">
                <a:solidFill>
                  <a:schemeClr val="bg1"/>
                </a:solidFill>
              </a:rPr>
            </a:br>
            <a:r>
              <a:rPr lang="en-US" b="1" dirty="0">
                <a:solidFill>
                  <a:schemeClr val="bg1"/>
                </a:solidFill>
              </a:rPr>
              <a:t>LAI DHIs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7" name="Picture 16" descr="Map&#10;&#10;Description automatically generated">
            <a:extLst>
              <a:ext uri="{FF2B5EF4-FFF2-40B4-BE49-F238E27FC236}">
                <a16:creationId xmlns:a16="http://schemas.microsoft.com/office/drawing/2014/main" id="{5C858E66-B212-4971-9F4E-CD9AEF55ECA0}"/>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29863" y="3648035"/>
            <a:ext cx="6316910" cy="2961052"/>
          </a:xfrm>
          <a:prstGeom prst="rect">
            <a:avLst/>
          </a:prstGeom>
        </p:spPr>
      </p:pic>
      <p:sp>
        <p:nvSpPr>
          <p:cNvPr id="100" name="Google Shape;100;p2"/>
          <p:cNvSpPr txBox="1"/>
          <p:nvPr/>
        </p:nvSpPr>
        <p:spPr>
          <a:xfrm>
            <a:off x="1002632" y="0"/>
            <a:ext cx="9553073" cy="959288"/>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2800"/>
              <a:buFont typeface="Calibri"/>
              <a:buNone/>
            </a:pPr>
            <a:r>
              <a:rPr lang="en-US" sz="2800" b="1">
                <a:solidFill>
                  <a:schemeClr val="dk1"/>
                </a:solidFill>
                <a:latin typeface="Calibri"/>
                <a:ea typeface="Calibri"/>
                <a:cs typeface="Calibri"/>
                <a:sym typeface="Calibri"/>
              </a:rPr>
              <a:t>Radeloff et al, UW-Madison, The Dynamic Habitat Indices</a:t>
            </a:r>
            <a:endParaRPr/>
          </a:p>
        </p:txBody>
      </p:sp>
      <p:pic>
        <p:nvPicPr>
          <p:cNvPr id="2" name="Picture 1"/>
          <p:cNvPicPr>
            <a:picLocks noChangeAspect="1"/>
          </p:cNvPicPr>
          <p:nvPr/>
        </p:nvPicPr>
        <p:blipFill rotWithShape="1">
          <a:blip r:embed="rId5"/>
          <a:srcRect l="11959" t="38004" r="34586" b="20538"/>
          <a:stretch/>
        </p:blipFill>
        <p:spPr>
          <a:xfrm>
            <a:off x="7130619" y="4686915"/>
            <a:ext cx="4689654" cy="1947336"/>
          </a:xfrm>
          <a:prstGeom prst="rect">
            <a:avLst/>
          </a:prstGeom>
        </p:spPr>
      </p:pic>
      <p:sp>
        <p:nvSpPr>
          <p:cNvPr id="5" name="Google Shape;94;p1"/>
          <p:cNvSpPr txBox="1"/>
          <p:nvPr/>
        </p:nvSpPr>
        <p:spPr>
          <a:xfrm>
            <a:off x="470785" y="1194630"/>
            <a:ext cx="9390832" cy="2572642"/>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Clr>
                <a:schemeClr val="dk1"/>
              </a:buClr>
              <a:buSzPts val="2400"/>
              <a:buFont typeface="Calibri"/>
              <a:buNone/>
            </a:pPr>
            <a:r>
              <a:rPr lang="en-US" sz="2400" b="1" i="0" u="none" strike="noStrike" cap="none" dirty="0">
                <a:solidFill>
                  <a:schemeClr val="dk1"/>
                </a:solidFill>
                <a:latin typeface="Calibri"/>
                <a:ea typeface="Calibri"/>
                <a:cs typeface="Calibri"/>
                <a:sym typeface="Calibri"/>
              </a:rPr>
              <a:t>Product Status:</a:t>
            </a:r>
            <a:endParaRPr dirty="0"/>
          </a:p>
          <a:p>
            <a:pPr marL="457200" lvl="0" indent="-457200">
              <a:buClr>
                <a:schemeClr val="dk1"/>
              </a:buClr>
              <a:buSzPts val="2000"/>
              <a:buFont typeface="Arial"/>
              <a:buChar char="•"/>
            </a:pPr>
            <a:r>
              <a:rPr lang="en-US" sz="2000" dirty="0"/>
              <a:t>Production of the DHIs going very well</a:t>
            </a:r>
          </a:p>
          <a:p>
            <a:pPr marL="457200" lvl="0" indent="-457200">
              <a:buClr>
                <a:schemeClr val="dk1"/>
              </a:buClr>
              <a:buSzPts val="2000"/>
              <a:buFont typeface="Arial"/>
              <a:buChar char="•"/>
            </a:pPr>
            <a:r>
              <a:rPr lang="en-US" sz="2000" dirty="0"/>
              <a:t>Composite </a:t>
            </a:r>
            <a:r>
              <a:rPr lang="en-US" sz="2000"/>
              <a:t>DHIs for</a:t>
            </a:r>
            <a:r>
              <a:rPr lang="en-US" sz="2000" dirty="0"/>
              <a:t>: </a:t>
            </a:r>
          </a:p>
          <a:p>
            <a:pPr marL="457200" lvl="4" indent="-457200">
              <a:buClr>
                <a:schemeClr val="dk1"/>
              </a:buClr>
              <a:buSzPts val="2000"/>
              <a:buFont typeface="Arial"/>
              <a:buChar char="•"/>
            </a:pPr>
            <a:r>
              <a:rPr lang="en-US" sz="2000" dirty="0"/>
              <a:t>      - MODIS 250, 500, 1000-m NDVI and EVI</a:t>
            </a:r>
          </a:p>
          <a:p>
            <a:pPr marL="457200" lvl="4" indent="-457200">
              <a:buClr>
                <a:schemeClr val="dk1"/>
              </a:buClr>
              <a:buSzPts val="2000"/>
              <a:buFont typeface="Arial"/>
              <a:buChar char="•"/>
            </a:pPr>
            <a:r>
              <a:rPr lang="en-US" sz="2000" dirty="0"/>
              <a:t>      - MODIS 500-m LAI, FPAR, and GPP</a:t>
            </a:r>
          </a:p>
          <a:p>
            <a:pPr marL="457200" lvl="4" indent="-457200">
              <a:buClr>
                <a:schemeClr val="dk1"/>
              </a:buClr>
              <a:buSzPts val="2000"/>
              <a:buFont typeface="Arial"/>
              <a:buChar char="•"/>
            </a:pPr>
            <a:r>
              <a:rPr lang="en-US" sz="2000" dirty="0"/>
              <a:t>      - VIIRS 500-m NDVI, EVI, and EVI2</a:t>
            </a:r>
            <a:endParaRPr dirty="0"/>
          </a:p>
          <a:p>
            <a:pPr marL="457200" lvl="0" indent="-457200">
              <a:buClr>
                <a:schemeClr val="dk1"/>
              </a:buClr>
              <a:buSzPts val="2000"/>
              <a:buFont typeface="Arial"/>
              <a:buChar char="•"/>
            </a:pPr>
            <a:r>
              <a:rPr lang="en-US" sz="2000" dirty="0"/>
              <a:t>Comparisons C5/C6 &amp; MODIS/VIIRS encouraging</a:t>
            </a:r>
          </a:p>
          <a:p>
            <a:pPr marL="457200" lvl="0" indent="-457200">
              <a:buClr>
                <a:schemeClr val="dk1"/>
              </a:buClr>
              <a:buSzPts val="2000"/>
              <a:buFont typeface="Arial"/>
              <a:buChar char="•"/>
            </a:pPr>
            <a:endParaRPr dirty="0"/>
          </a:p>
          <a:p>
            <a:pPr marL="457200" marR="0" lvl="0" indent="-330200" algn="l" rtl="0">
              <a:spcBef>
                <a:spcPts val="0"/>
              </a:spcBef>
              <a:spcAft>
                <a:spcPts val="0"/>
              </a:spcAft>
              <a:buClr>
                <a:schemeClr val="dk1"/>
              </a:buClr>
              <a:buSzPts val="2000"/>
              <a:buFont typeface="Arial"/>
              <a:buNone/>
            </a:pPr>
            <a:endParaRPr sz="2000" b="0" i="0" u="none" strike="noStrike" cap="none" dirty="0">
              <a:solidFill>
                <a:schemeClr val="dk1"/>
              </a:solidFill>
              <a:latin typeface="Calibri"/>
              <a:ea typeface="Calibri"/>
              <a:cs typeface="Calibri"/>
              <a:sym typeface="Calibri"/>
            </a:endParaRPr>
          </a:p>
          <a:p>
            <a:pPr marL="914400" marR="0" lvl="1" indent="-450850" algn="l" rtl="0">
              <a:spcBef>
                <a:spcPts val="0"/>
              </a:spcBef>
              <a:spcAft>
                <a:spcPts val="0"/>
              </a:spcAft>
              <a:buClr>
                <a:schemeClr val="dk1"/>
              </a:buClr>
              <a:buSzPts val="100"/>
              <a:buFont typeface="Arial"/>
              <a:buNone/>
            </a:pPr>
            <a:endParaRPr sz="100" b="0" i="0" u="none" strike="noStrike" cap="none" dirty="0">
              <a:solidFill>
                <a:schemeClr val="dk1"/>
              </a:solidFill>
              <a:latin typeface="Calibri"/>
              <a:ea typeface="Calibri"/>
              <a:cs typeface="Calibri"/>
              <a:sym typeface="Calibri"/>
            </a:endParaRPr>
          </a:p>
        </p:txBody>
      </p:sp>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4708" r="66865" b="12694"/>
          <a:stretch/>
        </p:blipFill>
        <p:spPr>
          <a:xfrm>
            <a:off x="7321320" y="1257880"/>
            <a:ext cx="1918423" cy="2394984"/>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8046" r="66754" b="12870"/>
          <a:stretch/>
        </p:blipFill>
        <p:spPr>
          <a:xfrm>
            <a:off x="9872304" y="1257880"/>
            <a:ext cx="1958656" cy="2390155"/>
          </a:xfrm>
          <a:prstGeom prst="rect">
            <a:avLst/>
          </a:prstGeom>
        </p:spPr>
      </p:pic>
      <p:sp>
        <p:nvSpPr>
          <p:cNvPr id="3" name="TextBox 2"/>
          <p:cNvSpPr txBox="1"/>
          <p:nvPr/>
        </p:nvSpPr>
        <p:spPr>
          <a:xfrm>
            <a:off x="9872304" y="3648035"/>
            <a:ext cx="1947969" cy="261610"/>
          </a:xfrm>
          <a:prstGeom prst="rect">
            <a:avLst/>
          </a:prstGeom>
          <a:noFill/>
        </p:spPr>
        <p:txBody>
          <a:bodyPr wrap="none" rtlCol="0">
            <a:spAutoFit/>
          </a:bodyPr>
          <a:lstStyle/>
          <a:p>
            <a:r>
              <a:rPr lang="en-US" sz="1100" dirty="0" err="1"/>
              <a:t>CumDHI</a:t>
            </a:r>
            <a:r>
              <a:rPr lang="en-US" sz="1100" dirty="0"/>
              <a:t> 500-m NDVI VIIRS</a:t>
            </a:r>
          </a:p>
        </p:txBody>
      </p:sp>
      <p:sp>
        <p:nvSpPr>
          <p:cNvPr id="10" name="TextBox 9"/>
          <p:cNvSpPr txBox="1"/>
          <p:nvPr/>
        </p:nvSpPr>
        <p:spPr>
          <a:xfrm>
            <a:off x="7130619" y="3648035"/>
            <a:ext cx="2173993" cy="261610"/>
          </a:xfrm>
          <a:prstGeom prst="rect">
            <a:avLst/>
          </a:prstGeom>
          <a:noFill/>
        </p:spPr>
        <p:txBody>
          <a:bodyPr wrap="none" rtlCol="0">
            <a:spAutoFit/>
          </a:bodyPr>
          <a:lstStyle/>
          <a:p>
            <a:r>
              <a:rPr lang="en-US" sz="1100" dirty="0" err="1"/>
              <a:t>CumDHI</a:t>
            </a:r>
            <a:r>
              <a:rPr lang="en-US" sz="1100" dirty="0"/>
              <a:t> 1-km NDVI MODIS C6</a:t>
            </a:r>
          </a:p>
        </p:txBody>
      </p:sp>
      <p:sp>
        <p:nvSpPr>
          <p:cNvPr id="11" name="TextBox 10"/>
          <p:cNvSpPr txBox="1"/>
          <p:nvPr/>
        </p:nvSpPr>
        <p:spPr>
          <a:xfrm>
            <a:off x="9556205" y="1532323"/>
            <a:ext cx="353943" cy="1948610"/>
          </a:xfrm>
          <a:prstGeom prst="rect">
            <a:avLst/>
          </a:prstGeom>
          <a:noFill/>
        </p:spPr>
        <p:txBody>
          <a:bodyPr vert="vert270" wrap="none" rtlCol="0">
            <a:spAutoFit/>
          </a:bodyPr>
          <a:lstStyle/>
          <a:p>
            <a:r>
              <a:rPr lang="en-US" sz="1100" dirty="0" err="1"/>
              <a:t>CumDHI</a:t>
            </a:r>
            <a:r>
              <a:rPr lang="en-US" sz="1100" dirty="0"/>
              <a:t> 500-m NDVI MODIS</a:t>
            </a:r>
          </a:p>
        </p:txBody>
      </p:sp>
      <p:sp>
        <p:nvSpPr>
          <p:cNvPr id="12" name="TextBox 11"/>
          <p:cNvSpPr txBox="1"/>
          <p:nvPr/>
        </p:nvSpPr>
        <p:spPr>
          <a:xfrm>
            <a:off x="7004858" y="1440121"/>
            <a:ext cx="353943" cy="2081660"/>
          </a:xfrm>
          <a:prstGeom prst="rect">
            <a:avLst/>
          </a:prstGeom>
          <a:noFill/>
        </p:spPr>
        <p:txBody>
          <a:bodyPr vert="vert270" wrap="none" rtlCol="0">
            <a:spAutoFit/>
          </a:bodyPr>
          <a:lstStyle/>
          <a:p>
            <a:r>
              <a:rPr lang="en-US" sz="1100" dirty="0" err="1"/>
              <a:t>CumDHI</a:t>
            </a:r>
            <a:r>
              <a:rPr lang="en-US" sz="1100" dirty="0"/>
              <a:t> 1-km NDVI MODIS C5</a:t>
            </a:r>
          </a:p>
        </p:txBody>
      </p:sp>
      <p:sp>
        <p:nvSpPr>
          <p:cNvPr id="9" name="Rectangle 8"/>
          <p:cNvSpPr/>
          <p:nvPr/>
        </p:nvSpPr>
        <p:spPr>
          <a:xfrm>
            <a:off x="276837" y="2403446"/>
            <a:ext cx="675313" cy="838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14493" y="5959067"/>
            <a:ext cx="1221809" cy="523220"/>
          </a:xfrm>
          <a:prstGeom prst="rect">
            <a:avLst/>
          </a:prstGeom>
          <a:noFill/>
        </p:spPr>
        <p:txBody>
          <a:bodyPr wrap="none" rtlCol="0">
            <a:spAutoFit/>
          </a:bodyPr>
          <a:lstStyle/>
          <a:p>
            <a:r>
              <a:rPr lang="en-US" b="1" dirty="0">
                <a:solidFill>
                  <a:schemeClr val="bg1"/>
                </a:solidFill>
              </a:rPr>
              <a:t>VIIRS 500-m</a:t>
            </a:r>
            <a:br>
              <a:rPr lang="en-US" b="1" dirty="0">
                <a:solidFill>
                  <a:schemeClr val="bg1"/>
                </a:solidFill>
              </a:rPr>
            </a:br>
            <a:r>
              <a:rPr lang="en-US" b="1" dirty="0">
                <a:solidFill>
                  <a:schemeClr val="bg1"/>
                </a:solidFill>
              </a:rPr>
              <a:t>NDVI DHIs</a:t>
            </a:r>
          </a:p>
        </p:txBody>
      </p:sp>
      <p:sp>
        <p:nvSpPr>
          <p:cNvPr id="18" name="Google Shape;94;p1"/>
          <p:cNvSpPr txBox="1"/>
          <p:nvPr/>
        </p:nvSpPr>
        <p:spPr>
          <a:xfrm>
            <a:off x="7086858" y="4258203"/>
            <a:ext cx="3468847" cy="516174"/>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Clr>
                <a:schemeClr val="dk1"/>
              </a:buClr>
              <a:buSzPts val="2400"/>
              <a:buFont typeface="Calibri"/>
              <a:buNone/>
            </a:pPr>
            <a:r>
              <a:rPr lang="en-US" sz="2400" b="1" i="0" u="none" strike="noStrike" cap="none" dirty="0">
                <a:solidFill>
                  <a:schemeClr val="dk1"/>
                </a:solidFill>
                <a:latin typeface="Calibri"/>
                <a:ea typeface="Calibri"/>
                <a:cs typeface="Calibri"/>
                <a:sym typeface="Calibri"/>
              </a:rPr>
              <a:t>Product Milestones:</a:t>
            </a:r>
            <a:endParaRPr dirty="0"/>
          </a:p>
          <a:p>
            <a:pPr marL="457200" lvl="0" indent="-457200">
              <a:buClr>
                <a:schemeClr val="dk1"/>
              </a:buClr>
              <a:buSzPts val="2000"/>
              <a:buFont typeface="Arial"/>
              <a:buChar char="•"/>
            </a:pPr>
            <a:endParaRPr dirty="0"/>
          </a:p>
          <a:p>
            <a:pPr marL="457200" marR="0" lvl="0" indent="-330200" algn="l" rtl="0">
              <a:spcBef>
                <a:spcPts val="0"/>
              </a:spcBef>
              <a:spcAft>
                <a:spcPts val="0"/>
              </a:spcAft>
              <a:buClr>
                <a:schemeClr val="dk1"/>
              </a:buClr>
              <a:buSzPts val="2000"/>
              <a:buFont typeface="Arial"/>
              <a:buNone/>
            </a:pPr>
            <a:endParaRPr sz="2000" b="0" i="0" u="none" strike="noStrike" cap="none" dirty="0">
              <a:solidFill>
                <a:schemeClr val="dk1"/>
              </a:solidFill>
              <a:latin typeface="Calibri"/>
              <a:ea typeface="Calibri"/>
              <a:cs typeface="Calibri"/>
              <a:sym typeface="Calibri"/>
            </a:endParaRPr>
          </a:p>
          <a:p>
            <a:pPr marL="914400" marR="0" lvl="1" indent="-450850" algn="l" rtl="0">
              <a:spcBef>
                <a:spcPts val="0"/>
              </a:spcBef>
              <a:spcAft>
                <a:spcPts val="0"/>
              </a:spcAft>
              <a:buClr>
                <a:schemeClr val="dk1"/>
              </a:buClr>
              <a:buSzPts val="100"/>
              <a:buFont typeface="Arial"/>
              <a:buNone/>
            </a:pPr>
            <a:endParaRPr sz="1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oogle Shape;86;gfa4e72953a_0_0">
            <a:extLst>
              <a:ext uri="{FF2B5EF4-FFF2-40B4-BE49-F238E27FC236}">
                <a16:creationId xmlns:a16="http://schemas.microsoft.com/office/drawing/2014/main" id="{41D451E6-A726-A24A-89E7-2FBC673A155F}"/>
              </a:ext>
            </a:extLst>
          </p:cNvPr>
          <p:cNvPicPr preferRelativeResize="0">
            <a:picLocks noChangeAspect="1"/>
          </p:cNvPicPr>
          <p:nvPr/>
        </p:nvPicPr>
        <p:blipFill rotWithShape="1">
          <a:blip r:embed="rId2">
            <a:alphaModFix/>
          </a:blip>
          <a:srcRect l="51940"/>
          <a:stretch/>
        </p:blipFill>
        <p:spPr>
          <a:xfrm>
            <a:off x="121074" y="5029890"/>
            <a:ext cx="2487245" cy="1811853"/>
          </a:xfrm>
          <a:prstGeom prst="rect">
            <a:avLst/>
          </a:prstGeom>
          <a:noFill/>
          <a:ln>
            <a:noFill/>
          </a:ln>
        </p:spPr>
      </p:pic>
      <p:sp>
        <p:nvSpPr>
          <p:cNvPr id="3" name="Google Shape;84;gfa4e72953a_0_0">
            <a:extLst>
              <a:ext uri="{FF2B5EF4-FFF2-40B4-BE49-F238E27FC236}">
                <a16:creationId xmlns:a16="http://schemas.microsoft.com/office/drawing/2014/main" id="{C38BFE89-CE4A-9148-9F5A-2073D0F9CAEE}"/>
              </a:ext>
            </a:extLst>
          </p:cNvPr>
          <p:cNvSpPr txBox="1"/>
          <p:nvPr/>
        </p:nvSpPr>
        <p:spPr>
          <a:xfrm>
            <a:off x="2354834" y="-46138"/>
            <a:ext cx="7863841" cy="1015622"/>
          </a:xfrm>
          <a:prstGeom prst="rect">
            <a:avLst/>
          </a:prstGeom>
          <a:noFill/>
          <a:ln>
            <a:noFill/>
          </a:ln>
        </p:spPr>
        <p:txBody>
          <a:bodyPr spcFirstLastPara="1" wrap="square" lIns="91425" tIns="45700" rIns="91425" bIns="45700" anchor="t" anchorCtr="0">
            <a:spAutoFit/>
          </a:bodyPr>
          <a:lstStyle/>
          <a:p>
            <a:pPr algn="ctr">
              <a:spcBef>
                <a:spcPts val="0"/>
              </a:spcBef>
              <a:spcAft>
                <a:spcPts val="0"/>
              </a:spcAft>
            </a:pPr>
            <a:r>
              <a:rPr lang="en-US" sz="3000" cap="small" dirty="0">
                <a:solidFill>
                  <a:schemeClr val="dk1"/>
                </a:solidFill>
                <a:latin typeface="Calibri"/>
                <a:cs typeface="Calibri"/>
                <a:sym typeface="Calibri"/>
              </a:rPr>
              <a:t>Snow Cover and Snow albedo </a:t>
            </a:r>
            <a:r>
              <a:rPr lang="en-US" sz="3000" b="0" i="0" u="none" strike="noStrike" cap="small" dirty="0">
                <a:solidFill>
                  <a:schemeClr val="dk1"/>
                </a:solidFill>
                <a:latin typeface="Calibri"/>
                <a:ea typeface="Calibri"/>
                <a:cs typeface="Calibri"/>
                <a:sym typeface="Calibri"/>
              </a:rPr>
              <a:t>In Near-real-time from </a:t>
            </a:r>
            <a:r>
              <a:rPr lang="en-US" sz="3000" cap="small" dirty="0">
                <a:solidFill>
                  <a:schemeClr val="dk1"/>
                </a:solidFill>
                <a:latin typeface="Calibri"/>
                <a:ea typeface="Calibri"/>
                <a:cs typeface="Calibri"/>
                <a:sym typeface="Calibri"/>
              </a:rPr>
              <a:t>SPIRES for MODIS and VIIRS</a:t>
            </a:r>
            <a:endParaRPr lang="en-US" sz="3200" dirty="0"/>
          </a:p>
        </p:txBody>
      </p:sp>
      <p:pic>
        <p:nvPicPr>
          <p:cNvPr id="4" name="Google Shape;86;gfa4e72953a_0_0">
            <a:extLst>
              <a:ext uri="{FF2B5EF4-FFF2-40B4-BE49-F238E27FC236}">
                <a16:creationId xmlns:a16="http://schemas.microsoft.com/office/drawing/2014/main" id="{C1B8DD40-218F-F44A-8268-E6C51D1C38E4}"/>
              </a:ext>
            </a:extLst>
          </p:cNvPr>
          <p:cNvPicPr preferRelativeResize="0">
            <a:picLocks noChangeAspect="1"/>
          </p:cNvPicPr>
          <p:nvPr/>
        </p:nvPicPr>
        <p:blipFill rotWithShape="1">
          <a:blip r:embed="rId2">
            <a:alphaModFix/>
          </a:blip>
          <a:srcRect r="48264"/>
          <a:stretch/>
        </p:blipFill>
        <p:spPr>
          <a:xfrm>
            <a:off x="-23088" y="3038784"/>
            <a:ext cx="2677456" cy="1811853"/>
          </a:xfrm>
          <a:prstGeom prst="rect">
            <a:avLst/>
          </a:prstGeom>
          <a:noFill/>
          <a:ln>
            <a:noFill/>
          </a:ln>
        </p:spPr>
      </p:pic>
      <p:pic>
        <p:nvPicPr>
          <p:cNvPr id="7" name="Google Shape;89;gfa4e72953a_0_0">
            <a:extLst>
              <a:ext uri="{FF2B5EF4-FFF2-40B4-BE49-F238E27FC236}">
                <a16:creationId xmlns:a16="http://schemas.microsoft.com/office/drawing/2014/main" id="{1700A19F-E444-E941-879C-FB5F8552B4F8}"/>
              </a:ext>
            </a:extLst>
          </p:cNvPr>
          <p:cNvPicPr preferRelativeResize="0">
            <a:picLocks noChangeAspect="1"/>
          </p:cNvPicPr>
          <p:nvPr/>
        </p:nvPicPr>
        <p:blipFill>
          <a:blip r:embed="rId3">
            <a:alphaModFix/>
          </a:blip>
          <a:stretch>
            <a:fillRect/>
          </a:stretch>
        </p:blipFill>
        <p:spPr>
          <a:xfrm>
            <a:off x="5284233" y="915126"/>
            <a:ext cx="6867848" cy="1866390"/>
          </a:xfrm>
          <a:prstGeom prst="rect">
            <a:avLst/>
          </a:prstGeom>
          <a:noFill/>
          <a:ln>
            <a:noFill/>
          </a:ln>
        </p:spPr>
      </p:pic>
      <p:pic>
        <p:nvPicPr>
          <p:cNvPr id="8" name="Picture 7">
            <a:extLst>
              <a:ext uri="{FF2B5EF4-FFF2-40B4-BE49-F238E27FC236}">
                <a16:creationId xmlns:a16="http://schemas.microsoft.com/office/drawing/2014/main" id="{04342FEA-FADC-0D47-9A18-62FDF466F467}"/>
              </a:ext>
            </a:extLst>
          </p:cNvPr>
          <p:cNvPicPr>
            <a:picLocks noChangeAspect="1"/>
          </p:cNvPicPr>
          <p:nvPr/>
        </p:nvPicPr>
        <p:blipFill>
          <a:blip r:embed="rId4"/>
          <a:stretch>
            <a:fillRect/>
          </a:stretch>
        </p:blipFill>
        <p:spPr>
          <a:xfrm>
            <a:off x="3430441" y="2922061"/>
            <a:ext cx="8440220" cy="3857152"/>
          </a:xfrm>
          <a:prstGeom prst="rect">
            <a:avLst/>
          </a:prstGeom>
        </p:spPr>
      </p:pic>
      <p:sp>
        <p:nvSpPr>
          <p:cNvPr id="9" name="TextBox 8">
            <a:extLst>
              <a:ext uri="{FF2B5EF4-FFF2-40B4-BE49-F238E27FC236}">
                <a16:creationId xmlns:a16="http://schemas.microsoft.com/office/drawing/2014/main" id="{AE31DDCD-D130-4F44-95C9-949E61795A38}"/>
              </a:ext>
            </a:extLst>
          </p:cNvPr>
          <p:cNvSpPr txBox="1"/>
          <p:nvPr/>
        </p:nvSpPr>
        <p:spPr>
          <a:xfrm>
            <a:off x="39919" y="915126"/>
            <a:ext cx="4962388" cy="2123658"/>
          </a:xfrm>
          <a:prstGeom prst="rect">
            <a:avLst/>
          </a:prstGeom>
          <a:noFill/>
        </p:spPr>
        <p:txBody>
          <a:bodyPr wrap="square" rtlCol="0">
            <a:spAutoFit/>
          </a:bodyPr>
          <a:lstStyle/>
          <a:p>
            <a:r>
              <a:rPr lang="en-US" dirty="0" err="1">
                <a:latin typeface="Calibri" panose="020F0502020204030204" pitchFamily="34" charset="0"/>
                <a:cs typeface="Calibri" panose="020F0502020204030204" pitchFamily="34" charset="0"/>
              </a:rPr>
              <a:t>SPIReS</a:t>
            </a:r>
            <a:r>
              <a:rPr lang="en-US" dirty="0">
                <a:latin typeface="Calibri" panose="020F0502020204030204" pitchFamily="34" charset="0"/>
                <a:cs typeface="Calibri" panose="020F0502020204030204" pitchFamily="34" charset="0"/>
              </a:rPr>
              <a:t> a daily, gap filled, subpixel measurement of snow properties for multi or hyperspectral sensors.</a:t>
            </a: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Snow Covered Area</a:t>
            </a: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Physical properties of the snowpack</a:t>
            </a:r>
          </a:p>
          <a:p>
            <a:pPr marL="365760" lvl="8">
              <a:buFont typeface="Arial" panose="020B0604020202020204" pitchFamily="34" charset="0"/>
              <a:buChar char="•"/>
            </a:pPr>
            <a:r>
              <a:rPr lang="en-US" sz="1600" dirty="0">
                <a:latin typeface="Calibri" panose="020F0502020204030204" pitchFamily="34" charset="0"/>
                <a:cs typeface="Calibri" panose="020F0502020204030204" pitchFamily="34" charset="0"/>
              </a:rPr>
              <a:t>  Contaminant Concentration</a:t>
            </a:r>
          </a:p>
          <a:p>
            <a:pPr marL="365760" lvl="8">
              <a:buFont typeface="Arial" panose="020B0604020202020204" pitchFamily="34" charset="0"/>
              <a:buChar char="•"/>
            </a:pPr>
            <a:r>
              <a:rPr lang="en-US" sz="1600" dirty="0">
                <a:latin typeface="Calibri" panose="020F0502020204030204" pitchFamily="34" charset="0"/>
                <a:cs typeface="Calibri" panose="020F0502020204030204" pitchFamily="34" charset="0"/>
              </a:rPr>
              <a:t>  Snow grain size</a:t>
            </a:r>
          </a:p>
          <a:p>
            <a:pPr marL="365760" lvl="8">
              <a:buFont typeface="Arial" panose="020B0604020202020204" pitchFamily="34" charset="0"/>
              <a:buChar char="•"/>
            </a:pPr>
            <a:r>
              <a:rPr lang="en-US" sz="1600" dirty="0">
                <a:latin typeface="Calibri" panose="020F0502020204030204" pitchFamily="34" charset="0"/>
                <a:cs typeface="Calibri" panose="020F0502020204030204" pitchFamily="34" charset="0"/>
              </a:rPr>
              <a:t>  Snow albedo	</a:t>
            </a: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QA layers include error estimate</a:t>
            </a:r>
          </a:p>
        </p:txBody>
      </p:sp>
      <p:sp>
        <p:nvSpPr>
          <p:cNvPr id="10" name="TextBox 9">
            <a:extLst>
              <a:ext uri="{FF2B5EF4-FFF2-40B4-BE49-F238E27FC236}">
                <a16:creationId xmlns:a16="http://schemas.microsoft.com/office/drawing/2014/main" id="{8A53314C-5454-0045-8622-6860D28FDCDB}"/>
              </a:ext>
            </a:extLst>
          </p:cNvPr>
          <p:cNvSpPr txBox="1"/>
          <p:nvPr/>
        </p:nvSpPr>
        <p:spPr>
          <a:xfrm>
            <a:off x="692860" y="3023394"/>
            <a:ext cx="751231" cy="646331"/>
          </a:xfrm>
          <a:prstGeom prst="rect">
            <a:avLst/>
          </a:prstGeom>
          <a:noFill/>
        </p:spPr>
        <p:txBody>
          <a:bodyPr wrap="none" rtlCol="0">
            <a:spAutoFit/>
          </a:bodyPr>
          <a:lstStyle/>
          <a:p>
            <a:r>
              <a:rPr lang="en-US" dirty="0"/>
              <a:t>Snow </a:t>
            </a:r>
          </a:p>
          <a:p>
            <a:r>
              <a:rPr lang="en-US" dirty="0"/>
              <a:t>cover</a:t>
            </a:r>
          </a:p>
        </p:txBody>
      </p:sp>
      <p:sp>
        <p:nvSpPr>
          <p:cNvPr id="11" name="TextBox 10">
            <a:extLst>
              <a:ext uri="{FF2B5EF4-FFF2-40B4-BE49-F238E27FC236}">
                <a16:creationId xmlns:a16="http://schemas.microsoft.com/office/drawing/2014/main" id="{449D23A8-65A2-9646-9085-3B2F7E618C17}"/>
              </a:ext>
            </a:extLst>
          </p:cNvPr>
          <p:cNvSpPr txBox="1"/>
          <p:nvPr/>
        </p:nvSpPr>
        <p:spPr>
          <a:xfrm>
            <a:off x="2026268" y="3014492"/>
            <a:ext cx="679673" cy="646331"/>
          </a:xfrm>
          <a:prstGeom prst="rect">
            <a:avLst/>
          </a:prstGeom>
          <a:noFill/>
        </p:spPr>
        <p:txBody>
          <a:bodyPr wrap="none" rtlCol="0">
            <a:spAutoFit/>
          </a:bodyPr>
          <a:lstStyle/>
          <a:p>
            <a:r>
              <a:rPr lang="en-US" dirty="0"/>
              <a:t>Dust</a:t>
            </a:r>
          </a:p>
          <a:p>
            <a:r>
              <a:rPr lang="en-US" dirty="0"/>
              <a:t>conc.</a:t>
            </a:r>
          </a:p>
        </p:txBody>
      </p:sp>
      <p:sp>
        <p:nvSpPr>
          <p:cNvPr id="12" name="TextBox 11">
            <a:extLst>
              <a:ext uri="{FF2B5EF4-FFF2-40B4-BE49-F238E27FC236}">
                <a16:creationId xmlns:a16="http://schemas.microsoft.com/office/drawing/2014/main" id="{F736CBBB-1035-5441-AB5E-F23D2A6AC67C}"/>
              </a:ext>
            </a:extLst>
          </p:cNvPr>
          <p:cNvSpPr txBox="1"/>
          <p:nvPr/>
        </p:nvSpPr>
        <p:spPr>
          <a:xfrm>
            <a:off x="1945398" y="5005598"/>
            <a:ext cx="757002" cy="646331"/>
          </a:xfrm>
          <a:prstGeom prst="rect">
            <a:avLst/>
          </a:prstGeom>
          <a:noFill/>
        </p:spPr>
        <p:txBody>
          <a:bodyPr wrap="none" rtlCol="0">
            <a:spAutoFit/>
          </a:bodyPr>
          <a:lstStyle/>
          <a:p>
            <a:r>
              <a:rPr lang="en-US" dirty="0"/>
              <a:t>Grain</a:t>
            </a:r>
          </a:p>
          <a:p>
            <a:r>
              <a:rPr lang="en-US" dirty="0"/>
              <a:t>radius</a:t>
            </a:r>
          </a:p>
        </p:txBody>
      </p:sp>
      <p:sp>
        <p:nvSpPr>
          <p:cNvPr id="13" name="TextBox 12">
            <a:extLst>
              <a:ext uri="{FF2B5EF4-FFF2-40B4-BE49-F238E27FC236}">
                <a16:creationId xmlns:a16="http://schemas.microsoft.com/office/drawing/2014/main" id="{A8AA7E46-04C4-B545-BE91-57CE80283FAF}"/>
              </a:ext>
            </a:extLst>
          </p:cNvPr>
          <p:cNvSpPr txBox="1"/>
          <p:nvPr/>
        </p:nvSpPr>
        <p:spPr>
          <a:xfrm>
            <a:off x="592576" y="5008305"/>
            <a:ext cx="851515" cy="369332"/>
          </a:xfrm>
          <a:prstGeom prst="rect">
            <a:avLst/>
          </a:prstGeom>
          <a:noFill/>
        </p:spPr>
        <p:txBody>
          <a:bodyPr wrap="none" rtlCol="0">
            <a:spAutoFit/>
          </a:bodyPr>
          <a:lstStyle/>
          <a:p>
            <a:r>
              <a:rPr lang="en-US" dirty="0"/>
              <a:t>Albedo</a:t>
            </a:r>
          </a:p>
        </p:txBody>
      </p:sp>
      <p:sp>
        <p:nvSpPr>
          <p:cNvPr id="14" name="TextBox 13">
            <a:extLst>
              <a:ext uri="{FF2B5EF4-FFF2-40B4-BE49-F238E27FC236}">
                <a16:creationId xmlns:a16="http://schemas.microsoft.com/office/drawing/2014/main" id="{382B1F47-3315-8244-AD6F-DFC2B4AE371A}"/>
              </a:ext>
            </a:extLst>
          </p:cNvPr>
          <p:cNvSpPr txBox="1"/>
          <p:nvPr/>
        </p:nvSpPr>
        <p:spPr>
          <a:xfrm>
            <a:off x="6427994" y="2419778"/>
            <a:ext cx="2239587" cy="338554"/>
          </a:xfrm>
          <a:prstGeom prst="rect">
            <a:avLst/>
          </a:prstGeom>
          <a:noFill/>
        </p:spPr>
        <p:txBody>
          <a:bodyPr wrap="none" rtlCol="0">
            <a:spAutoFit/>
          </a:bodyPr>
          <a:lstStyle/>
          <a:p>
            <a:r>
              <a:rPr lang="en-US" sz="1600" dirty="0"/>
              <a:t>Planned tiles this project</a:t>
            </a:r>
          </a:p>
        </p:txBody>
      </p:sp>
    </p:spTree>
    <p:extLst>
      <p:ext uri="{BB962C8B-B14F-4D97-AF65-F5344CB8AC3E}">
        <p14:creationId xmlns:p14="http://schemas.microsoft.com/office/powerpoint/2010/main" val="2840239483"/>
      </p:ext>
    </p:extLst>
  </p:cSld>
  <p:clrMapOvr>
    <a:masterClrMapping/>
  </p:clrMapOvr>
</p:sld>
</file>

<file path=ppt/theme/theme1.xml><?xml version="1.0" encoding="utf-8"?>
<a:theme xmlns:a="http://schemas.openxmlformats.org/drawingml/2006/main" name="Theme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9BC9F085-E803-4B8A-875E-5F857AC45700}" vid="{5815D2D3-327D-4534-B5C9-7022DF01D0A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LandMeet_April2022_Template</Template>
  <TotalTime>80</TotalTime>
  <Words>1942</Words>
  <Application>Microsoft Office PowerPoint</Application>
  <PresentationFormat>Widescreen</PresentationFormat>
  <Paragraphs>216</Paragraphs>
  <Slides>19</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Helvetica</vt:lpstr>
      <vt:lpstr>Times</vt:lpstr>
      <vt:lpstr>Wingdings</vt:lpstr>
      <vt:lpstr>Theme4</vt:lpstr>
      <vt:lpstr>New Land Data Products and LANCE Near Real-Time (NRT) </vt:lpstr>
      <vt:lpstr>New Land Data Products and LANCE Near Real-Time (NRT)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VEF is indicative of MCE</vt:lpstr>
      <vt:lpstr>More Validation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Devadiga, Sadashiva (GSFC-6190)</dc:creator>
  <cp:lastModifiedBy>Devadiga, Sadashiva (GSFC-6190)</cp:lastModifiedBy>
  <cp:revision>20</cp:revision>
  <dcterms:created xsi:type="dcterms:W3CDTF">2022-04-11T01:32:51Z</dcterms:created>
  <dcterms:modified xsi:type="dcterms:W3CDTF">2022-04-11T13:03:58Z</dcterms:modified>
</cp:coreProperties>
</file>