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7" r:id="rId4"/>
    <p:sldId id="269" r:id="rId5"/>
    <p:sldId id="271" r:id="rId6"/>
    <p:sldId id="270" r:id="rId7"/>
    <p:sldId id="268" r:id="rId8"/>
    <p:sldId id="266" r:id="rId9"/>
    <p:sldId id="262" r:id="rId10"/>
    <p:sldId id="261" r:id="rId11"/>
    <p:sldId id="259" r:id="rId12"/>
    <p:sldId id="260" r:id="rId13"/>
    <p:sldId id="276" r:id="rId14"/>
    <p:sldId id="279" r:id="rId15"/>
    <p:sldId id="272" r:id="rId16"/>
    <p:sldId id="273" r:id="rId17"/>
    <p:sldId id="274" r:id="rId18"/>
    <p:sldId id="275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C896B-5577-6B48-A05A-BDF812749AC2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7E9B35-F3AB-A54D-8097-0C45637514F4}">
      <dgm:prSet phldrT="[Text]"/>
      <dgm:spPr/>
      <dgm:t>
        <a:bodyPr/>
        <a:lstStyle/>
        <a:p>
          <a:r>
            <a:rPr lang="en-US" dirty="0"/>
            <a:t>C61 PGE code</a:t>
          </a:r>
        </a:p>
      </dgm:t>
    </dgm:pt>
    <dgm:pt modelId="{B80753E2-B3B6-9048-A734-F55A9A16C418}" type="parTrans" cxnId="{575A9358-64F4-BE48-8BC0-F8A005E3147A}">
      <dgm:prSet/>
      <dgm:spPr/>
      <dgm:t>
        <a:bodyPr/>
        <a:lstStyle/>
        <a:p>
          <a:endParaRPr lang="en-US"/>
        </a:p>
      </dgm:t>
    </dgm:pt>
    <dgm:pt modelId="{59A3F4A7-7C4D-9F41-BEF4-4CB17045D48F}" type="sibTrans" cxnId="{575A9358-64F4-BE48-8BC0-F8A005E3147A}">
      <dgm:prSet/>
      <dgm:spPr/>
      <dgm:t>
        <a:bodyPr/>
        <a:lstStyle/>
        <a:p>
          <a:endParaRPr lang="en-US"/>
        </a:p>
      </dgm:t>
    </dgm:pt>
    <dgm:pt modelId="{1E0B3D73-1117-EF4D-877B-92A101DFBBB7}">
      <dgm:prSet phldrT="[Text]"/>
      <dgm:spPr/>
      <dgm:t>
        <a:bodyPr/>
        <a:lstStyle/>
        <a:p>
          <a:r>
            <a:rPr lang="en-US" dirty="0"/>
            <a:t>HDF4 API</a:t>
          </a:r>
        </a:p>
        <a:p>
          <a:r>
            <a:rPr lang="en-US" dirty="0"/>
            <a:t>HDF-EOS2 API</a:t>
          </a:r>
        </a:p>
        <a:p>
          <a:r>
            <a:rPr lang="en-US" dirty="0"/>
            <a:t>SDP-TOOLKIT API</a:t>
          </a:r>
        </a:p>
      </dgm:t>
    </dgm:pt>
    <dgm:pt modelId="{F2D08268-3FAF-3245-91B6-6DB525066B33}" type="parTrans" cxnId="{771DD624-C2EA-9D49-B8C4-C317EDD7C5CC}">
      <dgm:prSet/>
      <dgm:spPr/>
      <dgm:t>
        <a:bodyPr/>
        <a:lstStyle/>
        <a:p>
          <a:endParaRPr lang="en-US"/>
        </a:p>
      </dgm:t>
    </dgm:pt>
    <dgm:pt modelId="{D16C61FA-A2B3-9241-A58C-3942B6EEAAF2}" type="sibTrans" cxnId="{771DD624-C2EA-9D49-B8C4-C317EDD7C5CC}">
      <dgm:prSet/>
      <dgm:spPr/>
      <dgm:t>
        <a:bodyPr/>
        <a:lstStyle/>
        <a:p>
          <a:endParaRPr lang="en-US"/>
        </a:p>
      </dgm:t>
    </dgm:pt>
    <dgm:pt modelId="{351B6669-FDD8-DC46-A05F-9D23117E21B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C7 Libraries</a:t>
          </a:r>
        </a:p>
        <a:p>
          <a:r>
            <a:rPr lang="en-US" sz="1200" dirty="0"/>
            <a:t>API-trans</a:t>
          </a:r>
        </a:p>
        <a:p>
          <a:r>
            <a:rPr lang="en-US" sz="1200" dirty="0"/>
            <a:t>SDP-Utils</a:t>
          </a:r>
        </a:p>
      </dgm:t>
    </dgm:pt>
    <dgm:pt modelId="{D6550F76-0ACF-DF4D-9715-ACA02CA5CE91}" type="parTrans" cxnId="{996FB3AA-C0AF-EC44-B2CD-1818646585D8}">
      <dgm:prSet/>
      <dgm:spPr/>
      <dgm:t>
        <a:bodyPr/>
        <a:lstStyle/>
        <a:p>
          <a:endParaRPr lang="en-US"/>
        </a:p>
      </dgm:t>
    </dgm:pt>
    <dgm:pt modelId="{05CB2A4E-A4F0-5B40-A89B-4A09BE5E24FF}" type="sibTrans" cxnId="{996FB3AA-C0AF-EC44-B2CD-1818646585D8}">
      <dgm:prSet/>
      <dgm:spPr/>
      <dgm:t>
        <a:bodyPr/>
        <a:lstStyle/>
        <a:p>
          <a:endParaRPr lang="en-US"/>
        </a:p>
      </dgm:t>
    </dgm:pt>
    <dgm:pt modelId="{BE1CBE40-4CA3-4645-817E-6E1EB85D5480}">
      <dgm:prSet phldrT="[Text]"/>
      <dgm:spPr/>
      <dgm:t>
        <a:bodyPr/>
        <a:lstStyle/>
        <a:p>
          <a:r>
            <a:rPr lang="en-US" dirty="0"/>
            <a:t>C7 outputs</a:t>
          </a:r>
        </a:p>
      </dgm:t>
    </dgm:pt>
    <dgm:pt modelId="{C94ACA66-763B-1243-B7DF-96639B58D660}" type="parTrans" cxnId="{AFC2B257-690B-CB48-8B92-4AA408188A80}">
      <dgm:prSet/>
      <dgm:spPr/>
      <dgm:t>
        <a:bodyPr/>
        <a:lstStyle/>
        <a:p>
          <a:endParaRPr lang="en-US"/>
        </a:p>
      </dgm:t>
    </dgm:pt>
    <dgm:pt modelId="{81414821-76CD-E84E-BDB8-1655F49432FB}" type="sibTrans" cxnId="{AFC2B257-690B-CB48-8B92-4AA408188A80}">
      <dgm:prSet/>
      <dgm:spPr/>
      <dgm:t>
        <a:bodyPr/>
        <a:lstStyle/>
        <a:p>
          <a:endParaRPr lang="en-US"/>
        </a:p>
      </dgm:t>
    </dgm:pt>
    <dgm:pt modelId="{DAA285E4-ECD5-3F49-AD83-CA9964F7CA9B}" type="pres">
      <dgm:prSet presAssocID="{D01C896B-5577-6B48-A05A-BDF812749AC2}" presName="Name0" presStyleCnt="0">
        <dgm:presLayoutVars>
          <dgm:dir/>
          <dgm:resizeHandles val="exact"/>
        </dgm:presLayoutVars>
      </dgm:prSet>
      <dgm:spPr/>
    </dgm:pt>
    <dgm:pt modelId="{2FC0186F-8CFA-2E44-867F-F602E0D06FEF}" type="pres">
      <dgm:prSet presAssocID="{2F7E9B35-F3AB-A54D-8097-0C45637514F4}" presName="node" presStyleLbl="node1" presStyleIdx="0" presStyleCnt="4" custLinFactNeighborX="-836" custLinFactNeighborY="66633">
        <dgm:presLayoutVars>
          <dgm:bulletEnabled val="1"/>
        </dgm:presLayoutVars>
      </dgm:prSet>
      <dgm:spPr/>
    </dgm:pt>
    <dgm:pt modelId="{DB1CB5F7-1B1B-8D4D-933B-DA4562BD1329}" type="pres">
      <dgm:prSet presAssocID="{59A3F4A7-7C4D-9F41-BEF4-4CB17045D48F}" presName="sibTrans" presStyleLbl="sibTrans2D1" presStyleIdx="0" presStyleCnt="3"/>
      <dgm:spPr/>
    </dgm:pt>
    <dgm:pt modelId="{FA53ED02-C72D-7441-98CC-B34EEB376283}" type="pres">
      <dgm:prSet presAssocID="{59A3F4A7-7C4D-9F41-BEF4-4CB17045D48F}" presName="connectorText" presStyleLbl="sibTrans2D1" presStyleIdx="0" presStyleCnt="3"/>
      <dgm:spPr/>
    </dgm:pt>
    <dgm:pt modelId="{B5331B6E-2A6B-F74D-B7CE-C0680E591862}" type="pres">
      <dgm:prSet presAssocID="{1E0B3D73-1117-EF4D-877B-92A101DFBBB7}" presName="node" presStyleLbl="node1" presStyleIdx="1" presStyleCnt="4" custLinFactNeighborX="0" custLinFactNeighborY="-74515">
        <dgm:presLayoutVars>
          <dgm:bulletEnabled val="1"/>
        </dgm:presLayoutVars>
      </dgm:prSet>
      <dgm:spPr/>
    </dgm:pt>
    <dgm:pt modelId="{5F287F78-EEC3-A349-BD7B-3FD684465FEC}" type="pres">
      <dgm:prSet presAssocID="{D16C61FA-A2B3-9241-A58C-3942B6EEAAF2}" presName="sibTrans" presStyleLbl="sibTrans2D1" presStyleIdx="1" presStyleCnt="3"/>
      <dgm:spPr/>
    </dgm:pt>
    <dgm:pt modelId="{B52EEF5D-7253-994C-8B95-DFCFD1CE60CE}" type="pres">
      <dgm:prSet presAssocID="{D16C61FA-A2B3-9241-A58C-3942B6EEAAF2}" presName="connectorText" presStyleLbl="sibTrans2D1" presStyleIdx="1" presStyleCnt="3"/>
      <dgm:spPr/>
    </dgm:pt>
    <dgm:pt modelId="{3F7D71D5-72FF-AE4A-88F5-8D3D0CACDB3A}" type="pres">
      <dgm:prSet presAssocID="{351B6669-FDD8-DC46-A05F-9D23117E21BD}" presName="node" presStyleLbl="node1" presStyleIdx="2" presStyleCnt="4" custLinFactNeighborX="837" custLinFactNeighborY="73798">
        <dgm:presLayoutVars>
          <dgm:bulletEnabled val="1"/>
        </dgm:presLayoutVars>
      </dgm:prSet>
      <dgm:spPr/>
    </dgm:pt>
    <dgm:pt modelId="{8CA656CB-D2CE-D14C-B82B-967C304995D8}" type="pres">
      <dgm:prSet presAssocID="{05CB2A4E-A4F0-5B40-A89B-4A09BE5E24FF}" presName="sibTrans" presStyleLbl="sibTrans2D1" presStyleIdx="2" presStyleCnt="3"/>
      <dgm:spPr/>
    </dgm:pt>
    <dgm:pt modelId="{068F8D5F-C8A6-2049-9250-CC01B7A72CAA}" type="pres">
      <dgm:prSet presAssocID="{05CB2A4E-A4F0-5B40-A89B-4A09BE5E24FF}" presName="connectorText" presStyleLbl="sibTrans2D1" presStyleIdx="2" presStyleCnt="3"/>
      <dgm:spPr/>
    </dgm:pt>
    <dgm:pt modelId="{6D6C651E-733C-8042-98A0-051B0EA6DB25}" type="pres">
      <dgm:prSet presAssocID="{BE1CBE40-4CA3-4645-817E-6E1EB85D5480}" presName="node" presStyleLbl="node1" presStyleIdx="3" presStyleCnt="4" custLinFactNeighborX="0" custLinFactNeighborY="-74515">
        <dgm:presLayoutVars>
          <dgm:bulletEnabled val="1"/>
        </dgm:presLayoutVars>
      </dgm:prSet>
      <dgm:spPr/>
    </dgm:pt>
  </dgm:ptLst>
  <dgm:cxnLst>
    <dgm:cxn modelId="{3BB4EE04-8162-CF41-9239-6AA3B751817C}" type="presOf" srcId="{351B6669-FDD8-DC46-A05F-9D23117E21BD}" destId="{3F7D71D5-72FF-AE4A-88F5-8D3D0CACDB3A}" srcOrd="0" destOrd="0" presId="urn:microsoft.com/office/officeart/2005/8/layout/process1"/>
    <dgm:cxn modelId="{771DD624-C2EA-9D49-B8C4-C317EDD7C5CC}" srcId="{D01C896B-5577-6B48-A05A-BDF812749AC2}" destId="{1E0B3D73-1117-EF4D-877B-92A101DFBBB7}" srcOrd="1" destOrd="0" parTransId="{F2D08268-3FAF-3245-91B6-6DB525066B33}" sibTransId="{D16C61FA-A2B3-9241-A58C-3942B6EEAAF2}"/>
    <dgm:cxn modelId="{7B80BA32-4359-6C4A-B8D2-0E13ECF3203D}" type="presOf" srcId="{D01C896B-5577-6B48-A05A-BDF812749AC2}" destId="{DAA285E4-ECD5-3F49-AD83-CA9964F7CA9B}" srcOrd="0" destOrd="0" presId="urn:microsoft.com/office/officeart/2005/8/layout/process1"/>
    <dgm:cxn modelId="{1D3D1845-9D06-244D-9E7C-B8C69E68E658}" type="presOf" srcId="{59A3F4A7-7C4D-9F41-BEF4-4CB17045D48F}" destId="{FA53ED02-C72D-7441-98CC-B34EEB376283}" srcOrd="1" destOrd="0" presId="urn:microsoft.com/office/officeart/2005/8/layout/process1"/>
    <dgm:cxn modelId="{4E145E69-F264-DA4F-8281-684AACE9F0CE}" type="presOf" srcId="{2F7E9B35-F3AB-A54D-8097-0C45637514F4}" destId="{2FC0186F-8CFA-2E44-867F-F602E0D06FEF}" srcOrd="0" destOrd="0" presId="urn:microsoft.com/office/officeart/2005/8/layout/process1"/>
    <dgm:cxn modelId="{AFC2B257-690B-CB48-8B92-4AA408188A80}" srcId="{D01C896B-5577-6B48-A05A-BDF812749AC2}" destId="{BE1CBE40-4CA3-4645-817E-6E1EB85D5480}" srcOrd="3" destOrd="0" parTransId="{C94ACA66-763B-1243-B7DF-96639B58D660}" sibTransId="{81414821-76CD-E84E-BDB8-1655F49432FB}"/>
    <dgm:cxn modelId="{575A9358-64F4-BE48-8BC0-F8A005E3147A}" srcId="{D01C896B-5577-6B48-A05A-BDF812749AC2}" destId="{2F7E9B35-F3AB-A54D-8097-0C45637514F4}" srcOrd="0" destOrd="0" parTransId="{B80753E2-B3B6-9048-A734-F55A9A16C418}" sibTransId="{59A3F4A7-7C4D-9F41-BEF4-4CB17045D48F}"/>
    <dgm:cxn modelId="{2852227F-2548-4149-A848-EA98D0A826D8}" type="presOf" srcId="{05CB2A4E-A4F0-5B40-A89B-4A09BE5E24FF}" destId="{068F8D5F-C8A6-2049-9250-CC01B7A72CAA}" srcOrd="1" destOrd="0" presId="urn:microsoft.com/office/officeart/2005/8/layout/process1"/>
    <dgm:cxn modelId="{996FB3AA-C0AF-EC44-B2CD-1818646585D8}" srcId="{D01C896B-5577-6B48-A05A-BDF812749AC2}" destId="{351B6669-FDD8-DC46-A05F-9D23117E21BD}" srcOrd="2" destOrd="0" parTransId="{D6550F76-0ACF-DF4D-9715-ACA02CA5CE91}" sibTransId="{05CB2A4E-A4F0-5B40-A89B-4A09BE5E24FF}"/>
    <dgm:cxn modelId="{B89668B6-971E-2D42-8AB3-0668BCAB9B97}" type="presOf" srcId="{D16C61FA-A2B3-9241-A58C-3942B6EEAAF2}" destId="{B52EEF5D-7253-994C-8B95-DFCFD1CE60CE}" srcOrd="1" destOrd="0" presId="urn:microsoft.com/office/officeart/2005/8/layout/process1"/>
    <dgm:cxn modelId="{1BA422CC-AD5F-3948-A700-4DED3F57DAD8}" type="presOf" srcId="{BE1CBE40-4CA3-4645-817E-6E1EB85D5480}" destId="{6D6C651E-733C-8042-98A0-051B0EA6DB25}" srcOrd="0" destOrd="0" presId="urn:microsoft.com/office/officeart/2005/8/layout/process1"/>
    <dgm:cxn modelId="{C833AAE6-90F4-494E-B1AD-4FF3232DFAAE}" type="presOf" srcId="{1E0B3D73-1117-EF4D-877B-92A101DFBBB7}" destId="{B5331B6E-2A6B-F74D-B7CE-C0680E591862}" srcOrd="0" destOrd="0" presId="urn:microsoft.com/office/officeart/2005/8/layout/process1"/>
    <dgm:cxn modelId="{A06331F0-5111-5149-A981-49BBF61F338B}" type="presOf" srcId="{05CB2A4E-A4F0-5B40-A89B-4A09BE5E24FF}" destId="{8CA656CB-D2CE-D14C-B82B-967C304995D8}" srcOrd="0" destOrd="0" presId="urn:microsoft.com/office/officeart/2005/8/layout/process1"/>
    <dgm:cxn modelId="{5A2552F7-645B-2640-85A0-98DAD14E3CEE}" type="presOf" srcId="{D16C61FA-A2B3-9241-A58C-3942B6EEAAF2}" destId="{5F287F78-EEC3-A349-BD7B-3FD684465FEC}" srcOrd="0" destOrd="0" presId="urn:microsoft.com/office/officeart/2005/8/layout/process1"/>
    <dgm:cxn modelId="{590BFFFF-6C33-E74F-AED5-7393DD93BABF}" type="presOf" srcId="{59A3F4A7-7C4D-9F41-BEF4-4CB17045D48F}" destId="{DB1CB5F7-1B1B-8D4D-933B-DA4562BD1329}" srcOrd="0" destOrd="0" presId="urn:microsoft.com/office/officeart/2005/8/layout/process1"/>
    <dgm:cxn modelId="{BBEF44BC-35C1-2F40-AEC2-53558D941A34}" type="presParOf" srcId="{DAA285E4-ECD5-3F49-AD83-CA9964F7CA9B}" destId="{2FC0186F-8CFA-2E44-867F-F602E0D06FEF}" srcOrd="0" destOrd="0" presId="urn:microsoft.com/office/officeart/2005/8/layout/process1"/>
    <dgm:cxn modelId="{A4821520-2730-E449-A930-A76ACEF1F38E}" type="presParOf" srcId="{DAA285E4-ECD5-3F49-AD83-CA9964F7CA9B}" destId="{DB1CB5F7-1B1B-8D4D-933B-DA4562BD1329}" srcOrd="1" destOrd="0" presId="urn:microsoft.com/office/officeart/2005/8/layout/process1"/>
    <dgm:cxn modelId="{A7D2713C-2B63-464C-803F-F8BE851CC9D9}" type="presParOf" srcId="{DB1CB5F7-1B1B-8D4D-933B-DA4562BD1329}" destId="{FA53ED02-C72D-7441-98CC-B34EEB376283}" srcOrd="0" destOrd="0" presId="urn:microsoft.com/office/officeart/2005/8/layout/process1"/>
    <dgm:cxn modelId="{37A4A738-4B46-D741-9140-2B4CF81E2907}" type="presParOf" srcId="{DAA285E4-ECD5-3F49-AD83-CA9964F7CA9B}" destId="{B5331B6E-2A6B-F74D-B7CE-C0680E591862}" srcOrd="2" destOrd="0" presId="urn:microsoft.com/office/officeart/2005/8/layout/process1"/>
    <dgm:cxn modelId="{78D686F6-48A6-974D-911C-3683B9E2DE26}" type="presParOf" srcId="{DAA285E4-ECD5-3F49-AD83-CA9964F7CA9B}" destId="{5F287F78-EEC3-A349-BD7B-3FD684465FEC}" srcOrd="3" destOrd="0" presId="urn:microsoft.com/office/officeart/2005/8/layout/process1"/>
    <dgm:cxn modelId="{89654791-3D89-D745-AAFB-90431A1ED17E}" type="presParOf" srcId="{5F287F78-EEC3-A349-BD7B-3FD684465FEC}" destId="{B52EEF5D-7253-994C-8B95-DFCFD1CE60CE}" srcOrd="0" destOrd="0" presId="urn:microsoft.com/office/officeart/2005/8/layout/process1"/>
    <dgm:cxn modelId="{3DA6D186-A238-4542-9FE8-08E529342F8C}" type="presParOf" srcId="{DAA285E4-ECD5-3F49-AD83-CA9964F7CA9B}" destId="{3F7D71D5-72FF-AE4A-88F5-8D3D0CACDB3A}" srcOrd="4" destOrd="0" presId="urn:microsoft.com/office/officeart/2005/8/layout/process1"/>
    <dgm:cxn modelId="{BCE8B8A1-4AB1-4945-9756-D723104A7BA5}" type="presParOf" srcId="{DAA285E4-ECD5-3F49-AD83-CA9964F7CA9B}" destId="{8CA656CB-D2CE-D14C-B82B-967C304995D8}" srcOrd="5" destOrd="0" presId="urn:microsoft.com/office/officeart/2005/8/layout/process1"/>
    <dgm:cxn modelId="{FB99895C-28FD-B642-98A4-7BBD5CBEED4C}" type="presParOf" srcId="{8CA656CB-D2CE-D14C-B82B-967C304995D8}" destId="{068F8D5F-C8A6-2049-9250-CC01B7A72CAA}" srcOrd="0" destOrd="0" presId="urn:microsoft.com/office/officeart/2005/8/layout/process1"/>
    <dgm:cxn modelId="{05D84B99-08C1-A741-922F-49B774853C75}" type="presParOf" srcId="{DAA285E4-ECD5-3F49-AD83-CA9964F7CA9B}" destId="{6D6C651E-733C-8042-98A0-051B0EA6DB2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0186F-8CFA-2E44-867F-F602E0D06FEF}">
      <dsp:nvSpPr>
        <dsp:cNvPr id="0" name=""/>
        <dsp:cNvSpPr/>
      </dsp:nvSpPr>
      <dsp:spPr>
        <a:xfrm>
          <a:off x="0" y="766515"/>
          <a:ext cx="2020453" cy="1212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C61 PGE code</a:t>
          </a:r>
        </a:p>
      </dsp:txBody>
      <dsp:txXfrm>
        <a:off x="35506" y="802021"/>
        <a:ext cx="1949441" cy="1141259"/>
      </dsp:txXfrm>
    </dsp:sp>
    <dsp:sp modelId="{DB1CB5F7-1B1B-8D4D-933B-DA4562BD1329}">
      <dsp:nvSpPr>
        <dsp:cNvPr id="0" name=""/>
        <dsp:cNvSpPr/>
      </dsp:nvSpPr>
      <dsp:spPr>
        <a:xfrm rot="20691689">
          <a:off x="2215910" y="735558"/>
          <a:ext cx="446272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18233" y="853254"/>
        <a:ext cx="312390" cy="300644"/>
      </dsp:txXfrm>
    </dsp:sp>
    <dsp:sp modelId="{B5331B6E-2A6B-F74D-B7CE-C0680E591862}">
      <dsp:nvSpPr>
        <dsp:cNvPr id="0" name=""/>
        <dsp:cNvSpPr/>
      </dsp:nvSpPr>
      <dsp:spPr>
        <a:xfrm>
          <a:off x="2833255" y="0"/>
          <a:ext cx="2020453" cy="1212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HDF4 API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HDF-EOS2 API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SDP-TOOLKIT API</a:t>
          </a:r>
        </a:p>
      </dsp:txBody>
      <dsp:txXfrm>
        <a:off x="2868761" y="35506"/>
        <a:ext cx="1949441" cy="1141259"/>
      </dsp:txXfrm>
    </dsp:sp>
    <dsp:sp modelId="{5F287F78-EEC3-A349-BD7B-3FD684465FEC}">
      <dsp:nvSpPr>
        <dsp:cNvPr id="0" name=""/>
        <dsp:cNvSpPr/>
      </dsp:nvSpPr>
      <dsp:spPr>
        <a:xfrm rot="907656">
          <a:off x="5049692" y="742161"/>
          <a:ext cx="447425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052018" y="824860"/>
        <a:ext cx="313198" cy="300644"/>
      </dsp:txXfrm>
    </dsp:sp>
    <dsp:sp modelId="{3F7D71D5-72FF-AE4A-88F5-8D3D0CACDB3A}">
      <dsp:nvSpPr>
        <dsp:cNvPr id="0" name=""/>
        <dsp:cNvSpPr/>
      </dsp:nvSpPr>
      <dsp:spPr>
        <a:xfrm>
          <a:off x="5668654" y="766515"/>
          <a:ext cx="2020453" cy="121227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C7 Libraries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API-trans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SDP-Utils</a:t>
          </a:r>
        </a:p>
      </dsp:txBody>
      <dsp:txXfrm>
        <a:off x="5704160" y="802021"/>
        <a:ext cx="1949441" cy="1141259"/>
      </dsp:txXfrm>
    </dsp:sp>
    <dsp:sp modelId="{8CA656CB-D2CE-D14C-B82B-967C304995D8}">
      <dsp:nvSpPr>
        <dsp:cNvPr id="0" name=""/>
        <dsp:cNvSpPr/>
      </dsp:nvSpPr>
      <dsp:spPr>
        <a:xfrm rot="20688193">
          <a:off x="7881766" y="735591"/>
          <a:ext cx="440142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884075" y="853112"/>
        <a:ext cx="308099" cy="300644"/>
      </dsp:txXfrm>
    </dsp:sp>
    <dsp:sp modelId="{6D6C651E-733C-8042-98A0-051B0EA6DB25}">
      <dsp:nvSpPr>
        <dsp:cNvPr id="0" name=""/>
        <dsp:cNvSpPr/>
      </dsp:nvSpPr>
      <dsp:spPr>
        <a:xfrm>
          <a:off x="8490524" y="0"/>
          <a:ext cx="2020453" cy="1212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C7 outputs</a:t>
          </a:r>
        </a:p>
      </dsp:txBody>
      <dsp:txXfrm>
        <a:off x="8526030" y="35506"/>
        <a:ext cx="1949441" cy="1141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8520F-11E5-4BD8-B62A-7D2190F33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D2EB-4A7C-4D03-9393-7925D60B5FDE}" type="datetimeFigureOut">
              <a:rPr lang="en-US"/>
              <a:pPr>
                <a:defRPr/>
              </a:pPr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87B7C-C97A-4570-8462-2C0778357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4ACDD-927A-496C-B367-981BE316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F3208-D8AB-4EAF-BA47-F092E7966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7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3FB4D-DD31-444E-B4F5-63B1B2C8B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D185-D375-4F1F-8C99-E39ADC264B58}" type="datetimeFigureOut">
              <a:rPr lang="en-US"/>
              <a:pPr>
                <a:defRPr/>
              </a:pPr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181D6-13CC-46C6-A65C-391EF960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C50F9-7EED-4B20-A11B-070329192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A0D89-2EDD-411D-A2C9-3FBBB9EB1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4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59977-5834-417F-BD96-434FA62D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CE946-BF44-41F8-AA75-14126255631D}" type="datetimeFigureOut">
              <a:rPr lang="en-US"/>
              <a:pPr>
                <a:defRPr/>
              </a:pPr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029B6-37FF-411A-A8F8-CD039E782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22D5E-766A-41A2-AD7D-8B014639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95744-B155-4EC1-811D-B97D9E685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6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A5511-38A9-471C-B8C7-805A413F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3002-1225-478C-A4EF-0CF90D507346}" type="datetimeFigureOut">
              <a:rPr lang="en-US"/>
              <a:pPr>
                <a:defRPr/>
              </a:pPr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A2021-0E74-4973-AE4F-8F73AA8D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39028-7A7D-43D0-9C54-5F50B2775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4F64-7413-495C-80CA-742E4BA47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1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25734-D97B-4FC4-9239-8291E903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8B5D-64E5-4AE9-B007-474F74C63803}" type="datetimeFigureOut">
              <a:rPr lang="en-US"/>
              <a:pPr>
                <a:defRPr/>
              </a:pPr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DAC0B-BCBB-4BBC-8536-17A713D2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CA5C2-F060-4032-8E97-E95738B5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43540-2820-4244-987D-96064C8A9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6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7CB357-3915-4E68-BF7D-717EC973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9EAD6-648E-4B7B-8B5C-8E409A0014B2}" type="datetimeFigureOut">
              <a:rPr lang="en-US"/>
              <a:pPr>
                <a:defRPr/>
              </a:pPr>
              <a:t>4/8/2022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CEDAC0-8D29-4ABB-966C-01B14F6EB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E82F12-2482-416A-86BA-F8B526AF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9872-D02A-4E92-A3D7-1106C6A17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9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D79569-5B5C-4135-97AF-9DB7A49B9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5E749-2710-4EEC-92EF-C56E45237D3A}" type="datetimeFigureOut">
              <a:rPr lang="en-US"/>
              <a:pPr>
                <a:defRPr/>
              </a:pPr>
              <a:t>4/8/2022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D1C8F5-2852-4C8F-8A1A-AA332178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37D4D1-3C02-47C0-AF7C-B2DDBED2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99D18-53DF-4148-B074-0196C3780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1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9CE41D-FB0C-4D4A-88DE-D5A683AB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6A511-0681-459A-9D0B-8B5F89A98605}" type="datetimeFigureOut">
              <a:rPr lang="en-US"/>
              <a:pPr>
                <a:defRPr/>
              </a:pPr>
              <a:t>4/8/2022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7B70F0-74C5-4900-B2CC-F1103ADF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8DFFC0-FA3C-4805-9AFD-3B3C8711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A60D1-B3A2-4E7C-B2CE-4FA0E9FAE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3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5B381FE-0238-4543-A5A8-96F2147A1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D9FA4-0679-4A3E-A57D-0A45C8699700}" type="datetimeFigureOut">
              <a:rPr lang="en-US"/>
              <a:pPr>
                <a:defRPr/>
              </a:pPr>
              <a:t>4/8/2022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7B254CB-E754-4ECC-9017-78A45686E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FE1E91-D094-474C-99D9-6AF420C1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B576-B5B6-48D7-9E0B-ADA1132ED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5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359156-C697-4BBE-ABA9-DD03A6D4C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8E84B-4588-42E3-A649-0AF2816E95C0}" type="datetimeFigureOut">
              <a:rPr lang="en-US"/>
              <a:pPr>
                <a:defRPr/>
              </a:pPr>
              <a:t>4/8/2022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1DFE71-6120-4971-8E45-289F2075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1035BF-C188-4E10-910A-032C4C3CC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4E9E2-B736-4C03-9E5C-5DA1B36A8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2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19200"/>
            <a:ext cx="7315200" cy="35083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626C95-0BEB-423B-9CE0-129656F4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A0C0-B853-48A9-8319-C88205343F42}" type="datetimeFigureOut">
              <a:rPr lang="en-US"/>
              <a:pPr>
                <a:defRPr/>
              </a:pPr>
              <a:t>4/8/2022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17C28C-748B-45E8-BD8C-3713142E3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F6FB27-15DD-49B8-BA23-FB96CE178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59D7C-3CE7-4174-835B-37F34AF69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3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2CD4974C-83CE-49F6-9DDD-6C6391A28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E8984-FDF4-4E56-BE02-9F9155ADE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E6133D-88F9-4B40-8513-C842C2BF44CA}" type="datetimeFigureOut">
              <a:rPr lang="en-US"/>
              <a:pPr>
                <a:defRPr/>
              </a:pPr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BE40B-E3FC-42A8-B102-C6AB2D61A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4FC0A-78D1-4222-92A2-9A1C493E9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47C6A7-81FB-4845-A662-E40EC3FC5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22">
            <a:extLst>
              <a:ext uri="{FF2B5EF4-FFF2-40B4-BE49-F238E27FC236}">
                <a16:creationId xmlns:a16="http://schemas.microsoft.com/office/drawing/2014/main" id="{AEDEC30F-E3BF-45EB-975E-D68639A59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12192000" cy="887413"/>
          </a:xfrm>
          <a:prstGeom prst="rect">
            <a:avLst/>
          </a:prstGeom>
          <a:gradFill rotWithShape="0">
            <a:gsLst>
              <a:gs pos="0">
                <a:srgbClr val="5487B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031" name="Picture 8" descr="Macintosh HD:Users:gtiona:Documents:GI_info:GI - NPP:Instruments:CERES:CERES LaRC F2F 012808:">
            <a:extLst>
              <a:ext uri="{FF2B5EF4-FFF2-40B4-BE49-F238E27FC236}">
                <a16:creationId xmlns:a16="http://schemas.microsoft.com/office/drawing/2014/main" id="{22491BEC-4630-4222-A7B8-671D286C6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81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6">
            <a:extLst>
              <a:ext uri="{FF2B5EF4-FFF2-40B4-BE49-F238E27FC236}">
                <a16:creationId xmlns:a16="http://schemas.microsoft.com/office/drawing/2014/main" id="{149CCEBC-F043-4ABF-9A33-D66B674EA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Title Placeholder 1">
            <a:extLst>
              <a:ext uri="{FF2B5EF4-FFF2-40B4-BE49-F238E27FC236}">
                <a16:creationId xmlns:a16="http://schemas.microsoft.com/office/drawing/2014/main" id="{FFFE22A9-6A22-4BCB-A3AF-89B7C0E70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modaps.eosdis.nasa.gov/modaps/documentation/-/wikis/hom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dmax.nasa.gov/nams/asset/254154/670356850" TargetMode="External"/><Relationship Id="rId2" Type="http://schemas.openxmlformats.org/officeDocument/2006/relationships/hyperlink" Target="https://gitlab.modaps.eosdis.nasa.gov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modaps.eosdis.nasa.gov/modaps/modis/land/pge11.gi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itlab.modaps.eosdis.nasa.gov/modaps/modis/land/pge11.gi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modaps.eosdis.nasa.gov/modaps/documentation" TargetMode="External"/><Relationship Id="rId2" Type="http://schemas.openxmlformats.org/officeDocument/2006/relationships/hyperlink" Target="https://gitlab.modaps.eosdis.nasa.gov/infrastructure/help/-/wikis/GitLab/Accoun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73C2003C-44D1-4154-BE54-0B0D49F5F8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altLang="en-US" sz="4000" dirty="0"/>
              <a:t>Algorithm Delivery and Integration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2D791-63D0-4C6A-9A90-AAA18D5227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Carol C Davidson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MODIS/VIIRS Software Testing and Integration Team Lead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Science Systems and Application Inc.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ADE-BBB9-804D-9E1E-DD8F29C3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Migration of MODIS C61 to C7</a:t>
            </a:r>
            <a:br>
              <a:rPr lang="en-US" sz="3200" dirty="0"/>
            </a:br>
            <a:r>
              <a:rPr lang="en-US" sz="3200" b="1" dirty="0"/>
              <a:t>How C7 libraries work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3F4423-4AF2-5048-9F35-65C61239107A}"/>
              </a:ext>
            </a:extLst>
          </p:cNvPr>
          <p:cNvGrpSpPr/>
          <p:nvPr/>
        </p:nvGrpSpPr>
        <p:grpSpPr>
          <a:xfrm>
            <a:off x="578645" y="2236667"/>
            <a:ext cx="11034709" cy="3443864"/>
            <a:chOff x="838200" y="2162483"/>
            <a:chExt cx="11034709" cy="34438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C479BA-125F-924F-A4FD-33D4C968401E}"/>
                </a:ext>
              </a:extLst>
            </p:cNvPr>
            <p:cNvSpPr txBox="1"/>
            <p:nvPr/>
          </p:nvSpPr>
          <p:spPr>
            <a:xfrm>
              <a:off x="838200" y="2628900"/>
              <a:ext cx="4214812" cy="246221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B69E0"/>
                  </a:solidFill>
                </a:rPr>
                <a:t>#include </a:t>
              </a:r>
              <a:r>
                <a:rPr lang="en-US" sz="1400" dirty="0">
                  <a:solidFill>
                    <a:srgbClr val="C00000"/>
                  </a:solidFill>
                </a:rPr>
                <a:t>&lt;</a:t>
              </a:r>
              <a:r>
                <a:rPr lang="en-US" sz="1400" dirty="0" err="1">
                  <a:solidFill>
                    <a:srgbClr val="C00000"/>
                  </a:solidFill>
                </a:rPr>
                <a:t>stdio.h</a:t>
              </a:r>
              <a:r>
                <a:rPr lang="en-US" sz="1400" dirty="0">
                  <a:solidFill>
                    <a:srgbClr val="C00000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srgbClr val="FB69E0"/>
                  </a:solidFill>
                </a:rPr>
                <a:t>#Include </a:t>
              </a:r>
              <a:r>
                <a:rPr lang="en-US" sz="1400" dirty="0">
                  <a:solidFill>
                    <a:srgbClr val="C00000"/>
                  </a:solidFill>
                </a:rPr>
                <a:t>“</a:t>
              </a:r>
              <a:r>
                <a:rPr lang="en-US" sz="1400" dirty="0" err="1">
                  <a:solidFill>
                    <a:srgbClr val="C00000"/>
                  </a:solidFill>
                </a:rPr>
                <a:t>hdf.h</a:t>
              </a:r>
              <a:r>
                <a:rPr lang="en-US" sz="1400" dirty="0">
                  <a:solidFill>
                    <a:srgbClr val="C00000"/>
                  </a:solidFill>
                </a:rPr>
                <a:t>”</a:t>
              </a:r>
            </a:p>
            <a:p>
              <a:r>
                <a:rPr lang="en-US" sz="1400" dirty="0">
                  <a:solidFill>
                    <a:srgbClr val="FB69E0"/>
                  </a:solidFill>
                </a:rPr>
                <a:t>#Include </a:t>
              </a:r>
              <a:r>
                <a:rPr lang="en-US" sz="1400" dirty="0">
                  <a:solidFill>
                    <a:srgbClr val="C00000"/>
                  </a:solidFill>
                </a:rPr>
                <a:t>“</a:t>
              </a:r>
              <a:r>
                <a:rPr lang="en-US" sz="1400" dirty="0" err="1">
                  <a:solidFill>
                    <a:srgbClr val="C00000"/>
                  </a:solidFill>
                </a:rPr>
                <a:t>mfhdf.h</a:t>
              </a:r>
              <a:r>
                <a:rPr lang="en-US" sz="1400" dirty="0">
                  <a:solidFill>
                    <a:srgbClr val="C00000"/>
                  </a:solidFill>
                </a:rPr>
                <a:t>”</a:t>
              </a:r>
            </a:p>
            <a:p>
              <a:r>
                <a:rPr lang="en-US" sz="1400" dirty="0">
                  <a:solidFill>
                    <a:srgbClr val="FB69E0"/>
                  </a:solidFill>
                </a:rPr>
                <a:t>#include </a:t>
              </a:r>
              <a:r>
                <a:rPr lang="en-US" sz="1400" dirty="0">
                  <a:solidFill>
                    <a:srgbClr val="C00000"/>
                  </a:solidFill>
                </a:rPr>
                <a:t>“</a:t>
              </a:r>
              <a:r>
                <a:rPr lang="en-US" sz="1400" dirty="0" err="1">
                  <a:solidFill>
                    <a:srgbClr val="C00000"/>
                  </a:solidFill>
                </a:rPr>
                <a:t>apiTrans.h</a:t>
              </a:r>
              <a:r>
                <a:rPr lang="en-US" sz="1400" dirty="0">
                  <a:solidFill>
                    <a:srgbClr val="C00000"/>
                  </a:solidFill>
                </a:rPr>
                <a:t>”</a:t>
              </a:r>
            </a:p>
            <a:p>
              <a:endParaRPr lang="en-US" sz="1400" dirty="0"/>
            </a:p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</a:rPr>
                <a:t>int</a:t>
              </a:r>
              <a:r>
                <a:rPr lang="en-US" sz="1400" dirty="0"/>
                <a:t> main(</a:t>
              </a: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</a:rPr>
                <a:t>int</a:t>
              </a:r>
              <a:r>
                <a:rPr lang="en-US" sz="1400" dirty="0"/>
                <a:t> </a:t>
              </a:r>
              <a:r>
                <a:rPr lang="en-US" sz="1400" dirty="0" err="1"/>
                <a:t>argc</a:t>
              </a:r>
              <a:r>
                <a:rPr lang="en-US" sz="1400" dirty="0"/>
                <a:t>, </a:t>
              </a: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</a:rPr>
                <a:t>char</a:t>
              </a:r>
              <a:r>
                <a:rPr lang="en-US" sz="1400" dirty="0"/>
                <a:t> *</a:t>
              </a:r>
              <a:r>
                <a:rPr lang="en-US" sz="1400" dirty="0" err="1"/>
                <a:t>argv</a:t>
              </a:r>
              <a:r>
                <a:rPr lang="en-US" sz="1400" dirty="0"/>
                <a:t>)</a:t>
              </a:r>
            </a:p>
            <a:p>
              <a:r>
                <a:rPr lang="en-US" sz="1400" dirty="0"/>
                <a:t>{</a:t>
              </a:r>
            </a:p>
            <a:p>
              <a:r>
                <a:rPr lang="en-US" sz="1400" dirty="0"/>
                <a:t>    ….</a:t>
              </a:r>
            </a:p>
            <a:p>
              <a:r>
                <a:rPr lang="en-US" sz="1400" dirty="0"/>
                <a:t>    </a:t>
              </a: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</a:rPr>
                <a:t>int32</a:t>
              </a:r>
              <a:r>
                <a:rPr lang="en-US" sz="1400" dirty="0"/>
                <a:t> id = </a:t>
              </a:r>
              <a:r>
                <a:rPr lang="en-US" sz="1400" b="1" dirty="0" err="1">
                  <a:highlight>
                    <a:srgbClr val="FFFF00"/>
                  </a:highlight>
                </a:rPr>
                <a:t>SDstart</a:t>
              </a:r>
              <a:r>
                <a:rPr lang="en-US" sz="1400" dirty="0"/>
                <a:t>(</a:t>
              </a:r>
              <a:r>
                <a:rPr lang="en-US" sz="1400" dirty="0" err="1"/>
                <a:t>fname</a:t>
              </a:r>
              <a:r>
                <a:rPr lang="en-US" sz="1400" dirty="0"/>
                <a:t>, DFACC_RDWR);</a:t>
              </a:r>
            </a:p>
            <a:p>
              <a:r>
                <a:rPr lang="en-US" sz="1400" dirty="0"/>
                <a:t>    …</a:t>
              </a:r>
            </a:p>
            <a:p>
              <a:r>
                <a:rPr lang="en-US" sz="1400" dirty="0"/>
                <a:t>}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A9E5357-9146-944E-900F-1EBF5CA2D1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41319" y="2770726"/>
              <a:ext cx="3554681" cy="63142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41EE07-8D06-A34A-B1FC-FA107D96B46D}"/>
                </a:ext>
              </a:extLst>
            </p:cNvPr>
            <p:cNvSpPr txBox="1"/>
            <p:nvPr/>
          </p:nvSpPr>
          <p:spPr>
            <a:xfrm>
              <a:off x="6200771" y="2586059"/>
              <a:ext cx="5672138" cy="30777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#define </a:t>
              </a:r>
              <a:r>
                <a:rPr lang="en-US" sz="1400" b="1" dirty="0" err="1">
                  <a:solidFill>
                    <a:srgbClr val="C00000"/>
                  </a:solidFill>
                  <a:highlight>
                    <a:srgbClr val="FFFF00"/>
                  </a:highlight>
                </a:rPr>
                <a:t>SDstart</a:t>
              </a:r>
              <a:r>
                <a:rPr lang="en-US" sz="1400" dirty="0">
                  <a:solidFill>
                    <a:srgbClr val="C00000"/>
                  </a:solidFill>
                </a:rPr>
                <a:t>(</a:t>
              </a:r>
              <a:r>
                <a:rPr lang="en-US" sz="1400" dirty="0" err="1">
                  <a:solidFill>
                    <a:srgbClr val="C00000"/>
                  </a:solidFill>
                </a:rPr>
                <a:t>fname</a:t>
              </a:r>
              <a:r>
                <a:rPr lang="en-US" sz="1400" dirty="0">
                  <a:solidFill>
                    <a:srgbClr val="C00000"/>
                  </a:solidFill>
                </a:rPr>
                <a:t>, mode) </a:t>
              </a:r>
              <a:r>
                <a:rPr lang="en-US" sz="1400" b="1" dirty="0">
                  <a:solidFill>
                    <a:srgbClr val="C00000"/>
                  </a:solidFill>
                  <a:highlight>
                    <a:srgbClr val="FFFF00"/>
                  </a:highlight>
                </a:rPr>
                <a:t>h4to5_SDstart</a:t>
              </a:r>
              <a:r>
                <a:rPr lang="en-US" sz="1400" dirty="0">
                  <a:solidFill>
                    <a:srgbClr val="C00000"/>
                  </a:solidFill>
                </a:rPr>
                <a:t>(</a:t>
              </a:r>
              <a:r>
                <a:rPr lang="en-US" sz="1400" dirty="0" err="1">
                  <a:solidFill>
                    <a:srgbClr val="C00000"/>
                  </a:solidFill>
                </a:rPr>
                <a:t>fname</a:t>
              </a:r>
              <a:r>
                <a:rPr lang="en-US" sz="1400" dirty="0">
                  <a:solidFill>
                    <a:srgbClr val="C00000"/>
                  </a:solidFill>
                </a:rPr>
                <a:t>, mode)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AD4C41-B5BA-9943-86D7-6751DC2D9D5B}"/>
                </a:ext>
              </a:extLst>
            </p:cNvPr>
            <p:cNvSpPr txBox="1"/>
            <p:nvPr/>
          </p:nvSpPr>
          <p:spPr>
            <a:xfrm>
              <a:off x="6200770" y="3575022"/>
              <a:ext cx="5672137" cy="203132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</a:rPr>
                <a:t>int32</a:t>
              </a:r>
              <a:r>
                <a:rPr lang="en-US" sz="1400" dirty="0"/>
                <a:t> </a:t>
              </a:r>
              <a:r>
                <a:rPr lang="en-US" sz="1400" b="1" dirty="0">
                  <a:highlight>
                    <a:srgbClr val="FFFF00"/>
                  </a:highlight>
                </a:rPr>
                <a:t>h4to5_SDstart</a:t>
              </a:r>
              <a:r>
                <a:rPr lang="en-US" sz="1400" dirty="0"/>
                <a:t>(</a:t>
              </a: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</a:rPr>
                <a:t>char</a:t>
              </a:r>
              <a:r>
                <a:rPr lang="en-US" sz="1400" dirty="0"/>
                <a:t> *filename, </a:t>
              </a: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</a:rPr>
                <a:t>int32</a:t>
              </a:r>
              <a:r>
                <a:rPr lang="en-US" sz="1400" dirty="0"/>
                <a:t> </a:t>
              </a:r>
              <a:r>
                <a:rPr lang="en-US" sz="1400" dirty="0" err="1"/>
                <a:t>access_mode</a:t>
              </a:r>
              <a:r>
                <a:rPr lang="en-US" sz="1400" dirty="0"/>
                <a:t>)</a:t>
              </a:r>
            </a:p>
            <a:p>
              <a:r>
                <a:rPr lang="en-US" sz="1400" dirty="0"/>
                <a:t>{</a:t>
              </a:r>
            </a:p>
            <a:p>
              <a:r>
                <a:rPr lang="en-US" sz="1400" dirty="0"/>
                <a:t>    if(</a:t>
              </a: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</a:rPr>
                <a:t>isHdf4</a:t>
              </a:r>
              <a:r>
                <a:rPr lang="en-US" sz="1400" dirty="0"/>
                <a:t>(filename)){</a:t>
              </a:r>
            </a:p>
            <a:p>
              <a:r>
                <a:rPr lang="en-US" sz="1400" dirty="0"/>
                <a:t>        return </a:t>
              </a:r>
              <a:r>
                <a:rPr lang="en-US" sz="1400" dirty="0" err="1"/>
                <a:t>SDstart</a:t>
              </a:r>
              <a:r>
                <a:rPr lang="en-US" sz="1400" dirty="0"/>
                <a:t>(filename, </a:t>
              </a:r>
              <a:r>
                <a:rPr lang="en-US" sz="1400" dirty="0" err="1"/>
                <a:t>access_mode</a:t>
              </a:r>
              <a:r>
                <a:rPr lang="en-US" sz="1400" dirty="0"/>
                <a:t>);</a:t>
              </a:r>
            </a:p>
            <a:p>
              <a:r>
                <a:rPr lang="en-US" sz="1400" dirty="0"/>
                <a:t>    }</a:t>
              </a:r>
            </a:p>
            <a:p>
              <a:r>
                <a:rPr lang="en-US" sz="1400" dirty="0"/>
                <a:t>    else{</a:t>
              </a:r>
            </a:p>
            <a:p>
              <a:r>
                <a:rPr lang="en-US" sz="1400" dirty="0"/>
                <a:t>        </a:t>
              </a:r>
              <a:r>
                <a:rPr lang="en-US" sz="1400" dirty="0">
                  <a:solidFill>
                    <a:srgbClr val="C00000"/>
                  </a:solidFill>
                </a:rPr>
                <a:t>/* implement by HDF5 API*/</a:t>
              </a:r>
            </a:p>
            <a:p>
              <a:r>
                <a:rPr lang="en-US" sz="1400" dirty="0"/>
                <a:t>    }</a:t>
              </a:r>
            </a:p>
            <a:p>
              <a:r>
                <a:rPr lang="en-US" sz="1400" dirty="0"/>
                <a:t>}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C31D1C-B240-A04C-93A4-DCFC7CA2DD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7142" y="3575022"/>
              <a:ext cx="0" cy="783771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C981CC-B309-AB48-8E2D-6A93C88B6999}"/>
                </a:ext>
              </a:extLst>
            </p:cNvPr>
            <p:cNvSpPr txBox="1"/>
            <p:nvPr/>
          </p:nvSpPr>
          <p:spPr>
            <a:xfrm>
              <a:off x="838200" y="2216727"/>
              <a:ext cx="1171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PGE code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5FE586-4857-9747-AC83-8A85AAF98B95}"/>
                </a:ext>
              </a:extLst>
            </p:cNvPr>
            <p:cNvSpPr txBox="1"/>
            <p:nvPr/>
          </p:nvSpPr>
          <p:spPr>
            <a:xfrm>
              <a:off x="6200770" y="2162483"/>
              <a:ext cx="1171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apiTrans.h</a:t>
              </a:r>
              <a:endParaRPr lang="en-US" sz="14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0FF428-0565-0947-A257-510D9B896402}"/>
                </a:ext>
              </a:extLst>
            </p:cNvPr>
            <p:cNvSpPr txBox="1"/>
            <p:nvPr/>
          </p:nvSpPr>
          <p:spPr>
            <a:xfrm>
              <a:off x="6200769" y="3206237"/>
              <a:ext cx="1171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apiTrans.c</a:t>
              </a:r>
              <a:endParaRPr lang="en-US" sz="1400" b="1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CC113B-3B49-4044-A27B-5E1FDF4F45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72344" y="2947287"/>
              <a:ext cx="1653492" cy="56672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CD1D2BB-8858-4DC3-99BD-4829E2C65687}"/>
              </a:ext>
            </a:extLst>
          </p:cNvPr>
          <p:cNvSpPr txBox="1"/>
          <p:nvPr/>
        </p:nvSpPr>
        <p:spPr>
          <a:xfrm>
            <a:off x="308919" y="1112108"/>
            <a:ext cx="10651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New API-trans and  SDP-util libraries developed by LDOPE/SSTG provides HDF4 to HDF5 API implementation for every HDF4 call in the current operational MODIS PGEs.</a:t>
            </a:r>
          </a:p>
        </p:txBody>
      </p:sp>
    </p:spTree>
    <p:extLst>
      <p:ext uri="{BB962C8B-B14F-4D97-AF65-F5344CB8AC3E}">
        <p14:creationId xmlns:p14="http://schemas.microsoft.com/office/powerpoint/2010/main" val="115318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E4436-31C4-BB46-91AE-8E318163F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Migration of MODIS C61 to C7</a:t>
            </a:r>
            <a:br>
              <a:rPr lang="en-US" sz="3200" dirty="0"/>
            </a:br>
            <a:r>
              <a:rPr lang="en-US" sz="3200" b="1" dirty="0"/>
              <a:t>How to convert C61 PGE to C7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6E114-6E9F-7947-A79D-1C56E9BD5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Add ”</a:t>
            </a:r>
            <a:r>
              <a:rPr lang="en-US" dirty="0" err="1"/>
              <a:t>apiTrans.h</a:t>
            </a:r>
            <a:r>
              <a:rPr lang="en-US" dirty="0"/>
              <a:t>” to C files which include HDF4 or HDF-EOS2 calls;</a:t>
            </a:r>
          </a:p>
          <a:p>
            <a:r>
              <a:rPr lang="en-US" dirty="0"/>
              <a:t>Add compile and link flags to </a:t>
            </a:r>
            <a:r>
              <a:rPr lang="en-US" dirty="0" err="1"/>
              <a:t>makefile</a:t>
            </a:r>
            <a:r>
              <a:rPr lang="en-US" dirty="0"/>
              <a:t> for C7 Libraries (API-Trans and SDP-Utils);</a:t>
            </a:r>
          </a:p>
          <a:p>
            <a:r>
              <a:rPr lang="en-US" dirty="0"/>
              <a:t>Modify the Perl script to use new Perl libraries for C7 PCF format;</a:t>
            </a:r>
          </a:p>
          <a:p>
            <a:r>
              <a:rPr lang="en-US" dirty="0"/>
              <a:t>Use provided tool to convert MCF files to C7 format;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C61 metadata are nested in a “</a:t>
            </a:r>
            <a:r>
              <a:rPr lang="en-US" dirty="0" err="1"/>
              <a:t>CoreMetadata</a:t>
            </a:r>
            <a:r>
              <a:rPr lang="en-US" dirty="0"/>
              <a:t>” while C7 are saved as global attributes for each of them. </a:t>
            </a:r>
            <a:r>
              <a:rPr lang="en-US" u="sng" dirty="0"/>
              <a:t>If PGE code uses SDP-Toolkit API to read/write metadata then nothing needs to be done; If PGE code parses the “</a:t>
            </a:r>
            <a:r>
              <a:rPr lang="en-US" u="sng" dirty="0" err="1"/>
              <a:t>CoreMetadata</a:t>
            </a:r>
            <a:r>
              <a:rPr lang="en-US" u="sng" dirty="0"/>
              <a:t>” string by itself then it will not work in C7.</a:t>
            </a:r>
          </a:p>
        </p:txBody>
      </p:sp>
    </p:spTree>
    <p:extLst>
      <p:ext uri="{BB962C8B-B14F-4D97-AF65-F5344CB8AC3E}">
        <p14:creationId xmlns:p14="http://schemas.microsoft.com/office/powerpoint/2010/main" val="859102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87901-2A23-754D-8260-654BC0F17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Migration of MODIS C61 to C7</a:t>
            </a:r>
            <a:br>
              <a:rPr lang="en-US" dirty="0"/>
            </a:br>
            <a:r>
              <a:rPr lang="en-US" b="1" dirty="0"/>
              <a:t>How to update C7 PGE code by science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602DD-B2FA-5044-97B3-23FCF4692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PGE code is basically the same as C61 – still using HDF4/HDF-EOS2 function calls. </a:t>
            </a:r>
            <a:r>
              <a:rPr lang="en-US" u="sng" dirty="0"/>
              <a:t>Continue using HDF4/HDF-EOS2/SDP-Toolkit APIs if new attributes or SDS are added.</a:t>
            </a:r>
          </a:p>
          <a:p>
            <a:r>
              <a:rPr lang="en-US" dirty="0"/>
              <a:t>LDOPE and SSTG will create baseline C7 PGEs by taking operational C7 PGEs and integrating API related changes.  STMs focus on scientific changes.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sz="2000" dirty="0"/>
              <a:t>Note: C7 PGEs will be managed by Gitlab. Here is a Wiki how to update a PGE in Gitlab and run tests: </a:t>
            </a:r>
            <a:r>
              <a:rPr lang="en-US" sz="2000" dirty="0">
                <a:hlinkClick r:id="rId2"/>
              </a:rPr>
              <a:t>https://gitlab.modaps.eosdis.nasa.gov/modaps/documentation/-/wikis/home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0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CFF6-08F9-46CD-A995-C1753E3A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0888-C295-4AC3-84AC-162110A82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u="sng" dirty="0"/>
          </a:p>
          <a:p>
            <a:pPr marL="0" indent="0" algn="ctr">
              <a:buNone/>
            </a:pPr>
            <a:endParaRPr lang="en-US" sz="4800" u="sng" dirty="0"/>
          </a:p>
          <a:p>
            <a:pPr marL="0" indent="0" algn="ctr">
              <a:buNone/>
            </a:pPr>
            <a:r>
              <a:rPr lang="en-US" sz="4800" u="sng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732726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C283-B764-434B-9BB8-5648D792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GitLab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93F3E-37E3-47C5-B8E4-D583EDE14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54" y="1192924"/>
            <a:ext cx="11026346" cy="5294373"/>
          </a:xfrm>
        </p:spPr>
        <p:txBody>
          <a:bodyPr/>
          <a:lstStyle/>
          <a:p>
            <a:r>
              <a:rPr lang="en-US" sz="2400" dirty="0"/>
              <a:t>URL for MODAPS GitLab repository is </a:t>
            </a:r>
            <a:r>
              <a:rPr lang="en-US" sz="2400" dirty="0">
                <a:hlinkClick r:id="rId2"/>
              </a:rPr>
              <a:t>Projects · Dashboard · GitLab (nasa.gov)</a:t>
            </a:r>
            <a:r>
              <a:rPr lang="en-US" sz="2400" dirty="0"/>
              <a:t> </a:t>
            </a:r>
          </a:p>
          <a:p>
            <a:r>
              <a:rPr lang="en-US" sz="2400" dirty="0"/>
              <a:t>Preferred access method is NASA </a:t>
            </a:r>
            <a:r>
              <a:rPr lang="en-US" sz="2400" dirty="0" err="1"/>
              <a:t>LaunchPad</a:t>
            </a:r>
            <a:r>
              <a:rPr lang="en-US" sz="2400" dirty="0"/>
              <a:t>.</a:t>
            </a:r>
          </a:p>
          <a:p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LaunchPad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account holder should request access to the GitLab area via NAMS at  </a:t>
            </a: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https://idmax.nasa.gov/nams/asset/254154/670356850</a:t>
            </a:r>
            <a:endParaRPr lang="en-US" sz="24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/>
              <a:t>STMs without </a:t>
            </a:r>
            <a:r>
              <a:rPr lang="en-US" sz="2400" dirty="0" err="1"/>
              <a:t>LaunchPad</a:t>
            </a:r>
            <a:r>
              <a:rPr lang="en-US" sz="2400" dirty="0"/>
              <a:t> accounts may connect using </a:t>
            </a:r>
            <a:r>
              <a:rPr lang="en-US" sz="2400" dirty="0" err="1"/>
              <a:t>EarthData</a:t>
            </a:r>
            <a:r>
              <a:rPr lang="en-US" sz="2400" dirty="0"/>
              <a:t> login.</a:t>
            </a:r>
          </a:p>
          <a:p>
            <a:r>
              <a:rPr lang="en-US" sz="2400" dirty="0"/>
              <a:t>For </a:t>
            </a:r>
            <a:r>
              <a:rPr lang="en-US" sz="2400" dirty="0" err="1"/>
              <a:t>LaunchPad</a:t>
            </a:r>
            <a:r>
              <a:rPr lang="en-US" sz="2400" dirty="0"/>
              <a:t> or </a:t>
            </a:r>
            <a:r>
              <a:rPr lang="en-US" sz="2400" dirty="0" err="1"/>
              <a:t>EarthData</a:t>
            </a:r>
            <a:r>
              <a:rPr lang="en-US" sz="2400" dirty="0"/>
              <a:t>, users must be added to appropriate user groups in order to access content.</a:t>
            </a:r>
          </a:p>
          <a:p>
            <a:r>
              <a:rPr lang="en-US" sz="2400" dirty="0"/>
              <a:t>SSTG can contact appropriate admin for gaining access needed.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1994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16A55-3F39-413B-868B-F5F87AE7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Delivery (1 of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57F98-73F3-4221-98AE-379A71045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1718"/>
            <a:ext cx="10972800" cy="4754563"/>
          </a:xfrm>
        </p:spPr>
        <p:txBody>
          <a:bodyPr/>
          <a:lstStyle/>
          <a:p>
            <a:r>
              <a:rPr lang="en-US" dirty="0"/>
              <a:t>Actual steps for update and delivery using mix of command line and web interface.  </a:t>
            </a:r>
          </a:p>
          <a:p>
            <a:pPr marL="914400" lvl="1" indent="-514350"/>
            <a:r>
              <a:rPr lang="en-US" dirty="0"/>
              <a:t>Clone the MODIS PGE11 project to the command line: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git clone </a:t>
            </a:r>
            <a:r>
              <a:rPr lang="en-US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https://GitLab.modaps.eosdis.nasa.gov/modaps/modis/land/pge11.git</a:t>
            </a:r>
            <a:endParaRPr lang="en-US" dirty="0"/>
          </a:p>
          <a:p>
            <a:pPr marL="914400" lvl="1" indent="-514350"/>
            <a:r>
              <a:rPr lang="en-US" dirty="0"/>
              <a:t>Switch to the pge11 directory created, go to the C61 branch so you start with the C61 code stored there:</a:t>
            </a:r>
          </a:p>
          <a:p>
            <a:pPr marL="1314450" lvl="2" indent="-514350"/>
            <a:r>
              <a:rPr lang="en-US" dirty="0"/>
              <a:t>git checkout C61</a:t>
            </a:r>
          </a:p>
          <a:p>
            <a:pPr marL="914400" lvl="1" indent="-514350"/>
            <a:r>
              <a:rPr lang="en-US" dirty="0"/>
              <a:t>Create a new branch identical to the C61 branch for your updates using:</a:t>
            </a:r>
          </a:p>
          <a:p>
            <a:pPr marL="1314450" lvl="2" indent="-514350"/>
            <a:r>
              <a:rPr lang="en-US" dirty="0"/>
              <a:t>git checkout –b pge11update0422   </a:t>
            </a:r>
            <a:endParaRPr lang="en-US" dirty="0">
              <a:sym typeface="Wingdings" panose="05000000000000000000" pitchFamily="2" charset="2"/>
            </a:endParaRPr>
          </a:p>
          <a:p>
            <a:pPr marL="914400" lvl="1" indent="-514350"/>
            <a:r>
              <a:rPr lang="en-US" dirty="0"/>
              <a:t>Integrate your changes and then send them back to the repository using:</a:t>
            </a:r>
          </a:p>
          <a:p>
            <a:pPr marL="1314450" lvl="2" indent="-514350"/>
            <a:r>
              <a:rPr lang="en-US" dirty="0"/>
              <a:t>git add . (to add any new files to the repository)</a:t>
            </a:r>
          </a:p>
          <a:p>
            <a:pPr marL="1314450" lvl="2" indent="-514350"/>
            <a:r>
              <a:rPr lang="en-US" dirty="0"/>
              <a:t>git commit –am “&lt;note about files modified/added/deleted&gt;”</a:t>
            </a:r>
          </a:p>
          <a:p>
            <a:pPr marL="1314450" lvl="2" indent="-514350"/>
            <a:r>
              <a:rPr lang="en-US" dirty="0"/>
              <a:t>git push origin pge11update0422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BC157-5AB6-4B91-A7C0-3F067DFA0E0F}"/>
              </a:ext>
            </a:extLst>
          </p:cNvPr>
          <p:cNvSpPr txBox="1"/>
          <p:nvPr/>
        </p:nvSpPr>
        <p:spPr>
          <a:xfrm>
            <a:off x="-367863" y="6411308"/>
            <a:ext cx="3468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2" indent="0">
              <a:buNone/>
            </a:pPr>
            <a:r>
              <a:rPr lang="en-US" dirty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842380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16A55-3F39-413B-868B-F5F87AE7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Delivery ( 2 of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57F98-73F3-4221-98AE-379A71045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1718"/>
            <a:ext cx="10972800" cy="4754563"/>
          </a:xfrm>
        </p:spPr>
        <p:txBody>
          <a:bodyPr/>
          <a:lstStyle/>
          <a:p>
            <a:pPr marL="914400" lvl="1" indent="-514350"/>
            <a:r>
              <a:rPr lang="en-US" dirty="0"/>
              <a:t>Via GitLab web interface, go to project </a:t>
            </a:r>
            <a:r>
              <a:rPr lang="en-US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https://GitLab.modaps.eosdis.nasa.gov/modaps/modis/land/pge11.git</a:t>
            </a:r>
            <a:endParaRPr lang="en-US" sz="24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914400" lvl="1" indent="-514350"/>
            <a:r>
              <a:rPr lang="en-US" dirty="0"/>
              <a:t>From left hand menu click on “CI/CD” to view pipelines – this is where you verify the code you pushed built successfully.</a:t>
            </a:r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1EF763-6523-4B49-A1AF-94DA35BB0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45"/>
          <a:stretch/>
        </p:blipFill>
        <p:spPr>
          <a:xfrm>
            <a:off x="3547241" y="2815646"/>
            <a:ext cx="4677104" cy="34435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82CC3B-69B7-4ADB-97D0-2A375673BE06}"/>
              </a:ext>
            </a:extLst>
          </p:cNvPr>
          <p:cNvSpPr txBox="1"/>
          <p:nvPr/>
        </p:nvSpPr>
        <p:spPr>
          <a:xfrm>
            <a:off x="-630622" y="6368837"/>
            <a:ext cx="3468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2" indent="0">
              <a:buNone/>
            </a:pPr>
            <a:r>
              <a:rPr lang="en-US" dirty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3884654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16A55-3F39-413B-868B-F5F87AE7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Delivery (3 of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57F98-73F3-4221-98AE-379A71045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1718"/>
            <a:ext cx="10972800" cy="4754563"/>
          </a:xfrm>
        </p:spPr>
        <p:txBody>
          <a:bodyPr/>
          <a:lstStyle/>
          <a:p>
            <a:pPr marL="914400" lvl="1" indent="-514350"/>
            <a:r>
              <a:rPr lang="en-US" dirty="0"/>
              <a:t>Once pipeline is successful, submit your changes via a Merge Request</a:t>
            </a:r>
            <a:endParaRPr lang="en-US" sz="24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914400" lvl="1" indent="-514350"/>
            <a:r>
              <a:rPr lang="en-US" dirty="0"/>
              <a:t>From left hand menu click on “Merge Requests”</a:t>
            </a:r>
          </a:p>
          <a:p>
            <a:pPr marL="914400" lvl="1" indent="-514350"/>
            <a:r>
              <a:rPr lang="en-US" dirty="0"/>
              <a:t>On next page select  “New merge request” button.</a:t>
            </a:r>
          </a:p>
          <a:p>
            <a:pPr marL="914400" lvl="1" indent="-514350"/>
            <a:r>
              <a:rPr lang="en-US" dirty="0"/>
              <a:t>On “New merge request” page, select the “source” and “target” branches. For our example, “source” is “pge11update0422”, and “target” is “C61”.</a:t>
            </a:r>
          </a:p>
          <a:p>
            <a:pPr marL="914400" lvl="1" indent="-514350"/>
            <a:r>
              <a:rPr lang="en-US" dirty="0"/>
              <a:t>Click on “Compare branches and continue”</a:t>
            </a:r>
          </a:p>
          <a:p>
            <a:pPr marL="914400" lvl="1" indent="-514350"/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1933C23-78EB-475B-95CF-C01B3578A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89" b="52010"/>
          <a:stretch/>
        </p:blipFill>
        <p:spPr bwMode="auto">
          <a:xfrm>
            <a:off x="2837793" y="3688852"/>
            <a:ext cx="7821833" cy="2549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C99D9D-168C-4D34-8513-31E1702B931E}"/>
              </a:ext>
            </a:extLst>
          </p:cNvPr>
          <p:cNvSpPr txBox="1"/>
          <p:nvPr/>
        </p:nvSpPr>
        <p:spPr>
          <a:xfrm>
            <a:off x="-630622" y="6368837"/>
            <a:ext cx="3468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2" indent="0">
              <a:buNone/>
            </a:pPr>
            <a:r>
              <a:rPr lang="en-US" dirty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147975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16A55-3F39-413B-868B-F5F87AE7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Delivery (4 of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57F98-73F3-4221-98AE-379A71045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24" y="1051718"/>
            <a:ext cx="6021552" cy="5653882"/>
          </a:xfrm>
        </p:spPr>
        <p:txBody>
          <a:bodyPr/>
          <a:lstStyle/>
          <a:p>
            <a:pPr marL="914400" lvl="1" indent="-514350"/>
            <a:r>
              <a:rPr lang="en-US" dirty="0"/>
              <a:t>On next “New merge request” page, fill out information as requested.</a:t>
            </a:r>
          </a:p>
          <a:p>
            <a:pPr marL="1314450" lvl="2" indent="-514350"/>
            <a:r>
              <a:rPr lang="en-US" dirty="0"/>
              <a:t>Title: this should indicate PGE and/or process name and version, for example PGE11 v6.1.20 update</a:t>
            </a:r>
          </a:p>
          <a:p>
            <a:pPr marL="1314450" lvl="2" indent="-514350"/>
            <a:r>
              <a:rPr lang="en-US" dirty="0"/>
              <a:t>Description: summary of changes made and what testing was done.</a:t>
            </a:r>
          </a:p>
          <a:p>
            <a:pPr marL="1314450" lvl="2" indent="-514350"/>
            <a:r>
              <a:rPr lang="en-US" dirty="0"/>
              <a:t>Assignee: select “modiscm”</a:t>
            </a:r>
          </a:p>
          <a:p>
            <a:pPr marL="1314450" lvl="2" indent="-514350"/>
            <a:r>
              <a:rPr lang="en-US" dirty="0"/>
              <a:t>Reviewer: Can be left blank or set to STIG member you communicated with regarding change.</a:t>
            </a:r>
          </a:p>
          <a:p>
            <a:pPr marL="1314450" lvl="2" indent="-514350"/>
            <a:r>
              <a:rPr lang="en-US" dirty="0"/>
              <a:t>Merge options: the “Delete source branch when merge request accepted” is selected by default.  Deselect this option if  you wish to retain the branch.</a:t>
            </a:r>
          </a:p>
          <a:p>
            <a:pPr marL="1314450" lvl="2" indent="-514350"/>
            <a:r>
              <a:rPr lang="en-US" dirty="0"/>
              <a:t>Click on “Create merge request”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1" indent="-514350"/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47BD62E-26F1-4AA6-897C-71231CEDD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216" y="1200083"/>
            <a:ext cx="4799184" cy="43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73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8CFDB-597E-784D-BE2E-72004126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C7 L2 data in Panoply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91FCB8-8158-F84B-8550-A86A045B2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5100" y="1893888"/>
            <a:ext cx="5447129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9BEE39-F9EB-334C-BA7B-E22B0CA92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8"/>
            <a:ext cx="6947775" cy="50053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2A9803-6F91-B340-B7F6-5C4B8FEE7F03}"/>
              </a:ext>
            </a:extLst>
          </p:cNvPr>
          <p:cNvSpPr/>
          <p:nvPr/>
        </p:nvSpPr>
        <p:spPr>
          <a:xfrm>
            <a:off x="2349500" y="3297237"/>
            <a:ext cx="1651000" cy="1325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60446-F2F1-BF46-A135-403A5982A064}"/>
              </a:ext>
            </a:extLst>
          </p:cNvPr>
          <p:cNvSpPr txBox="1"/>
          <p:nvPr/>
        </p:nvSpPr>
        <p:spPr>
          <a:xfrm>
            <a:off x="1377950" y="1552745"/>
            <a:ext cx="524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Data with different resolution are all georeferenced</a:t>
            </a:r>
          </a:p>
        </p:txBody>
      </p:sp>
    </p:spTree>
    <p:extLst>
      <p:ext uri="{BB962C8B-B14F-4D97-AF65-F5344CB8AC3E}">
        <p14:creationId xmlns:p14="http://schemas.microsoft.com/office/powerpoint/2010/main" val="154088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25181-2772-41C3-9EEA-BCE2BBDD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D8202-1004-4D49-BD61-0413C4964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GitLab</a:t>
            </a:r>
          </a:p>
          <a:p>
            <a:r>
              <a:rPr lang="en-US" dirty="0"/>
              <a:t>Software Delivery Process</a:t>
            </a:r>
          </a:p>
          <a:p>
            <a:r>
              <a:rPr lang="en-US" dirty="0"/>
              <a:t>Software Integration</a:t>
            </a:r>
          </a:p>
          <a:p>
            <a:r>
              <a:rPr lang="en-US" dirty="0"/>
              <a:t>VIIRS Collections C2 vs C1</a:t>
            </a:r>
          </a:p>
          <a:p>
            <a:r>
              <a:rPr lang="en-US" dirty="0"/>
              <a:t>MODIS Collections C61 vs C7</a:t>
            </a:r>
          </a:p>
          <a:p>
            <a:r>
              <a:rPr lang="en-US" dirty="0"/>
              <a:t>Migration of MODIS C61 PGEs to C7</a:t>
            </a:r>
          </a:p>
        </p:txBody>
      </p:sp>
    </p:spTree>
    <p:extLst>
      <p:ext uri="{BB962C8B-B14F-4D97-AF65-F5344CB8AC3E}">
        <p14:creationId xmlns:p14="http://schemas.microsoft.com/office/powerpoint/2010/main" val="2443833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084D2-6CAD-3F49-BF01-00AFB4C5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C7 libraries work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A22285-F5DB-6F40-8945-A8617A5BA7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8" y="1690688"/>
          <a:ext cx="10515599" cy="197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39BF70-D60B-C047-901E-0DF7BA4A2407}"/>
              </a:ext>
            </a:extLst>
          </p:cNvPr>
          <p:cNvSpPr txBox="1"/>
          <p:nvPr/>
        </p:nvSpPr>
        <p:spPr>
          <a:xfrm>
            <a:off x="838198" y="4043927"/>
            <a:ext cx="107639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C7 Libraries will ”translate” HDF4 / HDF-EOS2 API function calls to HDF5 / HDF-EOS5;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C7 Libraries will handle the new format of PCF and MCF;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C61 PGE code need no change – except to include a “</a:t>
            </a:r>
            <a:r>
              <a:rPr lang="en-US" sz="2800" dirty="0" err="1"/>
              <a:t>apiTrans.h</a:t>
            </a:r>
            <a:r>
              <a:rPr lang="en-US" sz="2800" dirty="0"/>
              <a:t>” header in some C files.</a:t>
            </a:r>
          </a:p>
        </p:txBody>
      </p:sp>
    </p:spTree>
    <p:extLst>
      <p:ext uri="{BB962C8B-B14F-4D97-AF65-F5344CB8AC3E}">
        <p14:creationId xmlns:p14="http://schemas.microsoft.com/office/powerpoint/2010/main" val="2119433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C283-B764-434B-9BB8-5648D792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93F3E-37E3-47C5-B8E4-D583EDE14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54" y="1192924"/>
            <a:ext cx="11026346" cy="5294373"/>
          </a:xfrm>
        </p:spPr>
        <p:txBody>
          <a:bodyPr/>
          <a:lstStyle/>
          <a:p>
            <a:r>
              <a:rPr lang="en-US" sz="2400" dirty="0"/>
              <a:t>Changing from subversion to GitLab for housing source code repository</a:t>
            </a:r>
          </a:p>
          <a:p>
            <a:pPr lvl="1"/>
            <a:r>
              <a:rPr lang="en-US" sz="2000" dirty="0"/>
              <a:t>MODIS C6.1 and VIIRS C2: Transition to Gitlab in progress ( ~80% completed)</a:t>
            </a:r>
          </a:p>
          <a:p>
            <a:pPr lvl="1"/>
            <a:r>
              <a:rPr lang="en-US" sz="2000" dirty="0"/>
              <a:t>Future MODIS C7 and VIIRS C2/C3: Science teams to deliver through Gitlab</a:t>
            </a:r>
          </a:p>
          <a:p>
            <a:pPr lvl="1"/>
            <a:r>
              <a:rPr lang="en-US" sz="2000" dirty="0"/>
              <a:t>In house Libraries, science codes, and third-party libraries </a:t>
            </a:r>
          </a:p>
          <a:p>
            <a:pPr lvl="1"/>
            <a:r>
              <a:rPr lang="en-US" sz="2000" dirty="0"/>
              <a:t>CentOS7 and Ubuntu supported currently, but will become all Ubuntu</a:t>
            </a:r>
          </a:p>
          <a:p>
            <a:r>
              <a:rPr lang="en-US" sz="2400" dirty="0"/>
              <a:t>Science Team on-boarding for future deliveries (MODIS C61/C7 and VIIRS C2/C3) through GitLab</a:t>
            </a:r>
          </a:p>
          <a:p>
            <a:pPr lvl="1"/>
            <a:r>
              <a:rPr lang="en-US" sz="2000" dirty="0"/>
              <a:t>STIG will hold on-boarding sessions for science teams</a:t>
            </a:r>
          </a:p>
          <a:p>
            <a:pPr lvl="1"/>
            <a:r>
              <a:rPr lang="en-US" sz="2000" dirty="0"/>
              <a:t>GitLab access via </a:t>
            </a:r>
            <a:r>
              <a:rPr lang="en-US" sz="2000" dirty="0" err="1"/>
              <a:t>EarthData</a:t>
            </a:r>
            <a:r>
              <a:rPr lang="en-US" sz="2000" dirty="0"/>
              <a:t> Login (EDL) and NASA Launchpad (</a:t>
            </a:r>
            <a:r>
              <a:rPr lang="en-US" sz="2000" i="1" dirty="0"/>
              <a:t>more details available in backup slides</a:t>
            </a:r>
            <a:r>
              <a:rPr lang="en-US" sz="2000" dirty="0"/>
              <a:t>)</a:t>
            </a:r>
            <a:endParaRPr lang="en-US" sz="1600" dirty="0"/>
          </a:p>
          <a:p>
            <a:pPr lvl="1"/>
            <a:r>
              <a:rPr lang="en-US" sz="2000" dirty="0"/>
              <a:t>Interface for STMs to use for making code deliveries.  </a:t>
            </a:r>
          </a:p>
          <a:p>
            <a:pPr lvl="1"/>
            <a:r>
              <a:rPr lang="en-US" sz="2000" dirty="0"/>
              <a:t>Learning Resources</a:t>
            </a:r>
          </a:p>
          <a:p>
            <a:pPr lvl="2"/>
            <a:r>
              <a:rPr lang="en-US" sz="1800" dirty="0"/>
              <a:t>Account access/setup go to: </a:t>
            </a:r>
            <a:r>
              <a:rPr lang="en-US" sz="18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Accounts · Wiki · infrastructure / Help · GitLab (nasa.gov)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. </a:t>
            </a:r>
          </a:p>
          <a:p>
            <a:pPr lvl="2"/>
            <a:r>
              <a:rPr lang="en-US" sz="1800" dirty="0">
                <a:ea typeface="Times New Roman" panose="02020603050405020304" pitchFamily="18" charset="0"/>
              </a:rPr>
              <a:t>Basics on working with PGE source codes within GitLab </a:t>
            </a:r>
            <a:r>
              <a:rPr lang="en-US" sz="1800" dirty="0">
                <a:hlinkClick r:id="rId3"/>
              </a:rPr>
              <a:t>MODAPS / Documentation · GitLab (nasa.gov)</a:t>
            </a:r>
            <a:r>
              <a:rPr lang="en-US" sz="1800" dirty="0"/>
              <a:t> </a:t>
            </a:r>
          </a:p>
          <a:p>
            <a:pPr lvl="2"/>
            <a:r>
              <a:rPr lang="en-US" sz="1800" dirty="0"/>
              <a:t>More detailed User’s Guide pdf available as well.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6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16A55-3F39-413B-868B-F5F87AE7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Gitlab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57F98-73F3-4221-98AE-379A71045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packages are organized into projects within GitLab and projects are organized into groups.</a:t>
            </a:r>
          </a:p>
          <a:p>
            <a:r>
              <a:rPr lang="en-US" dirty="0"/>
              <a:t>Top level group is named “MODAPS”</a:t>
            </a:r>
          </a:p>
          <a:p>
            <a:pPr lvl="1"/>
            <a:r>
              <a:rPr lang="en-US" dirty="0"/>
              <a:t>Contains projects for third-party libraries, codes shared between MODIS and VIIRS, and documentation.</a:t>
            </a:r>
          </a:p>
          <a:p>
            <a:pPr lvl="1"/>
            <a:r>
              <a:rPr lang="en-US" dirty="0"/>
              <a:t>Contains “MODIS” and “VIIRS” sub-groups</a:t>
            </a:r>
          </a:p>
          <a:p>
            <a:r>
              <a:rPr lang="en-US" dirty="0"/>
              <a:t>“MODIS” group contains sub-groups “ATMOS”, “Library”, “</a:t>
            </a:r>
            <a:r>
              <a:rPr lang="en-US" dirty="0" err="1"/>
              <a:t>shared_src</a:t>
            </a:r>
            <a:r>
              <a:rPr lang="en-US" dirty="0"/>
              <a:t>”, “LAND”, and “INHOUSE, each of which hold the projects for PGEs and/or shared codes.</a:t>
            </a:r>
          </a:p>
          <a:p>
            <a:r>
              <a:rPr lang="en-US" dirty="0"/>
              <a:t>“VIIRS” group contains projects for all PGEs, shared codes, and VIIRS specific libraries, like IDPS and OPS.</a:t>
            </a:r>
          </a:p>
        </p:txBody>
      </p:sp>
    </p:spTree>
    <p:extLst>
      <p:ext uri="{BB962C8B-B14F-4D97-AF65-F5344CB8AC3E}">
        <p14:creationId xmlns:p14="http://schemas.microsoft.com/office/powerpoint/2010/main" val="374913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16A55-3F39-413B-868B-F5F87AE7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57F98-73F3-4221-98AE-379A71045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1718"/>
            <a:ext cx="10972800" cy="5440522"/>
          </a:xfrm>
        </p:spPr>
        <p:txBody>
          <a:bodyPr/>
          <a:lstStyle/>
          <a:p>
            <a:r>
              <a:rPr lang="en-US" dirty="0"/>
              <a:t>Overview of the basic steps for updating/delivering a PGE. (</a:t>
            </a:r>
            <a:r>
              <a:rPr lang="en-US" i="1" dirty="0"/>
              <a:t>actual sequence of steps for an example of PGE11 provided in Back up slides</a:t>
            </a:r>
            <a:r>
              <a:rPr lang="en-US" dirty="0"/>
              <a:t>)</a:t>
            </a:r>
          </a:p>
          <a:p>
            <a:pPr marL="914400" lvl="1" indent="-514350"/>
            <a:r>
              <a:rPr lang="en-US" dirty="0"/>
              <a:t>Determine Project name and branch (</a:t>
            </a:r>
            <a:r>
              <a:rPr lang="en-US" dirty="0" err="1"/>
              <a:t>i.e</a:t>
            </a:r>
            <a:r>
              <a:rPr lang="en-US" dirty="0"/>
              <a:t>, PGE and collection) you want to update. For example, MODIS PGE11 for C6.1.</a:t>
            </a:r>
          </a:p>
          <a:p>
            <a:pPr marL="914400" lvl="1" indent="-514350"/>
            <a:r>
              <a:rPr lang="en-US" dirty="0"/>
              <a:t>Clone the project to the command line</a:t>
            </a:r>
          </a:p>
          <a:p>
            <a:pPr marL="914400" lvl="1" indent="-514350"/>
            <a:r>
              <a:rPr lang="en-US" dirty="0"/>
              <a:t>Switch to the C61 branch.</a:t>
            </a:r>
          </a:p>
          <a:p>
            <a:pPr marL="914400" lvl="1" indent="-514350"/>
            <a:r>
              <a:rPr lang="en-US" dirty="0"/>
              <a:t>Create a new branch for your updates; the new branch will be based on the C61 branch you are sitting on. </a:t>
            </a:r>
          </a:p>
          <a:p>
            <a:pPr marL="914400" lvl="1" indent="-514350"/>
            <a:r>
              <a:rPr lang="en-US" dirty="0"/>
              <a:t>Switch to the new branch you created and integrate your changes.  Build and test the updates and when satisfied, send them back to the repository. </a:t>
            </a:r>
          </a:p>
          <a:p>
            <a:pPr marL="914400" lvl="1" indent="-514350"/>
            <a:r>
              <a:rPr lang="en-US" dirty="0"/>
              <a:t>Verify code pushed back built successfully within GitLab and resolve issues if it did not.</a:t>
            </a:r>
          </a:p>
          <a:p>
            <a:pPr marL="914400" lvl="1" indent="-514350"/>
            <a:r>
              <a:rPr lang="en-US" dirty="0"/>
              <a:t>Submit update for merging/integration by SSTG by creating a Merge Request</a:t>
            </a:r>
          </a:p>
        </p:txBody>
      </p:sp>
    </p:spTree>
    <p:extLst>
      <p:ext uri="{BB962C8B-B14F-4D97-AF65-F5344CB8AC3E}">
        <p14:creationId xmlns:p14="http://schemas.microsoft.com/office/powerpoint/2010/main" val="378061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16A55-3F39-413B-868B-F5F87AE7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Integration and Unit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57F98-73F3-4221-98AE-379A71045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1718"/>
            <a:ext cx="10972800" cy="4754563"/>
          </a:xfrm>
        </p:spPr>
        <p:txBody>
          <a:bodyPr/>
          <a:lstStyle/>
          <a:p>
            <a:r>
              <a:rPr lang="en-US" dirty="0"/>
              <a:t>SSTG steps with STM delivery:</a:t>
            </a:r>
          </a:p>
          <a:p>
            <a:pPr marL="914400" lvl="1" indent="-514350"/>
            <a:r>
              <a:rPr lang="en-US" dirty="0"/>
              <a:t>Create a forked copy of the project to work in.</a:t>
            </a:r>
          </a:p>
          <a:p>
            <a:pPr marL="914400" lvl="1" indent="-514350"/>
            <a:r>
              <a:rPr lang="en-US" dirty="0"/>
              <a:t>Pull the STM delivery branch to forked copy/check that branch out.</a:t>
            </a:r>
          </a:p>
          <a:p>
            <a:pPr marL="914400" lvl="1" indent="-514350"/>
            <a:r>
              <a:rPr lang="en-US" dirty="0"/>
              <a:t>Review the STM delivery.  Implement updates needed in PGE </a:t>
            </a:r>
            <a:r>
              <a:rPr lang="en-US" dirty="0" err="1"/>
              <a:t>perl</a:t>
            </a:r>
            <a:r>
              <a:rPr lang="en-US" dirty="0"/>
              <a:t> scripts for inputs, outputs, runtime parameter settings or production rules.</a:t>
            </a:r>
          </a:p>
          <a:p>
            <a:pPr marL="914400" lvl="1" indent="-514350"/>
            <a:r>
              <a:rPr lang="en-US" dirty="0"/>
              <a:t>Document changes in PGE HISTORY file.</a:t>
            </a:r>
          </a:p>
          <a:p>
            <a:pPr marL="914400" lvl="1" indent="-514350"/>
            <a:r>
              <a:rPr lang="en-US" dirty="0"/>
              <a:t>Commit and push any changes made to working copy in GitLab and verify successful build/deploy.</a:t>
            </a:r>
          </a:p>
          <a:p>
            <a:pPr marL="914400" lvl="1" indent="-514350"/>
            <a:r>
              <a:rPr lang="en-US" dirty="0"/>
              <a:t>Create a tag of the new version and use to execute command line and MODAPS tests with.</a:t>
            </a:r>
          </a:p>
          <a:p>
            <a:pPr marL="914400" lvl="1" indent="-514350"/>
            <a:r>
              <a:rPr lang="en-US" dirty="0"/>
              <a:t>If all tests complete successfully and no concerns, update original merge request with test information and approve merge request as the “reviewer”</a:t>
            </a:r>
          </a:p>
          <a:p>
            <a:pPr marL="914400" lvl="1" indent="-514350"/>
            <a:r>
              <a:rPr lang="en-US" dirty="0"/>
              <a:t>CM completes merge and tagging of PGE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4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EB60C-425B-4A77-9533-EE555A3C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VIIRS C1 vs C2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77376-4C21-4CFF-8876-563168F11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14" y="1371600"/>
            <a:ext cx="11100486" cy="5103341"/>
          </a:xfrm>
        </p:spPr>
        <p:txBody>
          <a:bodyPr/>
          <a:lstStyle/>
          <a:p>
            <a:r>
              <a:rPr lang="en-US" dirty="0"/>
              <a:t>C1 PGEs currently in subversion, (planned for migration to GitLab at a later time ?)</a:t>
            </a:r>
          </a:p>
          <a:p>
            <a:r>
              <a:rPr lang="en-US" dirty="0"/>
              <a:t>C2 PGEs ported to Gitlab </a:t>
            </a:r>
          </a:p>
          <a:p>
            <a:pPr lvl="1"/>
            <a:r>
              <a:rPr lang="en-US" dirty="0"/>
              <a:t>85% of existing land PGEs migrated to GitLab and successfully build to execute on Ubuntu system.</a:t>
            </a:r>
          </a:p>
          <a:p>
            <a:pPr lvl="1"/>
            <a:r>
              <a:rPr lang="en-US" dirty="0"/>
              <a:t>Ubuntu version of SNPP C2 and JPSS1 C2.1 Geolocation deployed from Gitlab in operational processing</a:t>
            </a:r>
          </a:p>
          <a:p>
            <a:pPr lvl="1"/>
            <a:r>
              <a:rPr lang="en-US" dirty="0"/>
              <a:t>All C1 land PGES updated to use NASA Geolocation and L1B data, both NetCDF4.2 format, as input.</a:t>
            </a:r>
          </a:p>
          <a:p>
            <a:pPr lvl="1"/>
            <a:r>
              <a:rPr lang="en-US" dirty="0"/>
              <a:t>Standard products generated in netcdf4/HDF5/HDFEOS5 format</a:t>
            </a:r>
          </a:p>
          <a:p>
            <a:pPr lvl="1"/>
            <a:r>
              <a:rPr lang="en-US" dirty="0"/>
              <a:t>Includes improvements to Land SIPS </a:t>
            </a:r>
            <a:r>
              <a:rPr lang="en-US" dirty="0" err="1"/>
              <a:t>CloudMask</a:t>
            </a:r>
            <a:r>
              <a:rPr lang="en-US" dirty="0"/>
              <a:t>, changes to metadata to be consistent with MODIS products.</a:t>
            </a:r>
          </a:p>
        </p:txBody>
      </p:sp>
    </p:spTree>
    <p:extLst>
      <p:ext uri="{BB962C8B-B14F-4D97-AF65-F5344CB8AC3E}">
        <p14:creationId xmlns:p14="http://schemas.microsoft.com/office/powerpoint/2010/main" val="2769126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29958-BD39-2F4E-902E-77A87A831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MODIS C61 VS C7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057E0-5FC2-E840-92DA-F201AE514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773" y="1075038"/>
            <a:ext cx="11174627" cy="535047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Output file format: </a:t>
            </a:r>
            <a:r>
              <a:rPr lang="en-US" dirty="0" err="1"/>
              <a:t>NetCDF</a:t>
            </a:r>
            <a:r>
              <a:rPr lang="en-US" dirty="0"/>
              <a:t> (HDF-EOS5) vs HDF4 (HDF-EOS2)</a:t>
            </a:r>
          </a:p>
          <a:p>
            <a:pPr lvl="1"/>
            <a:r>
              <a:rPr lang="en-US" dirty="0"/>
              <a:t>C61 : HDF4 format, support HDF-EOS Swath and Grid</a:t>
            </a:r>
          </a:p>
          <a:p>
            <a:pPr lvl="1"/>
            <a:r>
              <a:rPr lang="en-US" dirty="0"/>
              <a:t>C7 : HDF5 format, CF-1.6 compliant, support HDF-EOS Swath and Grid</a:t>
            </a:r>
          </a:p>
          <a:p>
            <a:r>
              <a:rPr lang="en-US" dirty="0"/>
              <a:t>Metadata:</a:t>
            </a:r>
          </a:p>
          <a:p>
            <a:pPr lvl="1"/>
            <a:r>
              <a:rPr lang="en-US" dirty="0"/>
              <a:t>C61: nested within ‘</a:t>
            </a:r>
            <a:r>
              <a:rPr lang="en-US" dirty="0" err="1"/>
              <a:t>CoreMetadata.x</a:t>
            </a:r>
            <a:r>
              <a:rPr lang="en-US" dirty="0"/>
              <a:t>’ attribute; generated using SDP Toolkit and MCF</a:t>
            </a:r>
          </a:p>
          <a:p>
            <a:pPr lvl="1"/>
            <a:r>
              <a:rPr lang="en-US" dirty="0"/>
              <a:t>C7: global attributes for each metadata, Doesn’t use SDP Toolkit.</a:t>
            </a:r>
          </a:p>
          <a:p>
            <a:r>
              <a:rPr lang="en-US" dirty="0"/>
              <a:t>CF-compliant</a:t>
            </a:r>
          </a:p>
          <a:p>
            <a:pPr lvl="1"/>
            <a:r>
              <a:rPr lang="en-US" dirty="0"/>
              <a:t>C7 output files will be CF compliant and can be georeferenced by </a:t>
            </a:r>
            <a:r>
              <a:rPr lang="en-US" dirty="0" err="1"/>
              <a:t>NetCDF</a:t>
            </a:r>
            <a:r>
              <a:rPr lang="en-US" dirty="0"/>
              <a:t> data viewers or tools</a:t>
            </a:r>
          </a:p>
          <a:p>
            <a:pPr lvl="1"/>
            <a:r>
              <a:rPr lang="en-US" dirty="0"/>
              <a:t>L2 Swath data: latitude and longitude are resampled and added for different sizes of data in the file by the C7 libraries.</a:t>
            </a:r>
          </a:p>
          <a:p>
            <a:pPr lvl="1"/>
            <a:r>
              <a:rPr lang="en-US" dirty="0"/>
              <a:t>L3 Grid data: projection parameter attributes will be added by the C7 libraries.</a:t>
            </a:r>
          </a:p>
          <a:p>
            <a:r>
              <a:rPr lang="en-US" dirty="0"/>
              <a:t>PCF file</a:t>
            </a:r>
          </a:p>
          <a:p>
            <a:pPr lvl="1"/>
            <a:r>
              <a:rPr lang="en-US" dirty="0"/>
              <a:t>C7: ”key = value” format</a:t>
            </a:r>
          </a:p>
          <a:p>
            <a:pPr lvl="1"/>
            <a:r>
              <a:rPr lang="en-US" dirty="0"/>
              <a:t>C7: LUN number -&gt; LUN string. E.g. 600000 -&gt; MxD03</a:t>
            </a:r>
          </a:p>
          <a:p>
            <a:r>
              <a:rPr lang="en-US" dirty="0"/>
              <a:t>MCF file</a:t>
            </a:r>
          </a:p>
          <a:p>
            <a:pPr lvl="1"/>
            <a:r>
              <a:rPr lang="en-US" dirty="0"/>
              <a:t>C7: “</a:t>
            </a:r>
            <a:r>
              <a:rPr lang="en-US" dirty="0" err="1"/>
              <a:t>name|mandatory|type|num_val|value</a:t>
            </a:r>
            <a:r>
              <a:rPr lang="en-US" dirty="0"/>
              <a:t>” format</a:t>
            </a:r>
          </a:p>
          <a:p>
            <a:r>
              <a:rPr lang="en-US" dirty="0"/>
              <a:t>Toolkit </a:t>
            </a:r>
          </a:p>
          <a:p>
            <a:pPr lvl="1"/>
            <a:r>
              <a:rPr lang="en-US" dirty="0"/>
              <a:t>C61: Uses SDP Toolkit</a:t>
            </a:r>
          </a:p>
          <a:p>
            <a:pPr lvl="1"/>
            <a:r>
              <a:rPr lang="en-US" dirty="0"/>
              <a:t>C7: New API-trans and  SDP-utils libraries developed by LDOPE/SSTG.</a:t>
            </a:r>
          </a:p>
        </p:txBody>
      </p:sp>
    </p:spTree>
    <p:extLst>
      <p:ext uri="{BB962C8B-B14F-4D97-AF65-F5344CB8AC3E}">
        <p14:creationId xmlns:p14="http://schemas.microsoft.com/office/powerpoint/2010/main" val="333826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7D389-FBD7-D244-8FD2-29632AE1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MODIS C7 VS C61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E87E2FE-7443-384C-B3A8-F7F5F969C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2889"/>
          <a:stretch/>
        </p:blipFill>
        <p:spPr>
          <a:xfrm>
            <a:off x="5905500" y="1830388"/>
            <a:ext cx="5562600" cy="1917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BD97E0-29DF-ED40-82C4-7E8CEAA74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0" y="1830388"/>
            <a:ext cx="3048000" cy="1917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3F6C66-A1D3-B543-8765-03CB32CA7AE9}"/>
              </a:ext>
            </a:extLst>
          </p:cNvPr>
          <p:cNvSpPr txBox="1"/>
          <p:nvPr/>
        </p:nvSpPr>
        <p:spPr>
          <a:xfrm>
            <a:off x="1917700" y="1460500"/>
            <a:ext cx="1828800" cy="369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C61 metadata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5AA425-DDFA-D349-9BFB-E791463E8074}"/>
              </a:ext>
            </a:extLst>
          </p:cNvPr>
          <p:cNvSpPr txBox="1"/>
          <p:nvPr/>
        </p:nvSpPr>
        <p:spPr>
          <a:xfrm>
            <a:off x="6375400" y="1460500"/>
            <a:ext cx="1828800" cy="369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C7 metadata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627F37-BEE5-6B42-B9CA-4A562159E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0" y="4250504"/>
            <a:ext cx="5733511" cy="2102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0A15F2-0E60-8348-93BC-DBCF5121F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100" y="4250504"/>
            <a:ext cx="3228841" cy="21824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751300-4EA1-AC4E-B8B7-52C9E66FAFB0}"/>
              </a:ext>
            </a:extLst>
          </p:cNvPr>
          <p:cNvSpPr txBox="1"/>
          <p:nvPr/>
        </p:nvSpPr>
        <p:spPr>
          <a:xfrm>
            <a:off x="2008120" y="3880616"/>
            <a:ext cx="1828800" cy="369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C61 MCF File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2E0D63-E445-1A4D-BE56-A160EF8B4921}"/>
              </a:ext>
            </a:extLst>
          </p:cNvPr>
          <p:cNvSpPr txBox="1"/>
          <p:nvPr/>
        </p:nvSpPr>
        <p:spPr>
          <a:xfrm>
            <a:off x="6375400" y="3880616"/>
            <a:ext cx="1828800" cy="369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C7 MCF File</a:t>
            </a:r>
          </a:p>
        </p:txBody>
      </p:sp>
    </p:spTree>
    <p:extLst>
      <p:ext uri="{BB962C8B-B14F-4D97-AF65-F5344CB8AC3E}">
        <p14:creationId xmlns:p14="http://schemas.microsoft.com/office/powerpoint/2010/main" val="91947559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C9F085-E803-4B8A-875E-5F857AC45700}" vid="{5815D2D3-327D-4534-B5C9-7022DF01D0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LandMeet_April2022_Template</Template>
  <TotalTime>1475</TotalTime>
  <Words>1931</Words>
  <Application>Microsoft Office PowerPoint</Application>
  <PresentationFormat>Widescreen</PresentationFormat>
  <Paragraphs>178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Theme4</vt:lpstr>
      <vt:lpstr>Algorithm Delivery and Integration</vt:lpstr>
      <vt:lpstr>Overview</vt:lpstr>
      <vt:lpstr>GitLab</vt:lpstr>
      <vt:lpstr>Gitlab Organization</vt:lpstr>
      <vt:lpstr>Software Delivery</vt:lpstr>
      <vt:lpstr>Software Integration and Unit Test</vt:lpstr>
      <vt:lpstr>VIIRS C1 vs C2</vt:lpstr>
      <vt:lpstr>MODIS C61 VS C7</vt:lpstr>
      <vt:lpstr>MODIS C7 VS C61</vt:lpstr>
      <vt:lpstr>Migration of MODIS C61 to C7 How C7 libraries work</vt:lpstr>
      <vt:lpstr>Migration of MODIS C61 to C7 How to convert C61 PGE to C7</vt:lpstr>
      <vt:lpstr>Migration of MODIS C61 to C7 How to update C7 PGE code by science team</vt:lpstr>
      <vt:lpstr>PowerPoint Presentation</vt:lpstr>
      <vt:lpstr>GitLab Access</vt:lpstr>
      <vt:lpstr>Software Delivery (1 of 4)</vt:lpstr>
      <vt:lpstr>Software Delivery ( 2 of 4)</vt:lpstr>
      <vt:lpstr>Software Delivery (3 of 4)</vt:lpstr>
      <vt:lpstr>Software Delivery (4 of 4)</vt:lpstr>
      <vt:lpstr>Display C7 L2 data in Panoply</vt:lpstr>
      <vt:lpstr>How C7 libraries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Davidson, Carol C. (GSFC-619.0)[SCIENCE SYSTEMS AND APPLICATIONS INC]</dc:creator>
  <cp:lastModifiedBy>Davidson, Carol C. (GSFC-619.0)[SCIENCE SYSTEMS AND APPLICATIONS INC]</cp:lastModifiedBy>
  <cp:revision>44</cp:revision>
  <dcterms:created xsi:type="dcterms:W3CDTF">2022-03-30T12:22:10Z</dcterms:created>
  <dcterms:modified xsi:type="dcterms:W3CDTF">2022-04-08T18:23:33Z</dcterms:modified>
</cp:coreProperties>
</file>