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56" r:id="rId2"/>
    <p:sldId id="426" r:id="rId3"/>
    <p:sldId id="263" r:id="rId4"/>
    <p:sldId id="1080" r:id="rId5"/>
    <p:sldId id="434" r:id="rId6"/>
    <p:sldId id="270" r:id="rId7"/>
    <p:sldId id="433" r:id="rId8"/>
    <p:sldId id="274" r:id="rId9"/>
    <p:sldId id="275" r:id="rId10"/>
    <p:sldId id="1083" r:id="rId11"/>
    <p:sldId id="277" r:id="rId12"/>
    <p:sldId id="1081" r:id="rId13"/>
    <p:sldId id="108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CAE283-5F47-EB40-89D5-3D96D79612A7}" v="22" dt="2022-04-11T13:48:54.9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91"/>
    <p:restoredTop sz="96189"/>
  </p:normalViewPr>
  <p:slideViewPr>
    <p:cSldViewPr snapToGrid="0" snapToObjects="1">
      <p:cViewPr varScale="1">
        <p:scale>
          <a:sx n="135" d="100"/>
          <a:sy n="135" d="100"/>
        </p:scale>
        <p:origin x="208" y="41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18" d="100"/>
          <a:sy n="118" d="100"/>
        </p:scale>
        <p:origin x="4160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F6850B2-AE0D-5349-A079-E2C134E2FBC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7469BA-D4C7-2044-9B54-CB2B373693D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9C98A2-64BA-2D40-89D6-3689823371BF}" type="datetimeFigureOut">
              <a:rPr lang="en-US" smtClean="0"/>
              <a:t>4/8/22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AEE223-9744-3546-9680-A8F3B07F8EF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044A80-0735-BD45-A85C-12CE221F46E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C114CC-C8ED-AF4F-BC70-09D220D48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9388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1D6600-49C9-5547-90B6-703F29C28CDD}" type="datetimeFigureOut">
              <a:rPr lang="en-US" smtClean="0"/>
              <a:t>4/8/22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4A0678-D5F0-DC41-B51B-73CA5B3B5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687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4A0678-D5F0-DC41-B51B-73CA5B3B5E6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510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B2DB1-9050-F54C-8252-2890C3B0585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468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about coupling between global browses and time series – Display browse option in the GT TS plots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4A0678-D5F0-DC41-B51B-73CA5B3B5E6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652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8520F-11E5-4BD8-B62A-7D2190F33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6D2EB-4A7C-4D03-9393-7925D60B5FDE}" type="datetimeFigureOut">
              <a:rPr lang="en-US"/>
              <a:pPr>
                <a:defRPr/>
              </a:pPr>
              <a:t>4/8/22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187B7C-C97A-4570-8462-2C0778357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24ACDD-927A-496C-B367-981BE3169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9F3208-D8AB-4EAF-BA47-F092E79665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601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D3FB4D-DD31-444E-B4F5-63B1B2C8B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91D185-D375-4F1F-8C99-E39ADC264B58}" type="datetimeFigureOut">
              <a:rPr lang="en-US"/>
              <a:pPr>
                <a:defRPr/>
              </a:pPr>
              <a:t>4/8/22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8181D6-13CC-46C6-A65C-391EF9603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0C50F9-7EED-4B20-A11B-070329192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A0D89-2EDD-411D-A2C9-3FBBB9EB12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735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59977-5834-417F-BD96-434FA62DB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CE946-BF44-41F8-AA75-14126255631D}" type="datetimeFigureOut">
              <a:rPr lang="en-US"/>
              <a:pPr>
                <a:defRPr/>
              </a:pPr>
              <a:t>4/8/22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029B6-37FF-411A-A8F8-CD039E782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E22D5E-766A-41A2-AD7D-8B014639E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595744-B155-4EC1-811D-B97D9E685D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932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8A5511-38A9-471C-B8C7-805A413FF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5A3002-1225-478C-A4EF-0CF90D507346}" type="datetimeFigureOut">
              <a:rPr lang="en-US"/>
              <a:pPr>
                <a:defRPr/>
              </a:pPr>
              <a:t>4/8/22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7A2021-0E74-4973-AE4F-8F73AA8DB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739028-7A7D-43D0-9C54-5F50B2775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C4F64-7413-495C-80CA-742E4BA47D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771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25734-D97B-4FC4-9239-8291E9032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48B5D-64E5-4AE9-B007-474F74C63803}" type="datetimeFigureOut">
              <a:rPr lang="en-US"/>
              <a:pPr>
                <a:defRPr/>
              </a:pPr>
              <a:t>4/8/22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3DAC0B-BCBB-4BBC-8536-17A713D2B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6CA5C2-F060-4032-8E97-E95738B52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C43540-2820-4244-987D-96064C8A93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424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71600"/>
            <a:ext cx="5384800" cy="47548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71600"/>
            <a:ext cx="5384800" cy="47548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97CB357-3915-4E68-BF7D-717EC973A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29EAD6-648E-4B7B-8B5C-8E409A0014B2}" type="datetimeFigureOut">
              <a:rPr lang="en-US"/>
              <a:pPr>
                <a:defRPr/>
              </a:pPr>
              <a:t>4/8/22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9CEDAC0-8D29-4ABB-966C-01B14F6EB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0E82F12-2482-416A-86BA-F8B526AFE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79872-D02A-4E92-A3D7-1106C6A17D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685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7D79569-5B5C-4135-97AF-9DB7A49B9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25E749-2710-4EEC-92EF-C56E45237D3A}" type="datetimeFigureOut">
              <a:rPr lang="en-US"/>
              <a:pPr>
                <a:defRPr/>
              </a:pPr>
              <a:t>4/8/22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FD1C8F5-2852-4C8F-8A1A-AA332178B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837D4D1-3C02-47C0-AF7C-B2DDBED23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99D18-53DF-4148-B074-0196C37807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503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09CE41D-FB0C-4D4A-88DE-D5A683AB9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6A511-0681-459A-9D0B-8B5F89A98605}" type="datetimeFigureOut">
              <a:rPr lang="en-US"/>
              <a:pPr>
                <a:defRPr/>
              </a:pPr>
              <a:t>4/8/22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87B70F0-74C5-4900-B2CC-F1103ADF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78DFFC0-FA3C-4805-9AFD-3B3C8711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6A60D1-B3A2-4E7C-B2CE-4FA0E9FAE0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461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5B381FE-0238-4543-A5A8-96F2147A1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0D9FA4-0679-4A3E-A57D-0A45C8699700}" type="datetimeFigureOut">
              <a:rPr lang="en-US"/>
              <a:pPr>
                <a:defRPr/>
              </a:pPr>
              <a:t>4/8/22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7B254CB-E754-4ECC-9017-78A45686E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CFE1E91-D094-474C-99D9-6AF420C10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9B576-B5B6-48D7-9E0B-ADA1132EDB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46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8359156-C697-4BBE-ABA9-DD03A6D4C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78E84B-4588-42E3-A649-0AF2816E95C0}" type="datetimeFigureOut">
              <a:rPr lang="en-US"/>
              <a:pPr>
                <a:defRPr/>
              </a:pPr>
              <a:t>4/8/22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51DFE71-6120-4971-8E45-289F20753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01035BF-C188-4E10-910A-032C4C3CC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4E9E2-B736-4C03-9E5C-5DA1B36A85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528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219200"/>
            <a:ext cx="7315200" cy="35083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C626C95-0BEB-423B-9CE0-129656F4F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FA0C0-B853-48A9-8319-C88205343F42}" type="datetimeFigureOut">
              <a:rPr lang="en-US"/>
              <a:pPr>
                <a:defRPr/>
              </a:pPr>
              <a:t>4/8/22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F17C28C-748B-45E8-BD8C-3713142E3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6F6FB27-15DD-49B8-BA23-FB96CE178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59D7C-3CE7-4174-835B-37F34AF69B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53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>
            <a:extLst>
              <a:ext uri="{FF2B5EF4-FFF2-40B4-BE49-F238E27FC236}">
                <a16:creationId xmlns:a16="http://schemas.microsoft.com/office/drawing/2014/main" id="{2CD4974C-83CE-49F6-9DDD-6C6391A287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371600"/>
            <a:ext cx="10972800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text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2E8984-FDF4-4E56-BE02-9F9155ADEB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0E6133D-88F9-4B40-8513-C842C2BF44CA}" type="datetimeFigureOut">
              <a:rPr lang="en-US"/>
              <a:pPr>
                <a:defRPr/>
              </a:pPr>
              <a:t>4/8/22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5BE40B-E3FC-42A8-B102-C6AB2D61A7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D4FC0A-78D1-4222-92A2-9A1C493E9A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B47C6A7-81FB-4845-A662-E40EC3FC5E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0" name="Rectangle 22">
            <a:extLst>
              <a:ext uri="{FF2B5EF4-FFF2-40B4-BE49-F238E27FC236}">
                <a16:creationId xmlns:a16="http://schemas.microsoft.com/office/drawing/2014/main" id="{AEDEC30F-E3BF-45EB-975E-D68639A59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7938"/>
            <a:ext cx="12192000" cy="887413"/>
          </a:xfrm>
          <a:prstGeom prst="rect">
            <a:avLst/>
          </a:prstGeom>
          <a:gradFill rotWithShape="0">
            <a:gsLst>
              <a:gs pos="0">
                <a:srgbClr val="5487BD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31" name="Picture 8" descr="Macintosh HD:Users:gtiona:Documents:GI_info:GI - NPP:Instruments:CERES:CERES LaRC F2F 012808:">
            <a:extLst>
              <a:ext uri="{FF2B5EF4-FFF2-40B4-BE49-F238E27FC236}">
                <a16:creationId xmlns:a16="http://schemas.microsoft.com/office/drawing/2014/main" id="{22491BEC-4630-4222-A7B8-671D286C6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1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Line 6">
            <a:extLst>
              <a:ext uri="{FF2B5EF4-FFF2-40B4-BE49-F238E27FC236}">
                <a16:creationId xmlns:a16="http://schemas.microsoft.com/office/drawing/2014/main" id="{149CCEBC-F043-4ABF-9A33-D66B674EA203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885825"/>
            <a:ext cx="12192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3" name="Title Placeholder 1">
            <a:extLst>
              <a:ext uri="{FF2B5EF4-FFF2-40B4-BE49-F238E27FC236}">
                <a16:creationId xmlns:a16="http://schemas.microsoft.com/office/drawing/2014/main" id="{FFFE22A9-6A22-4BCB-A3AF-89B7C0E708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0"/>
            <a:ext cx="10972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648875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Sudipta.Sarkar@nasa.gov" TargetMode="External"/><Relationship Id="rId2" Type="http://schemas.openxmlformats.org/officeDocument/2006/relationships/hyperlink" Target="https://landweb.modaps.eosdis.nasa.gov/cgi-bin/QS/new/index.cgi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image" Target="../media/image3.tiff"/><Relationship Id="rId7" Type="http://schemas.openxmlformats.org/officeDocument/2006/relationships/image" Target="../media/image7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landweb.modaps.eosdis.nasa.gov/cgi-bin/QA_WWW/newPage.cgi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87D41-773F-0446-8056-D76638DC72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>
                <a:latin typeface="Georgia" panose="02040502050405020303" pitchFamily="18" charset="0"/>
              </a:rPr>
              <a:t>Science Testing and Product Quality Control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25F09F-1DB4-2F4A-87D0-0B236DA381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Sudipta Sarkar</a:t>
            </a:r>
          </a:p>
          <a:p>
            <a:r>
              <a:rPr lang="en-US" dirty="0"/>
              <a:t>LDOPE </a:t>
            </a:r>
            <a:r>
              <a:rPr lang="en-US"/>
              <a:t>&amp; MODAPS Lead</a:t>
            </a:r>
            <a:endParaRPr lang="en-US" dirty="0"/>
          </a:p>
          <a:p>
            <a:r>
              <a:rPr lang="en-US" dirty="0"/>
              <a:t>Science Systems and Applications Inc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878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A3154932-9C4D-1943-AF43-4942E98CF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50" y="957129"/>
            <a:ext cx="8287879" cy="3965248"/>
          </a:xfrm>
          <a:prstGeom prst="rect">
            <a:avLst/>
          </a:prstGeom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116D38B-00E6-B446-9108-B513222919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0" t="5229" r="1074" b="2397"/>
          <a:stretch/>
        </p:blipFill>
        <p:spPr>
          <a:xfrm>
            <a:off x="2560889" y="3429000"/>
            <a:ext cx="9417466" cy="31704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7E4133-C3EA-3A4A-A982-189A094D2FCD}"/>
              </a:ext>
            </a:extLst>
          </p:cNvPr>
          <p:cNvSpPr txBox="1"/>
          <p:nvPr/>
        </p:nvSpPr>
        <p:spPr>
          <a:xfrm>
            <a:off x="3993710" y="258510"/>
            <a:ext cx="44655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Station Based Time Series</a:t>
            </a:r>
          </a:p>
        </p:txBody>
      </p:sp>
    </p:spTree>
    <p:extLst>
      <p:ext uri="{BB962C8B-B14F-4D97-AF65-F5344CB8AC3E}">
        <p14:creationId xmlns:p14="http://schemas.microsoft.com/office/powerpoint/2010/main" val="3699154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A41A923-1C8F-4C48-AF31-3CDEDB1E25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2" r="2988"/>
          <a:stretch/>
        </p:blipFill>
        <p:spPr>
          <a:xfrm>
            <a:off x="5597718" y="1037248"/>
            <a:ext cx="6552732" cy="5602543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0F40C765-011B-144B-A15D-83BF13BCAE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83" b="3320"/>
          <a:stretch/>
        </p:blipFill>
        <p:spPr>
          <a:xfrm>
            <a:off x="245470" y="4437697"/>
            <a:ext cx="4353791" cy="2420303"/>
          </a:xfrm>
          <a:prstGeom prst="rect">
            <a:avLst/>
          </a:prstGeom>
        </p:spPr>
      </p:pic>
      <p:pic>
        <p:nvPicPr>
          <p:cNvPr id="6" name="Picture 5" descr="Chart&#10;&#10;Description automatically generated with low confidence">
            <a:extLst>
              <a:ext uri="{FF2B5EF4-FFF2-40B4-BE49-F238E27FC236}">
                <a16:creationId xmlns:a16="http://schemas.microsoft.com/office/drawing/2014/main" id="{CF2D8BBE-C461-5745-883C-DD881AA7D8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988" y="912557"/>
            <a:ext cx="4087539" cy="35663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3991C6-1BDC-714D-BEE9-A879CC5D8C87}"/>
              </a:ext>
            </a:extLst>
          </p:cNvPr>
          <p:cNvSpPr txBox="1"/>
          <p:nvPr/>
        </p:nvSpPr>
        <p:spPr>
          <a:xfrm>
            <a:off x="3858812" y="184026"/>
            <a:ext cx="34778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Science Test Review</a:t>
            </a:r>
          </a:p>
        </p:txBody>
      </p:sp>
    </p:spTree>
    <p:extLst>
      <p:ext uri="{BB962C8B-B14F-4D97-AF65-F5344CB8AC3E}">
        <p14:creationId xmlns:p14="http://schemas.microsoft.com/office/powerpoint/2010/main" val="4933439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A776507-05C9-0F4F-BB36-8166FC93D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835" y="961592"/>
            <a:ext cx="10519873" cy="5704867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AFD903B-8391-484F-8891-4FE550871F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01420" y="118775"/>
            <a:ext cx="3989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Production Monitoring</a:t>
            </a:r>
          </a:p>
        </p:txBody>
      </p:sp>
    </p:spTree>
    <p:extLst>
      <p:ext uri="{BB962C8B-B14F-4D97-AF65-F5344CB8AC3E}">
        <p14:creationId xmlns:p14="http://schemas.microsoft.com/office/powerpoint/2010/main" val="8013199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D43AF-BB59-E947-9E4D-8D5BD5B0FC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For more details on LDOPE please visit our website at: </a:t>
            </a:r>
            <a:r>
              <a:rPr lang="en-US" dirty="0">
                <a:hlinkClick r:id="rId2"/>
              </a:rPr>
              <a:t>https://landweb.modaps.eosdis.nasa.gov/cgi-bin/QS/new/index.cgi</a:t>
            </a:r>
            <a:r>
              <a:rPr lang="en-US" dirty="0"/>
              <a:t> or contact </a:t>
            </a:r>
            <a:r>
              <a:rPr lang="en-US" dirty="0">
                <a:hlinkClick r:id="rId3"/>
              </a:rPr>
              <a:t>Sudipta.Sarkar@nasa.gov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429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11604" y="145403"/>
            <a:ext cx="7977614" cy="822960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Georgia" panose="02040502050405020303" pitchFamily="18" charset="0"/>
              </a:rPr>
              <a:t>LDOPE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68118-897B-104C-AAF9-78E831E42910}" type="datetime1">
              <a:rPr lang="en-US" smtClean="0"/>
              <a:t>4/8/22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LDOPE Overview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808383" y="1109289"/>
            <a:ext cx="10482469" cy="507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b="1" dirty="0">
                <a:cs typeface="Times New Roman" panose="02020603050405020304" pitchFamily="18" charset="0"/>
              </a:rPr>
              <a:t>Land Data Operational Product Evaluation (LDOPE) is a centralized facility that provide supports to the Land Science Team in quality assessment of the Land data products.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en-US" sz="2400" dirty="0">
                <a:cs typeface="Times New Roman" panose="02020603050405020304" pitchFamily="18" charset="0"/>
              </a:rPr>
              <a:t>Undertake scientific and generic routine QA of operational products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en-US" sz="2400" dirty="0">
                <a:cs typeface="Times New Roman" panose="02020603050405020304" pitchFamily="18" charset="0"/>
              </a:rPr>
              <a:t>Long Term Quality Monitoring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en-US" sz="2400" dirty="0">
                <a:cs typeface="Times New Roman" panose="02020603050405020304" pitchFamily="18" charset="0"/>
              </a:rPr>
              <a:t>Algorithm Change Recommendation, Test and Verification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en-US" sz="2400" dirty="0">
                <a:cs typeface="Times New Roman" panose="02020603050405020304" pitchFamily="18" charset="0"/>
              </a:rPr>
              <a:t>Collection Reprocessing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en-US" sz="2400" dirty="0">
                <a:cs typeface="Times New Roman" panose="02020603050405020304" pitchFamily="18" charset="0"/>
              </a:rPr>
              <a:t>Product Maintenance (product that has no science team, intermediate products)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en-US" sz="2400" dirty="0">
                <a:cs typeface="Times New Roman" panose="02020603050405020304" pitchFamily="18" charset="0"/>
              </a:rPr>
              <a:t>Develop, maintain and distribute QA tools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en-US" sz="2400" dirty="0">
                <a:cs typeface="Times New Roman" panose="02020603050405020304" pitchFamily="18" charset="0"/>
              </a:rPr>
              <a:t>Disseminate QA results (product quality and known issues) to science team and data users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901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Rectangle 107"/>
          <p:cNvSpPr/>
          <p:nvPr/>
        </p:nvSpPr>
        <p:spPr>
          <a:xfrm>
            <a:off x="1726613" y="1011173"/>
            <a:ext cx="8955157" cy="5747440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200" y="0"/>
            <a:ext cx="11429999" cy="942678"/>
          </a:xfrm>
        </p:spPr>
        <p:txBody>
          <a:bodyPr>
            <a:normAutofit/>
          </a:bodyPr>
          <a:lstStyle/>
          <a:p>
            <a:r>
              <a:rPr lang="en-US" altLang="en-US" dirty="0"/>
              <a:t>MODIS and VIIRS Land SIPS: Operational Interface </a:t>
            </a:r>
            <a:endParaRPr lang="en-US" dirty="0">
              <a:latin typeface="Arial Narrow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3326556" y="2673350"/>
            <a:ext cx="890587" cy="51593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/>
            </a:pPr>
            <a:endParaRPr lang="en-US" sz="1100" dirty="0">
              <a:latin typeface="+mj-lt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458193" y="5585606"/>
            <a:ext cx="1736725" cy="7707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</a:rPr>
              <a:t>LP-DAAC</a:t>
            </a:r>
          </a:p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</a:rPr>
              <a:t>NSIDC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5276006" y="3410301"/>
            <a:ext cx="1792287" cy="11176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MODAPS/ VIIRS Land SIPS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8325382" y="3431875"/>
            <a:ext cx="1655287" cy="100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</a:rPr>
              <a:t>NASA MODIS VIIRS Land Science Team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8300123" y="1819316"/>
            <a:ext cx="1680547" cy="10617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MODIS and VIIRS Calibration Support Teams</a:t>
            </a:r>
          </a:p>
        </p:txBody>
      </p:sp>
      <p:sp>
        <p:nvSpPr>
          <p:cNvPr id="46" name="Rectangle 45"/>
          <p:cNvSpPr/>
          <p:nvPr/>
        </p:nvSpPr>
        <p:spPr bwMode="auto">
          <a:xfrm>
            <a:off x="2309240" y="1819316"/>
            <a:ext cx="1907903" cy="8540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</a:rPr>
              <a:t>EDOS</a:t>
            </a:r>
          </a:p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</a:rPr>
              <a:t>L0 Processing                                      </a:t>
            </a:r>
          </a:p>
        </p:txBody>
      </p:sp>
      <p:sp>
        <p:nvSpPr>
          <p:cNvPr id="47" name="Rectangle 46"/>
          <p:cNvSpPr/>
          <p:nvPr/>
        </p:nvSpPr>
        <p:spPr bwMode="auto">
          <a:xfrm>
            <a:off x="8355078" y="5495988"/>
            <a:ext cx="1625591" cy="9685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</a:rPr>
              <a:t>LDOPE</a:t>
            </a:r>
          </a:p>
        </p:txBody>
      </p:sp>
      <p:sp>
        <p:nvSpPr>
          <p:cNvPr id="56" name="Rectangle 55"/>
          <p:cNvSpPr/>
          <p:nvPr/>
        </p:nvSpPr>
        <p:spPr bwMode="auto">
          <a:xfrm>
            <a:off x="5531547" y="5587666"/>
            <a:ext cx="1500445" cy="9074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</a:rPr>
              <a:t>LAADS</a:t>
            </a:r>
          </a:p>
        </p:txBody>
      </p:sp>
      <p:sp>
        <p:nvSpPr>
          <p:cNvPr id="57" name="Down Arrow 56"/>
          <p:cNvSpPr/>
          <p:nvPr/>
        </p:nvSpPr>
        <p:spPr bwMode="auto">
          <a:xfrm>
            <a:off x="5999019" y="4555439"/>
            <a:ext cx="457485" cy="10322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00" dirty="0"/>
          </a:p>
        </p:txBody>
      </p:sp>
      <p:sp>
        <p:nvSpPr>
          <p:cNvPr id="90" name="TextBox 164"/>
          <p:cNvSpPr txBox="1">
            <a:spLocks noChangeArrowheads="1"/>
          </p:cNvSpPr>
          <p:nvPr/>
        </p:nvSpPr>
        <p:spPr bwMode="auto">
          <a:xfrm rot="5400000">
            <a:off x="5197540" y="4861909"/>
            <a:ext cx="11296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>
                <a:latin typeface="Arial" charset="0"/>
              </a:rPr>
              <a:t>Science Data L0 – L3/l4</a:t>
            </a:r>
          </a:p>
        </p:txBody>
      </p:sp>
      <p:sp>
        <p:nvSpPr>
          <p:cNvPr id="61" name="Down Arrow 60"/>
          <p:cNvSpPr/>
          <p:nvPr/>
        </p:nvSpPr>
        <p:spPr>
          <a:xfrm rot="3600000">
            <a:off x="7385045" y="1898411"/>
            <a:ext cx="137768" cy="19897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Bent-Up Arrow 62"/>
          <p:cNvSpPr/>
          <p:nvPr/>
        </p:nvSpPr>
        <p:spPr>
          <a:xfrm rot="5400000">
            <a:off x="3530133" y="2208449"/>
            <a:ext cx="1280967" cy="2210775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Bent-Up Arrow 64"/>
          <p:cNvSpPr/>
          <p:nvPr/>
        </p:nvSpPr>
        <p:spPr>
          <a:xfrm rot="10800000">
            <a:off x="2907651" y="4076235"/>
            <a:ext cx="2351936" cy="1509370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Left Arrow 70"/>
          <p:cNvSpPr/>
          <p:nvPr/>
        </p:nvSpPr>
        <p:spPr>
          <a:xfrm>
            <a:off x="7031993" y="3791440"/>
            <a:ext cx="1268130" cy="934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ight Arrow 65"/>
          <p:cNvSpPr/>
          <p:nvPr/>
        </p:nvSpPr>
        <p:spPr>
          <a:xfrm>
            <a:off x="6962100" y="5797555"/>
            <a:ext cx="1449740" cy="3608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/>
          <p:cNvSpPr txBox="1"/>
          <p:nvPr/>
        </p:nvSpPr>
        <p:spPr>
          <a:xfrm>
            <a:off x="3659089" y="3106770"/>
            <a:ext cx="911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L0 Data 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3761482" y="4445451"/>
            <a:ext cx="911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Science Data </a:t>
            </a:r>
          </a:p>
        </p:txBody>
      </p:sp>
      <p:sp>
        <p:nvSpPr>
          <p:cNvPr id="95" name="TextBox 165"/>
          <p:cNvSpPr txBox="1">
            <a:spLocks noGrp="1" noChangeArrowheads="1"/>
          </p:cNvSpPr>
          <p:nvPr>
            <p:ph idx="1"/>
          </p:nvPr>
        </p:nvSpPr>
        <p:spPr bwMode="auto">
          <a:xfrm rot="19800000">
            <a:off x="7489970" y="3123079"/>
            <a:ext cx="1254789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>
                <a:latin typeface="Arial" charset="0"/>
              </a:rPr>
              <a:t>Test Requests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7068293" y="3809411"/>
            <a:ext cx="1273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Science  Code Delivery</a:t>
            </a:r>
          </a:p>
        </p:txBody>
      </p:sp>
      <p:cxnSp>
        <p:nvCxnSpPr>
          <p:cNvPr id="97" name="Straight Arrow Connector 96"/>
          <p:cNvCxnSpPr/>
          <p:nvPr/>
        </p:nvCxnSpPr>
        <p:spPr bwMode="auto">
          <a:xfrm flipH="1" flipV="1">
            <a:off x="6981533" y="4527901"/>
            <a:ext cx="1396587" cy="969812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 bwMode="auto">
          <a:xfrm rot="18000000">
            <a:off x="7196999" y="4437979"/>
            <a:ext cx="615553" cy="1577975"/>
          </a:xfrm>
          <a:prstGeom prst="rect">
            <a:avLst/>
          </a:prstGeom>
          <a:noFill/>
        </p:spPr>
        <p:txBody>
          <a:bodyPr vert="vert" anchor="ctr" anchorCtr="1">
            <a:spAutoFit/>
          </a:bodyPr>
          <a:lstStyle/>
          <a:p>
            <a:pPr>
              <a:defRPr/>
            </a:pPr>
            <a:r>
              <a:rPr lang="en-US" sz="1400" b="1" dirty="0"/>
              <a:t>Science Test Requests</a:t>
            </a:r>
          </a:p>
        </p:txBody>
      </p:sp>
      <p:sp>
        <p:nvSpPr>
          <p:cNvPr id="100" name="TextBox 99"/>
          <p:cNvSpPr txBox="1"/>
          <p:nvPr/>
        </p:nvSpPr>
        <p:spPr bwMode="auto">
          <a:xfrm>
            <a:off x="9308581" y="4565931"/>
            <a:ext cx="615553" cy="832857"/>
          </a:xfrm>
          <a:prstGeom prst="rect">
            <a:avLst/>
          </a:prstGeom>
          <a:noFill/>
        </p:spPr>
        <p:txBody>
          <a:bodyPr vert="vert" wrap="none">
            <a:spAutoFit/>
          </a:bodyPr>
          <a:lstStyle/>
          <a:p>
            <a:pPr>
              <a:defRPr/>
            </a:pPr>
            <a:r>
              <a:rPr lang="en-US" sz="1400" b="1" dirty="0" err="1"/>
              <a:t>Recomm</a:t>
            </a:r>
            <a:r>
              <a:rPr lang="en-US" sz="1400" b="1" dirty="0"/>
              <a:t>-</a:t>
            </a:r>
          </a:p>
          <a:p>
            <a:pPr>
              <a:defRPr/>
            </a:pPr>
            <a:r>
              <a:rPr lang="en-US" sz="1400" b="1" dirty="0" err="1"/>
              <a:t>endations</a:t>
            </a:r>
            <a:endParaRPr lang="en-US" sz="1400" b="1" dirty="0"/>
          </a:p>
        </p:txBody>
      </p:sp>
      <p:sp>
        <p:nvSpPr>
          <p:cNvPr id="101" name="TextBox 100"/>
          <p:cNvSpPr txBox="1"/>
          <p:nvPr/>
        </p:nvSpPr>
        <p:spPr bwMode="auto">
          <a:xfrm>
            <a:off x="8644567" y="4454216"/>
            <a:ext cx="400110" cy="875176"/>
          </a:xfrm>
          <a:prstGeom prst="rect">
            <a:avLst/>
          </a:prstGeom>
          <a:noFill/>
        </p:spPr>
        <p:txBody>
          <a:bodyPr vert="vert" wrap="none">
            <a:spAutoFit/>
          </a:bodyPr>
          <a:lstStyle/>
          <a:p>
            <a:pPr>
              <a:defRPr/>
            </a:pPr>
            <a:r>
              <a:rPr lang="en-US" sz="1400" b="1" dirty="0"/>
              <a:t>Responses</a:t>
            </a:r>
          </a:p>
        </p:txBody>
      </p:sp>
      <p:cxnSp>
        <p:nvCxnSpPr>
          <p:cNvPr id="102" name="Straight Arrow Connector 101"/>
          <p:cNvCxnSpPr/>
          <p:nvPr/>
        </p:nvCxnSpPr>
        <p:spPr bwMode="auto">
          <a:xfrm flipH="1">
            <a:off x="8941544" y="4445450"/>
            <a:ext cx="1" cy="1041772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 bwMode="auto">
          <a:xfrm flipV="1">
            <a:off x="9370169" y="4445452"/>
            <a:ext cx="0" cy="1041771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/>
          <p:cNvSpPr txBox="1"/>
          <p:nvPr/>
        </p:nvSpPr>
        <p:spPr>
          <a:xfrm>
            <a:off x="7157232" y="6075612"/>
            <a:ext cx="12113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Science Data</a:t>
            </a:r>
          </a:p>
        </p:txBody>
      </p:sp>
      <p:sp>
        <p:nvSpPr>
          <p:cNvPr id="44" name="TextBox 43"/>
          <p:cNvSpPr txBox="1"/>
          <p:nvPr/>
        </p:nvSpPr>
        <p:spPr>
          <a:xfrm rot="19800000">
            <a:off x="7024952" y="2675481"/>
            <a:ext cx="14610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L1B Calibration code and LUT</a:t>
            </a:r>
          </a:p>
        </p:txBody>
      </p:sp>
      <p:sp>
        <p:nvSpPr>
          <p:cNvPr id="42" name="Rectangle 41"/>
          <p:cNvSpPr/>
          <p:nvPr/>
        </p:nvSpPr>
        <p:spPr bwMode="auto">
          <a:xfrm>
            <a:off x="5259587" y="1849806"/>
            <a:ext cx="1827770" cy="8441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L1A and Geolocation Team</a:t>
            </a:r>
          </a:p>
        </p:txBody>
      </p:sp>
      <p:cxnSp>
        <p:nvCxnSpPr>
          <p:cNvPr id="45" name="Straight Arrow Connector 44"/>
          <p:cNvCxnSpPr/>
          <p:nvPr/>
        </p:nvCxnSpPr>
        <p:spPr bwMode="auto">
          <a:xfrm flipH="1">
            <a:off x="7041119" y="2882499"/>
            <a:ext cx="1477840" cy="817873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Down Arrow 51"/>
          <p:cNvSpPr/>
          <p:nvPr/>
        </p:nvSpPr>
        <p:spPr bwMode="auto">
          <a:xfrm>
            <a:off x="5852316" y="2677851"/>
            <a:ext cx="161680" cy="7669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00" dirty="0"/>
          </a:p>
        </p:txBody>
      </p:sp>
      <p:cxnSp>
        <p:nvCxnSpPr>
          <p:cNvPr id="53" name="Straight Arrow Connector 52"/>
          <p:cNvCxnSpPr/>
          <p:nvPr/>
        </p:nvCxnSpPr>
        <p:spPr bwMode="auto">
          <a:xfrm rot="10800000" flipV="1">
            <a:off x="6170009" y="2668403"/>
            <a:ext cx="6352" cy="741898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4770001" y="2775292"/>
            <a:ext cx="1194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L1 and Geo Code and LUT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198002" y="2711885"/>
            <a:ext cx="10533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Test Requests</a:t>
            </a:r>
          </a:p>
        </p:txBody>
      </p:sp>
    </p:spTree>
    <p:extLst>
      <p:ext uri="{BB962C8B-B14F-4D97-AF65-F5344CB8AC3E}">
        <p14:creationId xmlns:p14="http://schemas.microsoft.com/office/powerpoint/2010/main" val="1211280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810" name="Rectangle 2">
            <a:extLst>
              <a:ext uri="{FF2B5EF4-FFF2-40B4-BE49-F238E27FC236}">
                <a16:creationId xmlns:a16="http://schemas.microsoft.com/office/drawing/2014/main" id="{AFC2B954-3825-46BB-8A5A-81C74F185F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69688" y="99807"/>
            <a:ext cx="8056493" cy="62906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3200" dirty="0"/>
              <a:t>MODIS/VIIRS  Land Product Software Life Cycle </a:t>
            </a:r>
          </a:p>
        </p:txBody>
      </p:sp>
      <p:sp>
        <p:nvSpPr>
          <p:cNvPr id="1527811" name="Text Box 3">
            <a:extLst>
              <a:ext uri="{FF2B5EF4-FFF2-40B4-BE49-F238E27FC236}">
                <a16:creationId xmlns:a16="http://schemas.microsoft.com/office/drawing/2014/main" id="{23868A69-2E07-439E-8452-58ACE58051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5226" y="1501776"/>
            <a:ext cx="2219325" cy="9255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/>
              <a:t>Science team code development</a:t>
            </a:r>
          </a:p>
          <a:p>
            <a:pPr algn="ctr"/>
            <a:r>
              <a:rPr lang="en-US" altLang="en-US"/>
              <a:t>and SCF testing</a:t>
            </a:r>
          </a:p>
        </p:txBody>
      </p:sp>
      <p:sp>
        <p:nvSpPr>
          <p:cNvPr id="1527812" name="Text Box 4">
            <a:extLst>
              <a:ext uri="{FF2B5EF4-FFF2-40B4-BE49-F238E27FC236}">
                <a16:creationId xmlns:a16="http://schemas.microsoft.com/office/drawing/2014/main" id="{1D55AE37-D85D-40A2-A1A8-0D3404AB6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5901" y="2714625"/>
            <a:ext cx="1218347" cy="369332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Integration</a:t>
            </a:r>
          </a:p>
        </p:txBody>
      </p:sp>
      <p:sp>
        <p:nvSpPr>
          <p:cNvPr id="1527813" name="Text Box 5">
            <a:extLst>
              <a:ext uri="{FF2B5EF4-FFF2-40B4-BE49-F238E27FC236}">
                <a16:creationId xmlns:a16="http://schemas.microsoft.com/office/drawing/2014/main" id="{C5E87758-EFC7-484B-A744-F9D060E3B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4222" y="4093836"/>
            <a:ext cx="1693541" cy="369332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Production Test</a:t>
            </a:r>
          </a:p>
        </p:txBody>
      </p:sp>
      <p:sp>
        <p:nvSpPr>
          <p:cNvPr id="1527814" name="Text Box 6">
            <a:extLst>
              <a:ext uri="{FF2B5EF4-FFF2-40B4-BE49-F238E27FC236}">
                <a16:creationId xmlns:a16="http://schemas.microsoft.com/office/drawing/2014/main" id="{CAF4876E-D4C2-40D9-9B56-EB97E9048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0423" y="3406539"/>
            <a:ext cx="1315745" cy="369332"/>
          </a:xfrm>
          <a:prstGeom prst="rect">
            <a:avLst/>
          </a:prstGeom>
          <a:gradFill rotWithShape="1">
            <a:gsLst>
              <a:gs pos="0">
                <a:srgbClr val="99CC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Science Test</a:t>
            </a:r>
          </a:p>
        </p:txBody>
      </p:sp>
      <p:sp>
        <p:nvSpPr>
          <p:cNvPr id="1527815" name="Text Box 7">
            <a:extLst>
              <a:ext uri="{FF2B5EF4-FFF2-40B4-BE49-F238E27FC236}">
                <a16:creationId xmlns:a16="http://schemas.microsoft.com/office/drawing/2014/main" id="{58D028E2-B4E6-4ACF-82CB-CB1794389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3789" y="4799014"/>
            <a:ext cx="2135187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/>
              <a:t>Product Change</a:t>
            </a:r>
            <a:br>
              <a:rPr lang="en-US" altLang="en-US"/>
            </a:br>
            <a:r>
              <a:rPr lang="en-US" altLang="en-US"/>
              <a:t>Approval</a:t>
            </a:r>
          </a:p>
        </p:txBody>
      </p:sp>
      <p:sp>
        <p:nvSpPr>
          <p:cNvPr id="1527816" name="Text Box 8">
            <a:extLst>
              <a:ext uri="{FF2B5EF4-FFF2-40B4-BE49-F238E27FC236}">
                <a16:creationId xmlns:a16="http://schemas.microsoft.com/office/drawing/2014/main" id="{68BB0134-112B-4FB4-B3C5-D513543A43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2345" y="5689601"/>
            <a:ext cx="1216487" cy="646331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/>
              <a:t>MODAPS</a:t>
            </a:r>
          </a:p>
          <a:p>
            <a:pPr algn="ctr"/>
            <a:r>
              <a:rPr lang="en-US" altLang="en-US"/>
              <a:t>Production</a:t>
            </a:r>
          </a:p>
        </p:txBody>
      </p:sp>
      <p:sp>
        <p:nvSpPr>
          <p:cNvPr id="1527817" name="Text Box 9">
            <a:extLst>
              <a:ext uri="{FF2B5EF4-FFF2-40B4-BE49-F238E27FC236}">
                <a16:creationId xmlns:a16="http://schemas.microsoft.com/office/drawing/2014/main" id="{CEA49C60-82DD-4BF7-86DA-7174764BC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9500" y="1462088"/>
            <a:ext cx="5043488" cy="120015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14300" indent="-1143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-"/>
            </a:pPr>
            <a:r>
              <a:rPr lang="en-US" altLang="en-US"/>
              <a:t>Integrate the code into MODAPS production environment </a:t>
            </a:r>
          </a:p>
          <a:p>
            <a:pPr>
              <a:buFontTx/>
              <a:buChar char="-"/>
            </a:pPr>
            <a:r>
              <a:rPr lang="en-US" altLang="en-US"/>
              <a:t>Code unit test </a:t>
            </a:r>
          </a:p>
          <a:p>
            <a:pPr>
              <a:buFontTx/>
              <a:buChar char="-"/>
            </a:pPr>
            <a:r>
              <a:rPr lang="en-US" altLang="en-US"/>
              <a:t>Update file specification and production rules</a:t>
            </a:r>
          </a:p>
        </p:txBody>
      </p:sp>
      <p:sp>
        <p:nvSpPr>
          <p:cNvPr id="1527818" name="Text Box 10">
            <a:extLst>
              <a:ext uri="{FF2B5EF4-FFF2-40B4-BE49-F238E27FC236}">
                <a16:creationId xmlns:a16="http://schemas.microsoft.com/office/drawing/2014/main" id="{35285E04-EEEF-4404-AE5A-38CD2769D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9975" y="4880663"/>
            <a:ext cx="5053013" cy="1477328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14300" indent="-1143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-"/>
            </a:pPr>
            <a:r>
              <a:rPr lang="en-US" altLang="en-US" dirty="0"/>
              <a:t>Test in the MODAPS production environment, check</a:t>
            </a:r>
          </a:p>
          <a:p>
            <a:pPr lvl="1">
              <a:buFontTx/>
              <a:buChar char="-"/>
            </a:pPr>
            <a:r>
              <a:rPr lang="en-US" altLang="en-US" dirty="0"/>
              <a:t> code performance</a:t>
            </a:r>
          </a:p>
          <a:p>
            <a:pPr lvl="1">
              <a:buFontTx/>
              <a:buChar char="-"/>
            </a:pPr>
            <a:r>
              <a:rPr lang="en-US" altLang="en-US" dirty="0"/>
              <a:t> test product file size and metadata validity</a:t>
            </a:r>
          </a:p>
          <a:p>
            <a:pPr>
              <a:buFontTx/>
              <a:buChar char="-"/>
            </a:pPr>
            <a:r>
              <a:rPr lang="en-US" altLang="en-US" dirty="0"/>
              <a:t>Check test product can be exported to DAAC</a:t>
            </a:r>
            <a:endParaRPr lang="en-US" altLang="en-US" i="1" dirty="0"/>
          </a:p>
        </p:txBody>
      </p:sp>
      <p:sp>
        <p:nvSpPr>
          <p:cNvPr id="1527819" name="Text Box 11">
            <a:extLst>
              <a:ext uri="{FF2B5EF4-FFF2-40B4-BE49-F238E27FC236}">
                <a16:creationId xmlns:a16="http://schemas.microsoft.com/office/drawing/2014/main" id="{F6D627D0-4288-479D-8EDF-A4E5C97D48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7119" y="2746429"/>
            <a:ext cx="5048250" cy="2031325"/>
          </a:xfrm>
          <a:prstGeom prst="rect">
            <a:avLst/>
          </a:prstGeom>
          <a:gradFill rotWithShape="1">
            <a:gsLst>
              <a:gs pos="0">
                <a:srgbClr val="99CC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14300" indent="-1143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-"/>
            </a:pPr>
            <a:r>
              <a:rPr lang="en-US" altLang="en-US" dirty="0"/>
              <a:t>Run code in MODAPS </a:t>
            </a:r>
          </a:p>
          <a:p>
            <a:pPr lvl="1">
              <a:buFontTx/>
              <a:buChar char="-"/>
            </a:pPr>
            <a:r>
              <a:rPr lang="en-US" altLang="en-US" dirty="0"/>
              <a:t> globally </a:t>
            </a:r>
          </a:p>
          <a:p>
            <a:pPr lvl="1">
              <a:buFontTx/>
              <a:buChar char="-"/>
            </a:pPr>
            <a:r>
              <a:rPr lang="en-US" altLang="en-US" dirty="0"/>
              <a:t> multiple days</a:t>
            </a:r>
          </a:p>
          <a:p>
            <a:pPr lvl="1">
              <a:buFontTx/>
              <a:buChar char="-"/>
            </a:pPr>
            <a:r>
              <a:rPr lang="en-US" altLang="en-US" dirty="0"/>
              <a:t> downstream and chain test</a:t>
            </a:r>
          </a:p>
          <a:p>
            <a:pPr>
              <a:buFontTx/>
              <a:buChar char="-"/>
            </a:pPr>
            <a:r>
              <a:rPr lang="en-US" altLang="en-US" dirty="0"/>
              <a:t>Science team and QA group evaluate </a:t>
            </a:r>
          </a:p>
          <a:p>
            <a:pPr lvl="1">
              <a:buFontTx/>
              <a:buChar char="-"/>
            </a:pPr>
            <a:r>
              <a:rPr lang="en-US" altLang="en-US" dirty="0"/>
              <a:t> extent of the algorithm change</a:t>
            </a:r>
          </a:p>
          <a:p>
            <a:pPr lvl="1">
              <a:buFontTx/>
              <a:buChar char="-"/>
            </a:pPr>
            <a:r>
              <a:rPr lang="en-US" altLang="en-US" dirty="0"/>
              <a:t> impact on downstream products</a:t>
            </a:r>
          </a:p>
        </p:txBody>
      </p:sp>
      <p:sp>
        <p:nvSpPr>
          <p:cNvPr id="1527820" name="Line 12">
            <a:extLst>
              <a:ext uri="{FF2B5EF4-FFF2-40B4-BE49-F238E27FC236}">
                <a16:creationId xmlns:a16="http://schemas.microsoft.com/office/drawing/2014/main" id="{EDB14127-A83C-4653-9749-86E4B31B70B6}"/>
              </a:ext>
            </a:extLst>
          </p:cNvPr>
          <p:cNvSpPr>
            <a:spLocks noChangeShapeType="1"/>
          </p:cNvSpPr>
          <p:nvPr/>
        </p:nvSpPr>
        <p:spPr bwMode="auto">
          <a:xfrm>
            <a:off x="3441700" y="2428875"/>
            <a:ext cx="0" cy="280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27821" name="Line 13">
            <a:extLst>
              <a:ext uri="{FF2B5EF4-FFF2-40B4-BE49-F238E27FC236}">
                <a16:creationId xmlns:a16="http://schemas.microsoft.com/office/drawing/2014/main" id="{F263CDA4-C522-4E37-A738-7389C03CD46E}"/>
              </a:ext>
            </a:extLst>
          </p:cNvPr>
          <p:cNvSpPr>
            <a:spLocks noChangeShapeType="1"/>
          </p:cNvSpPr>
          <p:nvPr/>
        </p:nvSpPr>
        <p:spPr bwMode="auto">
          <a:xfrm>
            <a:off x="3441700" y="30908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27822" name="Line 14">
            <a:extLst>
              <a:ext uri="{FF2B5EF4-FFF2-40B4-BE49-F238E27FC236}">
                <a16:creationId xmlns:a16="http://schemas.microsoft.com/office/drawing/2014/main" id="{FF854B3B-B347-4D4E-B5D5-20AD7A1217C6}"/>
              </a:ext>
            </a:extLst>
          </p:cNvPr>
          <p:cNvSpPr>
            <a:spLocks noChangeShapeType="1"/>
          </p:cNvSpPr>
          <p:nvPr/>
        </p:nvSpPr>
        <p:spPr bwMode="auto">
          <a:xfrm>
            <a:off x="3441700" y="3776664"/>
            <a:ext cx="0" cy="3127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27823" name="Line 15">
            <a:extLst>
              <a:ext uri="{FF2B5EF4-FFF2-40B4-BE49-F238E27FC236}">
                <a16:creationId xmlns:a16="http://schemas.microsoft.com/office/drawing/2014/main" id="{C7831F61-A303-46EF-B57C-114E949ED749}"/>
              </a:ext>
            </a:extLst>
          </p:cNvPr>
          <p:cNvSpPr>
            <a:spLocks noChangeShapeType="1"/>
          </p:cNvSpPr>
          <p:nvPr/>
        </p:nvSpPr>
        <p:spPr bwMode="auto">
          <a:xfrm>
            <a:off x="3441700" y="4483101"/>
            <a:ext cx="0" cy="320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27824" name="Line 16">
            <a:extLst>
              <a:ext uri="{FF2B5EF4-FFF2-40B4-BE49-F238E27FC236}">
                <a16:creationId xmlns:a16="http://schemas.microsoft.com/office/drawing/2014/main" id="{E83642BF-8ED1-45C4-9E5B-E63D88260786}"/>
              </a:ext>
            </a:extLst>
          </p:cNvPr>
          <p:cNvSpPr>
            <a:spLocks noChangeShapeType="1"/>
          </p:cNvSpPr>
          <p:nvPr/>
        </p:nvSpPr>
        <p:spPr bwMode="auto">
          <a:xfrm>
            <a:off x="3432175" y="5451475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215658-58D1-4C7A-900A-BCD8577E8D62}"/>
              </a:ext>
            </a:extLst>
          </p:cNvPr>
          <p:cNvSpPr txBox="1"/>
          <p:nvPr/>
        </p:nvSpPr>
        <p:spPr>
          <a:xfrm>
            <a:off x="158658" y="2908553"/>
            <a:ext cx="26636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/>
              <a:t>clear boxes: Science Team activities</a:t>
            </a:r>
          </a:p>
          <a:p>
            <a:endParaRPr lang="en-US" altLang="en-US" dirty="0"/>
          </a:p>
          <a:p>
            <a:r>
              <a:rPr lang="en-US" altLang="en-US" dirty="0"/>
              <a:t>colored boxes = STIG and LDOPE activities</a:t>
            </a:r>
            <a:br>
              <a:rPr lang="en-US" altLang="en-US" sz="1800" dirty="0"/>
            </a:b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B8F97-9C33-CB4B-B6E0-A8AD11EDD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Specific QA Support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8ED3BA-D69D-E34E-8117-847AA89E9B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9169"/>
            <a:ext cx="10972800" cy="4754563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dirty="0"/>
              <a:t>Perform routine QA and monitoring of all land data products from MODIS/VIIRS/AVHRR across multiple collections.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Work with science teams to address quality issues in the products.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Plan science tests, review test results, verify algorithm changes and product performance and communicate test results to science teams.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Provide QA and troubleshooting support for collection mission-wide reprocessing.</a:t>
            </a:r>
          </a:p>
        </p:txBody>
      </p:sp>
    </p:spTree>
    <p:extLst>
      <p:ext uri="{BB962C8B-B14F-4D97-AF65-F5344CB8AC3E}">
        <p14:creationId xmlns:p14="http://schemas.microsoft.com/office/powerpoint/2010/main" val="3412711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554E0C0-0966-1443-8272-EAA40AADE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3599" y="2762757"/>
            <a:ext cx="4302238" cy="215111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299" y="1107440"/>
            <a:ext cx="5093745" cy="5257800"/>
          </a:xfrm>
        </p:spPr>
        <p:txBody>
          <a:bodyPr rtlCol="0">
            <a:normAutofit lnSpcReduction="10000"/>
          </a:bodyPr>
          <a:lstStyle/>
          <a:p>
            <a:pPr marL="0" indent="0" algn="just">
              <a:lnSpc>
                <a:spcPct val="80000"/>
              </a:lnSpc>
              <a:buNone/>
              <a:defRPr/>
            </a:pPr>
            <a:r>
              <a:rPr lang="en-US" sz="2000" b="1" dirty="0"/>
              <a:t>LDOPE performs QA of all products in the chain of production to trace the primary source of error causing quality issues in a product:</a:t>
            </a:r>
          </a:p>
          <a:p>
            <a:pPr algn="just">
              <a:lnSpc>
                <a:spcPct val="80000"/>
              </a:lnSpc>
              <a:buNone/>
              <a:defRPr/>
            </a:pPr>
            <a:endParaRPr lang="en-US" sz="900" dirty="0"/>
          </a:p>
          <a:p>
            <a:pPr algn="just">
              <a:spcBef>
                <a:spcPct val="30000"/>
              </a:spcBef>
              <a:defRPr/>
            </a:pPr>
            <a:r>
              <a:rPr lang="en-US" sz="1800" dirty="0">
                <a:solidFill>
                  <a:srgbClr val="008000"/>
                </a:solidFill>
              </a:rPr>
              <a:t>instrument errors</a:t>
            </a:r>
          </a:p>
          <a:p>
            <a:pPr>
              <a:spcBef>
                <a:spcPct val="30000"/>
              </a:spcBef>
              <a:defRPr/>
            </a:pPr>
            <a:r>
              <a:rPr lang="en-US" sz="1800" dirty="0"/>
              <a:t>incomplete transmission of instrument and ephemeris data from the satellite to ground stations</a:t>
            </a:r>
          </a:p>
          <a:p>
            <a:pPr>
              <a:spcBef>
                <a:spcPct val="30000"/>
              </a:spcBef>
              <a:defRPr/>
            </a:pPr>
            <a:r>
              <a:rPr lang="en-US" sz="1800" dirty="0">
                <a:solidFill>
                  <a:srgbClr val="008000"/>
                </a:solidFill>
              </a:rPr>
              <a:t>incomplete instrument characterization and calibration knowledge</a:t>
            </a:r>
          </a:p>
          <a:p>
            <a:pPr>
              <a:spcBef>
                <a:spcPct val="30000"/>
              </a:spcBef>
              <a:defRPr/>
            </a:pPr>
            <a:r>
              <a:rPr lang="en-US" sz="1800" dirty="0" err="1"/>
              <a:t>geolocation</a:t>
            </a:r>
            <a:r>
              <a:rPr lang="en-US" sz="1800" dirty="0"/>
              <a:t> uncertainties</a:t>
            </a:r>
          </a:p>
          <a:p>
            <a:pPr>
              <a:spcBef>
                <a:spcPct val="30000"/>
              </a:spcBef>
              <a:defRPr/>
            </a:pPr>
            <a:r>
              <a:rPr lang="en-US" sz="1800" dirty="0">
                <a:solidFill>
                  <a:srgbClr val="008000"/>
                </a:solidFill>
              </a:rPr>
              <a:t>use of inaccurate or different ancillary data sets</a:t>
            </a:r>
          </a:p>
          <a:p>
            <a:pPr>
              <a:spcBef>
                <a:spcPct val="30000"/>
              </a:spcBef>
              <a:defRPr/>
            </a:pPr>
            <a:r>
              <a:rPr lang="en-US" sz="1800" dirty="0"/>
              <a:t>software coding errors</a:t>
            </a:r>
          </a:p>
          <a:p>
            <a:pPr>
              <a:spcBef>
                <a:spcPct val="30000"/>
              </a:spcBef>
              <a:defRPr/>
            </a:pPr>
            <a:r>
              <a:rPr lang="en-US" sz="1800" dirty="0">
                <a:solidFill>
                  <a:srgbClr val="008000"/>
                </a:solidFill>
              </a:rPr>
              <a:t>algorithm sensitivity to surface, atmospheric and remote sensing variations</a:t>
            </a:r>
          </a:p>
          <a:p>
            <a:pPr>
              <a:spcBef>
                <a:spcPct val="30000"/>
              </a:spcBef>
              <a:defRPr/>
            </a:pPr>
            <a:r>
              <a:rPr lang="en-US" sz="1800" dirty="0"/>
              <a:t>errors introduced by the production, archival and distribution processes</a:t>
            </a:r>
          </a:p>
          <a:p>
            <a:pPr>
              <a:defRPr/>
            </a:pPr>
            <a:endParaRPr lang="en-US" dirty="0"/>
          </a:p>
          <a:p>
            <a:pPr lvl="1"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303FDBF-1EC4-4917-A03E-7DFE809125B2}" type="slidenum">
              <a:rPr lang="en-US" alt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6</a:t>
            </a:fld>
            <a:endParaRPr lang="en-US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42AD7C-C485-F042-B54E-F2C6C1012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 of Product Errors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B0CB9FE-67B4-C143-AD2C-D60594383D8F}"/>
              </a:ext>
            </a:extLst>
          </p:cNvPr>
          <p:cNvGrpSpPr/>
          <p:nvPr/>
        </p:nvGrpSpPr>
        <p:grpSpPr>
          <a:xfrm>
            <a:off x="5897528" y="4713027"/>
            <a:ext cx="3410752" cy="2008448"/>
            <a:chOff x="5077326" y="152151"/>
            <a:chExt cx="4219073" cy="305602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40F58E5-D614-9846-B1C6-59A864DA7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59052" y="152151"/>
              <a:ext cx="2037347" cy="305602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4E568C3-172C-184B-AAFF-F1B7EBA1A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77326" y="152151"/>
              <a:ext cx="2037347" cy="3056021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E329BCC-C95A-E948-8B86-DBA5D5B25B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1669" y="2306121"/>
            <a:ext cx="2111235" cy="21112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720A53-CAC3-D94A-A06B-16368E696C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7600" y="982557"/>
            <a:ext cx="3326078" cy="1663039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96E8141F-CD07-5D44-A991-280F868A4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0795" y="5050714"/>
            <a:ext cx="2006644" cy="167159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62CA04-0B44-C64E-B6DF-679EC14DCD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8635" y="913569"/>
            <a:ext cx="3322390" cy="16630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74516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02CDCD1F-B153-7E42-B54C-42A7BCC20B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54" b="-1"/>
          <a:stretch/>
        </p:blipFill>
        <p:spPr>
          <a:xfrm>
            <a:off x="20" y="0"/>
            <a:ext cx="12191980" cy="677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726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85" y="983718"/>
            <a:ext cx="5073546" cy="36149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85" y="4664562"/>
            <a:ext cx="5426764" cy="18450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173" y="1014918"/>
            <a:ext cx="6533891" cy="50637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A2BD70-AFBB-4DC5-A1DC-3E8F70740AAC}"/>
              </a:ext>
            </a:extLst>
          </p:cNvPr>
          <p:cNvSpPr txBox="1"/>
          <p:nvPr/>
        </p:nvSpPr>
        <p:spPr>
          <a:xfrm>
            <a:off x="2061310" y="119269"/>
            <a:ext cx="7394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Global Browse and Granule Browse Images</a:t>
            </a:r>
          </a:p>
        </p:txBody>
      </p:sp>
    </p:spTree>
    <p:extLst>
      <p:ext uri="{BB962C8B-B14F-4D97-AF65-F5344CB8AC3E}">
        <p14:creationId xmlns:p14="http://schemas.microsoft.com/office/powerpoint/2010/main" val="1723707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70164" y="1036626"/>
            <a:ext cx="8173081" cy="1645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Time series summary statistics are derived from L1B and a lot of the gridded Land products, over selected areas that are expected to be representative of the variability of most MODIS/VIIRS Land products.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These are maintained and monitored in order to enable synoptic </a:t>
            </a:r>
            <a:r>
              <a:rPr lang="en-US" dirty="0">
                <a:hlinkClick r:id="rId3"/>
              </a:rPr>
              <a:t>quality assessment</a:t>
            </a:r>
            <a:r>
              <a:rPr lang="en-US" dirty="0"/>
              <a:t>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C30C74B2-EB06-A049-B03D-5A2D98B9A1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543" b="-2"/>
          <a:stretch/>
        </p:blipFill>
        <p:spPr>
          <a:xfrm>
            <a:off x="76137" y="2682546"/>
            <a:ext cx="4381067" cy="3713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3" r="31017" b="-3"/>
          <a:stretch/>
        </p:blipFill>
        <p:spPr>
          <a:xfrm>
            <a:off x="8979786" y="938915"/>
            <a:ext cx="2592393" cy="26058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01B878-55FD-4CBC-8FF1-DEDC61B0DE25}"/>
              </a:ext>
            </a:extLst>
          </p:cNvPr>
          <p:cNvSpPr txBox="1"/>
          <p:nvPr/>
        </p:nvSpPr>
        <p:spPr>
          <a:xfrm>
            <a:off x="2061310" y="39756"/>
            <a:ext cx="8752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Long Term Monitoring: Golden Tile Time Series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1D3337-A370-BA41-9CBF-45C7A19AFF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8548" y="3412340"/>
            <a:ext cx="6713631" cy="340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940122"/>
      </p:ext>
    </p:extLst>
  </p:cSld>
  <p:clrMapOvr>
    <a:masterClrMapping/>
  </p:clrMapOvr>
</p:sld>
</file>

<file path=ppt/theme/theme1.xml><?xml version="1.0" encoding="utf-8"?>
<a:theme xmlns:a="http://schemas.openxmlformats.org/drawingml/2006/main" name="1_Theme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BC9F085-E803-4B8A-875E-5F857AC45700}" vid="{5815D2D3-327D-4534-B5C9-7022DF01D0A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32235</TotalTime>
  <Words>583</Words>
  <Application>Microsoft Macintosh PowerPoint</Application>
  <PresentationFormat>Widescreen</PresentationFormat>
  <Paragraphs>103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Arial Narrow</vt:lpstr>
      <vt:lpstr>Calibri</vt:lpstr>
      <vt:lpstr>Georgia</vt:lpstr>
      <vt:lpstr>1_Theme4</vt:lpstr>
      <vt:lpstr>Science Testing and Product Quality Control</vt:lpstr>
      <vt:lpstr>LDOPE</vt:lpstr>
      <vt:lpstr>MODIS and VIIRS Land SIPS: Operational Interface </vt:lpstr>
      <vt:lpstr>MODIS/VIIRS  Land Product Software Life Cycle </vt:lpstr>
      <vt:lpstr>Specific QA Support Tasks</vt:lpstr>
      <vt:lpstr>Sources of Product Errors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Production Monitoring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Sarkar, Sudipta (GSFC-619.0)[SCIENCE SYSTEMS AND APPLICATIONS INC]</dc:creator>
  <cp:lastModifiedBy>Sarkar, Sudipta (GSFC-619.0)[SCIENCE SYSTEMS AND APPLICATIONS INC]</cp:lastModifiedBy>
  <cp:revision>6</cp:revision>
  <dcterms:created xsi:type="dcterms:W3CDTF">2022-03-01T13:24:37Z</dcterms:created>
  <dcterms:modified xsi:type="dcterms:W3CDTF">2022-04-11T16:42:59Z</dcterms:modified>
</cp:coreProperties>
</file>