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p:cViewPr varScale="1">
        <p:scale>
          <a:sx n="70" d="100"/>
          <a:sy n="70" d="100"/>
        </p:scale>
        <p:origin x="52" y="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BF2D77B-918B-4D51-89BE-DDD4EB3BD2E2}"/>
              </a:ext>
            </a:extLst>
          </p:cNvPr>
          <p:cNvSpPr>
            <a:spLocks noGrp="1"/>
          </p:cNvSpPr>
          <p:nvPr>
            <p:ph type="dt" sz="half" idx="10"/>
          </p:nvPr>
        </p:nvSpPr>
        <p:spPr/>
        <p:txBody>
          <a:bodyPr/>
          <a:lstStyle>
            <a:lvl1pPr>
              <a:defRPr/>
            </a:lvl1pPr>
          </a:lstStyle>
          <a:p>
            <a:pPr>
              <a:defRPr/>
            </a:pPr>
            <a:fld id="{65243BB9-37CD-487B-A516-CAB17696702E}" type="datetimeFigureOut">
              <a:rPr lang="en-US"/>
              <a:pPr>
                <a:defRPr/>
              </a:pPr>
              <a:t>4/9/2022</a:t>
            </a:fld>
            <a:endParaRPr lang="en-US"/>
          </a:p>
        </p:txBody>
      </p:sp>
      <p:sp>
        <p:nvSpPr>
          <p:cNvPr id="5" name="Footer Placeholder 4">
            <a:extLst>
              <a:ext uri="{FF2B5EF4-FFF2-40B4-BE49-F238E27FC236}">
                <a16:creationId xmlns:a16="http://schemas.microsoft.com/office/drawing/2014/main" id="{70BD0156-248F-43A2-8F6D-DC00C9F105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F62FD4-665C-452F-95C2-0BC9639623AF}"/>
              </a:ext>
            </a:extLst>
          </p:cNvPr>
          <p:cNvSpPr>
            <a:spLocks noGrp="1"/>
          </p:cNvSpPr>
          <p:nvPr>
            <p:ph type="sldNum" sz="quarter" idx="12"/>
          </p:nvPr>
        </p:nvSpPr>
        <p:spPr/>
        <p:txBody>
          <a:bodyPr/>
          <a:lstStyle>
            <a:lvl1pPr>
              <a:defRPr/>
            </a:lvl1pPr>
          </a:lstStyle>
          <a:p>
            <a:pPr>
              <a:defRPr/>
            </a:pPr>
            <a:fld id="{7BF4211E-DAD4-4F0B-93B9-745B9B8A136E}" type="slidenum">
              <a:rPr lang="en-US"/>
              <a:pPr>
                <a:defRPr/>
              </a:pPr>
              <a:t>‹#›</a:t>
            </a:fld>
            <a:endParaRPr lang="en-US"/>
          </a:p>
        </p:txBody>
      </p:sp>
    </p:spTree>
    <p:extLst>
      <p:ext uri="{BB962C8B-B14F-4D97-AF65-F5344CB8AC3E}">
        <p14:creationId xmlns:p14="http://schemas.microsoft.com/office/powerpoint/2010/main" val="702442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5A81B41-78C7-4826-B23A-0393927F2877}"/>
              </a:ext>
            </a:extLst>
          </p:cNvPr>
          <p:cNvSpPr>
            <a:spLocks noGrp="1"/>
          </p:cNvSpPr>
          <p:nvPr>
            <p:ph type="dt" sz="half" idx="10"/>
          </p:nvPr>
        </p:nvSpPr>
        <p:spPr/>
        <p:txBody>
          <a:bodyPr/>
          <a:lstStyle>
            <a:lvl1pPr>
              <a:defRPr/>
            </a:lvl1pPr>
          </a:lstStyle>
          <a:p>
            <a:pPr>
              <a:defRPr/>
            </a:pPr>
            <a:fld id="{4123A184-3C00-493E-9251-5288B7158D9D}" type="datetimeFigureOut">
              <a:rPr lang="en-US"/>
              <a:pPr>
                <a:defRPr/>
              </a:pPr>
              <a:t>4/9/2022</a:t>
            </a:fld>
            <a:endParaRPr lang="en-US"/>
          </a:p>
        </p:txBody>
      </p:sp>
      <p:sp>
        <p:nvSpPr>
          <p:cNvPr id="5" name="Footer Placeholder 4">
            <a:extLst>
              <a:ext uri="{FF2B5EF4-FFF2-40B4-BE49-F238E27FC236}">
                <a16:creationId xmlns:a16="http://schemas.microsoft.com/office/drawing/2014/main" id="{37C12643-4E69-493D-A402-A5ED050A21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2D0280-2230-4004-9C1C-12CF02D14809}"/>
              </a:ext>
            </a:extLst>
          </p:cNvPr>
          <p:cNvSpPr>
            <a:spLocks noGrp="1"/>
          </p:cNvSpPr>
          <p:nvPr>
            <p:ph type="sldNum" sz="quarter" idx="12"/>
          </p:nvPr>
        </p:nvSpPr>
        <p:spPr/>
        <p:txBody>
          <a:bodyPr/>
          <a:lstStyle>
            <a:lvl1pPr>
              <a:defRPr/>
            </a:lvl1pPr>
          </a:lstStyle>
          <a:p>
            <a:pPr>
              <a:defRPr/>
            </a:pPr>
            <a:fld id="{19CD5767-205E-468D-9900-AC2B826DF66E}" type="slidenum">
              <a:rPr lang="en-US"/>
              <a:pPr>
                <a:defRPr/>
              </a:pPr>
              <a:t>‹#›</a:t>
            </a:fld>
            <a:endParaRPr lang="en-US"/>
          </a:p>
        </p:txBody>
      </p:sp>
    </p:spTree>
    <p:extLst>
      <p:ext uri="{BB962C8B-B14F-4D97-AF65-F5344CB8AC3E}">
        <p14:creationId xmlns:p14="http://schemas.microsoft.com/office/powerpoint/2010/main" val="3287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68F67F-A8C8-4B78-8CBB-77A0957EB697}"/>
              </a:ext>
            </a:extLst>
          </p:cNvPr>
          <p:cNvSpPr>
            <a:spLocks noGrp="1"/>
          </p:cNvSpPr>
          <p:nvPr>
            <p:ph type="dt" sz="half" idx="10"/>
          </p:nvPr>
        </p:nvSpPr>
        <p:spPr/>
        <p:txBody>
          <a:bodyPr/>
          <a:lstStyle>
            <a:lvl1pPr>
              <a:defRPr/>
            </a:lvl1pPr>
          </a:lstStyle>
          <a:p>
            <a:pPr>
              <a:defRPr/>
            </a:pPr>
            <a:fld id="{FBCD3367-83D6-4219-9191-A74FC164CE74}" type="datetimeFigureOut">
              <a:rPr lang="en-US"/>
              <a:pPr>
                <a:defRPr/>
              </a:pPr>
              <a:t>4/9/2022</a:t>
            </a:fld>
            <a:endParaRPr lang="en-US"/>
          </a:p>
        </p:txBody>
      </p:sp>
      <p:sp>
        <p:nvSpPr>
          <p:cNvPr id="5" name="Footer Placeholder 4">
            <a:extLst>
              <a:ext uri="{FF2B5EF4-FFF2-40B4-BE49-F238E27FC236}">
                <a16:creationId xmlns:a16="http://schemas.microsoft.com/office/drawing/2014/main" id="{D19CD62F-800B-4AC1-88EF-D605D2C537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B58037-BEE5-4670-BAC9-CB7426A73F77}"/>
              </a:ext>
            </a:extLst>
          </p:cNvPr>
          <p:cNvSpPr>
            <a:spLocks noGrp="1"/>
          </p:cNvSpPr>
          <p:nvPr>
            <p:ph type="sldNum" sz="quarter" idx="12"/>
          </p:nvPr>
        </p:nvSpPr>
        <p:spPr/>
        <p:txBody>
          <a:bodyPr/>
          <a:lstStyle>
            <a:lvl1pPr>
              <a:defRPr/>
            </a:lvl1pPr>
          </a:lstStyle>
          <a:p>
            <a:pPr>
              <a:defRPr/>
            </a:pPr>
            <a:fld id="{0825BA58-6D70-4C74-BE66-B4F6247A198D}" type="slidenum">
              <a:rPr lang="en-US"/>
              <a:pPr>
                <a:defRPr/>
              </a:pPr>
              <a:t>‹#›</a:t>
            </a:fld>
            <a:endParaRPr lang="en-US"/>
          </a:p>
        </p:txBody>
      </p:sp>
    </p:spTree>
    <p:extLst>
      <p:ext uri="{BB962C8B-B14F-4D97-AF65-F5344CB8AC3E}">
        <p14:creationId xmlns:p14="http://schemas.microsoft.com/office/powerpoint/2010/main" val="327598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595A5D-BCF6-4D56-8DEF-C091037F5A0A}"/>
              </a:ext>
            </a:extLst>
          </p:cNvPr>
          <p:cNvSpPr>
            <a:spLocks noGrp="1"/>
          </p:cNvSpPr>
          <p:nvPr>
            <p:ph type="dt" sz="half" idx="10"/>
          </p:nvPr>
        </p:nvSpPr>
        <p:spPr/>
        <p:txBody>
          <a:bodyPr/>
          <a:lstStyle>
            <a:lvl1pPr>
              <a:defRPr/>
            </a:lvl1pPr>
          </a:lstStyle>
          <a:p>
            <a:pPr>
              <a:defRPr/>
            </a:pPr>
            <a:fld id="{FDD4FBAF-3890-4AF6-BD25-73061FDAEE6D}" type="datetimeFigureOut">
              <a:rPr lang="en-US"/>
              <a:pPr>
                <a:defRPr/>
              </a:pPr>
              <a:t>4/9/2022</a:t>
            </a:fld>
            <a:endParaRPr lang="en-US"/>
          </a:p>
        </p:txBody>
      </p:sp>
      <p:sp>
        <p:nvSpPr>
          <p:cNvPr id="5" name="Footer Placeholder 4">
            <a:extLst>
              <a:ext uri="{FF2B5EF4-FFF2-40B4-BE49-F238E27FC236}">
                <a16:creationId xmlns:a16="http://schemas.microsoft.com/office/drawing/2014/main" id="{36244531-143A-45B2-ACEE-29A7115E06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527E08C-3A3B-4108-980B-E328DDCA0841}"/>
              </a:ext>
            </a:extLst>
          </p:cNvPr>
          <p:cNvSpPr>
            <a:spLocks noGrp="1"/>
          </p:cNvSpPr>
          <p:nvPr>
            <p:ph type="sldNum" sz="quarter" idx="12"/>
          </p:nvPr>
        </p:nvSpPr>
        <p:spPr/>
        <p:txBody>
          <a:bodyPr/>
          <a:lstStyle>
            <a:lvl1pPr>
              <a:defRPr/>
            </a:lvl1pPr>
          </a:lstStyle>
          <a:p>
            <a:pPr>
              <a:defRPr/>
            </a:pPr>
            <a:fld id="{11389863-FD75-49B3-9C01-D3EA20A2413F}" type="slidenum">
              <a:rPr lang="en-US"/>
              <a:pPr>
                <a:defRPr/>
              </a:pPr>
              <a:t>‹#›</a:t>
            </a:fld>
            <a:endParaRPr lang="en-US"/>
          </a:p>
        </p:txBody>
      </p:sp>
    </p:spTree>
    <p:extLst>
      <p:ext uri="{BB962C8B-B14F-4D97-AF65-F5344CB8AC3E}">
        <p14:creationId xmlns:p14="http://schemas.microsoft.com/office/powerpoint/2010/main" val="3978304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4B91C0-8358-47F3-B49C-CD2F31E7D85C}"/>
              </a:ext>
            </a:extLst>
          </p:cNvPr>
          <p:cNvSpPr>
            <a:spLocks noGrp="1"/>
          </p:cNvSpPr>
          <p:nvPr>
            <p:ph type="dt" sz="half" idx="10"/>
          </p:nvPr>
        </p:nvSpPr>
        <p:spPr/>
        <p:txBody>
          <a:bodyPr/>
          <a:lstStyle>
            <a:lvl1pPr>
              <a:defRPr/>
            </a:lvl1pPr>
          </a:lstStyle>
          <a:p>
            <a:pPr>
              <a:defRPr/>
            </a:pPr>
            <a:fld id="{6E92F65B-29AD-44D5-BBC6-D92FBEDBF67A}" type="datetimeFigureOut">
              <a:rPr lang="en-US"/>
              <a:pPr>
                <a:defRPr/>
              </a:pPr>
              <a:t>4/9/2022</a:t>
            </a:fld>
            <a:endParaRPr lang="en-US"/>
          </a:p>
        </p:txBody>
      </p:sp>
      <p:sp>
        <p:nvSpPr>
          <p:cNvPr id="5" name="Footer Placeholder 4">
            <a:extLst>
              <a:ext uri="{FF2B5EF4-FFF2-40B4-BE49-F238E27FC236}">
                <a16:creationId xmlns:a16="http://schemas.microsoft.com/office/drawing/2014/main" id="{B88A8D21-0C1E-4EB2-816B-03532F10E0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175353-59E0-406A-B842-44044EE08218}"/>
              </a:ext>
            </a:extLst>
          </p:cNvPr>
          <p:cNvSpPr>
            <a:spLocks noGrp="1"/>
          </p:cNvSpPr>
          <p:nvPr>
            <p:ph type="sldNum" sz="quarter" idx="12"/>
          </p:nvPr>
        </p:nvSpPr>
        <p:spPr/>
        <p:txBody>
          <a:bodyPr/>
          <a:lstStyle>
            <a:lvl1pPr>
              <a:defRPr/>
            </a:lvl1pPr>
          </a:lstStyle>
          <a:p>
            <a:pPr>
              <a:defRPr/>
            </a:pPr>
            <a:fld id="{F7783284-AD1D-48BD-B9E7-44EA12CF7F4D}" type="slidenum">
              <a:rPr lang="en-US"/>
              <a:pPr>
                <a:defRPr/>
              </a:pPr>
              <a:t>‹#›</a:t>
            </a:fld>
            <a:endParaRPr lang="en-US"/>
          </a:p>
        </p:txBody>
      </p:sp>
    </p:spTree>
    <p:extLst>
      <p:ext uri="{BB962C8B-B14F-4D97-AF65-F5344CB8AC3E}">
        <p14:creationId xmlns:p14="http://schemas.microsoft.com/office/powerpoint/2010/main" val="412138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371600"/>
            <a:ext cx="53848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3848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FAC6576-F269-426C-A27C-D59662D3D7C5}"/>
              </a:ext>
            </a:extLst>
          </p:cNvPr>
          <p:cNvSpPr>
            <a:spLocks noGrp="1"/>
          </p:cNvSpPr>
          <p:nvPr>
            <p:ph type="dt" sz="half" idx="10"/>
          </p:nvPr>
        </p:nvSpPr>
        <p:spPr/>
        <p:txBody>
          <a:bodyPr/>
          <a:lstStyle>
            <a:lvl1pPr>
              <a:defRPr/>
            </a:lvl1pPr>
          </a:lstStyle>
          <a:p>
            <a:pPr>
              <a:defRPr/>
            </a:pPr>
            <a:fld id="{111FF9B4-FFA9-4B65-B42E-213E1E72B94D}" type="datetimeFigureOut">
              <a:rPr lang="en-US"/>
              <a:pPr>
                <a:defRPr/>
              </a:pPr>
              <a:t>4/9/2022</a:t>
            </a:fld>
            <a:endParaRPr lang="en-US"/>
          </a:p>
        </p:txBody>
      </p:sp>
      <p:sp>
        <p:nvSpPr>
          <p:cNvPr id="6" name="Footer Placeholder 4">
            <a:extLst>
              <a:ext uri="{FF2B5EF4-FFF2-40B4-BE49-F238E27FC236}">
                <a16:creationId xmlns:a16="http://schemas.microsoft.com/office/drawing/2014/main" id="{B997E350-1D59-4B26-B5DC-C5F80645D7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ACA48F-DA92-4A04-99C3-5C88ECB11082}"/>
              </a:ext>
            </a:extLst>
          </p:cNvPr>
          <p:cNvSpPr>
            <a:spLocks noGrp="1"/>
          </p:cNvSpPr>
          <p:nvPr>
            <p:ph type="sldNum" sz="quarter" idx="12"/>
          </p:nvPr>
        </p:nvSpPr>
        <p:spPr/>
        <p:txBody>
          <a:bodyPr/>
          <a:lstStyle>
            <a:lvl1pPr>
              <a:defRPr/>
            </a:lvl1pPr>
          </a:lstStyle>
          <a:p>
            <a:pPr>
              <a:defRPr/>
            </a:pPr>
            <a:fld id="{657B4442-6188-4779-8B1F-B8463FCF830D}" type="slidenum">
              <a:rPr lang="en-US"/>
              <a:pPr>
                <a:defRPr/>
              </a:pPr>
              <a:t>‹#›</a:t>
            </a:fld>
            <a:endParaRPr lang="en-US"/>
          </a:p>
        </p:txBody>
      </p:sp>
    </p:spTree>
    <p:extLst>
      <p:ext uri="{BB962C8B-B14F-4D97-AF65-F5344CB8AC3E}">
        <p14:creationId xmlns:p14="http://schemas.microsoft.com/office/powerpoint/2010/main" val="2251924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001FC59D-3B57-4507-8E6D-1ABCB375F8F7}"/>
              </a:ext>
            </a:extLst>
          </p:cNvPr>
          <p:cNvSpPr>
            <a:spLocks noGrp="1"/>
          </p:cNvSpPr>
          <p:nvPr>
            <p:ph type="dt" sz="half" idx="10"/>
          </p:nvPr>
        </p:nvSpPr>
        <p:spPr/>
        <p:txBody>
          <a:bodyPr/>
          <a:lstStyle>
            <a:lvl1pPr>
              <a:defRPr/>
            </a:lvl1pPr>
          </a:lstStyle>
          <a:p>
            <a:pPr>
              <a:defRPr/>
            </a:pPr>
            <a:fld id="{E8D93A15-C88E-4D04-93BB-DE087584841A}" type="datetimeFigureOut">
              <a:rPr lang="en-US"/>
              <a:pPr>
                <a:defRPr/>
              </a:pPr>
              <a:t>4/9/2022</a:t>
            </a:fld>
            <a:endParaRPr lang="en-US"/>
          </a:p>
        </p:txBody>
      </p:sp>
      <p:sp>
        <p:nvSpPr>
          <p:cNvPr id="8" name="Footer Placeholder 4">
            <a:extLst>
              <a:ext uri="{FF2B5EF4-FFF2-40B4-BE49-F238E27FC236}">
                <a16:creationId xmlns:a16="http://schemas.microsoft.com/office/drawing/2014/main" id="{63800ACD-940F-48CE-98A9-77A05483468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650187E-BB3E-416D-922E-04A40C1A62C6}"/>
              </a:ext>
            </a:extLst>
          </p:cNvPr>
          <p:cNvSpPr>
            <a:spLocks noGrp="1"/>
          </p:cNvSpPr>
          <p:nvPr>
            <p:ph type="sldNum" sz="quarter" idx="12"/>
          </p:nvPr>
        </p:nvSpPr>
        <p:spPr/>
        <p:txBody>
          <a:bodyPr/>
          <a:lstStyle>
            <a:lvl1pPr>
              <a:defRPr/>
            </a:lvl1pPr>
          </a:lstStyle>
          <a:p>
            <a:pPr>
              <a:defRPr/>
            </a:pPr>
            <a:fld id="{C6ED04CF-1979-4F94-9CF4-F33E0C97CE5A}" type="slidenum">
              <a:rPr lang="en-US"/>
              <a:pPr>
                <a:defRPr/>
              </a:pPr>
              <a:t>‹#›</a:t>
            </a:fld>
            <a:endParaRPr lang="en-US"/>
          </a:p>
        </p:txBody>
      </p:sp>
    </p:spTree>
    <p:extLst>
      <p:ext uri="{BB962C8B-B14F-4D97-AF65-F5344CB8AC3E}">
        <p14:creationId xmlns:p14="http://schemas.microsoft.com/office/powerpoint/2010/main" val="353579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F016654E-6650-4813-A80C-6809BCB47906}"/>
              </a:ext>
            </a:extLst>
          </p:cNvPr>
          <p:cNvSpPr>
            <a:spLocks noGrp="1"/>
          </p:cNvSpPr>
          <p:nvPr>
            <p:ph type="dt" sz="half" idx="10"/>
          </p:nvPr>
        </p:nvSpPr>
        <p:spPr/>
        <p:txBody>
          <a:bodyPr/>
          <a:lstStyle>
            <a:lvl1pPr>
              <a:defRPr/>
            </a:lvl1pPr>
          </a:lstStyle>
          <a:p>
            <a:pPr>
              <a:defRPr/>
            </a:pPr>
            <a:fld id="{A009AD65-C364-4A14-8798-E070172915F9}" type="datetimeFigureOut">
              <a:rPr lang="en-US"/>
              <a:pPr>
                <a:defRPr/>
              </a:pPr>
              <a:t>4/9/2022</a:t>
            </a:fld>
            <a:endParaRPr lang="en-US"/>
          </a:p>
        </p:txBody>
      </p:sp>
      <p:sp>
        <p:nvSpPr>
          <p:cNvPr id="4" name="Footer Placeholder 4">
            <a:extLst>
              <a:ext uri="{FF2B5EF4-FFF2-40B4-BE49-F238E27FC236}">
                <a16:creationId xmlns:a16="http://schemas.microsoft.com/office/drawing/2014/main" id="{3EC0A502-0CEC-4FB4-8A9F-D8645A4C3E1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008E37D-36A5-4EC3-BE51-EE59F7E71354}"/>
              </a:ext>
            </a:extLst>
          </p:cNvPr>
          <p:cNvSpPr>
            <a:spLocks noGrp="1"/>
          </p:cNvSpPr>
          <p:nvPr>
            <p:ph type="sldNum" sz="quarter" idx="12"/>
          </p:nvPr>
        </p:nvSpPr>
        <p:spPr/>
        <p:txBody>
          <a:bodyPr/>
          <a:lstStyle>
            <a:lvl1pPr>
              <a:defRPr/>
            </a:lvl1pPr>
          </a:lstStyle>
          <a:p>
            <a:pPr>
              <a:defRPr/>
            </a:pPr>
            <a:fld id="{2B88D3F5-63B4-43BA-A706-EC783EF0D036}" type="slidenum">
              <a:rPr lang="en-US"/>
              <a:pPr>
                <a:defRPr/>
              </a:pPr>
              <a:t>‹#›</a:t>
            </a:fld>
            <a:endParaRPr lang="en-US"/>
          </a:p>
        </p:txBody>
      </p:sp>
    </p:spTree>
    <p:extLst>
      <p:ext uri="{BB962C8B-B14F-4D97-AF65-F5344CB8AC3E}">
        <p14:creationId xmlns:p14="http://schemas.microsoft.com/office/powerpoint/2010/main" val="2016642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98D3FDD-FE32-418A-84EE-2F0E2B9AF1C1}"/>
              </a:ext>
            </a:extLst>
          </p:cNvPr>
          <p:cNvSpPr>
            <a:spLocks noGrp="1"/>
          </p:cNvSpPr>
          <p:nvPr>
            <p:ph type="dt" sz="half" idx="10"/>
          </p:nvPr>
        </p:nvSpPr>
        <p:spPr/>
        <p:txBody>
          <a:bodyPr/>
          <a:lstStyle>
            <a:lvl1pPr>
              <a:defRPr/>
            </a:lvl1pPr>
          </a:lstStyle>
          <a:p>
            <a:pPr>
              <a:defRPr/>
            </a:pPr>
            <a:fld id="{A9BE20F3-4DA0-492E-BDFD-5B7806388B3A}" type="datetimeFigureOut">
              <a:rPr lang="en-US"/>
              <a:pPr>
                <a:defRPr/>
              </a:pPr>
              <a:t>4/9/2022</a:t>
            </a:fld>
            <a:endParaRPr lang="en-US"/>
          </a:p>
        </p:txBody>
      </p:sp>
      <p:sp>
        <p:nvSpPr>
          <p:cNvPr id="3" name="Footer Placeholder 4">
            <a:extLst>
              <a:ext uri="{FF2B5EF4-FFF2-40B4-BE49-F238E27FC236}">
                <a16:creationId xmlns:a16="http://schemas.microsoft.com/office/drawing/2014/main" id="{EE4AC854-EBEC-4E7C-9A78-47A7F510CE6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F8B1704-C02C-40A9-9F7C-1B7415D329A1}"/>
              </a:ext>
            </a:extLst>
          </p:cNvPr>
          <p:cNvSpPr>
            <a:spLocks noGrp="1"/>
          </p:cNvSpPr>
          <p:nvPr>
            <p:ph type="sldNum" sz="quarter" idx="12"/>
          </p:nvPr>
        </p:nvSpPr>
        <p:spPr/>
        <p:txBody>
          <a:bodyPr/>
          <a:lstStyle>
            <a:lvl1pPr>
              <a:defRPr/>
            </a:lvl1pPr>
          </a:lstStyle>
          <a:p>
            <a:pPr>
              <a:defRPr/>
            </a:pPr>
            <a:fld id="{0183C57E-6E39-4859-B6C9-C1CA510E4D51}" type="slidenum">
              <a:rPr lang="en-US"/>
              <a:pPr>
                <a:defRPr/>
              </a:pPr>
              <a:t>‹#›</a:t>
            </a:fld>
            <a:endParaRPr lang="en-US"/>
          </a:p>
        </p:txBody>
      </p:sp>
    </p:spTree>
    <p:extLst>
      <p:ext uri="{BB962C8B-B14F-4D97-AF65-F5344CB8AC3E}">
        <p14:creationId xmlns:p14="http://schemas.microsoft.com/office/powerpoint/2010/main" val="863242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F485310-37E8-494A-A17C-0E912550A6C9}"/>
              </a:ext>
            </a:extLst>
          </p:cNvPr>
          <p:cNvSpPr>
            <a:spLocks noGrp="1"/>
          </p:cNvSpPr>
          <p:nvPr>
            <p:ph type="dt" sz="half" idx="10"/>
          </p:nvPr>
        </p:nvSpPr>
        <p:spPr/>
        <p:txBody>
          <a:bodyPr/>
          <a:lstStyle>
            <a:lvl1pPr>
              <a:defRPr/>
            </a:lvl1pPr>
          </a:lstStyle>
          <a:p>
            <a:pPr>
              <a:defRPr/>
            </a:pPr>
            <a:fld id="{59B12C2E-B30D-467A-AA47-14DD9E6D12B4}" type="datetimeFigureOut">
              <a:rPr lang="en-US"/>
              <a:pPr>
                <a:defRPr/>
              </a:pPr>
              <a:t>4/9/2022</a:t>
            </a:fld>
            <a:endParaRPr lang="en-US"/>
          </a:p>
        </p:txBody>
      </p:sp>
      <p:sp>
        <p:nvSpPr>
          <p:cNvPr id="6" name="Footer Placeholder 4">
            <a:extLst>
              <a:ext uri="{FF2B5EF4-FFF2-40B4-BE49-F238E27FC236}">
                <a16:creationId xmlns:a16="http://schemas.microsoft.com/office/drawing/2014/main" id="{B35BFA32-E9A5-484B-8B5D-82F78402DB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3BEFD27-D8E8-4232-BBE7-DE4047BFD66C}"/>
              </a:ext>
            </a:extLst>
          </p:cNvPr>
          <p:cNvSpPr>
            <a:spLocks noGrp="1"/>
          </p:cNvSpPr>
          <p:nvPr>
            <p:ph type="sldNum" sz="quarter" idx="12"/>
          </p:nvPr>
        </p:nvSpPr>
        <p:spPr/>
        <p:txBody>
          <a:bodyPr/>
          <a:lstStyle>
            <a:lvl1pPr>
              <a:defRPr/>
            </a:lvl1pPr>
          </a:lstStyle>
          <a:p>
            <a:pPr>
              <a:defRPr/>
            </a:pPr>
            <a:fld id="{4950BD3B-8938-40CC-8592-8809C5C16DFC}" type="slidenum">
              <a:rPr lang="en-US"/>
              <a:pPr>
                <a:defRPr/>
              </a:pPr>
              <a:t>‹#›</a:t>
            </a:fld>
            <a:endParaRPr lang="en-US"/>
          </a:p>
        </p:txBody>
      </p:sp>
    </p:spTree>
    <p:extLst>
      <p:ext uri="{BB962C8B-B14F-4D97-AF65-F5344CB8AC3E}">
        <p14:creationId xmlns:p14="http://schemas.microsoft.com/office/powerpoint/2010/main" val="1264221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1219200"/>
            <a:ext cx="7315200" cy="35083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820FAD4-F258-4BCC-8A35-AF1326828281}"/>
              </a:ext>
            </a:extLst>
          </p:cNvPr>
          <p:cNvSpPr>
            <a:spLocks noGrp="1"/>
          </p:cNvSpPr>
          <p:nvPr>
            <p:ph type="dt" sz="half" idx="10"/>
          </p:nvPr>
        </p:nvSpPr>
        <p:spPr/>
        <p:txBody>
          <a:bodyPr/>
          <a:lstStyle>
            <a:lvl1pPr>
              <a:defRPr/>
            </a:lvl1pPr>
          </a:lstStyle>
          <a:p>
            <a:pPr>
              <a:defRPr/>
            </a:pPr>
            <a:fld id="{5155554E-EB9C-4650-AE38-2B5547F7B3B2}" type="datetimeFigureOut">
              <a:rPr lang="en-US"/>
              <a:pPr>
                <a:defRPr/>
              </a:pPr>
              <a:t>4/9/2022</a:t>
            </a:fld>
            <a:endParaRPr lang="en-US"/>
          </a:p>
        </p:txBody>
      </p:sp>
      <p:sp>
        <p:nvSpPr>
          <p:cNvPr id="6" name="Footer Placeholder 4">
            <a:extLst>
              <a:ext uri="{FF2B5EF4-FFF2-40B4-BE49-F238E27FC236}">
                <a16:creationId xmlns:a16="http://schemas.microsoft.com/office/drawing/2014/main" id="{819D3493-52E4-4A5F-84AA-7A4570DB08B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2FF79C-5344-4B5F-BC6E-53FC1C7B3C8E}"/>
              </a:ext>
            </a:extLst>
          </p:cNvPr>
          <p:cNvSpPr>
            <a:spLocks noGrp="1"/>
          </p:cNvSpPr>
          <p:nvPr>
            <p:ph type="sldNum" sz="quarter" idx="12"/>
          </p:nvPr>
        </p:nvSpPr>
        <p:spPr/>
        <p:txBody>
          <a:bodyPr/>
          <a:lstStyle>
            <a:lvl1pPr>
              <a:defRPr/>
            </a:lvl1pPr>
          </a:lstStyle>
          <a:p>
            <a:pPr>
              <a:defRPr/>
            </a:pPr>
            <a:fld id="{802A6EC7-677C-4F86-8E10-715760E31C0E}" type="slidenum">
              <a:rPr lang="en-US"/>
              <a:pPr>
                <a:defRPr/>
              </a:pPr>
              <a:t>‹#›</a:t>
            </a:fld>
            <a:endParaRPr lang="en-US"/>
          </a:p>
        </p:txBody>
      </p:sp>
    </p:spTree>
    <p:extLst>
      <p:ext uri="{BB962C8B-B14F-4D97-AF65-F5344CB8AC3E}">
        <p14:creationId xmlns:p14="http://schemas.microsoft.com/office/powerpoint/2010/main" val="837445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0D600DFE-F665-4388-AA03-156A107C9D17}"/>
              </a:ext>
            </a:extLst>
          </p:cNvPr>
          <p:cNvSpPr>
            <a:spLocks noGrp="1" noChangeArrowheads="1"/>
          </p:cNvSpPr>
          <p:nvPr>
            <p:ph type="body" idx="1"/>
          </p:nvPr>
        </p:nvSpPr>
        <p:spPr bwMode="auto">
          <a:xfrm>
            <a:off x="609600" y="1371600"/>
            <a:ext cx="109728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8A5A2E3-FE68-4B9C-B0A1-D1F5E2C595A5}"/>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3E18D01-20FD-4DD2-9191-83E0FCBCE934}" type="datetimeFigureOut">
              <a:rPr lang="en-US"/>
              <a:pPr>
                <a:defRPr/>
              </a:pPr>
              <a:t>4/9/2022</a:t>
            </a:fld>
            <a:endParaRPr lang="en-US"/>
          </a:p>
        </p:txBody>
      </p:sp>
      <p:sp>
        <p:nvSpPr>
          <p:cNvPr id="5" name="Footer Placeholder 4">
            <a:extLst>
              <a:ext uri="{FF2B5EF4-FFF2-40B4-BE49-F238E27FC236}">
                <a16:creationId xmlns:a16="http://schemas.microsoft.com/office/drawing/2014/main" id="{89B6C579-A83D-4C93-BA03-8D39C1805E84}"/>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AF0E29F7-E14D-4446-BE41-8C9F050D0D8B}"/>
              </a:ext>
            </a:extLst>
          </p:cNvPr>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6CCAF025-4EF8-4323-8201-810DB839ADB5}" type="slidenum">
              <a:rPr lang="en-US"/>
              <a:pPr>
                <a:defRPr/>
              </a:pPr>
              <a:t>‹#›</a:t>
            </a:fld>
            <a:endParaRPr lang="en-US"/>
          </a:p>
        </p:txBody>
      </p:sp>
      <p:sp>
        <p:nvSpPr>
          <p:cNvPr id="1030" name="Rectangle 22">
            <a:extLst>
              <a:ext uri="{FF2B5EF4-FFF2-40B4-BE49-F238E27FC236}">
                <a16:creationId xmlns:a16="http://schemas.microsoft.com/office/drawing/2014/main" id="{28AA3641-3A0F-479B-A76A-8E5345FFD0B0}"/>
              </a:ext>
            </a:extLst>
          </p:cNvPr>
          <p:cNvSpPr>
            <a:spLocks noChangeArrowheads="1"/>
          </p:cNvSpPr>
          <p:nvPr/>
        </p:nvSpPr>
        <p:spPr bwMode="auto">
          <a:xfrm>
            <a:off x="0" y="-7938"/>
            <a:ext cx="12192000" cy="887413"/>
          </a:xfrm>
          <a:prstGeom prst="rect">
            <a:avLst/>
          </a:prstGeom>
          <a:gradFill rotWithShape="0">
            <a:gsLst>
              <a:gs pos="0">
                <a:srgbClr val="5487BD"/>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ea typeface="ＭＳ Ｐゴシック" panose="020B0600070205080204" pitchFamily="34" charset="-128"/>
            </a:endParaRPr>
          </a:p>
        </p:txBody>
      </p:sp>
      <p:pic>
        <p:nvPicPr>
          <p:cNvPr id="1031" name="Picture 8" descr="Macintosh HD:Users:gtiona:Documents:GI_info:GI - NPP:Instruments:CERES:CERES LaRC F2F 012808:">
            <a:extLst>
              <a:ext uri="{FF2B5EF4-FFF2-40B4-BE49-F238E27FC236}">
                <a16:creationId xmlns:a16="http://schemas.microsoft.com/office/drawing/2014/main" id="{FA518647-4348-41C8-BB84-B4A65E8E582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3081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6">
            <a:extLst>
              <a:ext uri="{FF2B5EF4-FFF2-40B4-BE49-F238E27FC236}">
                <a16:creationId xmlns:a16="http://schemas.microsoft.com/office/drawing/2014/main" id="{D0F25A18-432F-46B7-94A8-CFCD2B6D134C}"/>
              </a:ext>
            </a:extLst>
          </p:cNvPr>
          <p:cNvSpPr>
            <a:spLocks noChangeShapeType="1"/>
          </p:cNvSpPr>
          <p:nvPr/>
        </p:nvSpPr>
        <p:spPr bwMode="auto">
          <a:xfrm>
            <a:off x="0" y="885825"/>
            <a:ext cx="12192000"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3" name="Title Placeholder 1">
            <a:extLst>
              <a:ext uri="{FF2B5EF4-FFF2-40B4-BE49-F238E27FC236}">
                <a16:creationId xmlns:a16="http://schemas.microsoft.com/office/drawing/2014/main" id="{0351DEF6-1EEE-4890-907A-64DC7D6C0204}"/>
              </a:ext>
            </a:extLst>
          </p:cNvPr>
          <p:cNvSpPr>
            <a:spLocks noGrp="1" noChangeArrowheads="1"/>
          </p:cNvSpPr>
          <p:nvPr>
            <p:ph type="title"/>
          </p:nvPr>
        </p:nvSpPr>
        <p:spPr bwMode="auto">
          <a:xfrm>
            <a:off x="609600" y="0"/>
            <a:ext cx="1097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title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3200" kern="1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Calibri" panose="020F0502020204030204" pitchFamily="34" charset="0"/>
        </a:defRPr>
      </a:lvl2pPr>
      <a:lvl3pPr algn="ctr" rtl="0" eaLnBrk="1" fontAlgn="base" hangingPunct="1">
        <a:spcBef>
          <a:spcPct val="0"/>
        </a:spcBef>
        <a:spcAft>
          <a:spcPct val="0"/>
        </a:spcAft>
        <a:defRPr sz="3200">
          <a:solidFill>
            <a:schemeClr val="tx1"/>
          </a:solidFill>
          <a:latin typeface="Calibri" panose="020F0502020204030204" pitchFamily="34" charset="0"/>
        </a:defRPr>
      </a:lvl3pPr>
      <a:lvl4pPr algn="ctr" rtl="0" eaLnBrk="1" fontAlgn="base" hangingPunct="1">
        <a:spcBef>
          <a:spcPct val="0"/>
        </a:spcBef>
        <a:spcAft>
          <a:spcPct val="0"/>
        </a:spcAft>
        <a:defRPr sz="3200">
          <a:solidFill>
            <a:schemeClr val="tx1"/>
          </a:solidFill>
          <a:latin typeface="Calibri" panose="020F0502020204030204" pitchFamily="34" charset="0"/>
        </a:defRPr>
      </a:lvl4pPr>
      <a:lvl5pPr algn="ctr" rtl="0" eaLnBrk="1" fontAlgn="base" hangingPunct="1">
        <a:spcBef>
          <a:spcPct val="0"/>
        </a:spcBef>
        <a:spcAft>
          <a:spcPct val="0"/>
        </a:spcAft>
        <a:defRPr sz="3200">
          <a:solidFill>
            <a:schemeClr val="tx1"/>
          </a:solidFill>
          <a:latin typeface="Calibri" panose="020F0502020204030204" pitchFamily="34" charset="0"/>
        </a:defRPr>
      </a:lvl5pPr>
      <a:lvl6pPr marL="457200" algn="ctr" rtl="0" eaLnBrk="1" fontAlgn="base" hangingPunct="1">
        <a:spcBef>
          <a:spcPct val="0"/>
        </a:spcBef>
        <a:spcAft>
          <a:spcPct val="0"/>
        </a:spcAft>
        <a:defRPr sz="3200">
          <a:solidFill>
            <a:schemeClr val="tx1"/>
          </a:solidFill>
          <a:latin typeface="Calibri" panose="020F0502020204030204" pitchFamily="34" charset="0"/>
        </a:defRPr>
      </a:lvl6pPr>
      <a:lvl7pPr marL="914400" algn="ctr" rtl="0" eaLnBrk="1" fontAlgn="base" hangingPunct="1">
        <a:spcBef>
          <a:spcPct val="0"/>
        </a:spcBef>
        <a:spcAft>
          <a:spcPct val="0"/>
        </a:spcAft>
        <a:defRPr sz="3200">
          <a:solidFill>
            <a:schemeClr val="tx1"/>
          </a:solidFill>
          <a:latin typeface="Calibri" panose="020F0502020204030204" pitchFamily="34" charset="0"/>
        </a:defRPr>
      </a:lvl7pPr>
      <a:lvl8pPr marL="1371600" algn="ctr" rtl="0" eaLnBrk="1" fontAlgn="base" hangingPunct="1">
        <a:spcBef>
          <a:spcPct val="0"/>
        </a:spcBef>
        <a:spcAft>
          <a:spcPct val="0"/>
        </a:spcAft>
        <a:defRPr sz="3200">
          <a:solidFill>
            <a:schemeClr val="tx1"/>
          </a:solidFill>
          <a:latin typeface="Calibri" panose="020F0502020204030204" pitchFamily="34" charset="0"/>
        </a:defRPr>
      </a:lvl8pPr>
      <a:lvl9pPr marL="1828800" algn="ctr" rtl="0" eaLnBrk="1" fontAlgn="base" hangingPunct="1">
        <a:spcBef>
          <a:spcPct val="0"/>
        </a:spcBef>
        <a:spcAft>
          <a:spcPct val="0"/>
        </a:spcAft>
        <a:defRPr sz="32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D3FBD202-0C4C-43E4-874A-9CB2024BCC34}"/>
              </a:ext>
            </a:extLst>
          </p:cNvPr>
          <p:cNvSpPr>
            <a:spLocks noGrp="1" noChangeArrowheads="1"/>
          </p:cNvSpPr>
          <p:nvPr>
            <p:ph type="ctrTitle"/>
          </p:nvPr>
        </p:nvSpPr>
        <p:spPr>
          <a:xfrm>
            <a:off x="649224" y="0"/>
            <a:ext cx="11987784" cy="902970"/>
          </a:xfrm>
        </p:spPr>
        <p:txBody>
          <a:bodyPr/>
          <a:lstStyle/>
          <a:p>
            <a:r>
              <a:rPr lang="en-US" altLang="en-US" sz="2400" dirty="0"/>
              <a:t>Maintenance and Continuity of MODIS, SNPP, and JPSS BRDF, NBAR Albedo products</a:t>
            </a:r>
            <a:br>
              <a:rPr lang="en-US" altLang="en-US" sz="2400" dirty="0"/>
            </a:br>
            <a:r>
              <a:rPr lang="en-US" altLang="en-US" sz="1800" dirty="0"/>
              <a:t>PI: C. Schaaf, </a:t>
            </a:r>
            <a:r>
              <a:rPr lang="en-US" altLang="en-US" sz="1800" dirty="0" err="1"/>
              <a:t>CoIs</a:t>
            </a:r>
            <a:r>
              <a:rPr lang="en-US" altLang="en-US" sz="1800" dirty="0"/>
              <a:t>: Z. Wang, I. Paynter, Collaborators: D. Hall, G. Riggs, X. Zhang</a:t>
            </a:r>
          </a:p>
        </p:txBody>
      </p:sp>
      <p:sp>
        <p:nvSpPr>
          <p:cNvPr id="2" name="TextBox 1">
            <a:extLst>
              <a:ext uri="{FF2B5EF4-FFF2-40B4-BE49-F238E27FC236}">
                <a16:creationId xmlns:a16="http://schemas.microsoft.com/office/drawing/2014/main" id="{1D524AB6-BE8E-4CD4-8C27-145C98C44F51}"/>
              </a:ext>
            </a:extLst>
          </p:cNvPr>
          <p:cNvSpPr txBox="1"/>
          <p:nvPr/>
        </p:nvSpPr>
        <p:spPr>
          <a:xfrm>
            <a:off x="0" y="919733"/>
            <a:ext cx="1198778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The global daily MODIS </a:t>
            </a:r>
            <a:r>
              <a:rPr lang="en-US" b="1" dirty="0"/>
              <a:t>MCD43</a:t>
            </a:r>
            <a:r>
              <a:rPr lang="en-US" dirty="0"/>
              <a:t> BRDF (</a:t>
            </a:r>
            <a:r>
              <a:rPr lang="en-US" b="1" dirty="0" err="1"/>
              <a:t>B</a:t>
            </a:r>
            <a:r>
              <a:rPr lang="en-US" dirty="0" err="1"/>
              <a:t>idirectonal</a:t>
            </a:r>
            <a:r>
              <a:rPr lang="en-US" dirty="0"/>
              <a:t> </a:t>
            </a:r>
            <a:r>
              <a:rPr lang="en-US" b="1" dirty="0"/>
              <a:t>R</a:t>
            </a:r>
            <a:r>
              <a:rPr lang="en-US" dirty="0"/>
              <a:t>eflectance </a:t>
            </a:r>
            <a:r>
              <a:rPr lang="en-US" b="1" dirty="0"/>
              <a:t>D</a:t>
            </a:r>
            <a:r>
              <a:rPr lang="en-US" dirty="0"/>
              <a:t>istribution </a:t>
            </a:r>
            <a:r>
              <a:rPr lang="en-US" b="1" dirty="0"/>
              <a:t>F</a:t>
            </a:r>
            <a:r>
              <a:rPr lang="en-US" dirty="0"/>
              <a:t>unction (BRDF) parameters , </a:t>
            </a:r>
            <a:r>
              <a:rPr lang="en-US" b="1" dirty="0"/>
              <a:t>N</a:t>
            </a:r>
            <a:r>
              <a:rPr lang="en-US" dirty="0"/>
              <a:t>adir </a:t>
            </a:r>
            <a:r>
              <a:rPr lang="en-US" b="1" dirty="0"/>
              <a:t>B</a:t>
            </a:r>
            <a:r>
              <a:rPr lang="en-US" dirty="0"/>
              <a:t>RDF-</a:t>
            </a:r>
            <a:r>
              <a:rPr lang="en-US" b="1" dirty="0"/>
              <a:t>A</a:t>
            </a:r>
            <a:r>
              <a:rPr lang="en-US" dirty="0"/>
              <a:t>djusted </a:t>
            </a:r>
            <a:r>
              <a:rPr lang="en-US" b="1" dirty="0" err="1"/>
              <a:t>R</a:t>
            </a:r>
            <a:r>
              <a:rPr lang="en-US" dirty="0" err="1"/>
              <a:t>eflectances</a:t>
            </a:r>
            <a:r>
              <a:rPr lang="en-US" dirty="0"/>
              <a:t> (NBAR) and White Sky (diffuse) and Black Sky (direct) Albedos are available under reprocessing C6.1 from 2000 to present.  </a:t>
            </a:r>
          </a:p>
          <a:p>
            <a:pPr marL="742950" lvl="1" indent="-285750">
              <a:buFont typeface="Arial" panose="020B0604020202020204" pitchFamily="34" charset="0"/>
              <a:buChar char="•"/>
            </a:pPr>
            <a:r>
              <a:rPr lang="en-US" dirty="0"/>
              <a:t>Seven spectral land bands and three shortwave broadbands at a gridded 500m spatial resolution in sinusoidal tiles, at 30arc second spatial resolution on a </a:t>
            </a:r>
            <a:r>
              <a:rPr lang="en-US" dirty="0" err="1"/>
              <a:t>lat</a:t>
            </a:r>
            <a:r>
              <a:rPr lang="en-US" dirty="0"/>
              <a:t>/</a:t>
            </a:r>
            <a:r>
              <a:rPr lang="en-US" dirty="0" err="1"/>
              <a:t>lon</a:t>
            </a:r>
            <a:r>
              <a:rPr lang="en-US" dirty="0"/>
              <a:t> projection (MCD43D*), and at a 0.05degree resolution (MCD43C*) – all with extensive QA.  </a:t>
            </a:r>
          </a:p>
        </p:txBody>
      </p:sp>
      <p:pic>
        <p:nvPicPr>
          <p:cNvPr id="21" name="Picture 20">
            <a:extLst>
              <a:ext uri="{FF2B5EF4-FFF2-40B4-BE49-F238E27FC236}">
                <a16:creationId xmlns:a16="http://schemas.microsoft.com/office/drawing/2014/main" id="{90710785-0147-4F19-846D-0F2856355D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5782136" y="2578608"/>
            <a:ext cx="6419088" cy="4279392"/>
          </a:xfrm>
          <a:prstGeom prst="rect">
            <a:avLst/>
          </a:prstGeom>
        </p:spPr>
      </p:pic>
      <p:sp>
        <p:nvSpPr>
          <p:cNvPr id="23" name="TextBox 22">
            <a:extLst>
              <a:ext uri="{FF2B5EF4-FFF2-40B4-BE49-F238E27FC236}">
                <a16:creationId xmlns:a16="http://schemas.microsoft.com/office/drawing/2014/main" id="{4CCA01D8-016A-4893-A8BD-1D4230C6B773}"/>
              </a:ext>
            </a:extLst>
          </p:cNvPr>
          <p:cNvSpPr txBox="1"/>
          <p:nvPr/>
        </p:nvSpPr>
        <p:spPr>
          <a:xfrm>
            <a:off x="0" y="2607565"/>
            <a:ext cx="5769864" cy="1754326"/>
          </a:xfrm>
          <a:prstGeom prst="rect">
            <a:avLst/>
          </a:prstGeom>
          <a:noFill/>
        </p:spPr>
        <p:txBody>
          <a:bodyPr wrap="square">
            <a:spAutoFit/>
          </a:bodyPr>
          <a:lstStyle/>
          <a:p>
            <a:pPr marL="742950" lvl="1" indent="-285750">
              <a:buFont typeface="Arial" panose="020B0604020202020204" pitchFamily="34" charset="0"/>
              <a:buChar char="•"/>
            </a:pPr>
            <a:r>
              <a:rPr lang="en-US" dirty="0"/>
              <a:t>Daily snow-free gap-filled product (MCD43GF*) at a gridded 30arc second on a </a:t>
            </a:r>
            <a:r>
              <a:rPr lang="en-US" dirty="0" err="1"/>
              <a:t>lat</a:t>
            </a:r>
            <a:r>
              <a:rPr lang="en-US" dirty="0"/>
              <a:t>/</a:t>
            </a:r>
            <a:r>
              <a:rPr lang="en-US" dirty="0" err="1"/>
              <a:t>lon</a:t>
            </a:r>
            <a:r>
              <a:rPr lang="en-US" dirty="0"/>
              <a:t> projection. </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VIIRS global daily </a:t>
            </a:r>
            <a:r>
              <a:rPr lang="en-US" b="1" dirty="0"/>
              <a:t>VNP43</a:t>
            </a:r>
            <a:r>
              <a:rPr lang="en-US" dirty="0"/>
              <a:t> BRDF, NBAR, and Albedo product under C1 reprocessing are also available (awaiting calibration enhancements for C2 reprocessing).   </a:t>
            </a:r>
          </a:p>
        </p:txBody>
      </p:sp>
      <p:sp>
        <p:nvSpPr>
          <p:cNvPr id="26" name="TextBox 25">
            <a:extLst>
              <a:ext uri="{FF2B5EF4-FFF2-40B4-BE49-F238E27FC236}">
                <a16:creationId xmlns:a16="http://schemas.microsoft.com/office/drawing/2014/main" id="{618EAA91-8055-409E-B8D5-D4393F24A688}"/>
              </a:ext>
            </a:extLst>
          </p:cNvPr>
          <p:cNvSpPr txBox="1"/>
          <p:nvPr/>
        </p:nvSpPr>
        <p:spPr>
          <a:xfrm>
            <a:off x="12272" y="4272677"/>
            <a:ext cx="5913040" cy="2585323"/>
          </a:xfrm>
          <a:prstGeom prst="rect">
            <a:avLst/>
          </a:prstGeom>
          <a:noFill/>
        </p:spPr>
        <p:txBody>
          <a:bodyPr wrap="square">
            <a:spAutoFit/>
          </a:bodyPr>
          <a:lstStyle/>
          <a:p>
            <a:pPr marL="742950" lvl="1" indent="-285750">
              <a:buFont typeface="Arial" panose="020B0604020202020204" pitchFamily="34" charset="0"/>
              <a:buChar char="•"/>
            </a:pPr>
            <a:r>
              <a:rPr lang="en-US" dirty="0"/>
              <a:t>Three </a:t>
            </a:r>
            <a:r>
              <a:rPr lang="en-US" b="1" dirty="0"/>
              <a:t>I</a:t>
            </a:r>
            <a:r>
              <a:rPr lang="en-US" dirty="0"/>
              <a:t>magery spectral bands (VNP43I*) at a gridded 500m spatial resolution. </a:t>
            </a:r>
          </a:p>
          <a:p>
            <a:pPr marL="742950" lvl="1" indent="-285750">
              <a:buFont typeface="Arial" panose="020B0604020202020204" pitchFamily="34" charset="0"/>
              <a:buChar char="•"/>
            </a:pPr>
            <a:r>
              <a:rPr lang="en-US" dirty="0"/>
              <a:t>Nine </a:t>
            </a:r>
            <a:r>
              <a:rPr lang="en-US" b="1" dirty="0"/>
              <a:t>M</a:t>
            </a:r>
            <a:r>
              <a:rPr lang="en-US" dirty="0"/>
              <a:t>oderate Spectral Bands, the </a:t>
            </a:r>
            <a:r>
              <a:rPr lang="en-US" b="1" dirty="0" err="1"/>
              <a:t>D</a:t>
            </a:r>
            <a:r>
              <a:rPr lang="en-US" dirty="0" err="1"/>
              <a:t>ay</a:t>
            </a:r>
            <a:r>
              <a:rPr lang="en-US" b="1" dirty="0" err="1"/>
              <a:t>N</a:t>
            </a:r>
            <a:r>
              <a:rPr lang="en-US" dirty="0" err="1"/>
              <a:t>ight</a:t>
            </a:r>
            <a:r>
              <a:rPr lang="en-US" dirty="0"/>
              <a:t> </a:t>
            </a:r>
            <a:r>
              <a:rPr lang="en-US" b="1" dirty="0"/>
              <a:t>B</a:t>
            </a:r>
            <a:r>
              <a:rPr lang="en-US" dirty="0"/>
              <a:t>and (VNP43M* and VNP43DNB*), and 3 shortwave broadbands) at a gridded 1km spatial resolution.  </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VIIRS </a:t>
            </a:r>
            <a:r>
              <a:rPr lang="en-US" b="1" dirty="0"/>
              <a:t>VJ143</a:t>
            </a:r>
            <a:r>
              <a:rPr lang="en-US" dirty="0"/>
              <a:t> BRDF, NBAR, and Albedo products are also under development to provide continuity well into a third decade and beyond.  </a:t>
            </a:r>
          </a:p>
        </p:txBody>
      </p:sp>
      <p:sp>
        <p:nvSpPr>
          <p:cNvPr id="25" name="TextBox 24">
            <a:extLst>
              <a:ext uri="{FF2B5EF4-FFF2-40B4-BE49-F238E27FC236}">
                <a16:creationId xmlns:a16="http://schemas.microsoft.com/office/drawing/2014/main" id="{C88767E3-9790-46B0-8CD9-AC7AD8142DFB}"/>
              </a:ext>
            </a:extLst>
          </p:cNvPr>
          <p:cNvSpPr txBox="1"/>
          <p:nvPr/>
        </p:nvSpPr>
        <p:spPr>
          <a:xfrm>
            <a:off x="6757416" y="2324836"/>
            <a:ext cx="5001768" cy="338554"/>
          </a:xfrm>
          <a:prstGeom prst="rect">
            <a:avLst/>
          </a:prstGeom>
          <a:noFill/>
        </p:spPr>
        <p:txBody>
          <a:bodyPr wrap="square" rtlCol="0">
            <a:spAutoFit/>
          </a:bodyPr>
          <a:lstStyle/>
          <a:p>
            <a:r>
              <a:rPr lang="en-US" sz="1600" dirty="0"/>
              <a:t>Comparisons of MCD. SNP, VJI Shortwave Albedos Values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D3FBD202-0C4C-43E4-874A-9CB2024BCC34}"/>
              </a:ext>
            </a:extLst>
          </p:cNvPr>
          <p:cNvSpPr>
            <a:spLocks noGrp="1" noChangeArrowheads="1"/>
          </p:cNvSpPr>
          <p:nvPr>
            <p:ph type="ctrTitle"/>
          </p:nvPr>
        </p:nvSpPr>
        <p:spPr>
          <a:xfrm>
            <a:off x="649224" y="0"/>
            <a:ext cx="11987784" cy="902970"/>
          </a:xfrm>
        </p:spPr>
        <p:txBody>
          <a:bodyPr/>
          <a:lstStyle/>
          <a:p>
            <a:r>
              <a:rPr lang="en-US" altLang="en-US" sz="2400" dirty="0"/>
              <a:t>Maintenance and Continuity of MODIS, SNPP, and JPSS BRDF, NBAR Albedo products</a:t>
            </a:r>
            <a:br>
              <a:rPr lang="en-US" altLang="en-US" sz="2400" dirty="0"/>
            </a:br>
            <a:r>
              <a:rPr lang="en-US" altLang="en-US" sz="1800" dirty="0"/>
              <a:t>PI: C. Schaaf, </a:t>
            </a:r>
            <a:r>
              <a:rPr lang="en-US" altLang="en-US" sz="1800" dirty="0" err="1"/>
              <a:t>CoIs</a:t>
            </a:r>
            <a:r>
              <a:rPr lang="en-US" altLang="en-US" sz="1800" dirty="0"/>
              <a:t>: Z. Wang, I. Paynter, Collaborators: D. Hall, G. Riggs, X. Zhang</a:t>
            </a:r>
          </a:p>
        </p:txBody>
      </p:sp>
      <p:pic>
        <p:nvPicPr>
          <p:cNvPr id="5" name="Picture 4">
            <a:extLst>
              <a:ext uri="{FF2B5EF4-FFF2-40B4-BE49-F238E27FC236}">
                <a16:creationId xmlns:a16="http://schemas.microsoft.com/office/drawing/2014/main" id="{4B0635CE-557E-4760-935D-87CD11A9D1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1496568" y="1048660"/>
            <a:ext cx="5143500" cy="3429000"/>
          </a:xfrm>
          <a:prstGeom prst="rect">
            <a:avLst/>
          </a:prstGeom>
        </p:spPr>
      </p:pic>
      <p:pic>
        <p:nvPicPr>
          <p:cNvPr id="6" name="Picture 5">
            <a:extLst>
              <a:ext uri="{FF2B5EF4-FFF2-40B4-BE49-F238E27FC236}">
                <a16:creationId xmlns:a16="http://schemas.microsoft.com/office/drawing/2014/main" id="{E197CDBC-2956-4D37-9EB1-DFB19B0859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6760064" y="1048660"/>
            <a:ext cx="5143500" cy="3429000"/>
          </a:xfrm>
          <a:prstGeom prst="rect">
            <a:avLst/>
          </a:prstGeom>
        </p:spPr>
      </p:pic>
      <p:cxnSp>
        <p:nvCxnSpPr>
          <p:cNvPr id="7" name="Straight Connector 6">
            <a:extLst>
              <a:ext uri="{FF2B5EF4-FFF2-40B4-BE49-F238E27FC236}">
                <a16:creationId xmlns:a16="http://schemas.microsoft.com/office/drawing/2014/main" id="{49BF8630-5BB9-4E93-90CD-DB0D47F17486}"/>
              </a:ext>
            </a:extLst>
          </p:cNvPr>
          <p:cNvCxnSpPr>
            <a:cxnSpLocks/>
          </p:cNvCxnSpPr>
          <p:nvPr/>
        </p:nvCxnSpPr>
        <p:spPr>
          <a:xfrm flipV="1">
            <a:off x="3101534" y="1048660"/>
            <a:ext cx="3679902" cy="54641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B2F525F8-492D-4163-8961-86A4E018BC53}"/>
              </a:ext>
            </a:extLst>
          </p:cNvPr>
          <p:cNvCxnSpPr>
            <a:endCxn id="6" idx="1"/>
          </p:cNvCxnSpPr>
          <p:nvPr/>
        </p:nvCxnSpPr>
        <p:spPr>
          <a:xfrm>
            <a:off x="3101534" y="2063656"/>
            <a:ext cx="3658530" cy="6995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8908A46-9252-4EC3-B824-A4AA1A0309A3}"/>
              </a:ext>
            </a:extLst>
          </p:cNvPr>
          <p:cNvCxnSpPr>
            <a:cxnSpLocks/>
            <a:endCxn id="6" idx="1"/>
          </p:cNvCxnSpPr>
          <p:nvPr/>
        </p:nvCxnSpPr>
        <p:spPr>
          <a:xfrm flipV="1">
            <a:off x="2316371" y="2763160"/>
            <a:ext cx="4443693" cy="12544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35CC3F-B298-47D8-A726-44D3705DC6DC}"/>
              </a:ext>
            </a:extLst>
          </p:cNvPr>
          <p:cNvCxnSpPr>
            <a:cxnSpLocks/>
          </p:cNvCxnSpPr>
          <p:nvPr/>
        </p:nvCxnSpPr>
        <p:spPr>
          <a:xfrm>
            <a:off x="2332366" y="4400658"/>
            <a:ext cx="4427698" cy="770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5E8F721-37CA-4EE0-A78D-E0E46D245BEC}"/>
              </a:ext>
            </a:extLst>
          </p:cNvPr>
          <p:cNvSpPr txBox="1"/>
          <p:nvPr/>
        </p:nvSpPr>
        <p:spPr>
          <a:xfrm>
            <a:off x="8083296" y="6391311"/>
            <a:ext cx="4713494" cy="369332"/>
          </a:xfrm>
          <a:prstGeom prst="rect">
            <a:avLst/>
          </a:prstGeom>
          <a:noFill/>
        </p:spPr>
        <p:txBody>
          <a:bodyPr wrap="square" rtlCol="0">
            <a:spAutoFit/>
          </a:bodyPr>
          <a:lstStyle/>
          <a:p>
            <a:r>
              <a:rPr lang="en-US" dirty="0">
                <a:solidFill>
                  <a:schemeClr val="bg1"/>
                </a:solidFill>
              </a:rPr>
              <a:t>MCD43A4A2019172h11v09</a:t>
            </a:r>
          </a:p>
        </p:txBody>
      </p:sp>
      <p:sp>
        <p:nvSpPr>
          <p:cNvPr id="12" name="TextBox 11">
            <a:extLst>
              <a:ext uri="{FF2B5EF4-FFF2-40B4-BE49-F238E27FC236}">
                <a16:creationId xmlns:a16="http://schemas.microsoft.com/office/drawing/2014/main" id="{AC8FB8C0-7F0A-4439-8C30-A53CDE120999}"/>
              </a:ext>
            </a:extLst>
          </p:cNvPr>
          <p:cNvSpPr txBox="1"/>
          <p:nvPr/>
        </p:nvSpPr>
        <p:spPr>
          <a:xfrm>
            <a:off x="9305373" y="2413408"/>
            <a:ext cx="2718187" cy="369332"/>
          </a:xfrm>
          <a:prstGeom prst="rect">
            <a:avLst/>
          </a:prstGeom>
          <a:noFill/>
        </p:spPr>
        <p:txBody>
          <a:bodyPr wrap="square" rtlCol="0">
            <a:spAutoFit/>
          </a:bodyPr>
          <a:lstStyle/>
          <a:p>
            <a:r>
              <a:rPr lang="en-US" dirty="0">
                <a:solidFill>
                  <a:schemeClr val="bg1"/>
                </a:solidFill>
              </a:rPr>
              <a:t>MCD43A42019172h08v05</a:t>
            </a:r>
          </a:p>
        </p:txBody>
      </p:sp>
      <p:sp>
        <p:nvSpPr>
          <p:cNvPr id="13" name="TextBox 12">
            <a:extLst>
              <a:ext uri="{FF2B5EF4-FFF2-40B4-BE49-F238E27FC236}">
                <a16:creationId xmlns:a16="http://schemas.microsoft.com/office/drawing/2014/main" id="{4D543BE3-B5B7-4832-9D61-64EB38CE9D2D}"/>
              </a:ext>
            </a:extLst>
          </p:cNvPr>
          <p:cNvSpPr txBox="1"/>
          <p:nvPr/>
        </p:nvSpPr>
        <p:spPr>
          <a:xfrm>
            <a:off x="1419649" y="2763160"/>
            <a:ext cx="1289304" cy="338554"/>
          </a:xfrm>
          <a:prstGeom prst="rect">
            <a:avLst/>
          </a:prstGeom>
          <a:noFill/>
        </p:spPr>
        <p:txBody>
          <a:bodyPr wrap="square" rtlCol="0">
            <a:spAutoFit/>
          </a:bodyPr>
          <a:lstStyle/>
          <a:p>
            <a:r>
              <a:rPr lang="en-US" sz="1600" dirty="0">
                <a:solidFill>
                  <a:schemeClr val="bg1"/>
                </a:solidFill>
              </a:rPr>
              <a:t>MCD43</a:t>
            </a:r>
          </a:p>
        </p:txBody>
      </p:sp>
      <p:sp>
        <p:nvSpPr>
          <p:cNvPr id="15" name="TextBox 14">
            <a:extLst>
              <a:ext uri="{FF2B5EF4-FFF2-40B4-BE49-F238E27FC236}">
                <a16:creationId xmlns:a16="http://schemas.microsoft.com/office/drawing/2014/main" id="{8D18D488-7226-4C54-A06D-3480CD437ECD}"/>
              </a:ext>
            </a:extLst>
          </p:cNvPr>
          <p:cNvSpPr txBox="1"/>
          <p:nvPr/>
        </p:nvSpPr>
        <p:spPr>
          <a:xfrm>
            <a:off x="3227832" y="2719865"/>
            <a:ext cx="1161288" cy="369332"/>
          </a:xfrm>
          <a:prstGeom prst="rect">
            <a:avLst/>
          </a:prstGeom>
          <a:noFill/>
        </p:spPr>
        <p:txBody>
          <a:bodyPr wrap="square" rtlCol="0">
            <a:spAutoFit/>
          </a:bodyPr>
          <a:lstStyle/>
          <a:p>
            <a:r>
              <a:rPr lang="en-US" dirty="0">
                <a:solidFill>
                  <a:schemeClr val="bg1"/>
                </a:solidFill>
              </a:rPr>
              <a:t>VNP43</a:t>
            </a:r>
          </a:p>
        </p:txBody>
      </p:sp>
      <p:sp>
        <p:nvSpPr>
          <p:cNvPr id="20" name="TextBox 19">
            <a:extLst>
              <a:ext uri="{FF2B5EF4-FFF2-40B4-BE49-F238E27FC236}">
                <a16:creationId xmlns:a16="http://schemas.microsoft.com/office/drawing/2014/main" id="{BB095D1F-4754-4F72-A48D-760F4D3E46A5}"/>
              </a:ext>
            </a:extLst>
          </p:cNvPr>
          <p:cNvSpPr txBox="1"/>
          <p:nvPr/>
        </p:nvSpPr>
        <p:spPr>
          <a:xfrm>
            <a:off x="4907999" y="2695966"/>
            <a:ext cx="6851185" cy="369332"/>
          </a:xfrm>
          <a:prstGeom prst="rect">
            <a:avLst/>
          </a:prstGeom>
          <a:noFill/>
        </p:spPr>
        <p:txBody>
          <a:bodyPr wrap="square">
            <a:spAutoFit/>
          </a:bodyPr>
          <a:lstStyle/>
          <a:p>
            <a:r>
              <a:rPr lang="en-US" dirty="0">
                <a:solidFill>
                  <a:schemeClr val="bg1"/>
                </a:solidFill>
              </a:rPr>
              <a:t>VJ143</a:t>
            </a:r>
          </a:p>
        </p:txBody>
      </p:sp>
      <p:sp>
        <p:nvSpPr>
          <p:cNvPr id="18" name="TextBox 17">
            <a:extLst>
              <a:ext uri="{FF2B5EF4-FFF2-40B4-BE49-F238E27FC236}">
                <a16:creationId xmlns:a16="http://schemas.microsoft.com/office/drawing/2014/main" id="{0A8B7507-DFEC-4ED7-9A09-3FCA09B1260B}"/>
              </a:ext>
            </a:extLst>
          </p:cNvPr>
          <p:cNvSpPr txBox="1"/>
          <p:nvPr/>
        </p:nvSpPr>
        <p:spPr>
          <a:xfrm>
            <a:off x="9305373" y="4120834"/>
            <a:ext cx="2924556" cy="369332"/>
          </a:xfrm>
          <a:prstGeom prst="rect">
            <a:avLst/>
          </a:prstGeom>
          <a:noFill/>
        </p:spPr>
        <p:txBody>
          <a:bodyPr wrap="square">
            <a:spAutoFit/>
          </a:bodyPr>
          <a:lstStyle/>
          <a:p>
            <a:r>
              <a:rPr lang="en-US" dirty="0">
                <a:solidFill>
                  <a:schemeClr val="bg1"/>
                </a:solidFill>
              </a:rPr>
              <a:t>MCD43A42019172h11v09</a:t>
            </a:r>
          </a:p>
        </p:txBody>
      </p:sp>
      <p:pic>
        <p:nvPicPr>
          <p:cNvPr id="19" name="Picture 3">
            <a:extLst>
              <a:ext uri="{FF2B5EF4-FFF2-40B4-BE49-F238E27FC236}">
                <a16:creationId xmlns:a16="http://schemas.microsoft.com/office/drawing/2014/main" id="{68BC0D92-1F95-4FBE-A118-AE2680FFF54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tretch>
            <a:fillRect/>
          </a:stretch>
        </p:blipFill>
        <p:spPr bwMode="auto">
          <a:xfrm>
            <a:off x="7912208" y="4553677"/>
            <a:ext cx="3968749" cy="19843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a:extLst>
              <a:ext uri="{FF2B5EF4-FFF2-40B4-BE49-F238E27FC236}">
                <a16:creationId xmlns:a16="http://schemas.microsoft.com/office/drawing/2014/main" id="{BE412487-B25E-43B4-BA13-6531EC4DB90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tretch>
            <a:fillRect/>
          </a:stretch>
        </p:blipFill>
        <p:spPr bwMode="auto">
          <a:xfrm>
            <a:off x="3862977" y="4572643"/>
            <a:ext cx="3968751" cy="1984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9A92285-5027-4CA8-B61E-0810DE9AAC44}"/>
              </a:ext>
            </a:extLst>
          </p:cNvPr>
          <p:cNvSpPr txBox="1"/>
          <p:nvPr/>
        </p:nvSpPr>
        <p:spPr>
          <a:xfrm>
            <a:off x="73152" y="1321865"/>
            <a:ext cx="1499616" cy="923330"/>
          </a:xfrm>
          <a:prstGeom prst="rect">
            <a:avLst/>
          </a:prstGeom>
          <a:noFill/>
        </p:spPr>
        <p:txBody>
          <a:bodyPr wrap="square" rtlCol="0">
            <a:spAutoFit/>
          </a:bodyPr>
          <a:lstStyle/>
          <a:p>
            <a:r>
              <a:rPr lang="en-US" dirty="0"/>
              <a:t>MODIS, SNPP, JPSS-1 NBAR </a:t>
            </a:r>
          </a:p>
          <a:p>
            <a:r>
              <a:rPr lang="en-US" dirty="0"/>
              <a:t>Comparisons</a:t>
            </a:r>
          </a:p>
        </p:txBody>
      </p:sp>
      <p:sp>
        <p:nvSpPr>
          <p:cNvPr id="23" name="TextBox 22">
            <a:extLst>
              <a:ext uri="{FF2B5EF4-FFF2-40B4-BE49-F238E27FC236}">
                <a16:creationId xmlns:a16="http://schemas.microsoft.com/office/drawing/2014/main" id="{B6E9FDED-5F40-443C-A250-53985A874B86}"/>
              </a:ext>
            </a:extLst>
          </p:cNvPr>
          <p:cNvSpPr txBox="1"/>
          <p:nvPr/>
        </p:nvSpPr>
        <p:spPr>
          <a:xfrm>
            <a:off x="6646" y="4572716"/>
            <a:ext cx="3695371" cy="2308324"/>
          </a:xfrm>
          <a:prstGeom prst="rect">
            <a:avLst/>
          </a:prstGeom>
          <a:noFill/>
        </p:spPr>
        <p:txBody>
          <a:bodyPr wrap="square">
            <a:spAutoFit/>
          </a:bodyPr>
          <a:lstStyle/>
          <a:p>
            <a:r>
              <a:rPr lang="en-US" dirty="0"/>
              <a:t>MCD43 currently relies on both Aqua and Terra observations.  Loss of one satellite does not affect the absolute values of the retrievals flagged as high quality,  but it does reduce the number of high quality observations possible.  Combined use of SNPP and VJ1 mitigates this impact.</a:t>
            </a:r>
          </a:p>
        </p:txBody>
      </p:sp>
      <p:sp>
        <p:nvSpPr>
          <p:cNvPr id="25" name="TextBox 24">
            <a:extLst>
              <a:ext uri="{FF2B5EF4-FFF2-40B4-BE49-F238E27FC236}">
                <a16:creationId xmlns:a16="http://schemas.microsoft.com/office/drawing/2014/main" id="{6CD12069-AE7A-4C34-9BAE-EFFA4BDF6603}"/>
              </a:ext>
            </a:extLst>
          </p:cNvPr>
          <p:cNvSpPr txBox="1"/>
          <p:nvPr/>
        </p:nvSpPr>
        <p:spPr>
          <a:xfrm>
            <a:off x="3782497" y="6538051"/>
            <a:ext cx="8157129" cy="369332"/>
          </a:xfrm>
          <a:prstGeom prst="rect">
            <a:avLst/>
          </a:prstGeom>
          <a:noFill/>
        </p:spPr>
        <p:txBody>
          <a:bodyPr wrap="square">
            <a:spAutoFit/>
          </a:bodyPr>
          <a:lstStyle/>
          <a:p>
            <a:r>
              <a:rPr lang="en-US" dirty="0"/>
              <a:t>Difference in MCD43 quality globally where green is high quality, red is poorer quality </a:t>
            </a:r>
          </a:p>
        </p:txBody>
      </p:sp>
      <p:sp>
        <p:nvSpPr>
          <p:cNvPr id="24" name="TextBox 23">
            <a:extLst>
              <a:ext uri="{FF2B5EF4-FFF2-40B4-BE49-F238E27FC236}">
                <a16:creationId xmlns:a16="http://schemas.microsoft.com/office/drawing/2014/main" id="{4B257B83-0BA7-4D1A-B2F7-9EF907258FAD}"/>
              </a:ext>
            </a:extLst>
          </p:cNvPr>
          <p:cNvSpPr txBox="1"/>
          <p:nvPr/>
        </p:nvSpPr>
        <p:spPr>
          <a:xfrm>
            <a:off x="3782497" y="6058236"/>
            <a:ext cx="1536192" cy="369332"/>
          </a:xfrm>
          <a:prstGeom prst="rect">
            <a:avLst/>
          </a:prstGeom>
          <a:noFill/>
        </p:spPr>
        <p:txBody>
          <a:bodyPr wrap="square" rtlCol="0">
            <a:spAutoFit/>
          </a:bodyPr>
          <a:lstStyle/>
          <a:p>
            <a:r>
              <a:rPr lang="en-US" dirty="0"/>
              <a:t>Terra alone</a:t>
            </a:r>
          </a:p>
        </p:txBody>
      </p:sp>
      <p:sp>
        <p:nvSpPr>
          <p:cNvPr id="26" name="TextBox 25">
            <a:extLst>
              <a:ext uri="{FF2B5EF4-FFF2-40B4-BE49-F238E27FC236}">
                <a16:creationId xmlns:a16="http://schemas.microsoft.com/office/drawing/2014/main" id="{6B11D9D0-49F5-4DCF-89FB-BA1A058B2A13}"/>
              </a:ext>
            </a:extLst>
          </p:cNvPr>
          <p:cNvSpPr txBox="1"/>
          <p:nvPr/>
        </p:nvSpPr>
        <p:spPr>
          <a:xfrm>
            <a:off x="7912208" y="6047870"/>
            <a:ext cx="1423772" cy="369332"/>
          </a:xfrm>
          <a:prstGeom prst="rect">
            <a:avLst/>
          </a:prstGeom>
          <a:noFill/>
        </p:spPr>
        <p:txBody>
          <a:bodyPr wrap="square" rtlCol="0">
            <a:spAutoFit/>
          </a:bodyPr>
          <a:lstStyle/>
          <a:p>
            <a:r>
              <a:rPr lang="en-US" dirty="0" err="1"/>
              <a:t>Terra+Aqua</a:t>
            </a:r>
            <a:endParaRPr lang="en-US" dirty="0"/>
          </a:p>
        </p:txBody>
      </p:sp>
    </p:spTree>
    <p:extLst>
      <p:ext uri="{BB962C8B-B14F-4D97-AF65-F5344CB8AC3E}">
        <p14:creationId xmlns:p14="http://schemas.microsoft.com/office/powerpoint/2010/main" val="2825484511"/>
      </p:ext>
    </p:extLst>
  </p:cSld>
  <p:clrMapOvr>
    <a:masterClrMapping/>
  </p:clrMapOvr>
</p:sld>
</file>

<file path=ppt/theme/theme1.xml><?xml version="1.0" encoding="utf-8"?>
<a:theme xmlns:a="http://schemas.openxmlformats.org/drawingml/2006/main" name="Theme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9BC9F085-E803-4B8A-875E-5F857AC45700}" vid="{5815D2D3-327D-4534-B5C9-7022DF01D0AC}"/>
    </a:ext>
  </a:extLst>
</a:theme>
</file>

<file path=docProps/app.xml><?xml version="1.0" encoding="utf-8"?>
<Properties xmlns="http://schemas.openxmlformats.org/officeDocument/2006/extended-properties" xmlns:vt="http://schemas.openxmlformats.org/officeDocument/2006/docPropsVTypes">
  <Template>LandMeet_April2022_Template</Template>
  <TotalTime>210</TotalTime>
  <Words>382</Words>
  <Application>Microsoft Office PowerPoint</Application>
  <PresentationFormat>Widescreen</PresentationFormat>
  <Paragraphs>24</Paragraphs>
  <Slides>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Calibri</vt:lpstr>
      <vt:lpstr>Theme4</vt:lpstr>
      <vt:lpstr>Maintenance and Continuity of MODIS, SNPP, and JPSS BRDF, NBAR Albedo products PI: C. Schaaf, CoIs: Z. Wang, I. Paynter, Collaborators: D. Hall, G. Riggs, X. Zhang</vt:lpstr>
      <vt:lpstr>Maintenance and Continuity of MODIS, SNPP, and JPSS BRDF, NBAR Albedo products PI: C. Schaaf, CoIs: Z. Wang, I. Paynter, Collaborators: D. Hall, G. Riggs, X. Zhang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Crystal L Schaaf</dc:creator>
  <cp:lastModifiedBy>Crystal L Schaaf</cp:lastModifiedBy>
  <cp:revision>19</cp:revision>
  <dcterms:created xsi:type="dcterms:W3CDTF">2022-04-09T18:08:29Z</dcterms:created>
  <dcterms:modified xsi:type="dcterms:W3CDTF">2022-04-10T01:42:19Z</dcterms:modified>
</cp:coreProperties>
</file>