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7" autoAdjust="0"/>
    <p:restoredTop sz="94660"/>
  </p:normalViewPr>
  <p:slideViewPr>
    <p:cSldViewPr snapToGrid="0">
      <p:cViewPr>
        <p:scale>
          <a:sx n="120" d="100"/>
          <a:sy n="120" d="100"/>
        </p:scale>
        <p:origin x="1040" y="1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53D79-0500-8D4D-A02C-70E82009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42AA-8E04-B94A-825A-B285226B5D5E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5B5B-FA7B-244E-B8B2-47FD68C1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35614-E185-1240-AF3C-9D103C9DC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1CD5-2E6C-B34B-9304-B8474D32A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B090B-4EB7-FC4C-B3A9-C0F70884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7591-13AE-474D-9CD5-33BF8169FE1A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69DC1-FF5F-8644-A166-91DEE231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B69A8-F7E3-8A46-A615-560C7EA9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5EAE-C7AB-D448-B177-B2791F6B3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01BD-757D-614E-AF52-4F19A74C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B268-36E6-1B44-9843-36F365456651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D6F47-AC28-1446-94E7-757B50BE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6E5F9-A379-164E-A8E9-73454590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0054-436C-3C4B-B847-7ECD9503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1FB09-CADA-6B48-91BE-D2B81EBB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85EE-616D-7945-AD1C-63B6D2DC7CCA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31020-B0E3-DD47-8231-8EC307F9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BBD65-CCA8-8148-843D-438A2123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E53E-1CD1-0C47-80EC-3768155DD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5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57450-B2BB-1440-B1A6-D31728F7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21BC-A24A-DC43-9FDE-34E422884A8E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378C5-74DE-3745-9242-C22426E5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797BF-0323-4447-912C-CB52150C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E57A-D80C-2547-A987-422904C7B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8EFF25-3033-8A49-AF19-0754F87E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02A2-455F-5E42-8DC7-1559D0DD9860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D94AC5-1101-7F44-ADAD-BA39E67A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AC3B30-110C-6A48-B38A-ED1EF7C0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20CD-0408-714C-A589-F771BB6C2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2BBB0D-F076-4349-BC1D-69E40E29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1E14-E8DF-6E4D-ADB6-193AFDE4F316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8D8646-7229-444E-9219-EC4F7E4D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11AA25-9576-DD4E-B7F4-7A6A77A58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86F4-9E59-D949-B78D-D4F833342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F4900E-DCD4-8F48-B6ED-4AC0F310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46F9-2C31-7F40-8444-074275432B24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5ECAE84-351F-4F47-A679-80B694F7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50C664-F4BC-BF43-86A4-E2EBA35E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F4C9-2D4B-A445-BBE4-46D6D403E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5FD426-0612-5F40-988D-753CAC5A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A4B9-54B7-904A-BDEB-704C8769AD4B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5D92D7-0068-7549-BAE4-CB3F4108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547A1D-FA55-F843-86FC-6E266F17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9D37-E934-7D48-9559-4446E0EA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4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476245-8569-9E44-B483-54C4FE5F5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F254-1281-174E-ADCF-0BFA15CAC362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773FC6-5C0E-E340-8C8C-08D527BA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A363BA-8DD7-F94D-8E12-32887F07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FE92-9707-9043-A02B-638692EE1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0"/>
            <a:ext cx="73152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27AC58-0BBD-E64D-80C2-92B6815F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40C4-FB87-9147-BB2A-1D0A7D30A63F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E34970-2055-3E46-9AC0-3395AA6A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CFEBC5-30B3-2642-947A-64EC1677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4288-43AD-8A4A-9B65-2D1A99439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5335BE38-2706-CB4D-9136-DCE023AE9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8753-06AA-414D-8F82-D39F466DC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FA73A8-4A70-524F-AC99-EAFD7B5B2C22}" type="datetimeFigureOut">
              <a:rPr lang="en-US"/>
              <a:pPr>
                <a:defRPr/>
              </a:pPr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29CF8-523F-4E4C-AC26-B29F4AB15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03648-648C-2140-BDC3-CE304905E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25DFBE-7D14-3646-9A3F-2F27A9B6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22">
            <a:extLst>
              <a:ext uri="{FF2B5EF4-FFF2-40B4-BE49-F238E27FC236}">
                <a16:creationId xmlns:a16="http://schemas.microsoft.com/office/drawing/2014/main" id="{F76227A8-DBA6-5B4B-B1C2-0B2C655B7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938"/>
            <a:ext cx="12192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031" name="Picture 8" descr="Macintosh HD:Users:gtiona:Documents:GI_info:GI - NPP:Instruments:CERES:CERES LaRC F2F 012808:">
            <a:extLst>
              <a:ext uri="{FF2B5EF4-FFF2-40B4-BE49-F238E27FC236}">
                <a16:creationId xmlns:a16="http://schemas.microsoft.com/office/drawing/2014/main" id="{61B06B1A-CA8E-F64A-8089-65E6ECA3C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81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6">
            <a:extLst>
              <a:ext uri="{FF2B5EF4-FFF2-40B4-BE49-F238E27FC236}">
                <a16:creationId xmlns:a16="http://schemas.microsoft.com/office/drawing/2014/main" id="{E2259A7E-09EF-454E-8432-30ED25398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itle Placeholder 1">
            <a:extLst>
              <a:ext uri="{FF2B5EF4-FFF2-40B4-BE49-F238E27FC236}">
                <a16:creationId xmlns:a16="http://schemas.microsoft.com/office/drawing/2014/main" id="{1DEBF53B-7D8E-DB46-BF56-AD45C8D62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hart, histogram, scatter chart&#10;&#10;Description automatically generated">
            <a:extLst>
              <a:ext uri="{FF2B5EF4-FFF2-40B4-BE49-F238E27FC236}">
                <a16:creationId xmlns:a16="http://schemas.microsoft.com/office/drawing/2014/main" id="{596175B7-0F73-A242-BA4D-E90C23A23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591" y="998712"/>
            <a:ext cx="3779519" cy="2834640"/>
          </a:xfrm>
          <a:prstGeom prst="rect">
            <a:avLst/>
          </a:prstGeom>
        </p:spPr>
      </p:pic>
      <p:sp>
        <p:nvSpPr>
          <p:cNvPr id="13313" name="Title 1">
            <a:extLst>
              <a:ext uri="{FF2B5EF4-FFF2-40B4-BE49-F238E27FC236}">
                <a16:creationId xmlns:a16="http://schemas.microsoft.com/office/drawing/2014/main" id="{F0096956-6124-1241-BFA3-FADE839EB9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6000" y="67672"/>
            <a:ext cx="10363200" cy="823849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MODIS/VIIRS Surface Reflectance Maintenance and Long Term Continuity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02AF30-2044-8A4E-8EBB-497C3E012236}"/>
              </a:ext>
            </a:extLst>
          </p:cNvPr>
          <p:cNvSpPr txBox="1"/>
          <p:nvPr/>
        </p:nvSpPr>
        <p:spPr>
          <a:xfrm>
            <a:off x="0" y="6575755"/>
            <a:ext cx="200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Eric </a:t>
            </a:r>
            <a:r>
              <a:rPr lang="en-US" sz="1400" dirty="0" err="1"/>
              <a:t>Vermote</a:t>
            </a:r>
            <a:r>
              <a:rPr lang="en-US" sz="1400" dirty="0"/>
              <a:t> NASA/GSFC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D9A8E1-7207-D743-8057-E94901441237}"/>
              </a:ext>
            </a:extLst>
          </p:cNvPr>
          <p:cNvSpPr txBox="1">
            <a:spLocks/>
          </p:cNvSpPr>
          <p:nvPr/>
        </p:nvSpPr>
        <p:spPr>
          <a:xfrm>
            <a:off x="120322" y="978493"/>
            <a:ext cx="3404113" cy="238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cs typeface="Cambria"/>
              </a:rPr>
              <a:t>MODIS SR Product suite (Aqua/Terra)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00FF"/>
                </a:solidFill>
              </a:rPr>
              <a:t>Collection 6.1 </a:t>
            </a:r>
            <a:endParaRPr lang="en-US" altLang="zh-CN" sz="1200" dirty="0">
              <a:solidFill>
                <a:srgbClr val="FF0000"/>
              </a:solidFill>
              <a:cs typeface="Cambri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Bands 1 through 7 (0.47mic-2.13mic)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Level2, 2G,3 250m, 500m, 0.05 deg.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Daily, 8 days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>
                <a:cs typeface="Cambria"/>
              </a:rPr>
              <a:t>Status and Updates: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100" dirty="0">
                <a:cs typeface="Cambria"/>
              </a:rPr>
              <a:t>MODIS SR collection 6 ( </a:t>
            </a:r>
            <a:r>
              <a:rPr lang="en-US" sz="1100" dirty="0" err="1">
                <a:cs typeface="Cambria"/>
              </a:rPr>
              <a:t>LaSRC</a:t>
            </a:r>
            <a:r>
              <a:rPr lang="en-US" sz="1100" dirty="0">
                <a:cs typeface="Cambria"/>
              </a:rPr>
              <a:t>: Land Surface Reflectance Code) is the basis for a variety of SR product (VIIRS, AVHRR, Landsat, Sentinel 2) </a:t>
            </a:r>
            <a:r>
              <a:rPr lang="en-US" sz="1100" b="1" u="sng" dirty="0">
                <a:cs typeface="Cambria"/>
              </a:rPr>
              <a:t>assuring consistency and traceability in the SR products from multiple satellites/instruments</a:t>
            </a:r>
            <a:r>
              <a:rPr lang="en-US" sz="1100" dirty="0">
                <a:cs typeface="Cambria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100" dirty="0">
                <a:cs typeface="Cambria"/>
              </a:rPr>
              <a:t>Validation stage IV (AERONET) and BELMANIP </a:t>
            </a:r>
            <a:r>
              <a:rPr lang="en-US" sz="1100" dirty="0" err="1">
                <a:cs typeface="Cambria"/>
              </a:rPr>
              <a:t>ananlysis</a:t>
            </a:r>
            <a:r>
              <a:rPr lang="en-US" sz="1100" dirty="0">
                <a:cs typeface="Cambria"/>
              </a:rPr>
              <a:t> is on-going. </a:t>
            </a:r>
            <a:r>
              <a:rPr lang="en-US" sz="1100" i="1" dirty="0">
                <a:cs typeface="Cambria"/>
              </a:rPr>
              <a:t>ACIX-I-II (Landsat 8/ S2) is completed, ACIX-III,CMIX-II starting in June 2022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1200" dirty="0">
              <a:solidFill>
                <a:srgbClr val="0000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69B613-BF0C-F847-9344-6ED438F80DD8}"/>
              </a:ext>
            </a:extLst>
          </p:cNvPr>
          <p:cNvSpPr txBox="1">
            <a:spLocks/>
          </p:cNvSpPr>
          <p:nvPr/>
        </p:nvSpPr>
        <p:spPr>
          <a:xfrm>
            <a:off x="133263" y="4163232"/>
            <a:ext cx="3499087" cy="22360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cs typeface="Cambria"/>
              </a:rPr>
              <a:t>VIIRS SR Product suite (SNPP/NOAA20)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rgbClr val="0000FF"/>
                </a:solidFill>
              </a:rPr>
              <a:t>Collection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Bands M1-M11, I1-I3 (0.42mic-2.25mic)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375m, 500m,750m,1km, 0.05 deg.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cs typeface="Cambria"/>
              </a:rPr>
              <a:t>Daily, 8 days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cs typeface="Cambria"/>
              </a:rPr>
              <a:t>Status and Updates:</a:t>
            </a:r>
          </a:p>
          <a:p>
            <a:r>
              <a:rPr lang="en-US" sz="1100" dirty="0">
                <a:cs typeface="Cambria"/>
              </a:rPr>
              <a:t>Adapted from MODIS </a:t>
            </a:r>
            <a:r>
              <a:rPr lang="en-US" sz="1100" dirty="0" err="1">
                <a:cs typeface="Cambria"/>
              </a:rPr>
              <a:t>LaSRC</a:t>
            </a:r>
            <a:r>
              <a:rPr lang="en-US" sz="1100" dirty="0">
                <a:cs typeface="Cambria"/>
              </a:rPr>
              <a:t> (Land Surface Reflectance Code)</a:t>
            </a:r>
          </a:p>
          <a:p>
            <a:r>
              <a:rPr lang="en-US" sz="1100" dirty="0">
                <a:cs typeface="Cambria"/>
              </a:rPr>
              <a:t>Validation stage IV (AERONET) and cross-comparison with MODIS is on-going (BELMANIP).</a:t>
            </a:r>
          </a:p>
          <a:p>
            <a:r>
              <a:rPr lang="en-US" sz="1100" dirty="0">
                <a:cs typeface="Cambria"/>
              </a:rPr>
              <a:t>Consistency with NOAA products is being work in collaboration with  NOAA/STAR team.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/>
          </a:p>
          <a:p>
            <a:pPr marL="0" indent="0">
              <a:buNone/>
            </a:pPr>
            <a:endParaRPr lang="en-US" sz="700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10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A1FD34-C9CC-2B44-A92C-26B4B402F4C0}"/>
              </a:ext>
            </a:extLst>
          </p:cNvPr>
          <p:cNvSpPr txBox="1"/>
          <p:nvPr/>
        </p:nvSpPr>
        <p:spPr>
          <a:xfrm>
            <a:off x="3880206" y="975436"/>
            <a:ext cx="4287749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VIIRS is cross-calibrated with MODIS to ensure optimal consistency using Aqua (NIR), Deep Convective Clouds (VIS) and </a:t>
            </a:r>
            <a:r>
              <a:rPr lang="en-US" sz="1400" b="1" dirty="0" err="1"/>
              <a:t>Sunglint</a:t>
            </a:r>
            <a:r>
              <a:rPr lang="en-US" sz="1400" b="1" dirty="0"/>
              <a:t> (SWIR)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049DE678-CDD4-2A4F-80D9-F7D2E6935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02808"/>
              </p:ext>
            </p:extLst>
          </p:nvPr>
        </p:nvGraphicFramePr>
        <p:xfrm>
          <a:off x="3880205" y="1758131"/>
          <a:ext cx="4287749" cy="2802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301">
                  <a:extLst>
                    <a:ext uri="{9D8B030D-6E8A-4147-A177-3AD203B41FA5}">
                      <a16:colId xmlns:a16="http://schemas.microsoft.com/office/drawing/2014/main" val="3893016670"/>
                    </a:ext>
                  </a:extLst>
                </a:gridCol>
                <a:gridCol w="1793130">
                  <a:extLst>
                    <a:ext uri="{9D8B030D-6E8A-4147-A177-3AD203B41FA5}">
                      <a16:colId xmlns:a16="http://schemas.microsoft.com/office/drawing/2014/main" val="2283824647"/>
                    </a:ext>
                  </a:extLst>
                </a:gridCol>
                <a:gridCol w="1922318">
                  <a:extLst>
                    <a:ext uri="{9D8B030D-6E8A-4147-A177-3AD203B41FA5}">
                      <a16:colId xmlns:a16="http://schemas.microsoft.com/office/drawing/2014/main" val="2165195239"/>
                    </a:ext>
                  </a:extLst>
                </a:gridCol>
              </a:tblGrid>
              <a:tr h="197180">
                <a:tc>
                  <a:txBody>
                    <a:bodyPr/>
                    <a:lstStyle/>
                    <a:p>
                      <a:r>
                        <a:rPr lang="en-US" sz="900" dirty="0"/>
                        <a:t>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NOAA20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SNPP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820698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1.0213+0.001292x(Year-2018)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0.9652-0.000235x(Year-2012)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663064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1.0276+0.001683x(Year-2018)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0.9799+0.000179x(Year-2012)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4248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1.0260+0.001680x(Year-2018)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0.9850-0.000579x(Year-2012)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347861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1.0264+0.001605x(Year-2018)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0.9827-0.000125x(Year-2012)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6855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1.0201+0.000917x(Year-2018)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0.9806+0.000243x(Year-2012)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94109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M7(I2)*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1.0068+0.000814x(Year-2018)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0.9724+0.000862x(Year-2012)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749760"/>
                  </a:ext>
                </a:extLst>
              </a:tr>
              <a:tr h="287434">
                <a:tc>
                  <a:txBody>
                    <a:bodyPr/>
                    <a:lstStyle/>
                    <a:p>
                      <a:r>
                        <a:rPr lang="en-US" sz="900" dirty="0"/>
                        <a:t>M7(M5)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1.0080+0.000834x(Year-2018)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0.9723+0.000821x(Year-2012)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937454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1.0333+0.001299x(Year-2018)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0.9948+0.000433x(Year-2012)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31522"/>
                  </a:ext>
                </a:extLst>
              </a:tr>
              <a:tr h="285816">
                <a:tc>
                  <a:txBody>
                    <a:bodyPr/>
                    <a:lstStyle/>
                    <a:p>
                      <a:r>
                        <a:rPr lang="en-US" sz="900" dirty="0"/>
                        <a:t>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1.0121+0.000514x(Year-2018)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0.9731+0.000760x(Year-2012)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4131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3906E28-747C-9A4B-9287-4C94943904C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43" r="-4167" b="8497"/>
          <a:stretch/>
        </p:blipFill>
        <p:spPr bwMode="auto">
          <a:xfrm>
            <a:off x="3938090" y="4628913"/>
            <a:ext cx="4315819" cy="1770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A8037D-2CA8-2141-8914-6205E8E25C37}"/>
              </a:ext>
            </a:extLst>
          </p:cNvPr>
          <p:cNvSpPr txBox="1"/>
          <p:nvPr/>
        </p:nvSpPr>
        <p:spPr>
          <a:xfrm>
            <a:off x="5353234" y="6029961"/>
            <a:ext cx="171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BELMANIP SITES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07DBD4-9F35-524D-BD00-92581F822662}"/>
              </a:ext>
            </a:extLst>
          </p:cNvPr>
          <p:cNvSpPr txBox="1"/>
          <p:nvPr/>
        </p:nvSpPr>
        <p:spPr>
          <a:xfrm>
            <a:off x="8929874" y="878556"/>
            <a:ext cx="3053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NIR, analysis over BELMANIP (ref Aqua)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D2882A5-B0FF-8B4C-ABEA-A28026D7879A}"/>
              </a:ext>
            </a:extLst>
          </p:cNvPr>
          <p:cNvCxnSpPr/>
          <p:nvPr/>
        </p:nvCxnSpPr>
        <p:spPr>
          <a:xfrm>
            <a:off x="11126642" y="2448917"/>
            <a:ext cx="559293" cy="276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2FE701-1E1D-8D49-8BA5-F703802C5384}"/>
              </a:ext>
            </a:extLst>
          </p:cNvPr>
          <p:cNvSpPr txBox="1"/>
          <p:nvPr/>
        </p:nvSpPr>
        <p:spPr>
          <a:xfrm>
            <a:off x="9883728" y="2244289"/>
            <a:ext cx="124291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Results of SIPS </a:t>
            </a:r>
          </a:p>
          <a:p>
            <a:r>
              <a:rPr lang="en-US" sz="1100" dirty="0"/>
              <a:t>(3 months test)</a:t>
            </a:r>
          </a:p>
        </p:txBody>
      </p:sp>
      <p:pic>
        <p:nvPicPr>
          <p:cNvPr id="20" name="Picture 19" descr="Chart, scatter chart&#10;&#10;Description automatically generated">
            <a:extLst>
              <a:ext uri="{FF2B5EF4-FFF2-40B4-BE49-F238E27FC236}">
                <a16:creationId xmlns:a16="http://schemas.microsoft.com/office/drawing/2014/main" id="{2654A27C-74BD-4446-9F29-72CBEFE40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9" y="4023359"/>
            <a:ext cx="3779520" cy="28346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408AE3-A249-AC4F-8EC8-096BD279773E}"/>
              </a:ext>
            </a:extLst>
          </p:cNvPr>
          <p:cNvSpPr txBox="1"/>
          <p:nvPr/>
        </p:nvSpPr>
        <p:spPr>
          <a:xfrm>
            <a:off x="9002273" y="3869471"/>
            <a:ext cx="307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Red, analysis over BELMANIP (ref Aqua)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3D604-D310-CC4C-96FD-A20915FBADBB}"/>
              </a:ext>
            </a:extLst>
          </p:cNvPr>
          <p:cNvSpPr txBox="1"/>
          <p:nvPr/>
        </p:nvSpPr>
        <p:spPr>
          <a:xfrm>
            <a:off x="9002273" y="5117514"/>
            <a:ext cx="1562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M5,I1 were combined to spectrally match Aqua band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F25B-BB3D-FE4D-8AA8-00FEAB94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Terra MODIS…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F92A7A-43ED-354E-B00A-AAF18D65C120}"/>
              </a:ext>
            </a:extLst>
          </p:cNvPr>
          <p:cNvSpPr txBox="1">
            <a:spLocks/>
          </p:cNvSpPr>
          <p:nvPr/>
        </p:nvSpPr>
        <p:spPr>
          <a:xfrm>
            <a:off x="106674" y="2007193"/>
            <a:ext cx="4424383" cy="238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cs typeface="Cambria"/>
              </a:rPr>
              <a:t>Sentinel 3 Synergy (OLCI/SLSTR) 10:00am orbit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cs typeface="Cambria"/>
              </a:rPr>
              <a:t>Covers MODIS spectral range including thermal (cloud screening)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cs typeface="Cambria"/>
              </a:rPr>
              <a:t>Spatial resolution from 300m to 1km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cs typeface="Cambria"/>
              </a:rPr>
              <a:t>S3A (2016), S3B(2018), S3C,D (TBL), S3-NG (planned)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cs typeface="Cambria"/>
              </a:rPr>
              <a:t>Level 1,2 archive in MODAPS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cs typeface="Cambria"/>
              </a:rPr>
              <a:t>Status and Updates: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cs typeface="Cambria"/>
              </a:rPr>
              <a:t>Evaluation of L2 (surface reflectance) official ESA product shows room for improvement.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cs typeface="Cambria"/>
              </a:rPr>
              <a:t>Development of a simple </a:t>
            </a:r>
            <a:r>
              <a:rPr lang="en-US" sz="1200" dirty="0" err="1">
                <a:cs typeface="Cambria"/>
              </a:rPr>
              <a:t>LaSRC</a:t>
            </a:r>
            <a:r>
              <a:rPr lang="en-US" sz="1200" dirty="0">
                <a:cs typeface="Cambria"/>
              </a:rPr>
              <a:t> prototype on the Level1 data shows promising results.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b="1" i="1" dirty="0">
                <a:cs typeface="Cambria"/>
              </a:rPr>
              <a:t>We are part of the ESA  Expert working group on S3-NG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lvl="1" indent="0">
              <a:spcBef>
                <a:spcPts val="0"/>
              </a:spcBef>
              <a:buNone/>
            </a:pPr>
            <a:endParaRPr lang="en-US" altLang="zh-CN" sz="1400" dirty="0">
              <a:solidFill>
                <a:srgbClr val="0000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B3D818-0219-5C44-BF87-DE8F90695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25" r="10851"/>
          <a:stretch/>
        </p:blipFill>
        <p:spPr>
          <a:xfrm>
            <a:off x="9576441" y="1545573"/>
            <a:ext cx="2508885" cy="2228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BBF5FE-2822-7048-9633-B5FF75D01C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25" r="10851"/>
          <a:stretch/>
        </p:blipFill>
        <p:spPr>
          <a:xfrm>
            <a:off x="7067556" y="1552651"/>
            <a:ext cx="2508885" cy="2228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F5A3C5-1D38-B94E-8407-0A3C0DC85D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83" r="9882"/>
          <a:stretch/>
        </p:blipFill>
        <p:spPr>
          <a:xfrm>
            <a:off x="4528601" y="1545573"/>
            <a:ext cx="2538955" cy="2228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51DD48-9EEB-5A47-AF83-6FFA389E2436}"/>
              </a:ext>
            </a:extLst>
          </p:cNvPr>
          <p:cNvSpPr txBox="1"/>
          <p:nvPr/>
        </p:nvSpPr>
        <p:spPr>
          <a:xfrm>
            <a:off x="5270455" y="1253483"/>
            <a:ext cx="610308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latin typeface="+mj-lt"/>
                <a:ea typeface="+mj-ea"/>
                <a:cs typeface="+mj-cs"/>
              </a:rPr>
              <a:t>Sentinel </a:t>
            </a:r>
            <a:r>
              <a:rPr lang="en-US" sz="1800">
                <a:latin typeface="+mj-lt"/>
                <a:ea typeface="+mj-ea"/>
                <a:cs typeface="+mj-cs"/>
              </a:rPr>
              <a:t>3 </a:t>
            </a:r>
            <a:r>
              <a:rPr lang="en-US" dirty="0">
                <a:latin typeface="+mj-lt"/>
                <a:ea typeface="+mj-ea"/>
                <a:cs typeface="+mj-cs"/>
              </a:rPr>
              <a:t>o</a:t>
            </a:r>
            <a:r>
              <a:rPr lang="en-US" sz="1800">
                <a:latin typeface="+mj-lt"/>
                <a:ea typeface="+mj-ea"/>
                <a:cs typeface="+mj-cs"/>
              </a:rPr>
              <a:t>fficial </a:t>
            </a:r>
            <a:r>
              <a:rPr lang="en-US" sz="1800" dirty="0">
                <a:latin typeface="+mj-lt"/>
                <a:ea typeface="+mj-ea"/>
                <a:cs typeface="+mj-cs"/>
              </a:rPr>
              <a:t>ESA SR versus Terra (APU) Aug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2138C1-3679-6546-A446-1C7348B0243D}"/>
              </a:ext>
            </a:extLst>
          </p:cNvPr>
          <p:cNvSpPr txBox="1"/>
          <p:nvPr/>
        </p:nvSpPr>
        <p:spPr>
          <a:xfrm>
            <a:off x="5018818" y="3913064"/>
            <a:ext cx="635472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latin typeface="+mj-lt"/>
                <a:ea typeface="+mj-ea"/>
                <a:cs typeface="+mj-cs"/>
              </a:rPr>
              <a:t>Sentinel 3 </a:t>
            </a:r>
            <a:r>
              <a:rPr lang="en-US" dirty="0">
                <a:latin typeface="+mj-lt"/>
                <a:ea typeface="+mj-ea"/>
                <a:cs typeface="+mj-cs"/>
              </a:rPr>
              <a:t>prototype </a:t>
            </a:r>
            <a:r>
              <a:rPr lang="en-US" dirty="0" err="1">
                <a:latin typeface="+mj-lt"/>
                <a:ea typeface="+mj-ea"/>
                <a:cs typeface="+mj-cs"/>
              </a:rPr>
              <a:t>LaSRC</a:t>
            </a:r>
            <a:r>
              <a:rPr lang="en-US" dirty="0">
                <a:latin typeface="+mj-lt"/>
                <a:ea typeface="+mj-ea"/>
                <a:cs typeface="+mj-cs"/>
              </a:rPr>
              <a:t> style</a:t>
            </a:r>
            <a:r>
              <a:rPr lang="en-US" sz="1800" dirty="0">
                <a:latin typeface="+mj-lt"/>
                <a:ea typeface="+mj-ea"/>
                <a:cs typeface="+mj-cs"/>
              </a:rPr>
              <a:t> SR versus Terra (APU) Aug 2020</a:t>
            </a:r>
          </a:p>
        </p:txBody>
      </p:sp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C32181F9-AC98-B34A-B665-4CDD2C250C0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9" r="11265"/>
          <a:stretch/>
        </p:blipFill>
        <p:spPr>
          <a:xfrm>
            <a:off x="9543294" y="4254696"/>
            <a:ext cx="2542032" cy="2318641"/>
          </a:xfrm>
          <a:prstGeom prst="rect">
            <a:avLst/>
          </a:prstGeom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E62888CC-2C78-3245-9CA1-005DE4B97A4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54" r="10991"/>
          <a:stretch/>
        </p:blipFill>
        <p:spPr>
          <a:xfrm>
            <a:off x="6925164" y="4294314"/>
            <a:ext cx="2542032" cy="2279023"/>
          </a:xfrm>
          <a:prstGeom prst="rect">
            <a:avLst/>
          </a:prstGeom>
        </p:spPr>
      </p:pic>
      <p:pic>
        <p:nvPicPr>
          <p:cNvPr id="14" name="Picture 13" descr="Chart, line chart&#10;&#10;Description automatically generated">
            <a:extLst>
              <a:ext uri="{FF2B5EF4-FFF2-40B4-BE49-F238E27FC236}">
                <a16:creationId xmlns:a16="http://schemas.microsoft.com/office/drawing/2014/main" id="{1B02E81A-5514-8847-8943-0BBBD47C1BF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231" r="10114"/>
          <a:stretch/>
        </p:blipFill>
        <p:spPr>
          <a:xfrm>
            <a:off x="4383132" y="4294314"/>
            <a:ext cx="2542032" cy="22790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00DAAE-52BC-514F-95A2-E0FB5A17D9B0}"/>
              </a:ext>
            </a:extLst>
          </p:cNvPr>
          <p:cNvSpPr txBox="1"/>
          <p:nvPr/>
        </p:nvSpPr>
        <p:spPr>
          <a:xfrm>
            <a:off x="0" y="6550223"/>
            <a:ext cx="200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Eric </a:t>
            </a:r>
            <a:r>
              <a:rPr lang="en-US" sz="1400" dirty="0" err="1"/>
              <a:t>Vermote</a:t>
            </a:r>
            <a:r>
              <a:rPr lang="en-US" sz="1400" dirty="0"/>
              <a:t> NASA/GSFC</a:t>
            </a:r>
          </a:p>
        </p:txBody>
      </p:sp>
    </p:spTree>
    <p:extLst>
      <p:ext uri="{BB962C8B-B14F-4D97-AF65-F5344CB8AC3E}">
        <p14:creationId xmlns:p14="http://schemas.microsoft.com/office/powerpoint/2010/main" val="8965944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C9F085-E803-4B8A-875E-5F857AC45700}" vid="{5815D2D3-327D-4534-B5C9-7022DF01D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485</Words>
  <Application>Microsoft Macintosh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Theme4</vt:lpstr>
      <vt:lpstr>MODIS/VIIRS Surface Reflectance Maintenance and Long Term Continuity</vt:lpstr>
      <vt:lpstr>Beyond Terra MODIS…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Devadiga, Sadashiva (GSFC-6190)</dc:creator>
  <cp:lastModifiedBy>Vermote, Eric (GSFC-6190)</cp:lastModifiedBy>
  <cp:revision>15</cp:revision>
  <dcterms:created xsi:type="dcterms:W3CDTF">2022-03-29T02:41:09Z</dcterms:created>
  <dcterms:modified xsi:type="dcterms:W3CDTF">2022-04-08T13:38:44Z</dcterms:modified>
</cp:coreProperties>
</file>