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92" d="100"/>
          <a:sy n="92" d="100"/>
        </p:scale>
        <p:origin x="25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8194F1C-A027-40A2-A11D-40BF8FE3A237}" type="datetimeFigureOut">
              <a:rPr lang="en-US"/>
              <a:pPr>
                <a:defRPr/>
              </a:pPr>
              <a:t>4/6/2022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7003D1-04C4-4B8E-B3FC-6474E561FD60}" type="slidenum">
              <a:rPr lang="en-US" altLang="en-US"/>
              <a:pPr/>
              <a:t>‹#›</a:t>
            </a:fld>
            <a:endParaRPr lang="en-US" altLang="en-US"/>
          </a:p>
        </p:txBody>
      </p:sp>
    </p:spTree>
    <p:extLst>
      <p:ext uri="{BB962C8B-B14F-4D97-AF65-F5344CB8AC3E}">
        <p14:creationId xmlns:p14="http://schemas.microsoft.com/office/powerpoint/2010/main" val="331213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4781941-CC69-47A0-93FD-1DFE04784037}" type="datetimeFigureOut">
              <a:rPr lang="en-US"/>
              <a:pPr>
                <a:defRPr/>
              </a:pPr>
              <a:t>4/6/2022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AC62DD-B9F4-4684-A9D9-1328F5A922AD}" type="slidenum">
              <a:rPr lang="en-US" altLang="en-US"/>
              <a:pPr/>
              <a:t>‹#›</a:t>
            </a:fld>
            <a:endParaRPr lang="en-US" altLang="en-US"/>
          </a:p>
        </p:txBody>
      </p:sp>
    </p:spTree>
    <p:extLst>
      <p:ext uri="{BB962C8B-B14F-4D97-AF65-F5344CB8AC3E}">
        <p14:creationId xmlns:p14="http://schemas.microsoft.com/office/powerpoint/2010/main" val="269455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3B549C6-3327-42A2-8BBE-5C0761FE54D8}" type="datetimeFigureOut">
              <a:rPr lang="en-US"/>
              <a:pPr>
                <a:defRPr/>
              </a:pPr>
              <a:t>4/6/2022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0579A0-3CA8-4468-AFE6-01E8BEDDCCF5}" type="slidenum">
              <a:rPr lang="en-US" altLang="en-US"/>
              <a:pPr/>
              <a:t>‹#›</a:t>
            </a:fld>
            <a:endParaRPr lang="en-US" altLang="en-US"/>
          </a:p>
        </p:txBody>
      </p:sp>
    </p:spTree>
    <p:extLst>
      <p:ext uri="{BB962C8B-B14F-4D97-AF65-F5344CB8AC3E}">
        <p14:creationId xmlns:p14="http://schemas.microsoft.com/office/powerpoint/2010/main" val="89682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BAE527F-F849-432B-9A94-1CBC04F41A8E}" type="datetimeFigureOut">
              <a:rPr lang="en-US"/>
              <a:pPr>
                <a:defRPr/>
              </a:pPr>
              <a:t>4/6/2022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1627BA-45EB-4DC9-828A-F9D4E604502A}" type="slidenum">
              <a:rPr lang="en-US" altLang="en-US"/>
              <a:pPr/>
              <a:t>‹#›</a:t>
            </a:fld>
            <a:endParaRPr lang="en-US" altLang="en-US"/>
          </a:p>
        </p:txBody>
      </p:sp>
    </p:spTree>
    <p:extLst>
      <p:ext uri="{BB962C8B-B14F-4D97-AF65-F5344CB8AC3E}">
        <p14:creationId xmlns:p14="http://schemas.microsoft.com/office/powerpoint/2010/main" val="225992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9E5469DB-36B1-4DCD-8698-8BA1E6F00D11}" type="datetimeFigureOut">
              <a:rPr lang="en-US"/>
              <a:pPr>
                <a:defRPr/>
              </a:pPr>
              <a:t>4/6/2022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7C19F25-9EE0-4C15-9B87-65B38DE531A5}" type="slidenum">
              <a:rPr lang="en-US" altLang="en-US"/>
              <a:pPr/>
              <a:t>‹#›</a:t>
            </a:fld>
            <a:endParaRPr lang="en-US" altLang="en-US"/>
          </a:p>
        </p:txBody>
      </p:sp>
    </p:spTree>
    <p:extLst>
      <p:ext uri="{BB962C8B-B14F-4D97-AF65-F5344CB8AC3E}">
        <p14:creationId xmlns:p14="http://schemas.microsoft.com/office/powerpoint/2010/main" val="108816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371600"/>
            <a:ext cx="53848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371600"/>
            <a:ext cx="53848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58620EE-EBA4-44F5-A913-8F6834E6C86E}" type="datetimeFigureOut">
              <a:rPr lang="en-US"/>
              <a:pPr>
                <a:defRPr/>
              </a:pPr>
              <a:t>4/6/2022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9C6F003-5F4F-4A94-BD49-4C4765DC070C}" type="slidenum">
              <a:rPr lang="en-US" altLang="en-US"/>
              <a:pPr/>
              <a:t>‹#›</a:t>
            </a:fld>
            <a:endParaRPr lang="en-US" altLang="en-US"/>
          </a:p>
        </p:txBody>
      </p:sp>
    </p:spTree>
    <p:extLst>
      <p:ext uri="{BB962C8B-B14F-4D97-AF65-F5344CB8AC3E}">
        <p14:creationId xmlns:p14="http://schemas.microsoft.com/office/powerpoint/2010/main" val="409697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715E6B6-3136-4AB1-BA90-916D19EC7BEA}" type="datetimeFigureOut">
              <a:rPr lang="en-US"/>
              <a:pPr>
                <a:defRPr/>
              </a:pPr>
              <a:t>4/6/2022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527F98B-35C9-4172-8955-C41DC1725945}" type="slidenum">
              <a:rPr lang="en-US" altLang="en-US"/>
              <a:pPr/>
              <a:t>‹#›</a:t>
            </a:fld>
            <a:endParaRPr lang="en-US" altLang="en-US"/>
          </a:p>
        </p:txBody>
      </p:sp>
    </p:spTree>
    <p:extLst>
      <p:ext uri="{BB962C8B-B14F-4D97-AF65-F5344CB8AC3E}">
        <p14:creationId xmlns:p14="http://schemas.microsoft.com/office/powerpoint/2010/main" val="78905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1FB06E7-097D-4CA7-BC59-1335297790D5}" type="datetimeFigureOut">
              <a:rPr lang="en-US"/>
              <a:pPr>
                <a:defRPr/>
              </a:pPr>
              <a:t>4/6/2022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EDFEE42-BF0E-4934-85AF-BC32DB0E17CE}" type="slidenum">
              <a:rPr lang="en-US" altLang="en-US"/>
              <a:pPr/>
              <a:t>‹#›</a:t>
            </a:fld>
            <a:endParaRPr lang="en-US" altLang="en-US"/>
          </a:p>
        </p:txBody>
      </p:sp>
    </p:spTree>
    <p:extLst>
      <p:ext uri="{BB962C8B-B14F-4D97-AF65-F5344CB8AC3E}">
        <p14:creationId xmlns:p14="http://schemas.microsoft.com/office/powerpoint/2010/main" val="92332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2437A9-BB11-4607-8F04-5E34A64C23E7}" type="datetimeFigureOut">
              <a:rPr lang="en-US"/>
              <a:pPr>
                <a:defRPr/>
              </a:pPr>
              <a:t>4/6/2022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D4C5CAC-ABB8-4340-A3FD-5E4918B511ED}" type="slidenum">
              <a:rPr lang="en-US" altLang="en-US"/>
              <a:pPr/>
              <a:t>‹#›</a:t>
            </a:fld>
            <a:endParaRPr lang="en-US" altLang="en-US"/>
          </a:p>
        </p:txBody>
      </p:sp>
    </p:spTree>
    <p:extLst>
      <p:ext uri="{BB962C8B-B14F-4D97-AF65-F5344CB8AC3E}">
        <p14:creationId xmlns:p14="http://schemas.microsoft.com/office/powerpoint/2010/main" val="394739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4BE53082-5A2A-43FA-9F26-A40C5C75A932}" type="datetimeFigureOut">
              <a:rPr lang="en-US"/>
              <a:pPr>
                <a:defRPr/>
              </a:pPr>
              <a:t>4/6/2022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D96D11-38E0-4352-93F9-D8330FA7F7A1}" type="slidenum">
              <a:rPr lang="en-US" altLang="en-US"/>
              <a:pPr/>
              <a:t>‹#›</a:t>
            </a:fld>
            <a:endParaRPr lang="en-US" altLang="en-US"/>
          </a:p>
        </p:txBody>
      </p:sp>
    </p:spTree>
    <p:extLst>
      <p:ext uri="{BB962C8B-B14F-4D97-AF65-F5344CB8AC3E}">
        <p14:creationId xmlns:p14="http://schemas.microsoft.com/office/powerpoint/2010/main" val="14520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1219200"/>
            <a:ext cx="73152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8466689-0ED3-40C0-A775-5253D14F3183}" type="datetimeFigureOut">
              <a:rPr lang="en-US"/>
              <a:pPr>
                <a:defRPr/>
              </a:pPr>
              <a:t>4/6/2022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B149472-914C-4AD6-916D-734B850672A6}" type="slidenum">
              <a:rPr lang="en-US" altLang="en-US"/>
              <a:pPr/>
              <a:t>‹#›</a:t>
            </a:fld>
            <a:endParaRPr lang="en-US" altLang="en-US"/>
          </a:p>
        </p:txBody>
      </p:sp>
    </p:spTree>
    <p:extLst>
      <p:ext uri="{BB962C8B-B14F-4D97-AF65-F5344CB8AC3E}">
        <p14:creationId xmlns:p14="http://schemas.microsoft.com/office/powerpoint/2010/main" val="424031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noChangeArrowheads="1"/>
          </p:cNvSpPr>
          <p:nvPr>
            <p:ph type="body" idx="1"/>
          </p:nvPr>
        </p:nvSpPr>
        <p:spPr bwMode="auto">
          <a:xfrm>
            <a:off x="609600" y="1371600"/>
            <a:ext cx="109728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748A920-BABD-4E72-A7BE-BACA23A0666F}" type="datetimeFigureOut">
              <a:rPr lang="en-US"/>
              <a:pPr>
                <a:defRPr/>
              </a:pPr>
              <a:t>4/6/2022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6BA2BDE-6F01-4F37-A5C9-C41D239E35AB}" type="slidenum">
              <a:rPr lang="en-US" altLang="en-US"/>
              <a:pPr/>
              <a:t>‹#›</a:t>
            </a:fld>
            <a:endParaRPr lang="en-US" altLang="en-US"/>
          </a:p>
        </p:txBody>
      </p:sp>
      <p:sp>
        <p:nvSpPr>
          <p:cNvPr id="1030" name="Rectangle 22"/>
          <p:cNvSpPr>
            <a:spLocks noChangeArrowheads="1"/>
          </p:cNvSpPr>
          <p:nvPr/>
        </p:nvSpPr>
        <p:spPr bwMode="auto">
          <a:xfrm>
            <a:off x="0" y="-7938"/>
            <a:ext cx="12192000" cy="887413"/>
          </a:xfrm>
          <a:prstGeom prst="rect">
            <a:avLst/>
          </a:prstGeom>
          <a:gradFill rotWithShape="0">
            <a:gsLst>
              <a:gs pos="0">
                <a:srgbClr val="5487BD"/>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ea typeface="MS PGothic" panose="020B0600070205080204" pitchFamily="34" charset="-128"/>
            </a:endParaRPr>
          </a:p>
        </p:txBody>
      </p:sp>
      <p:pic>
        <p:nvPicPr>
          <p:cNvPr id="1031" name="Picture 8" descr="Macintosh HD:Users:gtiona:Documents:GI_info:GI - NPP:Instruments:CERES:CERES LaRC F2F 01280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8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6"/>
          <p:cNvSpPr>
            <a:spLocks noChangeShapeType="1"/>
          </p:cNvSpPr>
          <p:nvPr/>
        </p:nvSpPr>
        <p:spPr bwMode="auto">
          <a:xfrm>
            <a:off x="0" y="885825"/>
            <a:ext cx="1219200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 name="Title Placeholder 1"/>
          <p:cNvSpPr>
            <a:spLocks noGrp="1" noChangeArrowheads="1"/>
          </p:cNvSpPr>
          <p:nvPr>
            <p:ph type="title"/>
          </p:nvPr>
        </p:nvSpPr>
        <p:spPr bwMode="auto">
          <a:xfrm>
            <a:off x="609600" y="0"/>
            <a:ext cx="1097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title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anose="020F0502020204030204" pitchFamily="34" charset="0"/>
        </a:defRPr>
      </a:lvl2pPr>
      <a:lvl3pPr algn="ctr" rtl="0" eaLnBrk="1" fontAlgn="base" hangingPunct="1">
        <a:spcBef>
          <a:spcPct val="0"/>
        </a:spcBef>
        <a:spcAft>
          <a:spcPct val="0"/>
        </a:spcAft>
        <a:defRPr sz="3200">
          <a:solidFill>
            <a:schemeClr val="tx1"/>
          </a:solidFill>
          <a:latin typeface="Calibri" panose="020F0502020204030204" pitchFamily="34" charset="0"/>
        </a:defRPr>
      </a:lvl3pPr>
      <a:lvl4pPr algn="ctr" rtl="0" eaLnBrk="1" fontAlgn="base" hangingPunct="1">
        <a:spcBef>
          <a:spcPct val="0"/>
        </a:spcBef>
        <a:spcAft>
          <a:spcPct val="0"/>
        </a:spcAft>
        <a:defRPr sz="3200">
          <a:solidFill>
            <a:schemeClr val="tx1"/>
          </a:solidFill>
          <a:latin typeface="Calibri" panose="020F0502020204030204" pitchFamily="34" charset="0"/>
        </a:defRPr>
      </a:lvl4pPr>
      <a:lvl5pPr algn="ctr" rtl="0" eaLnBrk="1" fontAlgn="base" hangingPunct="1">
        <a:spcBef>
          <a:spcPct val="0"/>
        </a:spcBef>
        <a:spcAft>
          <a:spcPct val="0"/>
        </a:spcAft>
        <a:defRPr sz="3200">
          <a:solidFill>
            <a:schemeClr val="tx1"/>
          </a:solidFill>
          <a:latin typeface="Calibri" panose="020F0502020204030204" pitchFamily="34" charset="0"/>
        </a:defRPr>
      </a:lvl5pPr>
      <a:lvl6pPr marL="457200" algn="ctr" rtl="0" eaLnBrk="1" fontAlgn="base" hangingPunct="1">
        <a:spcBef>
          <a:spcPct val="0"/>
        </a:spcBef>
        <a:spcAft>
          <a:spcPct val="0"/>
        </a:spcAft>
        <a:defRPr sz="3200">
          <a:solidFill>
            <a:schemeClr val="tx1"/>
          </a:solidFill>
          <a:latin typeface="Calibri" panose="020F0502020204030204" pitchFamily="34" charset="0"/>
        </a:defRPr>
      </a:lvl6pPr>
      <a:lvl7pPr marL="914400" algn="ctr" rtl="0" eaLnBrk="1" fontAlgn="base" hangingPunct="1">
        <a:spcBef>
          <a:spcPct val="0"/>
        </a:spcBef>
        <a:spcAft>
          <a:spcPct val="0"/>
        </a:spcAft>
        <a:defRPr sz="3200">
          <a:solidFill>
            <a:schemeClr val="tx1"/>
          </a:solidFill>
          <a:latin typeface="Calibri" panose="020F0502020204030204" pitchFamily="34" charset="0"/>
        </a:defRPr>
      </a:lvl7pPr>
      <a:lvl8pPr marL="1371600" algn="ctr" rtl="0" eaLnBrk="1" fontAlgn="base" hangingPunct="1">
        <a:spcBef>
          <a:spcPct val="0"/>
        </a:spcBef>
        <a:spcAft>
          <a:spcPct val="0"/>
        </a:spcAft>
        <a:defRPr sz="3200">
          <a:solidFill>
            <a:schemeClr val="tx1"/>
          </a:solidFill>
          <a:latin typeface="Calibri" panose="020F0502020204030204" pitchFamily="34" charset="0"/>
        </a:defRPr>
      </a:lvl8pPr>
      <a:lvl9pPr marL="1828800" algn="ctr" rtl="0" eaLnBrk="1" fontAlgn="base" hangingPunct="1">
        <a:spcBef>
          <a:spcPct val="0"/>
        </a:spcBef>
        <a:spcAft>
          <a:spcPct val="0"/>
        </a:spcAft>
        <a:defRPr sz="32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noChangeArrowheads="1"/>
          </p:cNvSpPr>
          <p:nvPr>
            <p:ph type="ctrTitle"/>
          </p:nvPr>
        </p:nvSpPr>
        <p:spPr>
          <a:xfrm>
            <a:off x="1394234" y="-72428"/>
            <a:ext cx="10601608" cy="959004"/>
          </a:xfrm>
        </p:spPr>
        <p:txBody>
          <a:bodyPr/>
          <a:lstStyle/>
          <a:p>
            <a:r>
              <a:rPr lang="en-US" sz="2400" b="1" dirty="0"/>
              <a:t>Maintenance, Evolution, and Validation of the Global Land Surface Phenology Product from Suomi NPP and JPSS VIIRS </a:t>
            </a:r>
            <a:r>
              <a:rPr lang="en-US" sz="2400" b="1" dirty="0" smtClean="0"/>
              <a:t>Observations</a:t>
            </a:r>
            <a:endParaRPr lang="en-US" altLang="en-US" dirty="0" smtClean="0"/>
          </a:p>
        </p:txBody>
      </p:sp>
      <p:sp>
        <p:nvSpPr>
          <p:cNvPr id="2" name="Rectangle 1"/>
          <p:cNvSpPr/>
          <p:nvPr/>
        </p:nvSpPr>
        <p:spPr>
          <a:xfrm>
            <a:off x="89216" y="968629"/>
            <a:ext cx="11442994" cy="338554"/>
          </a:xfrm>
          <a:prstGeom prst="rect">
            <a:avLst/>
          </a:prstGeom>
        </p:spPr>
        <p:txBody>
          <a:bodyPr wrap="square">
            <a:spAutoFit/>
          </a:bodyPr>
          <a:lstStyle/>
          <a:p>
            <a:pPr marL="0" marR="0" algn="just">
              <a:spcBef>
                <a:spcPts val="0"/>
              </a:spcBef>
              <a:spcAft>
                <a:spcPts val="0"/>
              </a:spcAft>
            </a:pPr>
            <a:r>
              <a:rPr lang="en-US" sz="1600" dirty="0">
                <a:latin typeface="Times New Roman" panose="02020603050405020304" pitchFamily="18" charset="0"/>
                <a:ea typeface="Cambria" panose="02040503050406030204" pitchFamily="18" charset="0"/>
                <a:cs typeface="Times New Roman" panose="02020603050405020304" pitchFamily="18" charset="0"/>
              </a:rPr>
              <a:t>Principal Investigator:  Xiaoyang </a:t>
            </a:r>
            <a:r>
              <a:rPr lang="en-US" sz="1600" dirty="0" smtClean="0">
                <a:latin typeface="Times New Roman" panose="02020603050405020304" pitchFamily="18" charset="0"/>
                <a:ea typeface="Cambria" panose="02040503050406030204" pitchFamily="18" charset="0"/>
                <a:cs typeface="Times New Roman" panose="02020603050405020304" pitchFamily="18" charset="0"/>
              </a:rPr>
              <a:t>Zhang; Co-Investigator</a:t>
            </a:r>
            <a:r>
              <a:rPr lang="en-US" sz="1600" dirty="0">
                <a:latin typeface="Times New Roman" panose="02020603050405020304" pitchFamily="18" charset="0"/>
                <a:ea typeface="Cambria" panose="02040503050406030204" pitchFamily="18" charset="0"/>
                <a:cs typeface="Times New Roman" panose="02020603050405020304" pitchFamily="18" charset="0"/>
              </a:rPr>
              <a:t>:  </a:t>
            </a:r>
            <a:r>
              <a:rPr lang="en-US" sz="1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Geoffrey M. </a:t>
            </a:r>
            <a:r>
              <a:rPr lang="en-US" sz="1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Henebry; </a:t>
            </a:r>
            <a:r>
              <a:rPr lang="en-US" sz="1600" dirty="0" smtClean="0">
                <a:latin typeface="Times New Roman" panose="02020603050405020304" pitchFamily="18" charset="0"/>
                <a:ea typeface="Cambria" panose="02040503050406030204" pitchFamily="18" charset="0"/>
                <a:cs typeface="Times New Roman" panose="02020603050405020304" pitchFamily="18" charset="0"/>
              </a:rPr>
              <a:t>Collaborators</a:t>
            </a:r>
            <a:r>
              <a:rPr lang="en-US" sz="1600" dirty="0">
                <a:latin typeface="Times New Roman" panose="02020603050405020304" pitchFamily="18" charset="0"/>
                <a:ea typeface="Cambria" panose="02040503050406030204" pitchFamily="18" charset="0"/>
                <a:cs typeface="Times New Roman" panose="02020603050405020304" pitchFamily="18" charset="0"/>
              </a:rPr>
              <a:t>: Mark A. </a:t>
            </a:r>
            <a:r>
              <a:rPr lang="en-US" sz="1600" dirty="0" smtClean="0">
                <a:latin typeface="Times New Roman" panose="02020603050405020304" pitchFamily="18" charset="0"/>
                <a:ea typeface="Cambria" panose="02040503050406030204" pitchFamily="18" charset="0"/>
                <a:cs typeface="Times New Roman" panose="02020603050405020304" pitchFamily="18" charset="0"/>
              </a:rPr>
              <a:t>Friedl, </a:t>
            </a:r>
            <a:r>
              <a:rPr lang="en-US" sz="1600" dirty="0">
                <a:latin typeface="Times New Roman" panose="02020603050405020304" pitchFamily="18" charset="0"/>
                <a:ea typeface="Cambria" panose="02040503050406030204" pitchFamily="18" charset="0"/>
                <a:cs typeface="Times New Roman" panose="02020603050405020304" pitchFamily="18" charset="0"/>
              </a:rPr>
              <a:t>Crystal </a:t>
            </a:r>
            <a:r>
              <a:rPr lang="en-US" sz="1600" dirty="0" err="1" smtClean="0">
                <a:latin typeface="Times New Roman" panose="02020603050405020304" pitchFamily="18" charset="0"/>
                <a:ea typeface="Cambria" panose="02040503050406030204" pitchFamily="18" charset="0"/>
                <a:cs typeface="Times New Roman" panose="02020603050405020304" pitchFamily="18" charset="0"/>
              </a:rPr>
              <a:t>Schaaf</a:t>
            </a:r>
            <a:r>
              <a:rPr lang="en-US" sz="1600" dirty="0" smtClean="0">
                <a:latin typeface="Times New Roman" panose="02020603050405020304" pitchFamily="18" charset="0"/>
                <a:ea typeface="Cambria" panose="02040503050406030204" pitchFamily="18" charset="0"/>
                <a:cs typeface="Times New Roman" panose="020206030504050203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89216" y="1311502"/>
            <a:ext cx="1373966" cy="461665"/>
          </a:xfrm>
          <a:prstGeom prst="rect">
            <a:avLst/>
          </a:prstGeom>
        </p:spPr>
        <p:txBody>
          <a:bodyPr wrap="none">
            <a:spAutoFit/>
          </a:bodyPr>
          <a:lstStyle/>
          <a:p>
            <a:r>
              <a:rPr lang="en-US" sz="2400" u="sng" dirty="0" smtClean="0">
                <a:ea typeface="Calibri" panose="020F0502020204030204" pitchFamily="34" charset="0"/>
              </a:rPr>
              <a:t>Summary</a:t>
            </a:r>
            <a:endParaRPr lang="en-US" sz="2400" dirty="0"/>
          </a:p>
        </p:txBody>
      </p:sp>
      <p:sp>
        <p:nvSpPr>
          <p:cNvPr id="6" name="Rectangle 5"/>
          <p:cNvSpPr/>
          <p:nvPr/>
        </p:nvSpPr>
        <p:spPr>
          <a:xfrm>
            <a:off x="-1" y="1735289"/>
            <a:ext cx="9554551" cy="3477875"/>
          </a:xfrm>
          <a:prstGeom prst="rect">
            <a:avLst/>
          </a:prstGeom>
        </p:spPr>
        <p:txBody>
          <a:bodyPr wrap="square">
            <a:spAutoFit/>
          </a:bodyPr>
          <a:lstStyle/>
          <a:p>
            <a:pPr marR="0" lvl="0" algn="just">
              <a:spcBef>
                <a:spcPts val="0"/>
              </a:spcBef>
              <a:spcAft>
                <a:spcPts val="0"/>
              </a:spcAft>
              <a:tabLst>
                <a:tab pos="342900" algn="l"/>
                <a:tab pos="400050" algn="l"/>
              </a:tabLst>
            </a:pPr>
            <a:r>
              <a:rPr lang="en-US" sz="2000" dirty="0" smtClean="0">
                <a:latin typeface="Times New Roman" panose="02020603050405020304" pitchFamily="18" charset="0"/>
                <a:ea typeface="Cambria" panose="02040503050406030204" pitchFamily="18" charset="0"/>
                <a:cs typeface="Times New Roman" panose="02020603050405020304" pitchFamily="18" charset="0"/>
              </a:rPr>
              <a:t>1. Maintain </a:t>
            </a:r>
            <a:r>
              <a:rPr lang="en-US" sz="2000" dirty="0">
                <a:latin typeface="Times New Roman" panose="02020603050405020304" pitchFamily="18" charset="0"/>
                <a:ea typeface="Cambria" panose="02040503050406030204" pitchFamily="18" charset="0"/>
                <a:cs typeface="Times New Roman" panose="02020603050405020304" pitchFamily="18" charset="0"/>
              </a:rPr>
              <a:t>and refine the algorithm </a:t>
            </a:r>
            <a:r>
              <a:rPr lang="en-US" sz="2000" dirty="0" smtClean="0">
                <a:latin typeface="Times New Roman" panose="02020603050405020304" pitchFamily="18" charset="0"/>
                <a:ea typeface="Cambria" panose="02040503050406030204" pitchFamily="18" charset="0"/>
                <a:cs typeface="Times New Roman" panose="02020603050405020304" pitchFamily="18" charset="0"/>
              </a:rPr>
              <a:t>for </a:t>
            </a:r>
            <a:r>
              <a:rPr lang="en-US" sz="2000" dirty="0">
                <a:latin typeface="Times New Roman" panose="02020603050405020304" pitchFamily="18" charset="0"/>
                <a:ea typeface="Cambria" panose="02040503050406030204" pitchFamily="18" charset="0"/>
                <a:cs typeface="Times New Roman" panose="02020603050405020304" pitchFamily="18" charset="0"/>
              </a:rPr>
              <a:t>implementing the VIIRS </a:t>
            </a:r>
            <a:r>
              <a:rPr lang="en-US" sz="2000" dirty="0" smtClean="0">
                <a:latin typeface="Times New Roman" panose="02020603050405020304" pitchFamily="18" charset="0"/>
                <a:ea typeface="Cambria" panose="02040503050406030204" pitchFamily="18" charset="0"/>
                <a:cs typeface="Times New Roman" panose="02020603050405020304" pitchFamily="18" charset="0"/>
              </a:rPr>
              <a:t>Global Land Surface Phenology (GLSP) </a:t>
            </a:r>
            <a:r>
              <a:rPr lang="en-US" sz="2000" dirty="0">
                <a:latin typeface="Times New Roman" panose="02020603050405020304" pitchFamily="18" charset="0"/>
                <a:ea typeface="Cambria" panose="02040503050406030204" pitchFamily="18" charset="0"/>
                <a:cs typeface="Times New Roman" panose="02020603050405020304" pitchFamily="18" charset="0"/>
              </a:rPr>
              <a:t>product </a:t>
            </a:r>
            <a:r>
              <a:rPr lang="en-US" sz="2000" dirty="0" smtClean="0">
                <a:latin typeface="Times New Roman" panose="02020603050405020304" pitchFamily="18" charset="0"/>
                <a:ea typeface="Cambria" panose="02040503050406030204" pitchFamily="18" charset="0"/>
                <a:cs typeface="Times New Roman" panose="02020603050405020304" pitchFamily="18" charset="0"/>
              </a:rPr>
              <a:t>generation</a:t>
            </a:r>
          </a:p>
          <a:p>
            <a:pPr marL="285750" indent="-285750" algn="just">
              <a:spcBef>
                <a:spcPts val="0"/>
              </a:spcBef>
              <a:spcAft>
                <a:spcPts val="0"/>
              </a:spcAft>
              <a:buFont typeface="Wingdings" panose="05000000000000000000" pitchFamily="2" charset="2"/>
              <a:buChar char="Ø"/>
              <a:tabLst>
                <a:tab pos="342900" algn="l"/>
                <a:tab pos="40005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Evaluate VIIRS C2 GLSP products. Once the GLSP products (at </a:t>
            </a:r>
            <a:r>
              <a:rPr lang="en-US" sz="2000" dirty="0">
                <a:latin typeface="Times New Roman" panose="02020603050405020304" pitchFamily="18" charset="0"/>
                <a:ea typeface="Cambria" panose="02040503050406030204" pitchFamily="18" charset="0"/>
                <a:cs typeface="Times New Roman" panose="02020603050405020304" pitchFamily="18" charset="0"/>
              </a:rPr>
              <a:t>both 500-m pixels and 0.05-degree grids)</a:t>
            </a:r>
            <a:r>
              <a:rPr lang="en-US" sz="2000" dirty="0">
                <a:latin typeface="Times New Roman" panose="02020603050405020304" pitchFamily="18" charset="0"/>
                <a:ea typeface="Calibri" panose="020F0502020204030204" pitchFamily="34" charset="0"/>
                <a:cs typeface="Times New Roman" panose="02020603050405020304" pitchFamily="18" charset="0"/>
              </a:rPr>
              <a:t> available from 2013-2022, we will compare the GLSP with observations from national phenology networks,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PhenoCam</a:t>
            </a:r>
            <a:r>
              <a:rPr lang="en-US" sz="2000" dirty="0">
                <a:latin typeface="Times New Roman" panose="02020603050405020304" pitchFamily="18" charset="0"/>
                <a:ea typeface="Calibri" panose="020F0502020204030204" pitchFamily="34" charset="0"/>
                <a:cs typeface="Times New Roman" panose="02020603050405020304" pitchFamily="18" charset="0"/>
              </a:rPr>
              <a:t> networks, and finer resolution satellite observations.   </a:t>
            </a:r>
          </a:p>
          <a:p>
            <a:pPr marL="285750" indent="-285750" algn="just">
              <a:spcBef>
                <a:spcPts val="0"/>
              </a:spcBef>
              <a:spcAft>
                <a:spcPts val="0"/>
              </a:spcAft>
              <a:buFont typeface="Wingdings" panose="05000000000000000000" pitchFamily="2" charset="2"/>
              <a:buChar char="Ø"/>
              <a:tabLst>
                <a:tab pos="342900" algn="l"/>
                <a:tab pos="40005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 Update algorithm for the generation of VIIRS C3 GLSP products.    </a:t>
            </a:r>
          </a:p>
          <a:p>
            <a:pPr marL="742950" lvl="1" indent="-285750" algn="just">
              <a:spcBef>
                <a:spcPts val="0"/>
              </a:spcBef>
              <a:spcAft>
                <a:spcPts val="0"/>
              </a:spcAft>
              <a:buFont typeface="Wingdings" panose="05000000000000000000" pitchFamily="2" charset="2"/>
              <a:buChar char="v"/>
              <a:tabLst>
                <a:tab pos="342900" algn="l"/>
                <a:tab pos="40005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Enhance the algorithm of phenology detections in arid and semiarid ecosystems. </a:t>
            </a:r>
          </a:p>
          <a:p>
            <a:pPr marL="742950" lvl="1" indent="-285750" algn="just">
              <a:spcBef>
                <a:spcPts val="0"/>
              </a:spcBef>
              <a:spcAft>
                <a:spcPts val="0"/>
              </a:spcAft>
              <a:buFont typeface="Wingdings" panose="05000000000000000000" pitchFamily="2" charset="2"/>
              <a:buChar char="v"/>
              <a:tabLst>
                <a:tab pos="342900" algn="l"/>
                <a:tab pos="40005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Update climatology of EVI2 time series by blending VIIRS EVI2 climatology and geostationary satellite observations (particularly in tropical rainforests and monsoon regions) in order to fill the gaps with persistent cloud cover in VIIRS time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series</a:t>
            </a:r>
          </a:p>
        </p:txBody>
      </p:sp>
      <p:grpSp>
        <p:nvGrpSpPr>
          <p:cNvPr id="10" name="Group 9"/>
          <p:cNvGrpSpPr/>
          <p:nvPr/>
        </p:nvGrpSpPr>
        <p:grpSpPr>
          <a:xfrm>
            <a:off x="9554550" y="1314682"/>
            <a:ext cx="2536836" cy="3124153"/>
            <a:chOff x="9552373" y="1660913"/>
            <a:chExt cx="2560956" cy="4576584"/>
          </a:xfrm>
        </p:grpSpPr>
        <p:pic>
          <p:nvPicPr>
            <p:cNvPr id="9" name="Picture 8"/>
            <p:cNvPicPr/>
            <p:nvPr/>
          </p:nvPicPr>
          <p:blipFill>
            <a:blip r:embed="rId2"/>
            <a:stretch>
              <a:fillRect/>
            </a:stretch>
          </p:blipFill>
          <p:spPr>
            <a:xfrm>
              <a:off x="9552373" y="1660913"/>
              <a:ext cx="2560955" cy="3745587"/>
            </a:xfrm>
            <a:prstGeom prst="rect">
              <a:avLst/>
            </a:prstGeom>
          </p:spPr>
        </p:pic>
        <p:sp>
          <p:nvSpPr>
            <p:cNvPr id="7" name="Rectangle 6"/>
            <p:cNvSpPr/>
            <p:nvPr/>
          </p:nvSpPr>
          <p:spPr>
            <a:xfrm>
              <a:off x="9694417" y="5406500"/>
              <a:ext cx="2418912" cy="830997"/>
            </a:xfrm>
            <a:prstGeom prst="rect">
              <a:avLst/>
            </a:prstGeom>
          </p:spPr>
          <p:txBody>
            <a:bodyPr wrap="square">
              <a:spAutoFit/>
            </a:bodyPr>
            <a:lstStyle/>
            <a:p>
              <a:pPr algn="just"/>
              <a:r>
                <a:rPr lang="en-US" sz="1200" dirty="0">
                  <a:latin typeface="Times New Roman" panose="02020603050405020304" pitchFamily="18" charset="0"/>
                  <a:ea typeface="MS Mincho"/>
                </a:rPr>
                <a:t>Temporal </a:t>
              </a:r>
              <a:r>
                <a:rPr lang="en-US" sz="1200" dirty="0" smtClean="0">
                  <a:latin typeface="Times New Roman" panose="02020603050405020304" pitchFamily="18" charset="0"/>
                  <a:ea typeface="MS Mincho"/>
                </a:rPr>
                <a:t>EVI2</a:t>
              </a:r>
              <a:r>
                <a:rPr lang="en-US" sz="1200" dirty="0" smtClean="0">
                  <a:latin typeface="Times New Roman" panose="02020603050405020304" pitchFamily="18" charset="0"/>
                  <a:ea typeface="Cambria" panose="02040503050406030204" pitchFamily="18" charset="0"/>
                </a:rPr>
                <a:t> </a:t>
              </a:r>
              <a:r>
                <a:rPr lang="en-US" sz="1200" dirty="0">
                  <a:latin typeface="Times New Roman" panose="02020603050405020304" pitchFamily="18" charset="0"/>
                  <a:ea typeface="Cambria" panose="02040503050406030204" pitchFamily="18" charset="0"/>
                </a:rPr>
                <a:t>trajectories in arid and semiarid ecosystems. The solid dots are the key </a:t>
              </a:r>
              <a:r>
                <a:rPr lang="en-US" sz="1200" dirty="0" err="1">
                  <a:latin typeface="Times New Roman" panose="02020603050405020304" pitchFamily="18" charset="0"/>
                  <a:ea typeface="Cambria" panose="02040503050406030204" pitchFamily="18" charset="0"/>
                </a:rPr>
                <a:t>phenological</a:t>
              </a:r>
              <a:r>
                <a:rPr lang="en-US" sz="1200" dirty="0">
                  <a:latin typeface="Times New Roman" panose="02020603050405020304" pitchFamily="18" charset="0"/>
                  <a:ea typeface="Cambria" panose="02040503050406030204" pitchFamily="18" charset="0"/>
                </a:rPr>
                <a:t> transition dates.</a:t>
              </a:r>
              <a:endParaRPr lang="en-US" sz="1200" dirty="0"/>
            </a:p>
          </p:txBody>
        </p:sp>
      </p:grpSp>
      <p:grpSp>
        <p:nvGrpSpPr>
          <p:cNvPr id="13" name="Group 12"/>
          <p:cNvGrpSpPr/>
          <p:nvPr/>
        </p:nvGrpSpPr>
        <p:grpSpPr>
          <a:xfrm>
            <a:off x="9487949" y="4755857"/>
            <a:ext cx="2746486" cy="1996190"/>
            <a:chOff x="9552940" y="4794493"/>
            <a:chExt cx="2723804" cy="1996190"/>
          </a:xfrm>
        </p:grpSpPr>
        <p:pic>
          <p:nvPicPr>
            <p:cNvPr id="12" name="Picture 11"/>
            <p:cNvPicPr/>
            <p:nvPr/>
          </p:nvPicPr>
          <p:blipFill>
            <a:blip r:embed="rId3"/>
            <a:stretch>
              <a:fillRect/>
            </a:stretch>
          </p:blipFill>
          <p:spPr>
            <a:xfrm>
              <a:off x="9552940" y="4794493"/>
              <a:ext cx="2639060" cy="1409700"/>
            </a:xfrm>
            <a:prstGeom prst="rect">
              <a:avLst/>
            </a:prstGeom>
          </p:spPr>
        </p:pic>
        <p:sp>
          <p:nvSpPr>
            <p:cNvPr id="11" name="Rectangle 10"/>
            <p:cNvSpPr/>
            <p:nvPr/>
          </p:nvSpPr>
          <p:spPr>
            <a:xfrm>
              <a:off x="9698846" y="6144352"/>
              <a:ext cx="2577898" cy="646331"/>
            </a:xfrm>
            <a:prstGeom prst="rect">
              <a:avLst/>
            </a:prstGeom>
          </p:spPr>
          <p:txBody>
            <a:bodyPr wrap="square">
              <a:spAutoFit/>
            </a:bodyPr>
            <a:lstStyle/>
            <a:p>
              <a:r>
                <a:rPr lang="en-US" sz="1200" dirty="0">
                  <a:latin typeface="Times New Roman" panose="02020603050405020304" pitchFamily="18" charset="0"/>
                  <a:ea typeface="Cambria" panose="02040503050406030204" pitchFamily="18" charset="0"/>
                </a:rPr>
                <a:t>Filling consecutive gaps in an EVI2 time series using climatology EVI2 and SSMM </a:t>
              </a:r>
              <a:r>
                <a:rPr lang="en-US" sz="1200" dirty="0" smtClean="0">
                  <a:latin typeface="Times New Roman" panose="02020603050405020304" pitchFamily="18" charset="0"/>
                  <a:ea typeface="Cambria" panose="02040503050406030204" pitchFamily="18" charset="0"/>
                </a:rPr>
                <a:t>approach</a:t>
              </a:r>
              <a:endParaRPr lang="en-US" sz="1200" dirty="0"/>
            </a:p>
          </p:txBody>
        </p:sp>
      </p:grpSp>
      <p:sp>
        <p:nvSpPr>
          <p:cNvPr id="14" name="Rectangle 13"/>
          <p:cNvSpPr/>
          <p:nvPr/>
        </p:nvSpPr>
        <p:spPr>
          <a:xfrm>
            <a:off x="61366" y="5103674"/>
            <a:ext cx="9426583" cy="1631216"/>
          </a:xfrm>
          <a:prstGeom prst="rect">
            <a:avLst/>
          </a:prstGeom>
        </p:spPr>
        <p:txBody>
          <a:bodyPr wrap="square">
            <a:spAutoFit/>
          </a:bodyPr>
          <a:lstStyle/>
          <a:p>
            <a:pPr algn="just">
              <a:spcBef>
                <a:spcPts val="0"/>
              </a:spcBef>
              <a:spcAft>
                <a:spcPts val="0"/>
              </a:spcAft>
              <a:tabLst>
                <a:tab pos="342900" algn="l"/>
                <a:tab pos="400050" algn="l"/>
              </a:tabLst>
            </a:pPr>
            <a:r>
              <a:rPr lang="en-US" dirty="0">
                <a:latin typeface="Times New Roman" panose="02020603050405020304" pitchFamily="18" charset="0"/>
                <a:ea typeface="Cambria" panose="02040503050406030204" pitchFamily="18" charset="0"/>
                <a:cs typeface="Times New Roman" panose="02020603050405020304" pitchFamily="18" charset="0"/>
              </a:rPr>
              <a:t>2. </a:t>
            </a:r>
            <a:r>
              <a:rPr lang="en-US" sz="2000" dirty="0">
                <a:latin typeface="Times New Roman" panose="02020603050405020304" pitchFamily="18" charset="0"/>
                <a:ea typeface="Cambria" panose="02040503050406030204" pitchFamily="18" charset="0"/>
                <a:cs typeface="Times New Roman" panose="02020603050405020304" pitchFamily="18" charset="0"/>
              </a:rPr>
              <a:t>Generate </a:t>
            </a:r>
            <a:r>
              <a:rPr lang="en-US" sz="2000" dirty="0">
                <a:latin typeface="Times New Roman" panose="02020603050405020304" pitchFamily="18" charset="0"/>
                <a:cs typeface="Times New Roman" panose="02020603050405020304" pitchFamily="18" charset="0"/>
              </a:rPr>
              <a:t>temporal continuity </a:t>
            </a:r>
            <a:r>
              <a:rPr lang="en-US" sz="2000" dirty="0">
                <a:latin typeface="Times New Roman" panose="02020603050405020304" pitchFamily="18" charset="0"/>
                <a:ea typeface="Cambria" panose="02040503050406030204" pitchFamily="18" charset="0"/>
                <a:cs typeface="Times New Roman" panose="02020603050405020304" pitchFamily="18" charset="0"/>
              </a:rPr>
              <a:t>of C3 GLSP products from SNPP and JPSS-1 VIIRS observations at both 500-m pixels and 0.05-degree Climate Modeling Grid (CMG)</a:t>
            </a:r>
          </a:p>
          <a:p>
            <a:pPr marL="285750" indent="-285750" algn="just">
              <a:spcBef>
                <a:spcPts val="0"/>
              </a:spcBef>
              <a:spcAft>
                <a:spcPts val="0"/>
              </a:spcAft>
              <a:buFont typeface="Wingdings" panose="05000000000000000000" pitchFamily="2" charset="2"/>
              <a:buChar char="Ø"/>
              <a:tabLst>
                <a:tab pos="228600" algn="l"/>
                <a:tab pos="342900" algn="l"/>
                <a:tab pos="400050" algn="l"/>
              </a:tabLst>
            </a:pPr>
            <a:r>
              <a:rPr lang="en-US" sz="2000" dirty="0">
                <a:latin typeface="Times New Roman" panose="02020603050405020304" pitchFamily="18" charset="0"/>
                <a:ea typeface="Cambria" panose="02040503050406030204" pitchFamily="18" charset="0"/>
                <a:cs typeface="Times New Roman" panose="02020603050405020304" pitchFamily="18" charset="0"/>
              </a:rPr>
              <a:t>Investigate the temporal EVI2 trajectories observed from SNPP and JPSS-1 VIIRS data.</a:t>
            </a:r>
          </a:p>
          <a:p>
            <a:pPr marL="285750" indent="-285750" algn="just">
              <a:spcBef>
                <a:spcPts val="0"/>
              </a:spcBef>
              <a:spcAft>
                <a:spcPts val="0"/>
              </a:spcAft>
              <a:buFont typeface="Wingdings" panose="05000000000000000000" pitchFamily="2" charset="2"/>
              <a:buChar char="Ø"/>
              <a:tabLst>
                <a:tab pos="228600" algn="l"/>
                <a:tab pos="342900" algn="l"/>
                <a:tab pos="400050" algn="l"/>
              </a:tabLst>
            </a:pPr>
            <a:r>
              <a:rPr lang="en-US" sz="2000" dirty="0">
                <a:latin typeface="Times New Roman" panose="02020603050405020304" pitchFamily="18" charset="0"/>
                <a:cs typeface="Times New Roman" panose="02020603050405020304" pitchFamily="18" charset="0"/>
              </a:rPr>
              <a:t>Investigate and calibrate the </a:t>
            </a:r>
            <a:r>
              <a:rPr lang="en-US" sz="2000" dirty="0" err="1">
                <a:latin typeface="Times New Roman" panose="02020603050405020304" pitchFamily="18" charset="0"/>
                <a:cs typeface="Times New Roman" panose="02020603050405020304" pitchFamily="18" charset="0"/>
              </a:rPr>
              <a:t>phenological</a:t>
            </a:r>
            <a:r>
              <a:rPr lang="en-US" sz="2000" dirty="0">
                <a:latin typeface="Times New Roman" panose="02020603050405020304" pitchFamily="18" charset="0"/>
                <a:cs typeface="Times New Roman" panose="02020603050405020304" pitchFamily="18" charset="0"/>
              </a:rPr>
              <a:t> difference or uncertainty between SNPP and JPSS-1 data at the scales of pixels and ecoregions.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83405"/>
            <a:ext cx="8649050" cy="3816429"/>
          </a:xfrm>
          <a:prstGeom prst="rect">
            <a:avLst/>
          </a:prstGeom>
        </p:spPr>
        <p:txBody>
          <a:bodyPr wrap="square">
            <a:spAutoFit/>
          </a:bodyPr>
          <a:lstStyle/>
          <a:p>
            <a:pPr marR="0" lvl="0" algn="just">
              <a:spcBef>
                <a:spcPts val="0"/>
              </a:spcBef>
              <a:spcAft>
                <a:spcPts val="0"/>
              </a:spcAft>
              <a:tabLst>
                <a:tab pos="228600" algn="l"/>
                <a:tab pos="342900" algn="l"/>
                <a:tab pos="400050" algn="l"/>
              </a:tabLst>
            </a:pPr>
            <a:r>
              <a:rPr lang="en-US" sz="2400" dirty="0" smtClean="0">
                <a:latin typeface="Times New Roman" panose="02020603050405020304" pitchFamily="18" charset="0"/>
                <a:ea typeface="Cambria" panose="02040503050406030204" pitchFamily="18" charset="0"/>
                <a:cs typeface="Times New Roman" panose="02020603050405020304" pitchFamily="18" charset="0"/>
              </a:rPr>
              <a:t>(3) </a:t>
            </a:r>
            <a:r>
              <a:rPr lang="en-US" sz="2000" dirty="0" smtClean="0">
                <a:latin typeface="Times New Roman" panose="02020603050405020304" pitchFamily="18" charset="0"/>
                <a:ea typeface="Cambria" panose="02040503050406030204" pitchFamily="18" charset="0"/>
                <a:cs typeface="Times New Roman" panose="02020603050405020304" pitchFamily="18" charset="0"/>
              </a:rPr>
              <a:t>Validate </a:t>
            </a:r>
            <a:r>
              <a:rPr lang="en-US" sz="2000" dirty="0">
                <a:latin typeface="Times New Roman" panose="02020603050405020304" pitchFamily="18" charset="0"/>
                <a:ea typeface="Cambria" panose="02040503050406030204" pitchFamily="18" charset="0"/>
                <a:cs typeface="Times New Roman" panose="02020603050405020304" pitchFamily="18" charset="0"/>
              </a:rPr>
              <a:t>and evaluate the stability, precision, uncertainty, accuracy, and spatial and temporal continuity of the SNPP and JPSS-1 GLSP products using multiple reference data </a:t>
            </a:r>
            <a:r>
              <a:rPr lang="en-US" sz="2000" dirty="0" smtClean="0">
                <a:latin typeface="Times New Roman" panose="02020603050405020304" pitchFamily="18" charset="0"/>
                <a:ea typeface="Cambria" panose="02040503050406030204" pitchFamily="18" charset="0"/>
                <a:cs typeface="Times New Roman" panose="02020603050405020304" pitchFamily="18" charset="0"/>
              </a:rPr>
              <a:t>sources</a:t>
            </a:r>
          </a:p>
          <a:p>
            <a:pPr marL="285750" marR="0" lvl="0" indent="-285750" algn="just">
              <a:spcBef>
                <a:spcPts val="0"/>
              </a:spcBef>
              <a:spcAft>
                <a:spcPts val="0"/>
              </a:spcAft>
              <a:buFont typeface="Wingdings" panose="05000000000000000000" pitchFamily="2" charset="2"/>
              <a:buChar char="Ø"/>
              <a:tabLst>
                <a:tab pos="228600" algn="l"/>
                <a:tab pos="342900" algn="l"/>
                <a:tab pos="400050" algn="l"/>
              </a:tabLst>
            </a:pPr>
            <a:r>
              <a:rPr lang="en-US" sz="2000" dirty="0" smtClean="0">
                <a:latin typeface="Times New Roman" panose="02020603050405020304" pitchFamily="18" charset="0"/>
                <a:ea typeface="Cambria" panose="02040503050406030204" pitchFamily="18" charset="0"/>
                <a:cs typeface="Times New Roman" panose="02020603050405020304" pitchFamily="18" charset="0"/>
              </a:rPr>
              <a:t>Develop standard </a:t>
            </a:r>
            <a:r>
              <a:rPr lang="en-US" sz="2000" dirty="0" err="1" smtClean="0">
                <a:latin typeface="Times New Roman" panose="02020603050405020304" pitchFamily="18" charset="0"/>
                <a:ea typeface="Cambria" panose="02040503050406030204" pitchFamily="18" charset="0"/>
                <a:cs typeface="Times New Roman" panose="02020603050405020304" pitchFamily="18" charset="0"/>
              </a:rPr>
              <a:t>phenological</a:t>
            </a:r>
            <a:r>
              <a:rPr lang="en-US" sz="2000" dirty="0" smtClean="0">
                <a:latin typeface="Times New Roman" panose="02020603050405020304" pitchFamily="18" charset="0"/>
                <a:ea typeface="Cambria" panose="02040503050406030204" pitchFamily="18" charset="0"/>
                <a:cs typeface="Times New Roman" panose="02020603050405020304" pitchFamily="18" charset="0"/>
              </a:rPr>
              <a:t> reference by fusing gap-free (</a:t>
            </a:r>
            <a:r>
              <a:rPr lang="en-US" sz="2000" dirty="0">
                <a:latin typeface="Times New Roman" panose="02020603050405020304" pitchFamily="18" charset="0"/>
                <a:cs typeface="Times New Roman" panose="02020603050405020304" pitchFamily="18" charset="0"/>
              </a:rPr>
              <a:t>poor </a:t>
            </a:r>
            <a:r>
              <a:rPr lang="en-US" sz="2000" dirty="0" smtClean="0">
                <a:latin typeface="Times New Roman" panose="02020603050405020304" pitchFamily="18" charset="0"/>
                <a:cs typeface="Times New Roman" panose="02020603050405020304" pitchFamily="18" charset="0"/>
              </a:rPr>
              <a:t>geolocation accuracy) </a:t>
            </a:r>
            <a:r>
              <a:rPr lang="en-US" sz="2000" dirty="0" err="1" smtClean="0">
                <a:latin typeface="Times New Roman" panose="02020603050405020304" pitchFamily="18" charset="0"/>
                <a:ea typeface="Cambria" panose="02040503050406030204" pitchFamily="18" charset="0"/>
                <a:cs typeface="Times New Roman" panose="02020603050405020304" pitchFamily="18" charset="0"/>
              </a:rPr>
              <a:t>Phenocam</a:t>
            </a:r>
            <a:r>
              <a:rPr lang="en-US" sz="2000" dirty="0" smtClean="0">
                <a:latin typeface="Times New Roman" panose="02020603050405020304" pitchFamily="18" charset="0"/>
                <a:ea typeface="Cambria" panose="02040503050406030204" pitchFamily="18" charset="0"/>
                <a:cs typeface="Times New Roman" panose="02020603050405020304" pitchFamily="18" charset="0"/>
              </a:rPr>
              <a:t> time series with frequently cloud-contaminated (high geolocation accuracy) Landsat-Sententile-2 time series across the </a:t>
            </a:r>
            <a:r>
              <a:rPr lang="en-US" sz="2000" dirty="0" err="1" smtClean="0">
                <a:latin typeface="Times New Roman" panose="02020603050405020304" pitchFamily="18" charset="0"/>
                <a:ea typeface="Cambria" panose="02040503050406030204" pitchFamily="18" charset="0"/>
                <a:cs typeface="Times New Roman" panose="02020603050405020304" pitchFamily="18" charset="0"/>
              </a:rPr>
              <a:t>phenocam</a:t>
            </a:r>
            <a:r>
              <a:rPr lang="en-US" sz="2000" dirty="0" smtClean="0">
                <a:latin typeface="Times New Roman" panose="02020603050405020304" pitchFamily="18" charset="0"/>
                <a:ea typeface="Cambria" panose="02040503050406030204" pitchFamily="18" charset="0"/>
                <a:cs typeface="Times New Roman" panose="02020603050405020304" pitchFamily="18" charset="0"/>
              </a:rPr>
              <a:t> sites.</a:t>
            </a:r>
          </a:p>
          <a:p>
            <a:pPr marL="285750" marR="0" lvl="0" indent="-285750" algn="just">
              <a:spcBef>
                <a:spcPts val="0"/>
              </a:spcBef>
              <a:spcAft>
                <a:spcPts val="0"/>
              </a:spcAft>
              <a:buFont typeface="Wingdings" panose="05000000000000000000" pitchFamily="2" charset="2"/>
              <a:buChar char="Ø"/>
              <a:tabLst>
                <a:tab pos="228600" algn="l"/>
                <a:tab pos="342900" algn="l"/>
                <a:tab pos="400050" algn="l"/>
              </a:tabLst>
            </a:pPr>
            <a:r>
              <a:rPr lang="en-US" sz="2000" dirty="0" smtClean="0">
                <a:latin typeface="Times New Roman" panose="02020603050405020304" pitchFamily="18" charset="0"/>
                <a:cs typeface="Times New Roman" panose="02020603050405020304" pitchFamily="18" charset="0"/>
              </a:rPr>
              <a:t>Calculate </a:t>
            </a:r>
            <a:r>
              <a:rPr lang="en-US" sz="2000" dirty="0" err="1">
                <a:latin typeface="Times New Roman" panose="02020603050405020304" pitchFamily="18" charset="0"/>
                <a:cs typeface="Times New Roman" panose="02020603050405020304" pitchFamily="18" charset="0"/>
              </a:rPr>
              <a:t>phenometrics</a:t>
            </a:r>
            <a:r>
              <a:rPr lang="en-US" sz="2000" dirty="0">
                <a:latin typeface="Times New Roman" panose="02020603050405020304" pitchFamily="18" charset="0"/>
                <a:cs typeface="Times New Roman" panose="02020603050405020304" pitchFamily="18" charset="0"/>
              </a:rPr>
              <a:t> from </a:t>
            </a:r>
            <a:r>
              <a:rPr lang="en-US" sz="2000" dirty="0" smtClean="0">
                <a:latin typeface="Times New Roman" panose="02020603050405020304" pitchFamily="18" charset="0"/>
                <a:cs typeface="Times New Roman" panose="02020603050405020304" pitchFamily="18" charset="0"/>
              </a:rPr>
              <a:t>VENµS </a:t>
            </a:r>
            <a:r>
              <a:rPr lang="en-US" sz="2000" dirty="0">
                <a:latin typeface="Times New Roman" panose="02020603050405020304" pitchFamily="18" charset="0"/>
                <a:cs typeface="Times New Roman" panose="02020603050405020304" pitchFamily="18" charset="0"/>
              </a:rPr>
              <a:t>times </a:t>
            </a:r>
            <a:r>
              <a:rPr lang="en-US" sz="2000" dirty="0" smtClean="0">
                <a:latin typeface="Times New Roman" panose="02020603050405020304" pitchFamily="18" charset="0"/>
                <a:cs typeface="Times New Roman" panose="02020603050405020304" pitchFamily="18" charset="0"/>
              </a:rPr>
              <a:t>series and </a:t>
            </a:r>
            <a:r>
              <a:rPr lang="en-US" sz="2000" dirty="0" err="1" smtClean="0">
                <a:latin typeface="Times New Roman" panose="02020603050405020304" pitchFamily="18" charset="0"/>
                <a:cs typeface="Times New Roman" panose="02020603050405020304" pitchFamily="18" charset="0"/>
              </a:rPr>
              <a:t>PlanetScope</a:t>
            </a:r>
            <a:r>
              <a:rPr lang="en-US" sz="2000" dirty="0" smtClean="0">
                <a:latin typeface="Times New Roman" panose="02020603050405020304" pitchFamily="18" charset="0"/>
                <a:cs typeface="Times New Roman" panose="02020603050405020304" pitchFamily="18" charset="0"/>
              </a:rPr>
              <a:t> time series, separately, with a spatial resolution of 3-5 m.</a:t>
            </a:r>
          </a:p>
          <a:p>
            <a:pPr marL="285750" marR="0" lvl="0" indent="-285750" algn="just">
              <a:spcBef>
                <a:spcPts val="0"/>
              </a:spcBef>
              <a:spcAft>
                <a:spcPts val="0"/>
              </a:spcAft>
              <a:buFont typeface="Wingdings" panose="05000000000000000000" pitchFamily="2" charset="2"/>
              <a:buChar char="Ø"/>
              <a:tabLst>
                <a:tab pos="228600" algn="l"/>
                <a:tab pos="342900" algn="l"/>
                <a:tab pos="400050" algn="l"/>
              </a:tabLst>
            </a:pPr>
            <a:r>
              <a:rPr lang="en-US" sz="2000" dirty="0" smtClean="0">
                <a:latin typeface="Times New Roman" panose="02020603050405020304" pitchFamily="18" charset="0"/>
                <a:cs typeface="Times New Roman" panose="02020603050405020304" pitchFamily="18" charset="0"/>
              </a:rPr>
              <a:t> Generate </a:t>
            </a:r>
            <a:r>
              <a:rPr lang="en-US" sz="2000" dirty="0" err="1" smtClean="0">
                <a:latin typeface="Times New Roman" panose="02020603050405020304" pitchFamily="18" charset="0"/>
                <a:cs typeface="Times New Roman" panose="02020603050405020304" pitchFamily="18" charset="0"/>
              </a:rPr>
              <a:t>phenological</a:t>
            </a:r>
            <a:r>
              <a:rPr lang="en-US" sz="2000" dirty="0" smtClean="0">
                <a:latin typeface="Times New Roman" panose="02020603050405020304" pitchFamily="18" charset="0"/>
                <a:cs typeface="Times New Roman" panose="02020603050405020304" pitchFamily="18" charset="0"/>
              </a:rPr>
              <a:t> references from geostationary satellite observations in </a:t>
            </a:r>
            <a:r>
              <a:rPr lang="en-US" altLang="en-US" sz="2000" dirty="0">
                <a:latin typeface="Times New Roman" panose="02020603050405020304" pitchFamily="18" charset="0"/>
                <a:ea typeface="Cambria" panose="02040503050406030204" pitchFamily="18" charset="0"/>
                <a:cs typeface="Times New Roman" panose="02020603050405020304" pitchFamily="18" charset="0"/>
              </a:rPr>
              <a:t>cloud-persistent regions </a:t>
            </a:r>
            <a:r>
              <a:rPr lang="en-US" altLang="en-US" sz="2000" dirty="0" smtClean="0">
                <a:latin typeface="Times New Roman" panose="02020603050405020304" pitchFamily="18" charset="0"/>
                <a:ea typeface="Cambria" panose="02040503050406030204" pitchFamily="18" charset="0"/>
                <a:cs typeface="Times New Roman" panose="02020603050405020304" pitchFamily="18" charset="0"/>
              </a:rPr>
              <a:t>(such as </a:t>
            </a:r>
            <a:r>
              <a:rPr lang="en-US" sz="2000" dirty="0">
                <a:latin typeface="Times New Roman" panose="02020603050405020304" pitchFamily="18" charset="0"/>
                <a:cs typeface="Times New Roman" panose="02020603050405020304" pitchFamily="18" charset="0"/>
              </a:rPr>
              <a:t>Amazon </a:t>
            </a:r>
            <a:r>
              <a:rPr lang="en-US" sz="2000" dirty="0" smtClean="0">
                <a:latin typeface="Times New Roman" panose="02020603050405020304" pitchFamily="18" charset="0"/>
                <a:cs typeface="Times New Roman" panose="02020603050405020304" pitchFamily="18" charset="0"/>
              </a:rPr>
              <a:t>region and  </a:t>
            </a:r>
            <a:r>
              <a:rPr lang="en-US" sz="2000" dirty="0">
                <a:latin typeface="Times New Roman" panose="02020603050405020304" pitchFamily="18" charset="0"/>
                <a:cs typeface="Times New Roman" panose="02020603050405020304" pitchFamily="18" charset="0"/>
              </a:rPr>
              <a:t>Southeast </a:t>
            </a:r>
            <a:r>
              <a:rPr lang="en-US" sz="2000" dirty="0" smtClean="0">
                <a:latin typeface="Times New Roman" panose="02020603050405020304" pitchFamily="18" charset="0"/>
                <a:cs typeface="Times New Roman" panose="02020603050405020304" pitchFamily="18" charset="0"/>
              </a:rPr>
              <a:t>Asia).</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a:p>
            <a:pPr marR="0" lvl="0" algn="just">
              <a:spcBef>
                <a:spcPts val="0"/>
              </a:spcBef>
              <a:spcAft>
                <a:spcPts val="0"/>
              </a:spcAft>
              <a:tabLst>
                <a:tab pos="228600" algn="l"/>
                <a:tab pos="342900" algn="l"/>
                <a:tab pos="400050" algn="l"/>
              </a:tabLst>
            </a:pPr>
            <a:endParaRPr lang="en-US" dirty="0">
              <a:latin typeface="Cambria" panose="02040503050406030204" pitchFamily="18" charset="0"/>
              <a:ea typeface="Cambria" panose="02040503050406030204" pitchFamily="18" charset="0"/>
              <a:cs typeface="Times New Roman" panose="02020603050405020304" pitchFamily="18" charset="0"/>
            </a:endParaRPr>
          </a:p>
        </p:txBody>
      </p:sp>
      <p:sp>
        <p:nvSpPr>
          <p:cNvPr id="9" name="Title 1"/>
          <p:cNvSpPr txBox="1">
            <a:spLocks noChangeArrowheads="1"/>
          </p:cNvSpPr>
          <p:nvPr/>
        </p:nvSpPr>
        <p:spPr bwMode="auto">
          <a:xfrm>
            <a:off x="1394234" y="-72428"/>
            <a:ext cx="10601608" cy="95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3200" kern="1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Calibri" panose="020F0502020204030204" pitchFamily="34" charset="0"/>
              </a:defRPr>
            </a:lvl2pPr>
            <a:lvl3pPr algn="ctr" rtl="0" eaLnBrk="1" fontAlgn="base" hangingPunct="1">
              <a:spcBef>
                <a:spcPct val="0"/>
              </a:spcBef>
              <a:spcAft>
                <a:spcPct val="0"/>
              </a:spcAft>
              <a:defRPr sz="3200">
                <a:solidFill>
                  <a:schemeClr val="tx1"/>
                </a:solidFill>
                <a:latin typeface="Calibri" panose="020F0502020204030204" pitchFamily="34" charset="0"/>
              </a:defRPr>
            </a:lvl3pPr>
            <a:lvl4pPr algn="ctr" rtl="0" eaLnBrk="1" fontAlgn="base" hangingPunct="1">
              <a:spcBef>
                <a:spcPct val="0"/>
              </a:spcBef>
              <a:spcAft>
                <a:spcPct val="0"/>
              </a:spcAft>
              <a:defRPr sz="3200">
                <a:solidFill>
                  <a:schemeClr val="tx1"/>
                </a:solidFill>
                <a:latin typeface="Calibri" panose="020F0502020204030204" pitchFamily="34" charset="0"/>
              </a:defRPr>
            </a:lvl4pPr>
            <a:lvl5pPr algn="ctr" rtl="0" eaLnBrk="1" fontAlgn="base" hangingPunct="1">
              <a:spcBef>
                <a:spcPct val="0"/>
              </a:spcBef>
              <a:spcAft>
                <a:spcPct val="0"/>
              </a:spcAft>
              <a:defRPr sz="3200">
                <a:solidFill>
                  <a:schemeClr val="tx1"/>
                </a:solidFill>
                <a:latin typeface="Calibri" panose="020F0502020204030204" pitchFamily="34" charset="0"/>
              </a:defRPr>
            </a:lvl5pPr>
            <a:lvl6pPr marL="457200" algn="ctr" rtl="0" eaLnBrk="1" fontAlgn="base" hangingPunct="1">
              <a:spcBef>
                <a:spcPct val="0"/>
              </a:spcBef>
              <a:spcAft>
                <a:spcPct val="0"/>
              </a:spcAft>
              <a:defRPr sz="3200">
                <a:solidFill>
                  <a:schemeClr val="tx1"/>
                </a:solidFill>
                <a:latin typeface="Calibri" panose="020F0502020204030204" pitchFamily="34" charset="0"/>
              </a:defRPr>
            </a:lvl6pPr>
            <a:lvl7pPr marL="914400" algn="ctr" rtl="0" eaLnBrk="1" fontAlgn="base" hangingPunct="1">
              <a:spcBef>
                <a:spcPct val="0"/>
              </a:spcBef>
              <a:spcAft>
                <a:spcPct val="0"/>
              </a:spcAft>
              <a:defRPr sz="3200">
                <a:solidFill>
                  <a:schemeClr val="tx1"/>
                </a:solidFill>
                <a:latin typeface="Calibri" panose="020F0502020204030204" pitchFamily="34" charset="0"/>
              </a:defRPr>
            </a:lvl7pPr>
            <a:lvl8pPr marL="1371600" algn="ctr" rtl="0" eaLnBrk="1" fontAlgn="base" hangingPunct="1">
              <a:spcBef>
                <a:spcPct val="0"/>
              </a:spcBef>
              <a:spcAft>
                <a:spcPct val="0"/>
              </a:spcAft>
              <a:defRPr sz="3200">
                <a:solidFill>
                  <a:schemeClr val="tx1"/>
                </a:solidFill>
                <a:latin typeface="Calibri" panose="020F0502020204030204" pitchFamily="34" charset="0"/>
              </a:defRPr>
            </a:lvl8pPr>
            <a:lvl9pPr marL="1828800" algn="ctr" rtl="0" eaLnBrk="1" fontAlgn="base" hangingPunct="1">
              <a:spcBef>
                <a:spcPct val="0"/>
              </a:spcBef>
              <a:spcAft>
                <a:spcPct val="0"/>
              </a:spcAft>
              <a:defRPr sz="3200">
                <a:solidFill>
                  <a:schemeClr val="tx1"/>
                </a:solidFill>
                <a:latin typeface="Calibri" panose="020F0502020204030204" pitchFamily="34" charset="0"/>
              </a:defRPr>
            </a:lvl9pPr>
          </a:lstStyle>
          <a:p>
            <a:pPr defTabSz="914400"/>
            <a:r>
              <a:rPr lang="en-US" sz="2400" b="1" smtClean="0"/>
              <a:t>Maintenance, Evolution, and Validation of the Global Land Surface Phenology Product from Suomi NPP and JPSS VIIRS Observations</a:t>
            </a:r>
            <a:endParaRPr lang="en-US" altLang="en-US" dirty="0" smtClean="0"/>
          </a:p>
        </p:txBody>
      </p:sp>
      <p:grpSp>
        <p:nvGrpSpPr>
          <p:cNvPr id="17" name="Group 16"/>
          <p:cNvGrpSpPr/>
          <p:nvPr/>
        </p:nvGrpSpPr>
        <p:grpSpPr>
          <a:xfrm>
            <a:off x="8958528" y="1752932"/>
            <a:ext cx="3003343" cy="2489050"/>
            <a:chOff x="9289698" y="963498"/>
            <a:chExt cx="2894965" cy="2338884"/>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9698" y="963498"/>
              <a:ext cx="2894965" cy="1138555"/>
            </a:xfrm>
            <a:prstGeom prst="rect">
              <a:avLst/>
            </a:prstGeom>
            <a:noFill/>
            <a:ln>
              <a:noFill/>
            </a:ln>
          </p:spPr>
        </p:pic>
        <p:sp>
          <p:nvSpPr>
            <p:cNvPr id="7" name="Rectangle 6"/>
            <p:cNvSpPr/>
            <p:nvPr/>
          </p:nvSpPr>
          <p:spPr>
            <a:xfrm>
              <a:off x="10718375" y="2102053"/>
              <a:ext cx="1466288" cy="1200329"/>
            </a:xfrm>
            <a:prstGeom prst="rect">
              <a:avLst/>
            </a:prstGeom>
          </p:spPr>
          <p:txBody>
            <a:bodyPr wrap="square">
              <a:spAutoFit/>
            </a:bodyPr>
            <a:lstStyle/>
            <a:p>
              <a:r>
                <a:rPr lang="en-US" sz="1200" dirty="0" err="1">
                  <a:latin typeface="Times New Roman" panose="02020603050405020304" pitchFamily="18" charset="0"/>
                  <a:ea typeface="Cambria" panose="02040503050406030204" pitchFamily="18" charset="0"/>
                </a:rPr>
                <a:t>Phenocam</a:t>
              </a:r>
              <a:r>
                <a:rPr lang="en-US" sz="1200" dirty="0">
                  <a:latin typeface="Times New Roman" panose="02020603050405020304" pitchFamily="18" charset="0"/>
                  <a:ea typeface="Cambria" panose="02040503050406030204" pitchFamily="18" charset="0"/>
                </a:rPr>
                <a:t> network in (a) North </a:t>
              </a:r>
              <a:r>
                <a:rPr lang="en-US" sz="1200" dirty="0" smtClean="0">
                  <a:latin typeface="Times New Roman" panose="02020603050405020304" pitchFamily="18" charset="0"/>
                  <a:ea typeface="Cambria" panose="02040503050406030204" pitchFamily="18" charset="0"/>
                </a:rPr>
                <a:t>America, </a:t>
              </a:r>
              <a:r>
                <a:rPr lang="en-US" sz="1200" dirty="0">
                  <a:latin typeface="Times New Roman" panose="02020603050405020304" pitchFamily="18" charset="0"/>
                  <a:ea typeface="Cambria" panose="02040503050406030204" pitchFamily="18" charset="0"/>
                </a:rPr>
                <a:t>(b) </a:t>
              </a:r>
              <a:r>
                <a:rPr lang="en-US" sz="1200" dirty="0" smtClean="0">
                  <a:latin typeface="Times New Roman" panose="02020603050405020304" pitchFamily="18" charset="0"/>
                  <a:ea typeface="Cambria" panose="02040503050406030204" pitchFamily="18" charset="0"/>
                </a:rPr>
                <a:t>Europe</a:t>
              </a:r>
              <a:r>
                <a:rPr lang="en-US" sz="1200" dirty="0">
                  <a:latin typeface="Times New Roman" panose="02020603050405020304" pitchFamily="18" charset="0"/>
                  <a:ea typeface="Cambria" panose="02040503050406030204" pitchFamily="18" charset="0"/>
                </a:rPr>
                <a:t>,</a:t>
              </a:r>
              <a:r>
                <a:rPr lang="en-US" sz="1200" dirty="0" smtClean="0">
                  <a:latin typeface="Times New Roman" panose="02020603050405020304" pitchFamily="18" charset="0"/>
                  <a:ea typeface="Cambria" panose="02040503050406030204" pitchFamily="18" charset="0"/>
                </a:rPr>
                <a:t> and (c</a:t>
              </a:r>
              <a:r>
                <a:rPr lang="en-US" sz="1200" dirty="0">
                  <a:latin typeface="Times New Roman" panose="02020603050405020304" pitchFamily="18" charset="0"/>
                  <a:ea typeface="Cambria" panose="02040503050406030204" pitchFamily="18" charset="0"/>
                </a:rPr>
                <a:t>) </a:t>
              </a:r>
              <a:r>
                <a:rPr lang="en-US" sz="1200" dirty="0" smtClean="0">
                  <a:latin typeface="Times New Roman" panose="02020603050405020304" pitchFamily="18" charset="0"/>
                  <a:ea typeface="Cambria" panose="02040503050406030204" pitchFamily="18" charset="0"/>
                </a:rPr>
                <a:t>Japan. (d) </a:t>
              </a:r>
              <a:r>
                <a:rPr lang="en-US" sz="1200" dirty="0" err="1" smtClean="0">
                  <a:latin typeface="Times New Roman" panose="02020603050405020304" pitchFamily="18" charset="0"/>
                  <a:ea typeface="Cambria" panose="02040503050406030204" pitchFamily="18" charset="0"/>
                </a:rPr>
                <a:t>Phenocam</a:t>
              </a:r>
              <a:r>
                <a:rPr lang="en-US" sz="1200" dirty="0" smtClean="0">
                  <a:latin typeface="Times New Roman" panose="02020603050405020304" pitchFamily="18" charset="0"/>
                  <a:ea typeface="Cambria" panose="02040503050406030204" pitchFamily="18" charset="0"/>
                </a:rPr>
                <a:t> imagery</a:t>
              </a:r>
              <a:endParaRPr lang="en-US" sz="1200" dirty="0"/>
            </a:p>
          </p:txBody>
        </p:sp>
        <p:pic>
          <p:nvPicPr>
            <p:cNvPr id="16" name="Picture 15"/>
            <p:cNvPicPr>
              <a:picLocks noChangeAspect="1"/>
            </p:cNvPicPr>
            <p:nvPr/>
          </p:nvPicPr>
          <p:blipFill>
            <a:blip r:embed="rId3"/>
            <a:stretch>
              <a:fillRect/>
            </a:stretch>
          </p:blipFill>
          <p:spPr>
            <a:xfrm>
              <a:off x="9289698" y="2178974"/>
              <a:ext cx="1428677" cy="1123407"/>
            </a:xfrm>
            <a:prstGeom prst="rect">
              <a:avLst/>
            </a:prstGeom>
          </p:spPr>
        </p:pic>
      </p:grpSp>
      <p:pic>
        <p:nvPicPr>
          <p:cNvPr id="19" name="Picture 18"/>
          <p:cNvPicPr>
            <a:picLocks noChangeAspect="1"/>
          </p:cNvPicPr>
          <p:nvPr/>
        </p:nvPicPr>
        <p:blipFill>
          <a:blip r:embed="rId4"/>
          <a:stretch>
            <a:fillRect/>
          </a:stretch>
        </p:blipFill>
        <p:spPr>
          <a:xfrm>
            <a:off x="8940401" y="4320641"/>
            <a:ext cx="3114579" cy="2537359"/>
          </a:xfrm>
          <a:prstGeom prst="rect">
            <a:avLst/>
          </a:prstGeom>
        </p:spPr>
      </p:pic>
      <p:pic>
        <p:nvPicPr>
          <p:cNvPr id="21" name="Picture 20"/>
          <p:cNvPicPr>
            <a:picLocks noChangeAspect="1"/>
          </p:cNvPicPr>
          <p:nvPr/>
        </p:nvPicPr>
        <p:blipFill>
          <a:blip r:embed="rId5"/>
          <a:stretch>
            <a:fillRect/>
          </a:stretch>
        </p:blipFill>
        <p:spPr>
          <a:xfrm>
            <a:off x="293615" y="981952"/>
            <a:ext cx="5117284" cy="2306532"/>
          </a:xfrm>
          <a:prstGeom prst="rect">
            <a:avLst/>
          </a:prstGeom>
        </p:spPr>
      </p:pic>
      <p:sp>
        <p:nvSpPr>
          <p:cNvPr id="22" name="Rectangle 21"/>
          <p:cNvSpPr/>
          <p:nvPr/>
        </p:nvSpPr>
        <p:spPr>
          <a:xfrm>
            <a:off x="5410899" y="1106601"/>
            <a:ext cx="4272592" cy="646331"/>
          </a:xfrm>
          <a:prstGeom prst="rect">
            <a:avLst/>
          </a:prstGeom>
        </p:spPr>
        <p:txBody>
          <a:bodyPr wrap="square">
            <a:spAutoFit/>
          </a:bodyPr>
          <a:lstStyle/>
          <a:p>
            <a:pPr marL="285750" indent="-285750" algn="just">
              <a:spcBef>
                <a:spcPts val="0"/>
              </a:spcBef>
              <a:spcAft>
                <a:spcPts val="0"/>
              </a:spcAft>
              <a:buFont typeface="Wingdings" panose="05000000000000000000" pitchFamily="2" charset="2"/>
              <a:buChar char="Ø"/>
              <a:tabLst>
                <a:tab pos="228600" algn="l"/>
                <a:tab pos="342900" algn="l"/>
                <a:tab pos="400050" algn="l"/>
              </a:tabLst>
            </a:pPr>
            <a:r>
              <a:rPr lang="en-US" dirty="0">
                <a:latin typeface="Times New Roman" panose="02020603050405020304" pitchFamily="18" charset="0"/>
                <a:ea typeface="Cambria" panose="02040503050406030204" pitchFamily="18" charset="0"/>
                <a:cs typeface="Times New Roman" panose="02020603050405020304" pitchFamily="18" charset="0"/>
              </a:rPr>
              <a:t>Investigate the </a:t>
            </a:r>
            <a:r>
              <a:rPr lang="en-US" dirty="0">
                <a:latin typeface="Times New Roman" panose="02020603050405020304" pitchFamily="18" charset="0"/>
                <a:cs typeface="Times New Roman" panose="02020603050405020304" pitchFamily="18" charset="0"/>
              </a:rPr>
              <a:t>continuity </a:t>
            </a:r>
            <a:r>
              <a:rPr lang="en-US" dirty="0" smtClean="0">
                <a:latin typeface="Times New Roman" panose="02020603050405020304" pitchFamily="18" charset="0"/>
                <a:cs typeface="Times New Roman" panose="02020603050405020304" pitchFamily="18" charset="0"/>
              </a:rPr>
              <a:t>between VIIRS and MODIS GLSP detections</a:t>
            </a:r>
            <a:r>
              <a:rPr lang="en-US" dirty="0" smtClean="0">
                <a:latin typeface="Times New Roman" panose="02020603050405020304" pitchFamily="18" charset="0"/>
                <a:ea typeface="Cambria" panose="02040503050406030204" pitchFamily="18" charset="0"/>
                <a:cs typeface="Times New Roman" panose="02020603050405020304" pitchFamily="18" charset="0"/>
              </a:rPr>
              <a:t>.</a:t>
            </a:r>
            <a:endParaRPr lang="en-US"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48383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BC9F085-E803-4B8A-875E-5F857AC45700}" vid="{5815D2D3-327D-4534-B5C9-7022DF01D0AC}"/>
    </a:ext>
  </a:extLst>
</a:theme>
</file>

<file path=docProps/app.xml><?xml version="1.0" encoding="utf-8"?>
<Properties xmlns="http://schemas.openxmlformats.org/officeDocument/2006/extended-properties" xmlns:vt="http://schemas.openxmlformats.org/officeDocument/2006/docPropsVTypes">
  <Template>LandMeet_April2022_Template</Template>
  <TotalTime>3366</TotalTime>
  <Words>422</Words>
  <Application>Microsoft Office PowerPoint</Application>
  <PresentationFormat>Widescreen</PresentationFormat>
  <Paragraphs>20</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MS Mincho</vt:lpstr>
      <vt:lpstr>MS PGothic</vt:lpstr>
      <vt:lpstr>Arial</vt:lpstr>
      <vt:lpstr>Calibri</vt:lpstr>
      <vt:lpstr>Cambria</vt:lpstr>
      <vt:lpstr>Times New Roman</vt:lpstr>
      <vt:lpstr>Wingdings</vt:lpstr>
      <vt:lpstr>Theme4</vt:lpstr>
      <vt:lpstr>Maintenance, Evolution, and Validation of the Global Land Surface Phenology Product from Suomi NPP and JPSS VIIRS Observations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Xiaoyang</dc:creator>
  <cp:lastModifiedBy>Zhang, Xiaoyang</cp:lastModifiedBy>
  <cp:revision>34</cp:revision>
  <dcterms:created xsi:type="dcterms:W3CDTF">2022-03-30T13:44:53Z</dcterms:created>
  <dcterms:modified xsi:type="dcterms:W3CDTF">2022-04-07T02:20:32Z</dcterms:modified>
</cp:coreProperties>
</file>