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329" r:id="rId2"/>
    <p:sldId id="330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n, Chi" initials="CC" lastIdx="1" clrIdx="0"/>
  <p:cmAuthor id="2" name="Chen, Chi" initials="CC [2]" lastIdx="1" clrIdx="1"/>
  <p:cmAuthor id="3" name="Chen, Chi" initials="CC [3]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8CCC"/>
    <a:srgbClr val="519A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5" autoAdjust="0"/>
    <p:restoredTop sz="88256" autoAdjust="0"/>
  </p:normalViewPr>
  <p:slideViewPr>
    <p:cSldViewPr snapToGrid="0" snapToObjects="1">
      <p:cViewPr>
        <p:scale>
          <a:sx n="157" d="100"/>
          <a:sy n="157" d="100"/>
        </p:scale>
        <p:origin x="920" y="33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02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048DC8-8638-B546-BDB6-FA11DE66F658}" type="datetimeFigureOut">
              <a:rPr lang="en-US" smtClean="0"/>
              <a:t>4/26/22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6D814B-4ECC-1B47-986F-EC3D68487D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272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DCBD7-F8B9-D54E-A03C-82D600CF5A9C}" type="datetimeFigureOut">
              <a:rPr lang="en-US" smtClean="0"/>
              <a:t>4/26/22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183424-4DC0-2447-B596-7F94532FB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5143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63575" y="922338"/>
            <a:ext cx="5618163" cy="3160712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59212" y="4389742"/>
            <a:ext cx="4833249" cy="350672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3884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183424-4DC0-2447-B596-7F94532FB2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54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32415-E74D-F74D-B49C-717706B18525}" type="datetime1">
              <a:rPr lang="en-US" smtClean="0"/>
              <a:t>4/26/22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MODIS/VIIRS Atmo. Discipline Virtual Mtg. May 2022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7D2A-484A-FE43-821F-C39C504D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180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BFF10-495B-4A49-BC65-D1B4EA83A0B1}" type="datetime1">
              <a:rPr lang="en-US" smtClean="0"/>
              <a:t>4/26/22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MODIS/VIIRS Atmo. Discipline Virtual Mtg. May 2022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7D2A-484A-FE43-821F-C39C504D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92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0C7A4-2035-DA4B-9013-6E3F8E60AB7C}" type="datetime1">
              <a:rPr lang="en-US" smtClean="0"/>
              <a:t>4/26/22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MODIS/VIIRS Atmo. Discipline Virtual Mtg. May 2022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7D2A-484A-FE43-821F-C39C504D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75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25959-5894-5244-A799-C6D4E505C6A8}" type="datetime1">
              <a:rPr lang="en-US" smtClean="0"/>
              <a:t>4/26/22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MODIS/VIIRS Atmo. Discipline Virtual Mtg. May 2022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7D2A-484A-FE43-821F-C39C504D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297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06A32-5CBC-0A41-92CA-88D8D44B086D}" type="datetime1">
              <a:rPr lang="en-US" smtClean="0"/>
              <a:t>4/26/22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MODIS/VIIRS Atmo. Discipline Virtual Mtg. May 2022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7D2A-484A-FE43-821F-C39C504D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41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68DB0-2554-C748-A4AC-CFC87761A471}" type="datetime1">
              <a:rPr lang="en-US" smtClean="0"/>
              <a:t>4/26/22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MODIS/VIIRS Atmo. Discipline Virtual Mtg. May 2022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7D2A-484A-FE43-821F-C39C504D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54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5B049-07F2-1E42-B312-993D766E9170}" type="datetime1">
              <a:rPr lang="en-US" smtClean="0"/>
              <a:t>4/26/22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MODIS/VIIRS Atmo. Discipline Virtual Mtg. May 2022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7D2A-484A-FE43-821F-C39C504D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20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CFAAF-A880-8F43-BD18-8AC4779ACE90}" type="datetime1">
              <a:rPr lang="en-US" smtClean="0"/>
              <a:t>4/26/22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MODIS/VIIRS Atmo. Discipline Virtual Mtg. May 2022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7D2A-484A-FE43-821F-C39C504D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528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72E1D-804D-FF42-8950-4F20E3328A47}" type="datetime1">
              <a:rPr lang="en-US" smtClean="0"/>
              <a:t>4/26/22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MODIS/VIIRS Atmo. Discipline Virtual Mtg. May 2022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7D2A-484A-FE43-821F-C39C504D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963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2493-64B3-1C42-86A3-BB3E1E430506}" type="datetime1">
              <a:rPr lang="en-US" smtClean="0"/>
              <a:t>4/26/22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MODIS/VIIRS Atmo. Discipline Virtual Mtg. May 2022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7D2A-484A-FE43-821F-C39C504D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14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1AEA7-5353-2147-A5F1-12714CEF2CF1}" type="datetime1">
              <a:rPr lang="en-US" smtClean="0"/>
              <a:t>4/26/22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MODIS/VIIRS Atmo. Discipline Virtual Mtg. May 2022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7D2A-484A-FE43-821F-C39C504DA1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474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0B524-93C9-0849-A56B-A9C7AB5C249C}" type="datetime1">
              <a:rPr lang="en-US" smtClean="0"/>
              <a:t>4/26/22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MODIS/VIIRS Atmo. Discipline Virtual Mtg. May 2022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0000"/>
                </a:solidFill>
              </a:defRPr>
            </a:lvl1pPr>
          </a:lstStyle>
          <a:p>
            <a:fld id="{C0137D2A-484A-FE43-821F-C39C504DA1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85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/>
          <p:cNvSpPr txBox="1">
            <a:spLocks noChangeArrowheads="1"/>
          </p:cNvSpPr>
          <p:nvPr/>
        </p:nvSpPr>
        <p:spPr bwMode="auto">
          <a:xfrm>
            <a:off x="1371600" y="1109"/>
            <a:ext cx="7230862" cy="1109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2209" tIns="31105" rIns="62209" bIns="31105" anchor="ctr">
            <a:spAutoFit/>
          </a:bodyPr>
          <a:lstStyle/>
          <a:p>
            <a:pPr algn="ctr">
              <a:buClr>
                <a:srgbClr val="000000"/>
              </a:buClr>
              <a:buSzPct val="45000"/>
              <a:tabLst>
                <a:tab pos="0" algn="l"/>
                <a:tab pos="310754" algn="l"/>
                <a:tab pos="621506" algn="l"/>
                <a:tab pos="932260" algn="l"/>
                <a:tab pos="1243013" algn="l"/>
                <a:tab pos="1554956" algn="l"/>
                <a:tab pos="1865710" algn="l"/>
                <a:tab pos="2176463" algn="l"/>
                <a:tab pos="2487216" algn="l"/>
                <a:tab pos="2799160" algn="l"/>
                <a:tab pos="3109913" algn="l"/>
                <a:tab pos="3420666" algn="l"/>
                <a:tab pos="3731419" algn="l"/>
                <a:tab pos="4043363" algn="l"/>
                <a:tab pos="4354116" algn="l"/>
                <a:tab pos="4664869" algn="l"/>
                <a:tab pos="4975622" algn="l"/>
                <a:tab pos="5287566" algn="l"/>
                <a:tab pos="5598319" algn="l"/>
                <a:tab pos="5909072" algn="l"/>
                <a:tab pos="6219825" algn="l"/>
              </a:tabLst>
              <a:defRPr/>
            </a:pPr>
            <a:r>
              <a:rPr lang="en-GB" sz="2000" b="1" dirty="0">
                <a:solidFill>
                  <a:srgbClr val="000000"/>
                </a:solidFill>
                <a:latin typeface="+mj-lt"/>
              </a:rPr>
              <a:t>Severe thunderstorms from [nearly simultaneous]</a:t>
            </a:r>
          </a:p>
          <a:p>
            <a:pPr algn="ctr">
              <a:buClr>
                <a:srgbClr val="000000"/>
              </a:buClr>
              <a:buSzPct val="45000"/>
              <a:tabLst>
                <a:tab pos="0" algn="l"/>
                <a:tab pos="310754" algn="l"/>
                <a:tab pos="621506" algn="l"/>
                <a:tab pos="932260" algn="l"/>
                <a:tab pos="1243013" algn="l"/>
                <a:tab pos="1554956" algn="l"/>
                <a:tab pos="1865710" algn="l"/>
                <a:tab pos="2176463" algn="l"/>
                <a:tab pos="2487216" algn="l"/>
                <a:tab pos="2799160" algn="l"/>
                <a:tab pos="3109913" algn="l"/>
                <a:tab pos="3420666" algn="l"/>
                <a:tab pos="3731419" algn="l"/>
                <a:tab pos="4043363" algn="l"/>
                <a:tab pos="4354116" algn="l"/>
                <a:tab pos="4664869" algn="l"/>
                <a:tab pos="4975622" algn="l"/>
                <a:tab pos="5287566" algn="l"/>
                <a:tab pos="5598319" algn="l"/>
                <a:tab pos="5909072" algn="l"/>
                <a:tab pos="6219825" algn="l"/>
              </a:tabLst>
              <a:defRPr/>
            </a:pPr>
            <a:r>
              <a:rPr lang="en-GB" sz="2000" b="1" dirty="0">
                <a:solidFill>
                  <a:srgbClr val="000000"/>
                </a:solidFill>
                <a:latin typeface="+mj-lt"/>
              </a:rPr>
              <a:t>microwave, visible, and IR perspectives</a:t>
            </a:r>
            <a:endParaRPr lang="en-GB" sz="450" b="1" dirty="0">
              <a:solidFill>
                <a:srgbClr val="000000"/>
              </a:solidFill>
              <a:latin typeface="+mj-lt"/>
            </a:endParaRPr>
          </a:p>
          <a:p>
            <a:pPr algn="ctr">
              <a:buClr>
                <a:srgbClr val="000000"/>
              </a:buClr>
              <a:buSzPct val="45000"/>
              <a:tabLst>
                <a:tab pos="0" algn="l"/>
                <a:tab pos="310754" algn="l"/>
                <a:tab pos="621506" algn="l"/>
                <a:tab pos="932260" algn="l"/>
                <a:tab pos="1243013" algn="l"/>
                <a:tab pos="1554956" algn="l"/>
                <a:tab pos="1865710" algn="l"/>
                <a:tab pos="2176463" algn="l"/>
                <a:tab pos="2487216" algn="l"/>
                <a:tab pos="2799160" algn="l"/>
                <a:tab pos="3109913" algn="l"/>
                <a:tab pos="3420666" algn="l"/>
                <a:tab pos="3731419" algn="l"/>
                <a:tab pos="4043363" algn="l"/>
                <a:tab pos="4354116" algn="l"/>
                <a:tab pos="4664869" algn="l"/>
                <a:tab pos="4975622" algn="l"/>
                <a:tab pos="5287566" algn="l"/>
                <a:tab pos="5598319" algn="l"/>
                <a:tab pos="5909072" algn="l"/>
                <a:tab pos="6219825" algn="l"/>
              </a:tabLst>
              <a:defRPr/>
            </a:pPr>
            <a:r>
              <a:rPr lang="en-GB" sz="1400" b="1" dirty="0">
                <a:solidFill>
                  <a:srgbClr val="000000"/>
                </a:solidFill>
                <a:latin typeface="+mj-lt"/>
              </a:rPr>
              <a:t>Sarah Bang, Daniel Cecil (NASA MSFC), Kristopher </a:t>
            </a:r>
            <a:r>
              <a:rPr lang="en-GB" sz="1400" b="1" dirty="0" err="1">
                <a:solidFill>
                  <a:srgbClr val="000000"/>
                </a:solidFill>
                <a:latin typeface="+mj-lt"/>
              </a:rPr>
              <a:t>Bedka</a:t>
            </a:r>
            <a:r>
              <a:rPr lang="en-GB" sz="1400" b="1" dirty="0">
                <a:solidFill>
                  <a:srgbClr val="000000"/>
                </a:solidFill>
                <a:latin typeface="+mj-lt"/>
              </a:rPr>
              <a:t> (NASA </a:t>
            </a:r>
            <a:r>
              <a:rPr lang="en-GB" sz="1400" b="1" dirty="0" err="1">
                <a:solidFill>
                  <a:srgbClr val="000000"/>
                </a:solidFill>
                <a:latin typeface="+mj-lt"/>
              </a:rPr>
              <a:t>LaRC</a:t>
            </a:r>
            <a:r>
              <a:rPr lang="en-GB" sz="1400" b="1" dirty="0">
                <a:solidFill>
                  <a:srgbClr val="000000"/>
                </a:solidFill>
                <a:latin typeface="+mj-lt"/>
              </a:rPr>
              <a:t>)</a:t>
            </a:r>
          </a:p>
          <a:p>
            <a:pPr algn="ctr">
              <a:buClr>
                <a:srgbClr val="000000"/>
              </a:buClr>
              <a:buSzPct val="45000"/>
              <a:tabLst>
                <a:tab pos="0" algn="l"/>
                <a:tab pos="310754" algn="l"/>
                <a:tab pos="621506" algn="l"/>
                <a:tab pos="932260" algn="l"/>
                <a:tab pos="1243013" algn="l"/>
                <a:tab pos="1554956" algn="l"/>
                <a:tab pos="1865710" algn="l"/>
                <a:tab pos="2176463" algn="l"/>
                <a:tab pos="2487216" algn="l"/>
                <a:tab pos="2799160" algn="l"/>
                <a:tab pos="3109913" algn="l"/>
                <a:tab pos="3420666" algn="l"/>
                <a:tab pos="3731419" algn="l"/>
                <a:tab pos="4043363" algn="l"/>
                <a:tab pos="4354116" algn="l"/>
                <a:tab pos="4664869" algn="l"/>
                <a:tab pos="4975622" algn="l"/>
                <a:tab pos="5287566" algn="l"/>
                <a:tab pos="5598319" algn="l"/>
                <a:tab pos="5909072" algn="l"/>
                <a:tab pos="6219825" algn="l"/>
              </a:tabLst>
              <a:defRPr/>
            </a:pPr>
            <a:r>
              <a:rPr lang="en-GB" sz="1400" b="1" dirty="0">
                <a:solidFill>
                  <a:srgbClr val="000000"/>
                </a:solidFill>
                <a:latin typeface="+mj-lt"/>
              </a:rPr>
              <a:t>Collabs: John Allen (Central Michigan Univ.), Cameron </a:t>
            </a:r>
            <a:r>
              <a:rPr lang="en-GB" sz="1400" b="1" dirty="0" err="1">
                <a:solidFill>
                  <a:srgbClr val="000000"/>
                </a:solidFill>
                <a:latin typeface="+mj-lt"/>
              </a:rPr>
              <a:t>Homeyer</a:t>
            </a:r>
            <a:r>
              <a:rPr lang="en-GB" sz="1400" b="1" dirty="0">
                <a:solidFill>
                  <a:srgbClr val="000000"/>
                </a:solidFill>
                <a:latin typeface="+mj-lt"/>
              </a:rPr>
              <a:t> (Univ. of Oklahoma)</a:t>
            </a:r>
          </a:p>
        </p:txBody>
      </p:sp>
      <p:cxnSp>
        <p:nvCxnSpPr>
          <p:cNvPr id="18" name="Straight Connector 17"/>
          <p:cNvCxnSpPr>
            <a:cxnSpLocks/>
          </p:cNvCxnSpPr>
          <p:nvPr/>
        </p:nvCxnSpPr>
        <p:spPr>
          <a:xfrm>
            <a:off x="457199" y="1168787"/>
            <a:ext cx="8145263" cy="0"/>
          </a:xfrm>
          <a:prstGeom prst="line">
            <a:avLst/>
          </a:prstGeom>
          <a:ln>
            <a:solidFill>
              <a:srgbClr val="519A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933F246-CE6C-5D41-AF5B-7F357DCA25E2}"/>
              </a:ext>
            </a:extLst>
          </p:cNvPr>
          <p:cNvSpPr txBox="1"/>
          <p:nvPr/>
        </p:nvSpPr>
        <p:spPr>
          <a:xfrm>
            <a:off x="4987031" y="1258610"/>
            <a:ext cx="3789324" cy="350865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/>
              <a:t>1. Characterize storms observed by Aqua MODIS and AMSR-E, in terms of the passive microwave and VIS/IR, paired with ground-based radar, MESH, severe reports, and environmental reanalysis data over CONUS.</a:t>
            </a:r>
          </a:p>
          <a:p>
            <a:r>
              <a:rPr lang="en-US" sz="700" dirty="0"/>
              <a:t> </a:t>
            </a:r>
          </a:p>
          <a:p>
            <a:r>
              <a:rPr lang="en-US" sz="1600" dirty="0"/>
              <a:t>2. Investigate how passive-microwave and VIS/IR may be used together: relationships between MODIS and AMSR-E signatures and how they vary geographically.</a:t>
            </a:r>
          </a:p>
          <a:p>
            <a:r>
              <a:rPr lang="en-US" sz="700" dirty="0"/>
              <a:t> </a:t>
            </a:r>
          </a:p>
          <a:p>
            <a:r>
              <a:rPr lang="en-US" sz="1600" dirty="0"/>
              <a:t>3. Expand insights based on MODIS and ASMR-E to VIIRS and AMSR2 and explore the capabilities of ATMS for detecting severe convection.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D07C1F-FB85-9C4B-8A34-F0368C2EB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33893" y="4851833"/>
            <a:ext cx="2895600" cy="273844"/>
          </a:xfrm>
        </p:spPr>
        <p:txBody>
          <a:bodyPr/>
          <a:lstStyle/>
          <a:p>
            <a:r>
              <a:rPr lang="en-US" dirty="0"/>
              <a:t>MODIS/VIIRS </a:t>
            </a:r>
            <a:r>
              <a:rPr lang="en-US" dirty="0" err="1"/>
              <a:t>Atmo</a:t>
            </a:r>
            <a:r>
              <a:rPr lang="en-US" dirty="0"/>
              <a:t>. Discipline Virtual Mtg. May 2022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471E32-7F5D-8E45-92A7-BAE601B11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7D2A-484A-FE43-821F-C39C504DA1E2}" type="slidenum">
              <a:rPr lang="en-US" smtClean="0"/>
              <a:t>1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A3D33C-3600-A14F-8BBE-BB15D4239453}"/>
              </a:ext>
            </a:extLst>
          </p:cNvPr>
          <p:cNvSpPr txBox="1"/>
          <p:nvPr/>
        </p:nvSpPr>
        <p:spPr>
          <a:xfrm>
            <a:off x="190498" y="1189500"/>
            <a:ext cx="4706977" cy="409342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500" dirty="0"/>
              <a:t>Severe weather (hail, damaging wind, tornadoes) poses threats to society and challenges to precipitation retrieval. Severe convection exhibits distinct signatures in visible/IR [very cold/textured cloud-top, overshooting tops] and passive-microwave [deep T</a:t>
            </a:r>
            <a:r>
              <a:rPr lang="en-US" sz="1500" baseline="-25000" dirty="0"/>
              <a:t>b</a:t>
            </a:r>
            <a:r>
              <a:rPr lang="en-US" sz="1500" dirty="0"/>
              <a:t> depressions from hail and graupel ice scattering]. But, passive-microwave channels have large footprint sizes and non-uniform beam filling. Visible/IR has finer resolution but is limited to cloud top.</a:t>
            </a:r>
            <a:endParaRPr lang="en-US" sz="1900" dirty="0"/>
          </a:p>
          <a:p>
            <a:pPr algn="just"/>
            <a:endParaRPr lang="en-US" sz="1900" dirty="0"/>
          </a:p>
          <a:p>
            <a:pPr algn="just"/>
            <a:endParaRPr lang="en-US" sz="1900" dirty="0"/>
          </a:p>
          <a:p>
            <a:pPr algn="just"/>
            <a:endParaRPr lang="en-US" sz="1900" dirty="0"/>
          </a:p>
          <a:p>
            <a:pPr algn="just"/>
            <a:endParaRPr lang="en-US" sz="1900" dirty="0"/>
          </a:p>
          <a:p>
            <a:pPr algn="just"/>
            <a:r>
              <a:rPr lang="en-US" sz="1500" dirty="0"/>
              <a:t>Aqua’s nearly simultaneous and colocated MODIS (visible/IR) and AMSR-E (passive-microwave) provide an opportunity</a:t>
            </a:r>
            <a:r>
              <a:rPr lang="en-US" sz="1500" i="1" dirty="0"/>
              <a:t> </a:t>
            </a:r>
            <a:r>
              <a:rPr lang="en-US" sz="1500" dirty="0"/>
              <a:t>to</a:t>
            </a:r>
            <a:r>
              <a:rPr lang="en-US" sz="1500" i="1" dirty="0"/>
              <a:t> </a:t>
            </a:r>
            <a:r>
              <a:rPr lang="en-US" sz="1500" dirty="0"/>
              <a:t>leverage the strengths of one instrument to fill in the gaps where the other shows weaknesses.</a:t>
            </a: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733A2DE-B42B-F34C-8096-6C2250C2A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003" y="127566"/>
            <a:ext cx="1023597" cy="85634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44C4A243-3FE9-FA4A-A937-E0C487C26B70}"/>
              </a:ext>
            </a:extLst>
          </p:cNvPr>
          <p:cNvGrpSpPr/>
          <p:nvPr/>
        </p:nvGrpSpPr>
        <p:grpSpPr>
          <a:xfrm>
            <a:off x="332101" y="3061412"/>
            <a:ext cx="4385475" cy="1162416"/>
            <a:chOff x="151901" y="3061411"/>
            <a:chExt cx="4385475" cy="116241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E9EA1E7-ED2D-CE46-9BC6-595796C5B8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9027" y="3091995"/>
              <a:ext cx="1358598" cy="1131384"/>
            </a:xfrm>
            <a:prstGeom prst="rect">
              <a:avLst/>
            </a:prstGeom>
          </p:spPr>
        </p:pic>
        <p:pic>
          <p:nvPicPr>
            <p:cNvPr id="13" name="Picture 12" descr="Chart&#10;&#10;Description automatically generated">
              <a:extLst>
                <a:ext uri="{FF2B5EF4-FFF2-40B4-BE49-F238E27FC236}">
                  <a16:creationId xmlns:a16="http://schemas.microsoft.com/office/drawing/2014/main" id="{AFEF8442-F343-1C49-862F-7AE556C8F1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07625" y="3091995"/>
              <a:ext cx="1358598" cy="1131384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2BA8B16-D9B8-C549-B732-8846B18A7DD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166223" y="3082568"/>
              <a:ext cx="1371153" cy="1141259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DF5C8649-198C-724D-A8D6-DD1A1628857F}"/>
                </a:ext>
              </a:extLst>
            </p:cNvPr>
            <p:cNvSpPr txBox="1"/>
            <p:nvPr/>
          </p:nvSpPr>
          <p:spPr>
            <a:xfrm>
              <a:off x="367645" y="3061411"/>
              <a:ext cx="79541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MODIS VIS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F5D9D5E-E515-3E45-8C91-AE968BFCC973}"/>
                </a:ext>
              </a:extLst>
            </p:cNvPr>
            <p:cNvSpPr txBox="1"/>
            <p:nvPr/>
          </p:nvSpPr>
          <p:spPr>
            <a:xfrm>
              <a:off x="1758840" y="3067883"/>
              <a:ext cx="72808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MODIS IR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F90022B-5317-0B49-A17D-47E8D4EED3ED}"/>
                </a:ext>
              </a:extLst>
            </p:cNvPr>
            <p:cNvSpPr txBox="1"/>
            <p:nvPr/>
          </p:nvSpPr>
          <p:spPr>
            <a:xfrm>
              <a:off x="3117438" y="3067883"/>
              <a:ext cx="116410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AMSR-E PMW T</a:t>
              </a:r>
              <a:r>
                <a:rPr lang="en-US" sz="1100" baseline="-25000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6233579-8365-8E4F-BEBD-CAA8BB5AD47F}"/>
                </a:ext>
              </a:extLst>
            </p:cNvPr>
            <p:cNvSpPr txBox="1"/>
            <p:nvPr/>
          </p:nvSpPr>
          <p:spPr>
            <a:xfrm rot="16200000">
              <a:off x="-249811" y="3493708"/>
              <a:ext cx="1111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298CCC"/>
                  </a:solidFill>
                </a:rPr>
                <a:t>April 7, 2006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584085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0400" y="4785617"/>
            <a:ext cx="2133600" cy="273844"/>
          </a:xfrm>
        </p:spPr>
        <p:txBody>
          <a:bodyPr/>
          <a:lstStyle/>
          <a:p>
            <a:fld id="{C0137D2A-484A-FE43-821F-C39C504DA1E2}" type="slidenum">
              <a:rPr lang="en-US" smtClean="0"/>
              <a:t>2</a:t>
            </a:fld>
            <a:endParaRPr lang="en-US" dirty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90670" y="1212578"/>
            <a:ext cx="4323826" cy="3720671"/>
          </a:xfrm>
          <a:prstGeom prst="rect">
            <a:avLst/>
          </a:prstGeom>
        </p:spPr>
        <p:txBody>
          <a:bodyPr vert="horz" lIns="68580" tIns="34290" rIns="68580" bIns="3429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cs typeface="Cambria"/>
              </a:rPr>
              <a:t>Status/Updates</a:t>
            </a:r>
          </a:p>
          <a:p>
            <a:pPr marL="228600" indent="-228600"/>
            <a:r>
              <a:rPr lang="en-US" sz="1600" dirty="0">
                <a:cs typeface="Cambria"/>
              </a:rPr>
              <a:t>Currently working on matching up ground reports of hail events, NEXRAD convective cell identifications and hail size estimates, and Aqua overpasses with MODIS &amp; AMSR-E sampling [Objective 1]</a:t>
            </a:r>
          </a:p>
          <a:p>
            <a:pPr marL="0" indent="0">
              <a:buNone/>
            </a:pPr>
            <a:r>
              <a:rPr lang="en-US" sz="1600" b="1" dirty="0">
                <a:cs typeface="Cambria"/>
              </a:rPr>
              <a:t>Needed Satellite Products</a:t>
            </a:r>
          </a:p>
          <a:p>
            <a:pPr marL="228600" indent="-228600"/>
            <a:r>
              <a:rPr lang="en-US" sz="1600" dirty="0">
                <a:cs typeface="Cambria"/>
              </a:rPr>
              <a:t>Objectives 1 &amp; 2: MODIS, AMSR-E (2002-2011)</a:t>
            </a:r>
          </a:p>
          <a:p>
            <a:pPr marL="228600" indent="-228600"/>
            <a:r>
              <a:rPr lang="en-US" sz="1600" dirty="0">
                <a:cs typeface="Cambria"/>
              </a:rPr>
              <a:t>Objective 3: VIIRS, AMSR2</a:t>
            </a:r>
          </a:p>
          <a:p>
            <a:pPr marL="628650" lvl="1" indent="-228600"/>
            <a:r>
              <a:rPr lang="en-US" sz="1300" dirty="0">
                <a:cs typeface="Cambria"/>
              </a:rPr>
              <a:t>The OT/cloud-top detection algorithm as applied to MODIS can be applied to VIIRS, the necessary channels (~0.65 𝜇m visible and ~11 𝜇m IR) are onboard.</a:t>
            </a:r>
          </a:p>
          <a:p>
            <a:pPr marL="628650" lvl="1" indent="-228600"/>
            <a:r>
              <a:rPr lang="en-US" sz="1300" dirty="0">
                <a:cs typeface="Cambria"/>
              </a:rPr>
              <a:t>Finer resolution is expected to refine OT detection. Lower T</a:t>
            </a:r>
            <a:r>
              <a:rPr lang="en-US" sz="1300" baseline="-25000" dirty="0">
                <a:cs typeface="Cambria"/>
              </a:rPr>
              <a:t>b</a:t>
            </a:r>
            <a:r>
              <a:rPr lang="en-US" sz="1300" dirty="0">
                <a:cs typeface="Cambria"/>
              </a:rPr>
              <a:t> due to finer resolution will require adjustment of any absolute thresholds.</a:t>
            </a:r>
          </a:p>
          <a:p>
            <a:pPr marL="0" indent="0">
              <a:buNone/>
            </a:pPr>
            <a:r>
              <a:rPr lang="en-US" sz="1600" b="1" dirty="0">
                <a:cs typeface="Cambria"/>
              </a:rPr>
              <a:t>Known Issues or Concerns</a:t>
            </a:r>
          </a:p>
          <a:p>
            <a:pPr marL="228600" indent="-228600">
              <a:spcBef>
                <a:spcPts val="0"/>
              </a:spcBef>
            </a:pPr>
            <a:r>
              <a:rPr lang="en-US" sz="1600" dirty="0">
                <a:cs typeface="Cambria"/>
              </a:rPr>
              <a:t>Objective 1 &amp; 2: analysis limited by AMSR-E data availability (died in 2011), mitigated by using AMSR2 (onboard GCOM-W1, also in the A-Train).</a:t>
            </a:r>
          </a:p>
          <a:p>
            <a:pPr marL="228600" indent="-228600">
              <a:spcBef>
                <a:spcPts val="0"/>
              </a:spcBef>
            </a:pPr>
            <a:r>
              <a:rPr lang="en-US" sz="1600" dirty="0">
                <a:cs typeface="Cambria"/>
              </a:rPr>
              <a:t>Objective 3: VIIRS data analysis should be translatable, passive-microwave (ATMS) is the main limitation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150DA41-F635-3B48-AD3E-28635B591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62139" y="4699360"/>
            <a:ext cx="2895600" cy="273844"/>
          </a:xfrm>
        </p:spPr>
        <p:txBody>
          <a:bodyPr/>
          <a:lstStyle/>
          <a:p>
            <a:r>
              <a:rPr lang="en-US" dirty="0"/>
              <a:t>MODIS/VIIRS </a:t>
            </a:r>
            <a:r>
              <a:rPr lang="en-US" dirty="0" err="1"/>
              <a:t>Atmo</a:t>
            </a:r>
            <a:r>
              <a:rPr lang="en-US" dirty="0"/>
              <a:t>. Discipline Virtual Mtg. May 2022 </a:t>
            </a:r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E384CF8E-6029-6548-8A85-DD8D0B25D0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003" y="127566"/>
            <a:ext cx="1023597" cy="85634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AE41BB-C229-5148-9B4D-5D9D3847BA0E}"/>
              </a:ext>
            </a:extLst>
          </p:cNvPr>
          <p:cNvCxnSpPr>
            <a:cxnSpLocks/>
          </p:cNvCxnSpPr>
          <p:nvPr/>
        </p:nvCxnSpPr>
        <p:spPr>
          <a:xfrm>
            <a:off x="457199" y="1168787"/>
            <a:ext cx="8145263" cy="0"/>
          </a:xfrm>
          <a:prstGeom prst="line">
            <a:avLst/>
          </a:prstGeom>
          <a:ln>
            <a:solidFill>
              <a:srgbClr val="519AC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Box 1">
            <a:extLst>
              <a:ext uri="{FF2B5EF4-FFF2-40B4-BE49-F238E27FC236}">
                <a16:creationId xmlns:a16="http://schemas.microsoft.com/office/drawing/2014/main" id="{E557DC4C-B58E-9B48-BFE9-7FFE9AB3F0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1109"/>
            <a:ext cx="7230862" cy="1109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2209" tIns="31105" rIns="62209" bIns="31105" anchor="ctr">
            <a:spAutoFit/>
          </a:bodyPr>
          <a:lstStyle/>
          <a:p>
            <a:pPr algn="ctr">
              <a:buClr>
                <a:srgbClr val="000000"/>
              </a:buClr>
              <a:buSzPct val="45000"/>
              <a:tabLst>
                <a:tab pos="0" algn="l"/>
                <a:tab pos="310754" algn="l"/>
                <a:tab pos="621506" algn="l"/>
                <a:tab pos="932260" algn="l"/>
                <a:tab pos="1243013" algn="l"/>
                <a:tab pos="1554956" algn="l"/>
                <a:tab pos="1865710" algn="l"/>
                <a:tab pos="2176463" algn="l"/>
                <a:tab pos="2487216" algn="l"/>
                <a:tab pos="2799160" algn="l"/>
                <a:tab pos="3109913" algn="l"/>
                <a:tab pos="3420666" algn="l"/>
                <a:tab pos="3731419" algn="l"/>
                <a:tab pos="4043363" algn="l"/>
                <a:tab pos="4354116" algn="l"/>
                <a:tab pos="4664869" algn="l"/>
                <a:tab pos="4975622" algn="l"/>
                <a:tab pos="5287566" algn="l"/>
                <a:tab pos="5598319" algn="l"/>
                <a:tab pos="5909072" algn="l"/>
                <a:tab pos="6219825" algn="l"/>
              </a:tabLst>
              <a:defRPr/>
            </a:pPr>
            <a:r>
              <a:rPr lang="en-GB" sz="2000" b="1" dirty="0">
                <a:solidFill>
                  <a:srgbClr val="000000"/>
                </a:solidFill>
                <a:latin typeface="+mj-lt"/>
              </a:rPr>
              <a:t>Severe thunderstorms from [nearly simultaneous]</a:t>
            </a:r>
          </a:p>
          <a:p>
            <a:pPr algn="ctr">
              <a:buClr>
                <a:srgbClr val="000000"/>
              </a:buClr>
              <a:buSzPct val="45000"/>
              <a:tabLst>
                <a:tab pos="0" algn="l"/>
                <a:tab pos="310754" algn="l"/>
                <a:tab pos="621506" algn="l"/>
                <a:tab pos="932260" algn="l"/>
                <a:tab pos="1243013" algn="l"/>
                <a:tab pos="1554956" algn="l"/>
                <a:tab pos="1865710" algn="l"/>
                <a:tab pos="2176463" algn="l"/>
                <a:tab pos="2487216" algn="l"/>
                <a:tab pos="2799160" algn="l"/>
                <a:tab pos="3109913" algn="l"/>
                <a:tab pos="3420666" algn="l"/>
                <a:tab pos="3731419" algn="l"/>
                <a:tab pos="4043363" algn="l"/>
                <a:tab pos="4354116" algn="l"/>
                <a:tab pos="4664869" algn="l"/>
                <a:tab pos="4975622" algn="l"/>
                <a:tab pos="5287566" algn="l"/>
                <a:tab pos="5598319" algn="l"/>
                <a:tab pos="5909072" algn="l"/>
                <a:tab pos="6219825" algn="l"/>
              </a:tabLst>
              <a:defRPr/>
            </a:pPr>
            <a:r>
              <a:rPr lang="en-GB" sz="2000" b="1" dirty="0">
                <a:solidFill>
                  <a:srgbClr val="000000"/>
                </a:solidFill>
                <a:latin typeface="+mj-lt"/>
              </a:rPr>
              <a:t>microwave, visible, and IR perspectives</a:t>
            </a:r>
            <a:endParaRPr lang="en-GB" sz="450" b="1" dirty="0">
              <a:solidFill>
                <a:srgbClr val="000000"/>
              </a:solidFill>
              <a:latin typeface="+mj-lt"/>
            </a:endParaRPr>
          </a:p>
          <a:p>
            <a:pPr algn="ctr">
              <a:buClr>
                <a:srgbClr val="000000"/>
              </a:buClr>
              <a:buSzPct val="45000"/>
              <a:tabLst>
                <a:tab pos="0" algn="l"/>
                <a:tab pos="310754" algn="l"/>
                <a:tab pos="621506" algn="l"/>
                <a:tab pos="932260" algn="l"/>
                <a:tab pos="1243013" algn="l"/>
                <a:tab pos="1554956" algn="l"/>
                <a:tab pos="1865710" algn="l"/>
                <a:tab pos="2176463" algn="l"/>
                <a:tab pos="2487216" algn="l"/>
                <a:tab pos="2799160" algn="l"/>
                <a:tab pos="3109913" algn="l"/>
                <a:tab pos="3420666" algn="l"/>
                <a:tab pos="3731419" algn="l"/>
                <a:tab pos="4043363" algn="l"/>
                <a:tab pos="4354116" algn="l"/>
                <a:tab pos="4664869" algn="l"/>
                <a:tab pos="4975622" algn="l"/>
                <a:tab pos="5287566" algn="l"/>
                <a:tab pos="5598319" algn="l"/>
                <a:tab pos="5909072" algn="l"/>
                <a:tab pos="6219825" algn="l"/>
              </a:tabLst>
              <a:defRPr/>
            </a:pPr>
            <a:r>
              <a:rPr lang="en-GB" sz="1400" b="1" dirty="0">
                <a:solidFill>
                  <a:srgbClr val="000000"/>
                </a:solidFill>
                <a:latin typeface="+mj-lt"/>
              </a:rPr>
              <a:t>Sarah Bang, Daniel Cecil (NASA MSFC), Kristopher </a:t>
            </a:r>
            <a:r>
              <a:rPr lang="en-GB" sz="1400" b="1" dirty="0" err="1">
                <a:solidFill>
                  <a:srgbClr val="000000"/>
                </a:solidFill>
                <a:latin typeface="+mj-lt"/>
              </a:rPr>
              <a:t>Bedka</a:t>
            </a:r>
            <a:r>
              <a:rPr lang="en-GB" sz="1400" b="1" dirty="0">
                <a:solidFill>
                  <a:srgbClr val="000000"/>
                </a:solidFill>
                <a:latin typeface="+mj-lt"/>
              </a:rPr>
              <a:t> (NASA </a:t>
            </a:r>
            <a:r>
              <a:rPr lang="en-GB" sz="1400" b="1" dirty="0" err="1">
                <a:solidFill>
                  <a:srgbClr val="000000"/>
                </a:solidFill>
                <a:latin typeface="+mj-lt"/>
              </a:rPr>
              <a:t>LaRC</a:t>
            </a:r>
            <a:r>
              <a:rPr lang="en-GB" sz="1400" b="1" dirty="0">
                <a:solidFill>
                  <a:srgbClr val="000000"/>
                </a:solidFill>
                <a:latin typeface="+mj-lt"/>
              </a:rPr>
              <a:t>)</a:t>
            </a:r>
          </a:p>
          <a:p>
            <a:pPr algn="ctr">
              <a:buClr>
                <a:srgbClr val="000000"/>
              </a:buClr>
              <a:buSzPct val="45000"/>
              <a:tabLst>
                <a:tab pos="0" algn="l"/>
                <a:tab pos="310754" algn="l"/>
                <a:tab pos="621506" algn="l"/>
                <a:tab pos="932260" algn="l"/>
                <a:tab pos="1243013" algn="l"/>
                <a:tab pos="1554956" algn="l"/>
                <a:tab pos="1865710" algn="l"/>
                <a:tab pos="2176463" algn="l"/>
                <a:tab pos="2487216" algn="l"/>
                <a:tab pos="2799160" algn="l"/>
                <a:tab pos="3109913" algn="l"/>
                <a:tab pos="3420666" algn="l"/>
                <a:tab pos="3731419" algn="l"/>
                <a:tab pos="4043363" algn="l"/>
                <a:tab pos="4354116" algn="l"/>
                <a:tab pos="4664869" algn="l"/>
                <a:tab pos="4975622" algn="l"/>
                <a:tab pos="5287566" algn="l"/>
                <a:tab pos="5598319" algn="l"/>
                <a:tab pos="5909072" algn="l"/>
                <a:tab pos="6219825" algn="l"/>
              </a:tabLst>
              <a:defRPr/>
            </a:pPr>
            <a:r>
              <a:rPr lang="en-GB" sz="1400" b="1" dirty="0">
                <a:solidFill>
                  <a:srgbClr val="000000"/>
                </a:solidFill>
                <a:latin typeface="+mj-lt"/>
              </a:rPr>
              <a:t>Collabs: John Allen (Central Michigan Univ.), Cameron </a:t>
            </a:r>
            <a:r>
              <a:rPr lang="en-GB" sz="1400" b="1" dirty="0" err="1">
                <a:solidFill>
                  <a:srgbClr val="000000"/>
                </a:solidFill>
                <a:latin typeface="+mj-lt"/>
              </a:rPr>
              <a:t>Homeyer</a:t>
            </a:r>
            <a:r>
              <a:rPr lang="en-GB" sz="1400" b="1" dirty="0">
                <a:solidFill>
                  <a:srgbClr val="000000"/>
                </a:solidFill>
                <a:latin typeface="+mj-lt"/>
              </a:rPr>
              <a:t> (Univ. of Oklahoma)</a:t>
            </a:r>
          </a:p>
        </p:txBody>
      </p:sp>
      <p:pic>
        <p:nvPicPr>
          <p:cNvPr id="6" name="Picture 5" descr="A picture containing chart&#10;&#10;Description automatically generated">
            <a:extLst>
              <a:ext uri="{FF2B5EF4-FFF2-40B4-BE49-F238E27FC236}">
                <a16:creationId xmlns:a16="http://schemas.microsoft.com/office/drawing/2014/main" id="{69DF01A4-AAFB-7847-BEA6-F0345DC37F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166"/>
          <a:stretch/>
        </p:blipFill>
        <p:spPr>
          <a:xfrm>
            <a:off x="5166313" y="1212058"/>
            <a:ext cx="3688174" cy="395020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114AF4-566A-3F46-A000-03BAFA0170F1}"/>
              </a:ext>
            </a:extLst>
          </p:cNvPr>
          <p:cNvSpPr txBox="1"/>
          <p:nvPr/>
        </p:nvSpPr>
        <p:spPr>
          <a:xfrm rot="16200000">
            <a:off x="2873579" y="3002494"/>
            <a:ext cx="41842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98CCC"/>
                </a:solidFill>
              </a:rPr>
              <a:t> Severe Hailstorm in KS &amp; NE May 26, 2016</a:t>
            </a:r>
          </a:p>
        </p:txBody>
      </p:sp>
    </p:spTree>
    <p:extLst>
      <p:ext uri="{BB962C8B-B14F-4D97-AF65-F5344CB8AC3E}">
        <p14:creationId xmlns:p14="http://schemas.microsoft.com/office/powerpoint/2010/main" val="1643753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28985</TotalTime>
  <Words>508</Words>
  <Application>Microsoft Macintosh PowerPoint</Application>
  <PresentationFormat>On-screen Show (16:9)</PresentationFormat>
  <Paragraphs>39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Office Theme</vt:lpstr>
      <vt:lpstr>PowerPoint Presentation</vt:lpstr>
      <vt:lpstr>PowerPoint Presentation</vt:lpstr>
    </vt:vector>
  </TitlesOfParts>
  <Company>Boston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Taejin Park</dc:creator>
  <cp:lastModifiedBy>Bang, Sarah D. (MSFC-ST11)</cp:lastModifiedBy>
  <cp:revision>311</cp:revision>
  <dcterms:created xsi:type="dcterms:W3CDTF">2015-04-27T20:50:56Z</dcterms:created>
  <dcterms:modified xsi:type="dcterms:W3CDTF">2022-04-27T19:43:17Z</dcterms:modified>
</cp:coreProperties>
</file>