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84" r:id="rId3"/>
    <p:sldMasterId id="2147483686" r:id="rId4"/>
    <p:sldMasterId id="2147483688" r:id="rId5"/>
    <p:sldMasterId id="2147483690" r:id="rId6"/>
    <p:sldMasterId id="2147483692" r:id="rId7"/>
    <p:sldMasterId id="2147483694" r:id="rId8"/>
    <p:sldMasterId id="2147483668" r:id="rId9"/>
    <p:sldMasterId id="2147483672" r:id="rId10"/>
    <p:sldMasterId id="2147483674" r:id="rId11"/>
    <p:sldMasterId id="2147483676" r:id="rId12"/>
    <p:sldMasterId id="2147483678" r:id="rId13"/>
    <p:sldMasterId id="2147483680" r:id="rId14"/>
  </p:sldMasterIdLst>
  <p:notesMasterIdLst>
    <p:notesMasterId r:id="rId20"/>
  </p:notesMasterIdLst>
  <p:handoutMasterIdLst>
    <p:handoutMasterId r:id="rId21"/>
  </p:handoutMasterIdLst>
  <p:sldIdLst>
    <p:sldId id="266" r:id="rId15"/>
    <p:sldId id="3751" r:id="rId16"/>
    <p:sldId id="3753" r:id="rId17"/>
    <p:sldId id="375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5FF"/>
    <a:srgbClr val="F2F7FA"/>
    <a:srgbClr val="DBE8EE"/>
    <a:srgbClr val="91B4C8"/>
    <a:srgbClr val="6AC0E1"/>
    <a:srgbClr val="52B3D9"/>
    <a:srgbClr val="68BAE1"/>
    <a:srgbClr val="6DB8E3"/>
    <a:srgbClr val="AAE3F7"/>
    <a:srgbClr val="ABD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4"/>
    <p:restoredTop sz="94528"/>
  </p:normalViewPr>
  <p:slideViewPr>
    <p:cSldViewPr snapToGrid="0" snapToObjects="1">
      <p:cViewPr varScale="1">
        <p:scale>
          <a:sx n="109" d="100"/>
          <a:sy n="109" d="100"/>
        </p:scale>
        <p:origin x="800" y="1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82" d="100"/>
          <a:sy n="182" d="100"/>
        </p:scale>
        <p:origin x="46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8C2B-6679-2546-B791-B20FD025C3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9215A91F-032D-3D45-889E-A964E92CDD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AA5D0C-221B-D841-90A1-C281F38CA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3608D9-8FEA-2E4F-84AF-A88A614F7C22}" type="slidenum">
              <a:rPr lang="en-US" smtClean="0"/>
              <a:t>‹#›</a:t>
            </a:fld>
            <a:endParaRPr lang="en-US"/>
          </a:p>
        </p:txBody>
      </p:sp>
    </p:spTree>
    <p:extLst>
      <p:ext uri="{BB962C8B-B14F-4D97-AF65-F5344CB8AC3E}">
        <p14:creationId xmlns:p14="http://schemas.microsoft.com/office/powerpoint/2010/main" val="99547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21C5E-14C9-E346-B1A7-E2CF4688A4C0}"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0CBE-288C-D84B-B11F-1B62224BD7E3}" type="slidenum">
              <a:rPr lang="en-US" smtClean="0"/>
              <a:t>‹#›</a:t>
            </a:fld>
            <a:endParaRPr lang="en-US"/>
          </a:p>
        </p:txBody>
      </p:sp>
    </p:spTree>
    <p:extLst>
      <p:ext uri="{BB962C8B-B14F-4D97-AF65-F5344CB8AC3E}">
        <p14:creationId xmlns:p14="http://schemas.microsoft.com/office/powerpoint/2010/main" val="12459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STILL-option</a:t>
            </a:r>
            <a:r>
              <a:rPr lang="en-US" baseline="0" dirty="0"/>
              <a:t> 1</a:t>
            </a:r>
            <a:endParaRPr lang="en-US" dirty="0"/>
          </a:p>
        </p:txBody>
      </p:sp>
      <p:sp>
        <p:nvSpPr>
          <p:cNvPr id="4" name="Slide Number Placeholder 3"/>
          <p:cNvSpPr>
            <a:spLocks noGrp="1"/>
          </p:cNvSpPr>
          <p:nvPr>
            <p:ph type="sldNum" sz="quarter" idx="10"/>
          </p:nvPr>
        </p:nvSpPr>
        <p:spPr/>
        <p:txBody>
          <a:bodyPr/>
          <a:lstStyle/>
          <a:p>
            <a:fld id="{146C0CBE-288C-D84B-B11F-1B62224BD7E3}" type="slidenum">
              <a:rPr lang="en-US" smtClean="0"/>
              <a:t>1</a:t>
            </a:fld>
            <a:endParaRPr lang="en-US"/>
          </a:p>
        </p:txBody>
      </p:sp>
    </p:spTree>
    <p:extLst>
      <p:ext uri="{BB962C8B-B14F-4D97-AF65-F5344CB8AC3E}">
        <p14:creationId xmlns:p14="http://schemas.microsoft.com/office/powerpoint/2010/main" val="841036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372CC95E-30A4-D744-8BC0-DDA2BE0BB564}" type="datetime1">
              <a:rPr lang="en-US" smtClean="0"/>
              <a:pPr/>
              <a:t>6/30/22</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3848100" y="4152900"/>
            <a:ext cx="3428126"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B3B1C91-BB5E-7549-BF43-9056C639C58D}"/>
              </a:ext>
            </a:extLst>
          </p:cNvPr>
          <p:cNvGrpSpPr/>
          <p:nvPr userDrawn="1"/>
        </p:nvGrpSpPr>
        <p:grpSpPr>
          <a:xfrm>
            <a:off x="516442" y="-8842"/>
            <a:ext cx="4621246" cy="6873373"/>
            <a:chOff x="516442" y="-8842"/>
            <a:chExt cx="4621246" cy="6873373"/>
          </a:xfrm>
        </p:grpSpPr>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0" y="-8842"/>
              <a:ext cx="2653628" cy="6147482"/>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5" y="4814485"/>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2" y="1794"/>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9189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userDrawn="1">
          <p15:clr>
            <a:srgbClr val="FBAE40"/>
          </p15:clr>
        </p15:guide>
        <p15:guide id="2" pos="2424" userDrawn="1">
          <p15:clr>
            <a:srgbClr val="FBAE40"/>
          </p15:clr>
        </p15:guide>
        <p15:guide id="3" pos="336" userDrawn="1">
          <p15:clr>
            <a:srgbClr val="FBAE40"/>
          </p15:clr>
        </p15:guide>
        <p15:guide id="4" orient="horz" pos="2040" userDrawn="1">
          <p15:clr>
            <a:srgbClr val="FBAE40"/>
          </p15:clr>
        </p15:guide>
        <p15:guide id="5" orient="horz" pos="2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89992BE1-4848-D943-B519-7D7229562BFA}" type="datetime1">
              <a:rPr lang="en-US" smtClean="0"/>
              <a:pPr/>
              <a:t>6/30/22</a:t>
            </a:fld>
            <a:endParaRPr lang="en-US" dirty="0"/>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40066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299D4562-C5B8-CB44-9474-120177024E1C}" type="datetime1">
              <a:rPr lang="en-US" smtClean="0"/>
              <a:pPr/>
              <a:t>6/30/22</a:t>
            </a:fld>
            <a:endParaRPr lang="en-US" dirty="0"/>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2E8C51FE-49D9-314D-9957-ABBF7DDE8782}" type="slidenum">
              <a:rPr lang="en-US" smtClean="0"/>
              <a:t>‹#›</a:t>
            </a:fld>
            <a:endParaRPr lang="en-US"/>
          </a:p>
        </p:txBody>
      </p:sp>
      <p:sp>
        <p:nvSpPr>
          <p:cNvPr id="5" name="Rectangle 4">
            <a:extLst>
              <a:ext uri="{FF2B5EF4-FFF2-40B4-BE49-F238E27FC236}">
                <a16:creationId xmlns:a16="http://schemas.microsoft.com/office/drawing/2014/main" id="{6EE58B19-8640-F84B-8052-A3C0720F7FEC}"/>
              </a:ext>
            </a:extLst>
          </p:cNvPr>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5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2E534795-5F96-674F-9913-75A835B2AA8C}" type="datetime1">
              <a:rPr lang="en-US" smtClean="0"/>
              <a:pPr/>
              <a:t>6/30/22</a:t>
            </a:fld>
            <a:endParaRPr lang="en-US" dirty="0"/>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7232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2F57F9ED-D8AC-4447-8B49-413C94A1F07E}" type="datetime1">
              <a:rPr lang="en-US" smtClean="0"/>
              <a:pPr/>
              <a:t>6/30/22</a:t>
            </a:fld>
            <a:endParaRPr lang="en-US" dirty="0"/>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5977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762F6A8A-D357-0B41-845F-58E66B141203}" type="datetime1">
              <a:rPr lang="en-US" smtClean="0"/>
              <a:pPr/>
              <a:t>6/30/22</a:t>
            </a:fld>
            <a:endParaRPr lang="en-US" dirty="0"/>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5753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p>
            <a:fld id="{7E9FD414-97F5-4349-956F-7065147EBD6A}" type="datetime1">
              <a:rPr lang="en-US" smtClean="0"/>
              <a:t>6/30/22</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86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Content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a:off x="-77637" y="-8842"/>
            <a:ext cx="12269637" cy="6927011"/>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372CC95E-30A4-D744-8BC0-DDA2BE0BB564}" type="datetime1">
              <a:rPr lang="en-US" smtClean="0"/>
              <a:pPr/>
              <a:t>6/30/22</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3848100" y="4152900"/>
            <a:ext cx="3428126"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B3B1C91-BB5E-7549-BF43-9056C639C58D}"/>
              </a:ext>
            </a:extLst>
          </p:cNvPr>
          <p:cNvGrpSpPr/>
          <p:nvPr userDrawn="1"/>
        </p:nvGrpSpPr>
        <p:grpSpPr>
          <a:xfrm>
            <a:off x="516442" y="-8842"/>
            <a:ext cx="4621246" cy="6873373"/>
            <a:chOff x="516442" y="-8842"/>
            <a:chExt cx="4621246" cy="6873373"/>
          </a:xfrm>
        </p:grpSpPr>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0" y="-8842"/>
              <a:ext cx="2653628" cy="6147482"/>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5" y="4814485"/>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2" y="1794"/>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id="{DC118577-8B85-3F4F-9790-2C71FDDC11D4}"/>
              </a:ext>
            </a:extLst>
          </p:cNvPr>
          <p:cNvGrpSpPr/>
          <p:nvPr userDrawn="1"/>
        </p:nvGrpSpPr>
        <p:grpSpPr>
          <a:xfrm>
            <a:off x="537288" y="3187693"/>
            <a:ext cx="5746781" cy="702502"/>
            <a:chOff x="537288" y="3187693"/>
            <a:chExt cx="5746781" cy="702502"/>
          </a:xfrm>
        </p:grpSpPr>
        <p:grpSp>
          <p:nvGrpSpPr>
            <p:cNvPr id="16" name="Group 15">
              <a:extLst>
                <a:ext uri="{FF2B5EF4-FFF2-40B4-BE49-F238E27FC236}">
                  <a16:creationId xmlns:a16="http://schemas.microsoft.com/office/drawing/2014/main" id="{9244B96F-49FA-CD44-BEE0-1499E040FDB0}"/>
                </a:ext>
              </a:extLst>
            </p:cNvPr>
            <p:cNvGrpSpPr/>
            <p:nvPr userDrawn="1"/>
          </p:nvGrpSpPr>
          <p:grpSpPr>
            <a:xfrm>
              <a:off x="537288" y="3187693"/>
              <a:ext cx="3254927" cy="702502"/>
              <a:chOff x="339725" y="371475"/>
              <a:chExt cx="2647951" cy="571500"/>
            </a:xfrm>
            <a:solidFill>
              <a:srgbClr val="33CDFF"/>
            </a:solidFill>
          </p:grpSpPr>
          <p:sp>
            <p:nvSpPr>
              <p:cNvPr id="23" name="Freeform 55">
                <a:extLst>
                  <a:ext uri="{FF2B5EF4-FFF2-40B4-BE49-F238E27FC236}">
                    <a16:creationId xmlns:a16="http://schemas.microsoft.com/office/drawing/2014/main" id="{16A3A0A8-720F-1B46-B3EA-96E6D9CFB96E}"/>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6">
                <a:extLst>
                  <a:ext uri="{FF2B5EF4-FFF2-40B4-BE49-F238E27FC236}">
                    <a16:creationId xmlns:a16="http://schemas.microsoft.com/office/drawing/2014/main" id="{5C54C28F-34FE-3E41-8A4D-F839F1047467}"/>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7">
                <a:extLst>
                  <a:ext uri="{FF2B5EF4-FFF2-40B4-BE49-F238E27FC236}">
                    <a16:creationId xmlns:a16="http://schemas.microsoft.com/office/drawing/2014/main" id="{4AF1F7D9-2AC0-BD4E-BFFC-85C9A3AD7B29}"/>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8">
                <a:extLst>
                  <a:ext uri="{FF2B5EF4-FFF2-40B4-BE49-F238E27FC236}">
                    <a16:creationId xmlns:a16="http://schemas.microsoft.com/office/drawing/2014/main" id="{F09E0884-9AE8-4745-8D65-C93120C72150}"/>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9">
                <a:extLst>
                  <a:ext uri="{FF2B5EF4-FFF2-40B4-BE49-F238E27FC236}">
                    <a16:creationId xmlns:a16="http://schemas.microsoft.com/office/drawing/2014/main" id="{5433AF6A-2277-1842-9086-DF7BB63AC072}"/>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0">
                <a:extLst>
                  <a:ext uri="{FF2B5EF4-FFF2-40B4-BE49-F238E27FC236}">
                    <a16:creationId xmlns:a16="http://schemas.microsoft.com/office/drawing/2014/main" id="{66E611AD-144C-FD42-96F9-F3F396C96341}"/>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1">
                <a:extLst>
                  <a:ext uri="{FF2B5EF4-FFF2-40B4-BE49-F238E27FC236}">
                    <a16:creationId xmlns:a16="http://schemas.microsoft.com/office/drawing/2014/main" id="{5F5D40F7-D7AB-314B-A318-0894DE1FE2B5}"/>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a:extLst>
                <a:ext uri="{FF2B5EF4-FFF2-40B4-BE49-F238E27FC236}">
                  <a16:creationId xmlns:a16="http://schemas.microsoft.com/office/drawing/2014/main" id="{3E152E86-8DD8-A34F-8D39-CB56DFC8C590}"/>
                </a:ext>
              </a:extLst>
            </p:cNvPr>
            <p:cNvGrpSpPr/>
            <p:nvPr userDrawn="1"/>
          </p:nvGrpSpPr>
          <p:grpSpPr>
            <a:xfrm>
              <a:off x="3974660" y="3232202"/>
              <a:ext cx="2309409" cy="613029"/>
              <a:chOff x="3138488" y="420688"/>
              <a:chExt cx="1824038" cy="484188"/>
            </a:xfrm>
            <a:solidFill>
              <a:schemeClr val="bg1"/>
            </a:solidFill>
          </p:grpSpPr>
          <p:sp>
            <p:nvSpPr>
              <p:cNvPr id="18" name="Freeform 50">
                <a:extLst>
                  <a:ext uri="{FF2B5EF4-FFF2-40B4-BE49-F238E27FC236}">
                    <a16:creationId xmlns:a16="http://schemas.microsoft.com/office/drawing/2014/main" id="{C3B57C69-0B75-3747-A5AA-13C9B56B7D0F}"/>
                  </a:ext>
                </a:extLst>
              </p:cNvPr>
              <p:cNvSpPr>
                <a:spLocks/>
              </p:cNvSpPr>
              <p:nvPr/>
            </p:nvSpPr>
            <p:spPr bwMode="auto">
              <a:xfrm>
                <a:off x="3138488" y="420688"/>
                <a:ext cx="265113" cy="484188"/>
              </a:xfrm>
              <a:custGeom>
                <a:avLst/>
                <a:gdLst>
                  <a:gd name="T0" fmla="*/ 0 w 167"/>
                  <a:gd name="T1" fmla="*/ 0 h 305"/>
                  <a:gd name="T2" fmla="*/ 167 w 167"/>
                  <a:gd name="T3" fmla="*/ 0 h 305"/>
                  <a:gd name="T4" fmla="*/ 167 w 167"/>
                  <a:gd name="T5" fmla="*/ 29 h 305"/>
                  <a:gd name="T6" fmla="*/ 33 w 167"/>
                  <a:gd name="T7" fmla="*/ 29 h 305"/>
                  <a:gd name="T8" fmla="*/ 33 w 167"/>
                  <a:gd name="T9" fmla="*/ 137 h 305"/>
                  <a:gd name="T10" fmla="*/ 165 w 167"/>
                  <a:gd name="T11" fmla="*/ 137 h 305"/>
                  <a:gd name="T12" fmla="*/ 165 w 167"/>
                  <a:gd name="T13" fmla="*/ 166 h 305"/>
                  <a:gd name="T14" fmla="*/ 33 w 167"/>
                  <a:gd name="T15" fmla="*/ 166 h 305"/>
                  <a:gd name="T16" fmla="*/ 33 w 167"/>
                  <a:gd name="T17" fmla="*/ 276 h 305"/>
                  <a:gd name="T18" fmla="*/ 167 w 167"/>
                  <a:gd name="T19" fmla="*/ 276 h 305"/>
                  <a:gd name="T20" fmla="*/ 167 w 167"/>
                  <a:gd name="T21" fmla="*/ 305 h 305"/>
                  <a:gd name="T22" fmla="*/ 0 w 167"/>
                  <a:gd name="T23" fmla="*/ 305 h 305"/>
                  <a:gd name="T24" fmla="*/ 0 w 167"/>
                  <a:gd name="T2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5">
                    <a:moveTo>
                      <a:pt x="0" y="0"/>
                    </a:moveTo>
                    <a:lnTo>
                      <a:pt x="167" y="0"/>
                    </a:lnTo>
                    <a:lnTo>
                      <a:pt x="167" y="29"/>
                    </a:lnTo>
                    <a:lnTo>
                      <a:pt x="33" y="29"/>
                    </a:lnTo>
                    <a:lnTo>
                      <a:pt x="33" y="137"/>
                    </a:lnTo>
                    <a:lnTo>
                      <a:pt x="165" y="137"/>
                    </a:lnTo>
                    <a:lnTo>
                      <a:pt x="165" y="166"/>
                    </a:lnTo>
                    <a:lnTo>
                      <a:pt x="33" y="166"/>
                    </a:lnTo>
                    <a:lnTo>
                      <a:pt x="33" y="276"/>
                    </a:lnTo>
                    <a:lnTo>
                      <a:pt x="167" y="276"/>
                    </a:lnTo>
                    <a:lnTo>
                      <a:pt x="167" y="305"/>
                    </a:lnTo>
                    <a:lnTo>
                      <a:pt x="0" y="305"/>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1">
                <a:extLst>
                  <a:ext uri="{FF2B5EF4-FFF2-40B4-BE49-F238E27FC236}">
                    <a16:creationId xmlns:a16="http://schemas.microsoft.com/office/drawing/2014/main" id="{D8F3F598-DB9E-EA42-90E2-78619B784148}"/>
                  </a:ext>
                </a:extLst>
              </p:cNvPr>
              <p:cNvSpPr>
                <a:spLocks noEditPoints="1"/>
              </p:cNvSpPr>
              <p:nvPr/>
            </p:nvSpPr>
            <p:spPr bwMode="auto">
              <a:xfrm>
                <a:off x="3444875" y="420688"/>
                <a:ext cx="449263" cy="484188"/>
              </a:xfrm>
              <a:custGeom>
                <a:avLst/>
                <a:gdLst>
                  <a:gd name="T0" fmla="*/ 35 w 283"/>
                  <a:gd name="T1" fmla="*/ 305 h 305"/>
                  <a:gd name="T2" fmla="*/ 0 w 283"/>
                  <a:gd name="T3" fmla="*/ 305 h 305"/>
                  <a:gd name="T4" fmla="*/ 125 w 283"/>
                  <a:gd name="T5" fmla="*/ 0 h 305"/>
                  <a:gd name="T6" fmla="*/ 158 w 283"/>
                  <a:gd name="T7" fmla="*/ 0 h 305"/>
                  <a:gd name="T8" fmla="*/ 283 w 283"/>
                  <a:gd name="T9" fmla="*/ 305 h 305"/>
                  <a:gd name="T10" fmla="*/ 246 w 283"/>
                  <a:gd name="T11" fmla="*/ 305 h 305"/>
                  <a:gd name="T12" fmla="*/ 210 w 283"/>
                  <a:gd name="T13" fmla="*/ 219 h 305"/>
                  <a:gd name="T14" fmla="*/ 71 w 283"/>
                  <a:gd name="T15" fmla="*/ 219 h 305"/>
                  <a:gd name="T16" fmla="*/ 35 w 283"/>
                  <a:gd name="T17" fmla="*/ 305 h 305"/>
                  <a:gd name="T18" fmla="*/ 142 w 283"/>
                  <a:gd name="T19" fmla="*/ 39 h 305"/>
                  <a:gd name="T20" fmla="*/ 80 w 283"/>
                  <a:gd name="T21" fmla="*/ 192 h 305"/>
                  <a:gd name="T22" fmla="*/ 201 w 283"/>
                  <a:gd name="T23" fmla="*/ 192 h 305"/>
                  <a:gd name="T24" fmla="*/ 142 w 283"/>
                  <a:gd name="T25" fmla="*/ 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05">
                    <a:moveTo>
                      <a:pt x="35" y="305"/>
                    </a:moveTo>
                    <a:lnTo>
                      <a:pt x="0" y="305"/>
                    </a:lnTo>
                    <a:lnTo>
                      <a:pt x="125" y="0"/>
                    </a:lnTo>
                    <a:lnTo>
                      <a:pt x="158" y="0"/>
                    </a:lnTo>
                    <a:lnTo>
                      <a:pt x="283" y="305"/>
                    </a:lnTo>
                    <a:lnTo>
                      <a:pt x="246" y="305"/>
                    </a:lnTo>
                    <a:lnTo>
                      <a:pt x="210" y="219"/>
                    </a:lnTo>
                    <a:lnTo>
                      <a:pt x="71" y="219"/>
                    </a:lnTo>
                    <a:lnTo>
                      <a:pt x="35" y="305"/>
                    </a:lnTo>
                    <a:close/>
                    <a:moveTo>
                      <a:pt x="142" y="39"/>
                    </a:moveTo>
                    <a:lnTo>
                      <a:pt x="80" y="192"/>
                    </a:lnTo>
                    <a:lnTo>
                      <a:pt x="201" y="192"/>
                    </a:lnTo>
                    <a:lnTo>
                      <a:pt x="142"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2">
                <a:extLst>
                  <a:ext uri="{FF2B5EF4-FFF2-40B4-BE49-F238E27FC236}">
                    <a16:creationId xmlns:a16="http://schemas.microsoft.com/office/drawing/2014/main" id="{1F8BD926-655F-D14B-92F0-F04370A0F615}"/>
                  </a:ext>
                </a:extLst>
              </p:cNvPr>
              <p:cNvSpPr>
                <a:spLocks/>
              </p:cNvSpPr>
              <p:nvPr/>
            </p:nvSpPr>
            <p:spPr bwMode="auto">
              <a:xfrm>
                <a:off x="3943350" y="420688"/>
                <a:ext cx="322263" cy="484188"/>
              </a:xfrm>
              <a:custGeom>
                <a:avLst/>
                <a:gdLst>
                  <a:gd name="T0" fmla="*/ 0 w 86"/>
                  <a:gd name="T1" fmla="*/ 0 h 127"/>
                  <a:gd name="T2" fmla="*/ 33 w 86"/>
                  <a:gd name="T3" fmla="*/ 0 h 127"/>
                  <a:gd name="T4" fmla="*/ 69 w 86"/>
                  <a:gd name="T5" fmla="*/ 6 h 127"/>
                  <a:gd name="T6" fmla="*/ 86 w 86"/>
                  <a:gd name="T7" fmla="*/ 40 h 127"/>
                  <a:gd name="T8" fmla="*/ 79 w 86"/>
                  <a:gd name="T9" fmla="*/ 65 h 127"/>
                  <a:gd name="T10" fmla="*/ 50 w 86"/>
                  <a:gd name="T11" fmla="*/ 79 h 127"/>
                  <a:gd name="T12" fmla="*/ 82 w 86"/>
                  <a:gd name="T13" fmla="*/ 127 h 127"/>
                  <a:gd name="T14" fmla="*/ 66 w 86"/>
                  <a:gd name="T15" fmla="*/ 127 h 127"/>
                  <a:gd name="T16" fmla="*/ 30 w 86"/>
                  <a:gd name="T17" fmla="*/ 72 h 127"/>
                  <a:gd name="T18" fmla="*/ 35 w 86"/>
                  <a:gd name="T19" fmla="*/ 72 h 127"/>
                  <a:gd name="T20" fmla="*/ 63 w 86"/>
                  <a:gd name="T21" fmla="*/ 65 h 127"/>
                  <a:gd name="T22" fmla="*/ 72 w 86"/>
                  <a:gd name="T23" fmla="*/ 42 h 127"/>
                  <a:gd name="T24" fmla="*/ 60 w 86"/>
                  <a:gd name="T25" fmla="*/ 17 h 127"/>
                  <a:gd name="T26" fmla="*/ 34 w 86"/>
                  <a:gd name="T27" fmla="*/ 12 h 127"/>
                  <a:gd name="T28" fmla="*/ 14 w 86"/>
                  <a:gd name="T29" fmla="*/ 12 h 127"/>
                  <a:gd name="T30" fmla="*/ 14 w 86"/>
                  <a:gd name="T31" fmla="*/ 127 h 127"/>
                  <a:gd name="T32" fmla="*/ 0 w 86"/>
                  <a:gd name="T33" fmla="*/ 127 h 127"/>
                  <a:gd name="T34" fmla="*/ 0 w 86"/>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27">
                    <a:moveTo>
                      <a:pt x="0" y="0"/>
                    </a:moveTo>
                    <a:cubicBezTo>
                      <a:pt x="33" y="0"/>
                      <a:pt x="33" y="0"/>
                      <a:pt x="33" y="0"/>
                    </a:cubicBezTo>
                    <a:cubicBezTo>
                      <a:pt x="53" y="0"/>
                      <a:pt x="62" y="2"/>
                      <a:pt x="69" y="6"/>
                    </a:cubicBezTo>
                    <a:cubicBezTo>
                      <a:pt x="79" y="12"/>
                      <a:pt x="86" y="26"/>
                      <a:pt x="86" y="40"/>
                    </a:cubicBezTo>
                    <a:cubicBezTo>
                      <a:pt x="86" y="49"/>
                      <a:pt x="84" y="58"/>
                      <a:pt x="79" y="65"/>
                    </a:cubicBezTo>
                    <a:cubicBezTo>
                      <a:pt x="71" y="76"/>
                      <a:pt x="62" y="78"/>
                      <a:pt x="50" y="79"/>
                    </a:cubicBezTo>
                    <a:cubicBezTo>
                      <a:pt x="82" y="127"/>
                      <a:pt x="82" y="127"/>
                      <a:pt x="82" y="127"/>
                    </a:cubicBezTo>
                    <a:cubicBezTo>
                      <a:pt x="66" y="127"/>
                      <a:pt x="66" y="127"/>
                      <a:pt x="66" y="127"/>
                    </a:cubicBezTo>
                    <a:cubicBezTo>
                      <a:pt x="30" y="72"/>
                      <a:pt x="30" y="72"/>
                      <a:pt x="30" y="72"/>
                    </a:cubicBezTo>
                    <a:cubicBezTo>
                      <a:pt x="35" y="72"/>
                      <a:pt x="35" y="72"/>
                      <a:pt x="35" y="72"/>
                    </a:cubicBezTo>
                    <a:cubicBezTo>
                      <a:pt x="43" y="72"/>
                      <a:pt x="56" y="71"/>
                      <a:pt x="63" y="65"/>
                    </a:cubicBezTo>
                    <a:cubicBezTo>
                      <a:pt x="70" y="58"/>
                      <a:pt x="72" y="51"/>
                      <a:pt x="72" y="42"/>
                    </a:cubicBezTo>
                    <a:cubicBezTo>
                      <a:pt x="72" y="32"/>
                      <a:pt x="68" y="22"/>
                      <a:pt x="60" y="17"/>
                    </a:cubicBezTo>
                    <a:cubicBezTo>
                      <a:pt x="53" y="13"/>
                      <a:pt x="46" y="12"/>
                      <a:pt x="34" y="12"/>
                    </a:cubicBezTo>
                    <a:cubicBezTo>
                      <a:pt x="14" y="12"/>
                      <a:pt x="14" y="12"/>
                      <a:pt x="14" y="12"/>
                    </a:cubicBezTo>
                    <a:cubicBezTo>
                      <a:pt x="14" y="127"/>
                      <a:pt x="14" y="127"/>
                      <a:pt x="14" y="127"/>
                    </a:cubicBezTo>
                    <a:cubicBezTo>
                      <a:pt x="0" y="127"/>
                      <a:pt x="0" y="127"/>
                      <a:pt x="0" y="127"/>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3">
                <a:extLst>
                  <a:ext uri="{FF2B5EF4-FFF2-40B4-BE49-F238E27FC236}">
                    <a16:creationId xmlns:a16="http://schemas.microsoft.com/office/drawing/2014/main" id="{CC86B5C8-0453-9146-AF16-96DCA59379F6}"/>
                  </a:ext>
                </a:extLst>
              </p:cNvPr>
              <p:cNvSpPr>
                <a:spLocks/>
              </p:cNvSpPr>
              <p:nvPr/>
            </p:nvSpPr>
            <p:spPr bwMode="auto">
              <a:xfrm>
                <a:off x="4284663" y="420688"/>
                <a:ext cx="287338" cy="484188"/>
              </a:xfrm>
              <a:custGeom>
                <a:avLst/>
                <a:gdLst>
                  <a:gd name="T0" fmla="*/ 73 w 181"/>
                  <a:gd name="T1" fmla="*/ 29 h 305"/>
                  <a:gd name="T2" fmla="*/ 0 w 181"/>
                  <a:gd name="T3" fmla="*/ 29 h 305"/>
                  <a:gd name="T4" fmla="*/ 0 w 181"/>
                  <a:gd name="T5" fmla="*/ 0 h 305"/>
                  <a:gd name="T6" fmla="*/ 181 w 181"/>
                  <a:gd name="T7" fmla="*/ 0 h 305"/>
                  <a:gd name="T8" fmla="*/ 181 w 181"/>
                  <a:gd name="T9" fmla="*/ 29 h 305"/>
                  <a:gd name="T10" fmla="*/ 106 w 181"/>
                  <a:gd name="T11" fmla="*/ 29 h 305"/>
                  <a:gd name="T12" fmla="*/ 106 w 181"/>
                  <a:gd name="T13" fmla="*/ 305 h 305"/>
                  <a:gd name="T14" fmla="*/ 73 w 181"/>
                  <a:gd name="T15" fmla="*/ 305 h 305"/>
                  <a:gd name="T16" fmla="*/ 73 w 181"/>
                  <a:gd name="T1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05">
                    <a:moveTo>
                      <a:pt x="73" y="29"/>
                    </a:moveTo>
                    <a:lnTo>
                      <a:pt x="0" y="29"/>
                    </a:lnTo>
                    <a:lnTo>
                      <a:pt x="0" y="0"/>
                    </a:lnTo>
                    <a:lnTo>
                      <a:pt x="181" y="0"/>
                    </a:lnTo>
                    <a:lnTo>
                      <a:pt x="181" y="29"/>
                    </a:lnTo>
                    <a:lnTo>
                      <a:pt x="106" y="29"/>
                    </a:lnTo>
                    <a:lnTo>
                      <a:pt x="106" y="305"/>
                    </a:lnTo>
                    <a:lnTo>
                      <a:pt x="73" y="305"/>
                    </a:lnTo>
                    <a:lnTo>
                      <a:pt x="73"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4">
                <a:extLst>
                  <a:ext uri="{FF2B5EF4-FFF2-40B4-BE49-F238E27FC236}">
                    <a16:creationId xmlns:a16="http://schemas.microsoft.com/office/drawing/2014/main" id="{8BAD797F-D4CD-434D-8198-9DEC1DA4E9E7}"/>
                  </a:ext>
                </a:extLst>
              </p:cNvPr>
              <p:cNvSpPr>
                <a:spLocks/>
              </p:cNvSpPr>
              <p:nvPr/>
            </p:nvSpPr>
            <p:spPr bwMode="auto">
              <a:xfrm>
                <a:off x="4624388" y="420688"/>
                <a:ext cx="338138" cy="484188"/>
              </a:xfrm>
              <a:custGeom>
                <a:avLst/>
                <a:gdLst>
                  <a:gd name="T0" fmla="*/ 0 w 213"/>
                  <a:gd name="T1" fmla="*/ 305 h 305"/>
                  <a:gd name="T2" fmla="*/ 0 w 213"/>
                  <a:gd name="T3" fmla="*/ 0 h 305"/>
                  <a:gd name="T4" fmla="*/ 34 w 213"/>
                  <a:gd name="T5" fmla="*/ 0 h 305"/>
                  <a:gd name="T6" fmla="*/ 34 w 213"/>
                  <a:gd name="T7" fmla="*/ 135 h 305"/>
                  <a:gd name="T8" fmla="*/ 178 w 213"/>
                  <a:gd name="T9" fmla="*/ 135 h 305"/>
                  <a:gd name="T10" fmla="*/ 178 w 213"/>
                  <a:gd name="T11" fmla="*/ 0 h 305"/>
                  <a:gd name="T12" fmla="*/ 213 w 213"/>
                  <a:gd name="T13" fmla="*/ 0 h 305"/>
                  <a:gd name="T14" fmla="*/ 213 w 213"/>
                  <a:gd name="T15" fmla="*/ 305 h 305"/>
                  <a:gd name="T16" fmla="*/ 178 w 213"/>
                  <a:gd name="T17" fmla="*/ 305 h 305"/>
                  <a:gd name="T18" fmla="*/ 178 w 213"/>
                  <a:gd name="T19" fmla="*/ 166 h 305"/>
                  <a:gd name="T20" fmla="*/ 34 w 213"/>
                  <a:gd name="T21" fmla="*/ 166 h 305"/>
                  <a:gd name="T22" fmla="*/ 34 w 213"/>
                  <a:gd name="T23" fmla="*/ 305 h 305"/>
                  <a:gd name="T24" fmla="*/ 0 w 213"/>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05">
                    <a:moveTo>
                      <a:pt x="0" y="305"/>
                    </a:moveTo>
                    <a:lnTo>
                      <a:pt x="0" y="0"/>
                    </a:lnTo>
                    <a:lnTo>
                      <a:pt x="34" y="0"/>
                    </a:lnTo>
                    <a:lnTo>
                      <a:pt x="34" y="135"/>
                    </a:lnTo>
                    <a:lnTo>
                      <a:pt x="178" y="135"/>
                    </a:lnTo>
                    <a:lnTo>
                      <a:pt x="178" y="0"/>
                    </a:lnTo>
                    <a:lnTo>
                      <a:pt x="213" y="0"/>
                    </a:lnTo>
                    <a:lnTo>
                      <a:pt x="213" y="305"/>
                    </a:lnTo>
                    <a:lnTo>
                      <a:pt x="178" y="305"/>
                    </a:lnTo>
                    <a:lnTo>
                      <a:pt x="178" y="166"/>
                    </a:lnTo>
                    <a:lnTo>
                      <a:pt x="34" y="166"/>
                    </a:lnTo>
                    <a:lnTo>
                      <a:pt x="34" y="305"/>
                    </a:lnTo>
                    <a:lnTo>
                      <a:pt x="0" y="3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327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52" y="-3115"/>
            <a:ext cx="5396248" cy="6861115"/>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9CFF0D17-06AD-DA41-87BA-1C5318120BAC}" type="datetime1">
              <a:rPr lang="en-US" smtClean="0"/>
              <a:pPr/>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69071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14" y="-1953"/>
            <a:ext cx="5241703" cy="6859411"/>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9CFF0D17-06AD-DA41-87BA-1C5318120BAC}" type="datetime1">
              <a:rPr lang="en-US" smtClean="0"/>
              <a:pPr/>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3670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55"/>
            <a:ext cx="5270500" cy="6876255"/>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9CFF0D17-06AD-DA41-87BA-1C5318120BAC}" type="datetime1">
              <a:rPr lang="en-US" smtClean="0"/>
              <a:pPr/>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97572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74789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userDrawn="1">
          <p15:clr>
            <a:srgbClr val="FBAE40"/>
          </p15:clr>
        </p15:guide>
        <p15:guide id="2" pos="30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00" y="-731"/>
            <a:ext cx="5551970" cy="6858731"/>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9CFF0D17-06AD-DA41-87BA-1C5318120BAC}" type="datetime1">
              <a:rPr lang="en-US" smtClean="0"/>
              <a:pPr/>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4147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900" y="-541"/>
            <a:ext cx="6543340" cy="6858000"/>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9CFF0D17-06AD-DA41-87BA-1C5318120BAC}" type="datetime1">
              <a:rPr lang="en-US" smtClean="0"/>
              <a:pPr/>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39161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702" y="0"/>
            <a:ext cx="5626650" cy="6858000"/>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9CFF0D17-06AD-DA41-87BA-1C5318120BAC}" type="datetime1">
              <a:rPr lang="en-US" smtClean="0"/>
              <a:pPr/>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5080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46"/>
            <a:ext cx="2908300" cy="6870546"/>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95502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9" y="0"/>
            <a:ext cx="2847703"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45160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709" y="0"/>
            <a:ext cx="2780145"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4885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418284"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9639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700" y="0"/>
            <a:ext cx="2946400" cy="68326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52394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l="-214" b="-1"/>
          <a:stretch/>
        </p:blipFill>
        <p:spPr>
          <a:xfrm>
            <a:off x="-268469" y="0"/>
            <a:ext cx="3467100"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6708"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7850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AAE731-51C2-1E42-91C4-7FEAB4036811}"/>
              </a:ext>
            </a:extLst>
          </p:cNvPr>
          <p:cNvPicPr>
            <a:picLocks noChangeAspect="1"/>
          </p:cNvPicPr>
          <p:nvPr userDrawn="1"/>
        </p:nvPicPr>
        <p:blipFill>
          <a:blip r:embed="rId2">
            <a:alphaModFix amt="60000"/>
          </a:blip>
          <a:stretch>
            <a:fillRect/>
          </a:stretch>
        </p:blipFill>
        <p:spPr>
          <a:xfrm>
            <a:off x="0" y="0"/>
            <a:ext cx="2743200"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42569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userDrawn="1">
          <p15:clr>
            <a:srgbClr val="FBAE40"/>
          </p15:clr>
        </p15:guide>
        <p15:guide id="2" pos="14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CA049A-1F39-B449-83F7-05D3EE34A03A}"/>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 name="Rectangle 15">
            <a:extLst>
              <a:ext uri="{FF2B5EF4-FFF2-40B4-BE49-F238E27FC236}">
                <a16:creationId xmlns:a16="http://schemas.microsoft.com/office/drawing/2014/main" id="{9B2D7ED7-0329-0D42-A7F4-88B9D8096C26}"/>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BE337-6FE4-F74A-8847-969FD40E792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56071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D87DC7-1551-F349-8842-BCE3011732B6}"/>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99517CF-5B8D-5646-8AF1-5A33F434600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5CFD0EC2-327E-6248-8331-EADADAD065E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29791F60-12DF-FE49-9C37-5CBE91907129}"/>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2B5B1FB2-0391-464B-B0D6-E733065A4E6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Rectangle 17">
            <a:extLst>
              <a:ext uri="{FF2B5EF4-FFF2-40B4-BE49-F238E27FC236}">
                <a16:creationId xmlns:a16="http://schemas.microsoft.com/office/drawing/2014/main" id="{72BDF50B-9975-0C4A-8D6D-C57B1B65DC62}"/>
              </a:ext>
            </a:extLst>
          </p:cNvPr>
          <p:cNvSpPr/>
          <p:nvPr userDrawn="1"/>
        </p:nvSpPr>
        <p:spPr>
          <a:xfrm>
            <a:off x="0" y="-397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AD4C97-D30B-CF46-9FB9-5664E65B44C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838200"/>
            <a:ext cx="6169058" cy="1200329"/>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200" y="2214710"/>
            <a:ext cx="6169057"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1478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userDrawn="1">
          <p15:clr>
            <a:srgbClr val="FBAE40"/>
          </p15:clr>
        </p15:guide>
        <p15:guide id="2" pos="3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userDrawn="1"/>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6/30/22</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354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userDrawn="1"/>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88685A74-EB09-424A-AA9B-5418F2407945}" type="datetime1">
              <a:rPr lang="en-US" smtClean="0"/>
              <a:t>6/30/22</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5303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5BAE4564-26CF-C242-8FF6-CB2D9CD242A2}" type="datetime1">
              <a:rPr lang="en-US" smtClean="0"/>
              <a:pPr/>
              <a:t>6/30/22</a:t>
            </a:fld>
            <a:endParaRPr lang="en-US" dirty="0"/>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7437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76E2022B-032F-C245-A6C4-D8EDEE3CD65C}" type="datetime1">
              <a:rPr lang="en-US" smtClean="0"/>
              <a:pPr/>
              <a:t>6/30/22</a:t>
            </a:fld>
            <a:endParaRPr lang="en-US" dirty="0"/>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5612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17">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45827067"/>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0" r:id="rId3"/>
    <p:sldLayoutId id="2147483662" r:id="rId4"/>
    <p:sldLayoutId id="2147483663" r:id="rId5"/>
    <p:sldLayoutId id="2147483665"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872072985"/>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138447024"/>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53241826"/>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12617608"/>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883179802"/>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304449508"/>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0152" y="-3115"/>
            <a:ext cx="5396248" cy="6861115"/>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FD1EBD71-4233-C14F-980D-3CAEF44976C6}"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249735777"/>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0152" y="-3115"/>
            <a:ext cx="5396248" cy="6861115"/>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FD1EBD71-4233-C14F-980D-3CAEF44976C6}"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613659104"/>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0152" y="-3115"/>
            <a:ext cx="5396248" cy="6861115"/>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FD1EBD71-4233-C14F-980D-3CAEF44976C6}"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572729143"/>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0152" y="-3115"/>
            <a:ext cx="5396248" cy="6861115"/>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FD1EBD71-4233-C14F-980D-3CAEF44976C6}"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671594080"/>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8900" y="-541"/>
            <a:ext cx="6543340" cy="6858000"/>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FD1EBD71-4233-C14F-980D-3CAEF44976C6}"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58095568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702" y="0"/>
            <a:ext cx="5626650" cy="6858000"/>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FD1EBD71-4233-C14F-980D-3CAEF44976C6}"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770217384"/>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3">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6/30/22</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668128697"/>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1B254E-A277-A14D-A5A7-826D96BB0F46}"/>
              </a:ext>
            </a:extLst>
          </p:cNvPr>
          <p:cNvSpPr>
            <a:spLocks noGrp="1"/>
          </p:cNvSpPr>
          <p:nvPr>
            <p:ph type="sldNum" sz="quarter" idx="12"/>
          </p:nvPr>
        </p:nvSpPr>
        <p:spPr/>
        <p:txBody>
          <a:bodyPr/>
          <a:lstStyle/>
          <a:p>
            <a:fld id="{2E8C51FE-49D9-314D-9957-ABBF7DDE8782}" type="slidenum">
              <a:rPr lang="en-US" smtClean="0"/>
              <a:t>1</a:t>
            </a:fld>
            <a:endParaRPr lang="en-US"/>
          </a:p>
        </p:txBody>
      </p:sp>
      <p:sp>
        <p:nvSpPr>
          <p:cNvPr id="3" name="Subtitle 2">
            <a:extLst>
              <a:ext uri="{FF2B5EF4-FFF2-40B4-BE49-F238E27FC236}">
                <a16:creationId xmlns:a16="http://schemas.microsoft.com/office/drawing/2014/main" id="{ACBE82BC-024F-394F-81FE-E6FAEB82C0E3}"/>
              </a:ext>
            </a:extLst>
          </p:cNvPr>
          <p:cNvSpPr>
            <a:spLocks noGrp="1"/>
          </p:cNvSpPr>
          <p:nvPr>
            <p:ph type="subTitle" idx="1"/>
          </p:nvPr>
        </p:nvSpPr>
        <p:spPr>
          <a:xfrm>
            <a:off x="3550154" y="4157586"/>
            <a:ext cx="4655695" cy="1985159"/>
          </a:xfrm>
        </p:spPr>
        <p:txBody>
          <a:bodyPr wrap="square">
            <a:spAutoFit/>
          </a:bodyPr>
          <a:lstStyle/>
          <a:p>
            <a:pPr>
              <a:spcBef>
                <a:spcPts val="400"/>
              </a:spcBef>
            </a:pPr>
            <a:r>
              <a:rPr lang="en-US" b="1" dirty="0"/>
              <a:t>NASA Atmosphere Discipline Team Meeting</a:t>
            </a:r>
          </a:p>
          <a:p>
            <a:pPr>
              <a:spcBef>
                <a:spcPts val="400"/>
              </a:spcBef>
            </a:pPr>
            <a:r>
              <a:rPr lang="en-US" dirty="0"/>
              <a:t>NASA Headquarters Program Objectives and Updates</a:t>
            </a:r>
          </a:p>
          <a:p>
            <a:pPr>
              <a:spcBef>
                <a:spcPts val="400"/>
              </a:spcBef>
            </a:pPr>
            <a:r>
              <a:rPr lang="en-US" dirty="0"/>
              <a:t>May 2</a:t>
            </a:r>
            <a:r>
              <a:rPr lang="en-US" baseline="30000" dirty="0"/>
              <a:t>nd</a:t>
            </a:r>
            <a:r>
              <a:rPr lang="en-US" dirty="0"/>
              <a:t> 2022</a:t>
            </a:r>
            <a:endParaRPr lang="en-US" sz="1800" dirty="0"/>
          </a:p>
          <a:p>
            <a:endParaRPr lang="en-US" sz="1800" dirty="0"/>
          </a:p>
        </p:txBody>
      </p:sp>
      <p:grpSp>
        <p:nvGrpSpPr>
          <p:cNvPr id="27" name="Group 26">
            <a:extLst>
              <a:ext uri="{FF2B5EF4-FFF2-40B4-BE49-F238E27FC236}">
                <a16:creationId xmlns:a16="http://schemas.microsoft.com/office/drawing/2014/main" id="{87B6BAC4-5F87-6542-BEEE-CE4FF0892341}"/>
              </a:ext>
            </a:extLst>
          </p:cNvPr>
          <p:cNvGrpSpPr/>
          <p:nvPr/>
        </p:nvGrpSpPr>
        <p:grpSpPr>
          <a:xfrm>
            <a:off x="537288" y="-7687"/>
            <a:ext cx="4621246" cy="6873373"/>
            <a:chOff x="8077201" y="2376488"/>
            <a:chExt cx="2759074" cy="4103687"/>
          </a:xfrm>
        </p:grpSpPr>
        <p:sp>
          <p:nvSpPr>
            <p:cNvPr id="28" name="Freeform 16">
              <a:extLst>
                <a:ext uri="{FF2B5EF4-FFF2-40B4-BE49-F238E27FC236}">
                  <a16:creationId xmlns:a16="http://schemas.microsoft.com/office/drawing/2014/main" id="{8F53E66E-30C4-7644-8F60-C9C6E832A24A}"/>
                </a:ext>
              </a:extLst>
            </p:cNvPr>
            <p:cNvSpPr>
              <a:spLocks noEditPoints="1"/>
            </p:cNvSpPr>
            <p:nvPr/>
          </p:nvSpPr>
          <p:spPr bwMode="auto">
            <a:xfrm>
              <a:off x="9251950" y="2376488"/>
              <a:ext cx="1584325" cy="3670300"/>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BDA67E5B-1895-B644-AC9A-EA1677FA263C}"/>
                </a:ext>
              </a:extLst>
            </p:cNvPr>
            <p:cNvSpPr>
              <a:spLocks/>
            </p:cNvSpPr>
            <p:nvPr/>
          </p:nvSpPr>
          <p:spPr bwMode="auto">
            <a:xfrm>
              <a:off x="8115300" y="5256213"/>
              <a:ext cx="542925" cy="1222375"/>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DA4CD01E-55FA-7E4C-A3E5-99EBE4487F30}"/>
                </a:ext>
              </a:extLst>
            </p:cNvPr>
            <p:cNvSpPr>
              <a:spLocks noEditPoints="1"/>
            </p:cNvSpPr>
            <p:nvPr/>
          </p:nvSpPr>
          <p:spPr bwMode="auto">
            <a:xfrm>
              <a:off x="8077201" y="2382838"/>
              <a:ext cx="2268537" cy="40973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DC118577-8B85-3F4F-9790-2C71FDDC11D4}"/>
              </a:ext>
            </a:extLst>
          </p:cNvPr>
          <p:cNvGrpSpPr/>
          <p:nvPr/>
        </p:nvGrpSpPr>
        <p:grpSpPr>
          <a:xfrm>
            <a:off x="537288" y="3187693"/>
            <a:ext cx="5746781" cy="702502"/>
            <a:chOff x="537288" y="3187693"/>
            <a:chExt cx="5746781" cy="702502"/>
          </a:xfrm>
        </p:grpSpPr>
        <p:grpSp>
          <p:nvGrpSpPr>
            <p:cNvPr id="26" name="Group 25">
              <a:extLst>
                <a:ext uri="{FF2B5EF4-FFF2-40B4-BE49-F238E27FC236}">
                  <a16:creationId xmlns:a16="http://schemas.microsoft.com/office/drawing/2014/main" id="{9244B96F-49FA-CD44-BEE0-1499E040FDB0}"/>
                </a:ext>
              </a:extLst>
            </p:cNvPr>
            <p:cNvGrpSpPr/>
            <p:nvPr userDrawn="1"/>
          </p:nvGrpSpPr>
          <p:grpSpPr>
            <a:xfrm>
              <a:off x="537288" y="3187693"/>
              <a:ext cx="3254927" cy="702502"/>
              <a:chOff x="339725" y="371475"/>
              <a:chExt cx="2647951" cy="571500"/>
            </a:xfrm>
            <a:solidFill>
              <a:srgbClr val="33CDFF"/>
            </a:solidFill>
          </p:grpSpPr>
          <p:sp>
            <p:nvSpPr>
              <p:cNvPr id="37" name="Freeform 55">
                <a:extLst>
                  <a:ext uri="{FF2B5EF4-FFF2-40B4-BE49-F238E27FC236}">
                    <a16:creationId xmlns:a16="http://schemas.microsoft.com/office/drawing/2014/main" id="{16A3A0A8-720F-1B46-B3EA-96E6D9CFB96E}"/>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6">
                <a:extLst>
                  <a:ext uri="{FF2B5EF4-FFF2-40B4-BE49-F238E27FC236}">
                    <a16:creationId xmlns:a16="http://schemas.microsoft.com/office/drawing/2014/main" id="{5C54C28F-34FE-3E41-8A4D-F839F1047467}"/>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
                <a:extLst>
                  <a:ext uri="{FF2B5EF4-FFF2-40B4-BE49-F238E27FC236}">
                    <a16:creationId xmlns:a16="http://schemas.microsoft.com/office/drawing/2014/main" id="{4AF1F7D9-2AC0-BD4E-BFFC-85C9A3AD7B29}"/>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8">
                <a:extLst>
                  <a:ext uri="{FF2B5EF4-FFF2-40B4-BE49-F238E27FC236}">
                    <a16:creationId xmlns:a16="http://schemas.microsoft.com/office/drawing/2014/main" id="{F09E0884-9AE8-4745-8D65-C93120C72150}"/>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9">
                <a:extLst>
                  <a:ext uri="{FF2B5EF4-FFF2-40B4-BE49-F238E27FC236}">
                    <a16:creationId xmlns:a16="http://schemas.microsoft.com/office/drawing/2014/main" id="{5433AF6A-2277-1842-9086-DF7BB63AC072}"/>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0">
                <a:extLst>
                  <a:ext uri="{FF2B5EF4-FFF2-40B4-BE49-F238E27FC236}">
                    <a16:creationId xmlns:a16="http://schemas.microsoft.com/office/drawing/2014/main" id="{66E611AD-144C-FD42-96F9-F3F396C96341}"/>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1">
                <a:extLst>
                  <a:ext uri="{FF2B5EF4-FFF2-40B4-BE49-F238E27FC236}">
                    <a16:creationId xmlns:a16="http://schemas.microsoft.com/office/drawing/2014/main" id="{5F5D40F7-D7AB-314B-A318-0894DE1FE2B5}"/>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0">
              <a:extLst>
                <a:ext uri="{FF2B5EF4-FFF2-40B4-BE49-F238E27FC236}">
                  <a16:creationId xmlns:a16="http://schemas.microsoft.com/office/drawing/2014/main" id="{3E152E86-8DD8-A34F-8D39-CB56DFC8C590}"/>
                </a:ext>
              </a:extLst>
            </p:cNvPr>
            <p:cNvGrpSpPr/>
            <p:nvPr userDrawn="1"/>
          </p:nvGrpSpPr>
          <p:grpSpPr>
            <a:xfrm>
              <a:off x="3974660" y="3232202"/>
              <a:ext cx="2309409" cy="613029"/>
              <a:chOff x="3138488" y="420688"/>
              <a:chExt cx="1824038" cy="484188"/>
            </a:xfrm>
            <a:solidFill>
              <a:schemeClr val="bg1"/>
            </a:solidFill>
          </p:grpSpPr>
          <p:sp>
            <p:nvSpPr>
              <p:cNvPr id="32" name="Freeform 50">
                <a:extLst>
                  <a:ext uri="{FF2B5EF4-FFF2-40B4-BE49-F238E27FC236}">
                    <a16:creationId xmlns:a16="http://schemas.microsoft.com/office/drawing/2014/main" id="{C3B57C69-0B75-3747-A5AA-13C9B56B7D0F}"/>
                  </a:ext>
                </a:extLst>
              </p:cNvPr>
              <p:cNvSpPr>
                <a:spLocks/>
              </p:cNvSpPr>
              <p:nvPr/>
            </p:nvSpPr>
            <p:spPr bwMode="auto">
              <a:xfrm>
                <a:off x="3138488" y="420688"/>
                <a:ext cx="265113" cy="484188"/>
              </a:xfrm>
              <a:custGeom>
                <a:avLst/>
                <a:gdLst>
                  <a:gd name="T0" fmla="*/ 0 w 167"/>
                  <a:gd name="T1" fmla="*/ 0 h 305"/>
                  <a:gd name="T2" fmla="*/ 167 w 167"/>
                  <a:gd name="T3" fmla="*/ 0 h 305"/>
                  <a:gd name="T4" fmla="*/ 167 w 167"/>
                  <a:gd name="T5" fmla="*/ 29 h 305"/>
                  <a:gd name="T6" fmla="*/ 33 w 167"/>
                  <a:gd name="T7" fmla="*/ 29 h 305"/>
                  <a:gd name="T8" fmla="*/ 33 w 167"/>
                  <a:gd name="T9" fmla="*/ 137 h 305"/>
                  <a:gd name="T10" fmla="*/ 165 w 167"/>
                  <a:gd name="T11" fmla="*/ 137 h 305"/>
                  <a:gd name="T12" fmla="*/ 165 w 167"/>
                  <a:gd name="T13" fmla="*/ 166 h 305"/>
                  <a:gd name="T14" fmla="*/ 33 w 167"/>
                  <a:gd name="T15" fmla="*/ 166 h 305"/>
                  <a:gd name="T16" fmla="*/ 33 w 167"/>
                  <a:gd name="T17" fmla="*/ 276 h 305"/>
                  <a:gd name="T18" fmla="*/ 167 w 167"/>
                  <a:gd name="T19" fmla="*/ 276 h 305"/>
                  <a:gd name="T20" fmla="*/ 167 w 167"/>
                  <a:gd name="T21" fmla="*/ 305 h 305"/>
                  <a:gd name="T22" fmla="*/ 0 w 167"/>
                  <a:gd name="T23" fmla="*/ 305 h 305"/>
                  <a:gd name="T24" fmla="*/ 0 w 167"/>
                  <a:gd name="T2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5">
                    <a:moveTo>
                      <a:pt x="0" y="0"/>
                    </a:moveTo>
                    <a:lnTo>
                      <a:pt x="167" y="0"/>
                    </a:lnTo>
                    <a:lnTo>
                      <a:pt x="167" y="29"/>
                    </a:lnTo>
                    <a:lnTo>
                      <a:pt x="33" y="29"/>
                    </a:lnTo>
                    <a:lnTo>
                      <a:pt x="33" y="137"/>
                    </a:lnTo>
                    <a:lnTo>
                      <a:pt x="165" y="137"/>
                    </a:lnTo>
                    <a:lnTo>
                      <a:pt x="165" y="166"/>
                    </a:lnTo>
                    <a:lnTo>
                      <a:pt x="33" y="166"/>
                    </a:lnTo>
                    <a:lnTo>
                      <a:pt x="33" y="276"/>
                    </a:lnTo>
                    <a:lnTo>
                      <a:pt x="167" y="276"/>
                    </a:lnTo>
                    <a:lnTo>
                      <a:pt x="167" y="305"/>
                    </a:lnTo>
                    <a:lnTo>
                      <a:pt x="0" y="305"/>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
                <a:extLst>
                  <a:ext uri="{FF2B5EF4-FFF2-40B4-BE49-F238E27FC236}">
                    <a16:creationId xmlns:a16="http://schemas.microsoft.com/office/drawing/2014/main" id="{D8F3F598-DB9E-EA42-90E2-78619B784148}"/>
                  </a:ext>
                </a:extLst>
              </p:cNvPr>
              <p:cNvSpPr>
                <a:spLocks noEditPoints="1"/>
              </p:cNvSpPr>
              <p:nvPr/>
            </p:nvSpPr>
            <p:spPr bwMode="auto">
              <a:xfrm>
                <a:off x="3444875" y="420688"/>
                <a:ext cx="449263" cy="484188"/>
              </a:xfrm>
              <a:custGeom>
                <a:avLst/>
                <a:gdLst>
                  <a:gd name="T0" fmla="*/ 35 w 283"/>
                  <a:gd name="T1" fmla="*/ 305 h 305"/>
                  <a:gd name="T2" fmla="*/ 0 w 283"/>
                  <a:gd name="T3" fmla="*/ 305 h 305"/>
                  <a:gd name="T4" fmla="*/ 125 w 283"/>
                  <a:gd name="T5" fmla="*/ 0 h 305"/>
                  <a:gd name="T6" fmla="*/ 158 w 283"/>
                  <a:gd name="T7" fmla="*/ 0 h 305"/>
                  <a:gd name="T8" fmla="*/ 283 w 283"/>
                  <a:gd name="T9" fmla="*/ 305 h 305"/>
                  <a:gd name="T10" fmla="*/ 246 w 283"/>
                  <a:gd name="T11" fmla="*/ 305 h 305"/>
                  <a:gd name="T12" fmla="*/ 210 w 283"/>
                  <a:gd name="T13" fmla="*/ 219 h 305"/>
                  <a:gd name="T14" fmla="*/ 71 w 283"/>
                  <a:gd name="T15" fmla="*/ 219 h 305"/>
                  <a:gd name="T16" fmla="*/ 35 w 283"/>
                  <a:gd name="T17" fmla="*/ 305 h 305"/>
                  <a:gd name="T18" fmla="*/ 142 w 283"/>
                  <a:gd name="T19" fmla="*/ 39 h 305"/>
                  <a:gd name="T20" fmla="*/ 80 w 283"/>
                  <a:gd name="T21" fmla="*/ 192 h 305"/>
                  <a:gd name="T22" fmla="*/ 201 w 283"/>
                  <a:gd name="T23" fmla="*/ 192 h 305"/>
                  <a:gd name="T24" fmla="*/ 142 w 283"/>
                  <a:gd name="T25" fmla="*/ 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05">
                    <a:moveTo>
                      <a:pt x="35" y="305"/>
                    </a:moveTo>
                    <a:lnTo>
                      <a:pt x="0" y="305"/>
                    </a:lnTo>
                    <a:lnTo>
                      <a:pt x="125" y="0"/>
                    </a:lnTo>
                    <a:lnTo>
                      <a:pt x="158" y="0"/>
                    </a:lnTo>
                    <a:lnTo>
                      <a:pt x="283" y="305"/>
                    </a:lnTo>
                    <a:lnTo>
                      <a:pt x="246" y="305"/>
                    </a:lnTo>
                    <a:lnTo>
                      <a:pt x="210" y="219"/>
                    </a:lnTo>
                    <a:lnTo>
                      <a:pt x="71" y="219"/>
                    </a:lnTo>
                    <a:lnTo>
                      <a:pt x="35" y="305"/>
                    </a:lnTo>
                    <a:close/>
                    <a:moveTo>
                      <a:pt x="142" y="39"/>
                    </a:moveTo>
                    <a:lnTo>
                      <a:pt x="80" y="192"/>
                    </a:lnTo>
                    <a:lnTo>
                      <a:pt x="201" y="192"/>
                    </a:lnTo>
                    <a:lnTo>
                      <a:pt x="142"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2">
                <a:extLst>
                  <a:ext uri="{FF2B5EF4-FFF2-40B4-BE49-F238E27FC236}">
                    <a16:creationId xmlns:a16="http://schemas.microsoft.com/office/drawing/2014/main" id="{1F8BD926-655F-D14B-92F0-F04370A0F615}"/>
                  </a:ext>
                </a:extLst>
              </p:cNvPr>
              <p:cNvSpPr>
                <a:spLocks/>
              </p:cNvSpPr>
              <p:nvPr/>
            </p:nvSpPr>
            <p:spPr bwMode="auto">
              <a:xfrm>
                <a:off x="3943350" y="420688"/>
                <a:ext cx="322263" cy="484188"/>
              </a:xfrm>
              <a:custGeom>
                <a:avLst/>
                <a:gdLst>
                  <a:gd name="T0" fmla="*/ 0 w 86"/>
                  <a:gd name="T1" fmla="*/ 0 h 127"/>
                  <a:gd name="T2" fmla="*/ 33 w 86"/>
                  <a:gd name="T3" fmla="*/ 0 h 127"/>
                  <a:gd name="T4" fmla="*/ 69 w 86"/>
                  <a:gd name="T5" fmla="*/ 6 h 127"/>
                  <a:gd name="T6" fmla="*/ 86 w 86"/>
                  <a:gd name="T7" fmla="*/ 40 h 127"/>
                  <a:gd name="T8" fmla="*/ 79 w 86"/>
                  <a:gd name="T9" fmla="*/ 65 h 127"/>
                  <a:gd name="T10" fmla="*/ 50 w 86"/>
                  <a:gd name="T11" fmla="*/ 79 h 127"/>
                  <a:gd name="T12" fmla="*/ 82 w 86"/>
                  <a:gd name="T13" fmla="*/ 127 h 127"/>
                  <a:gd name="T14" fmla="*/ 66 w 86"/>
                  <a:gd name="T15" fmla="*/ 127 h 127"/>
                  <a:gd name="T16" fmla="*/ 30 w 86"/>
                  <a:gd name="T17" fmla="*/ 72 h 127"/>
                  <a:gd name="T18" fmla="*/ 35 w 86"/>
                  <a:gd name="T19" fmla="*/ 72 h 127"/>
                  <a:gd name="T20" fmla="*/ 63 w 86"/>
                  <a:gd name="T21" fmla="*/ 65 h 127"/>
                  <a:gd name="T22" fmla="*/ 72 w 86"/>
                  <a:gd name="T23" fmla="*/ 42 h 127"/>
                  <a:gd name="T24" fmla="*/ 60 w 86"/>
                  <a:gd name="T25" fmla="*/ 17 h 127"/>
                  <a:gd name="T26" fmla="*/ 34 w 86"/>
                  <a:gd name="T27" fmla="*/ 12 h 127"/>
                  <a:gd name="T28" fmla="*/ 14 w 86"/>
                  <a:gd name="T29" fmla="*/ 12 h 127"/>
                  <a:gd name="T30" fmla="*/ 14 w 86"/>
                  <a:gd name="T31" fmla="*/ 127 h 127"/>
                  <a:gd name="T32" fmla="*/ 0 w 86"/>
                  <a:gd name="T33" fmla="*/ 127 h 127"/>
                  <a:gd name="T34" fmla="*/ 0 w 86"/>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27">
                    <a:moveTo>
                      <a:pt x="0" y="0"/>
                    </a:moveTo>
                    <a:cubicBezTo>
                      <a:pt x="33" y="0"/>
                      <a:pt x="33" y="0"/>
                      <a:pt x="33" y="0"/>
                    </a:cubicBezTo>
                    <a:cubicBezTo>
                      <a:pt x="53" y="0"/>
                      <a:pt x="62" y="2"/>
                      <a:pt x="69" y="6"/>
                    </a:cubicBezTo>
                    <a:cubicBezTo>
                      <a:pt x="79" y="12"/>
                      <a:pt x="86" y="26"/>
                      <a:pt x="86" y="40"/>
                    </a:cubicBezTo>
                    <a:cubicBezTo>
                      <a:pt x="86" y="49"/>
                      <a:pt x="84" y="58"/>
                      <a:pt x="79" y="65"/>
                    </a:cubicBezTo>
                    <a:cubicBezTo>
                      <a:pt x="71" y="76"/>
                      <a:pt x="62" y="78"/>
                      <a:pt x="50" y="79"/>
                    </a:cubicBezTo>
                    <a:cubicBezTo>
                      <a:pt x="82" y="127"/>
                      <a:pt x="82" y="127"/>
                      <a:pt x="82" y="127"/>
                    </a:cubicBezTo>
                    <a:cubicBezTo>
                      <a:pt x="66" y="127"/>
                      <a:pt x="66" y="127"/>
                      <a:pt x="66" y="127"/>
                    </a:cubicBezTo>
                    <a:cubicBezTo>
                      <a:pt x="30" y="72"/>
                      <a:pt x="30" y="72"/>
                      <a:pt x="30" y="72"/>
                    </a:cubicBezTo>
                    <a:cubicBezTo>
                      <a:pt x="35" y="72"/>
                      <a:pt x="35" y="72"/>
                      <a:pt x="35" y="72"/>
                    </a:cubicBezTo>
                    <a:cubicBezTo>
                      <a:pt x="43" y="72"/>
                      <a:pt x="56" y="71"/>
                      <a:pt x="63" y="65"/>
                    </a:cubicBezTo>
                    <a:cubicBezTo>
                      <a:pt x="70" y="58"/>
                      <a:pt x="72" y="51"/>
                      <a:pt x="72" y="42"/>
                    </a:cubicBezTo>
                    <a:cubicBezTo>
                      <a:pt x="72" y="32"/>
                      <a:pt x="68" y="22"/>
                      <a:pt x="60" y="17"/>
                    </a:cubicBezTo>
                    <a:cubicBezTo>
                      <a:pt x="53" y="13"/>
                      <a:pt x="46" y="12"/>
                      <a:pt x="34" y="12"/>
                    </a:cubicBezTo>
                    <a:cubicBezTo>
                      <a:pt x="14" y="12"/>
                      <a:pt x="14" y="12"/>
                      <a:pt x="14" y="12"/>
                    </a:cubicBezTo>
                    <a:cubicBezTo>
                      <a:pt x="14" y="127"/>
                      <a:pt x="14" y="127"/>
                      <a:pt x="14" y="127"/>
                    </a:cubicBezTo>
                    <a:cubicBezTo>
                      <a:pt x="0" y="127"/>
                      <a:pt x="0" y="127"/>
                      <a:pt x="0" y="127"/>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53">
                <a:extLst>
                  <a:ext uri="{FF2B5EF4-FFF2-40B4-BE49-F238E27FC236}">
                    <a16:creationId xmlns:a16="http://schemas.microsoft.com/office/drawing/2014/main" id="{CC86B5C8-0453-9146-AF16-96DCA59379F6}"/>
                  </a:ext>
                </a:extLst>
              </p:cNvPr>
              <p:cNvSpPr>
                <a:spLocks/>
              </p:cNvSpPr>
              <p:nvPr/>
            </p:nvSpPr>
            <p:spPr bwMode="auto">
              <a:xfrm>
                <a:off x="4284663" y="420688"/>
                <a:ext cx="287338" cy="484188"/>
              </a:xfrm>
              <a:custGeom>
                <a:avLst/>
                <a:gdLst>
                  <a:gd name="T0" fmla="*/ 73 w 181"/>
                  <a:gd name="T1" fmla="*/ 29 h 305"/>
                  <a:gd name="T2" fmla="*/ 0 w 181"/>
                  <a:gd name="T3" fmla="*/ 29 h 305"/>
                  <a:gd name="T4" fmla="*/ 0 w 181"/>
                  <a:gd name="T5" fmla="*/ 0 h 305"/>
                  <a:gd name="T6" fmla="*/ 181 w 181"/>
                  <a:gd name="T7" fmla="*/ 0 h 305"/>
                  <a:gd name="T8" fmla="*/ 181 w 181"/>
                  <a:gd name="T9" fmla="*/ 29 h 305"/>
                  <a:gd name="T10" fmla="*/ 106 w 181"/>
                  <a:gd name="T11" fmla="*/ 29 h 305"/>
                  <a:gd name="T12" fmla="*/ 106 w 181"/>
                  <a:gd name="T13" fmla="*/ 305 h 305"/>
                  <a:gd name="T14" fmla="*/ 73 w 181"/>
                  <a:gd name="T15" fmla="*/ 305 h 305"/>
                  <a:gd name="T16" fmla="*/ 73 w 181"/>
                  <a:gd name="T1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05">
                    <a:moveTo>
                      <a:pt x="73" y="29"/>
                    </a:moveTo>
                    <a:lnTo>
                      <a:pt x="0" y="29"/>
                    </a:lnTo>
                    <a:lnTo>
                      <a:pt x="0" y="0"/>
                    </a:lnTo>
                    <a:lnTo>
                      <a:pt x="181" y="0"/>
                    </a:lnTo>
                    <a:lnTo>
                      <a:pt x="181" y="29"/>
                    </a:lnTo>
                    <a:lnTo>
                      <a:pt x="106" y="29"/>
                    </a:lnTo>
                    <a:lnTo>
                      <a:pt x="106" y="305"/>
                    </a:lnTo>
                    <a:lnTo>
                      <a:pt x="73" y="305"/>
                    </a:lnTo>
                    <a:lnTo>
                      <a:pt x="73"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4">
                <a:extLst>
                  <a:ext uri="{FF2B5EF4-FFF2-40B4-BE49-F238E27FC236}">
                    <a16:creationId xmlns:a16="http://schemas.microsoft.com/office/drawing/2014/main" id="{8BAD797F-D4CD-434D-8198-9DEC1DA4E9E7}"/>
                  </a:ext>
                </a:extLst>
              </p:cNvPr>
              <p:cNvSpPr>
                <a:spLocks/>
              </p:cNvSpPr>
              <p:nvPr/>
            </p:nvSpPr>
            <p:spPr bwMode="auto">
              <a:xfrm>
                <a:off x="4624388" y="420688"/>
                <a:ext cx="338138" cy="484188"/>
              </a:xfrm>
              <a:custGeom>
                <a:avLst/>
                <a:gdLst>
                  <a:gd name="T0" fmla="*/ 0 w 213"/>
                  <a:gd name="T1" fmla="*/ 305 h 305"/>
                  <a:gd name="T2" fmla="*/ 0 w 213"/>
                  <a:gd name="T3" fmla="*/ 0 h 305"/>
                  <a:gd name="T4" fmla="*/ 34 w 213"/>
                  <a:gd name="T5" fmla="*/ 0 h 305"/>
                  <a:gd name="T6" fmla="*/ 34 w 213"/>
                  <a:gd name="T7" fmla="*/ 135 h 305"/>
                  <a:gd name="T8" fmla="*/ 178 w 213"/>
                  <a:gd name="T9" fmla="*/ 135 h 305"/>
                  <a:gd name="T10" fmla="*/ 178 w 213"/>
                  <a:gd name="T11" fmla="*/ 0 h 305"/>
                  <a:gd name="T12" fmla="*/ 213 w 213"/>
                  <a:gd name="T13" fmla="*/ 0 h 305"/>
                  <a:gd name="T14" fmla="*/ 213 w 213"/>
                  <a:gd name="T15" fmla="*/ 305 h 305"/>
                  <a:gd name="T16" fmla="*/ 178 w 213"/>
                  <a:gd name="T17" fmla="*/ 305 h 305"/>
                  <a:gd name="T18" fmla="*/ 178 w 213"/>
                  <a:gd name="T19" fmla="*/ 166 h 305"/>
                  <a:gd name="T20" fmla="*/ 34 w 213"/>
                  <a:gd name="T21" fmla="*/ 166 h 305"/>
                  <a:gd name="T22" fmla="*/ 34 w 213"/>
                  <a:gd name="T23" fmla="*/ 305 h 305"/>
                  <a:gd name="T24" fmla="*/ 0 w 213"/>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05">
                    <a:moveTo>
                      <a:pt x="0" y="305"/>
                    </a:moveTo>
                    <a:lnTo>
                      <a:pt x="0" y="0"/>
                    </a:lnTo>
                    <a:lnTo>
                      <a:pt x="34" y="0"/>
                    </a:lnTo>
                    <a:lnTo>
                      <a:pt x="34" y="135"/>
                    </a:lnTo>
                    <a:lnTo>
                      <a:pt x="178" y="135"/>
                    </a:lnTo>
                    <a:lnTo>
                      <a:pt x="178" y="0"/>
                    </a:lnTo>
                    <a:lnTo>
                      <a:pt x="213" y="0"/>
                    </a:lnTo>
                    <a:lnTo>
                      <a:pt x="213" y="305"/>
                    </a:lnTo>
                    <a:lnTo>
                      <a:pt x="178" y="305"/>
                    </a:lnTo>
                    <a:lnTo>
                      <a:pt x="178" y="166"/>
                    </a:lnTo>
                    <a:lnTo>
                      <a:pt x="34" y="166"/>
                    </a:lnTo>
                    <a:lnTo>
                      <a:pt x="34" y="305"/>
                    </a:lnTo>
                    <a:lnTo>
                      <a:pt x="0" y="3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1547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7521" y="221597"/>
            <a:ext cx="6605172" cy="535531"/>
          </a:xfrm>
          <a:solidFill>
            <a:schemeClr val="bg1">
              <a:alpha val="82000"/>
            </a:schemeClr>
          </a:solidFill>
        </p:spPr>
        <p:txBody>
          <a:bodyPr/>
          <a:lstStyle/>
          <a:p>
            <a:r>
              <a:rPr lang="en-US" sz="3200" b="1" dirty="0"/>
              <a:t>Program Objectives and Updates</a:t>
            </a:r>
          </a:p>
        </p:txBody>
      </p:sp>
      <p:sp>
        <p:nvSpPr>
          <p:cNvPr id="6" name="Content Placeholder 5"/>
          <p:cNvSpPr>
            <a:spLocks noGrp="1"/>
          </p:cNvSpPr>
          <p:nvPr>
            <p:ph idx="1"/>
          </p:nvPr>
        </p:nvSpPr>
        <p:spPr>
          <a:xfrm>
            <a:off x="1051921" y="865592"/>
            <a:ext cx="10896372" cy="5770811"/>
          </a:xfrm>
          <a:solidFill>
            <a:schemeClr val="bg1">
              <a:alpha val="81000"/>
            </a:schemeClr>
          </a:solidFill>
        </p:spPr>
        <p:txBody>
          <a:bodyPr/>
          <a:lstStyle/>
          <a:p>
            <a:pPr>
              <a:lnSpc>
                <a:spcPct val="150000"/>
              </a:lnSpc>
              <a:spcBef>
                <a:spcPts val="0"/>
              </a:spcBef>
            </a:pPr>
            <a:r>
              <a:rPr lang="en-US" b="1" i="1" u="sng" dirty="0"/>
              <a:t>Terra, Aqua, and Aura</a:t>
            </a:r>
          </a:p>
          <a:p>
            <a:pPr marL="342900" indent="-342900">
              <a:spcBef>
                <a:spcPts val="0"/>
              </a:spcBef>
              <a:buFont typeface="Arial" panose="020B0604020202020204" pitchFamily="34" charset="0"/>
              <a:buChar char="•"/>
            </a:pPr>
            <a:r>
              <a:rPr lang="en-US" dirty="0"/>
              <a:t>The NASA EOS era is coming to a close:</a:t>
            </a:r>
          </a:p>
          <a:p>
            <a:pPr marL="800100" lvl="1" indent="-342900">
              <a:lnSpc>
                <a:spcPct val="100000"/>
              </a:lnSpc>
              <a:spcBef>
                <a:spcPts val="0"/>
              </a:spcBef>
              <a:buFont typeface="Arial" panose="020B0604020202020204" pitchFamily="34" charset="0"/>
              <a:buChar char="•"/>
            </a:pPr>
            <a:r>
              <a:rPr lang="en-US" dirty="0"/>
              <a:t>Terra, Aqua, and Aura are aging spacecraft</a:t>
            </a:r>
          </a:p>
          <a:p>
            <a:pPr marL="800100" lvl="1" indent="-342900">
              <a:lnSpc>
                <a:spcPct val="100000"/>
              </a:lnSpc>
              <a:spcBef>
                <a:spcPts val="0"/>
              </a:spcBef>
              <a:buFont typeface="Arial" panose="020B0604020202020204" pitchFamily="34" charset="0"/>
              <a:buChar char="•"/>
            </a:pPr>
            <a:r>
              <a:rPr lang="en-US" dirty="0"/>
              <a:t>Still collecting data and producing data products, but the number of spacecraft anomalies is increasing, especially over the last year</a:t>
            </a:r>
          </a:p>
          <a:p>
            <a:pPr marL="800100" lvl="1" indent="-342900">
              <a:lnSpc>
                <a:spcPct val="100000"/>
              </a:lnSpc>
              <a:spcBef>
                <a:spcPts val="0"/>
              </a:spcBef>
              <a:buFont typeface="Arial" panose="020B0604020202020204" pitchFamily="34" charset="0"/>
              <a:buChar char="•"/>
            </a:pPr>
            <a:r>
              <a:rPr lang="en-US" dirty="0"/>
              <a:t>The missions are increasingly expensive to operate (</a:t>
            </a:r>
            <a:r>
              <a:rPr lang="en-US" dirty="0">
                <a:solidFill>
                  <a:srgbClr val="FF0000"/>
                </a:solidFill>
              </a:rPr>
              <a:t>~90 mil/</a:t>
            </a:r>
            <a:r>
              <a:rPr lang="en-US" dirty="0" err="1">
                <a:solidFill>
                  <a:srgbClr val="FF0000"/>
                </a:solidFill>
              </a:rPr>
              <a:t>yr</a:t>
            </a:r>
            <a:r>
              <a:rPr lang="en-US" dirty="0"/>
              <a:t>; spacecraft operations; product team support), taking away from the execution of future ESO missions</a:t>
            </a:r>
          </a:p>
          <a:p>
            <a:pPr marL="800100" lvl="1" indent="-342900">
              <a:lnSpc>
                <a:spcPct val="100000"/>
              </a:lnSpc>
              <a:spcBef>
                <a:spcPts val="0"/>
              </a:spcBef>
              <a:buFont typeface="Arial" panose="020B0604020202020204" pitchFamily="34" charset="0"/>
              <a:buChar char="•"/>
            </a:pPr>
            <a:r>
              <a:rPr lang="en-US" dirty="0"/>
              <a:t>Phase F is imminent for these spacecraft. Thus, we need to prepare for their end of life</a:t>
            </a:r>
          </a:p>
          <a:p>
            <a:pPr marL="800100" lvl="1" indent="-342900">
              <a:lnSpc>
                <a:spcPct val="100000"/>
              </a:lnSpc>
              <a:spcBef>
                <a:spcPts val="0"/>
              </a:spcBef>
              <a:buFont typeface="Arial" panose="020B0604020202020204" pitchFamily="34" charset="0"/>
              <a:buChar char="•"/>
            </a:pPr>
            <a:r>
              <a:rPr lang="en-US" dirty="0"/>
              <a:t>Current thinking from HQ leadership: End of missions </a:t>
            </a:r>
            <a:r>
              <a:rPr lang="en-US" b="1" i="1" u="sng" dirty="0"/>
              <a:t>will likely</a:t>
            </a:r>
            <a:r>
              <a:rPr lang="en-US" dirty="0"/>
              <a:t> be in FY2023</a:t>
            </a:r>
          </a:p>
          <a:p>
            <a:pPr marL="800100" lvl="1" indent="-342900">
              <a:lnSpc>
                <a:spcPct val="100000"/>
              </a:lnSpc>
              <a:spcBef>
                <a:spcPts val="0"/>
              </a:spcBef>
              <a:buFont typeface="Arial" panose="020B0604020202020204" pitchFamily="34" charset="0"/>
              <a:buChar char="•"/>
            </a:pPr>
            <a:r>
              <a:rPr lang="en-US" dirty="0"/>
              <a:t>Data collection stops FY23 (summer); Missions will </a:t>
            </a:r>
            <a:r>
              <a:rPr lang="en-US" b="1" i="1" u="sng" dirty="0"/>
              <a:t>not</a:t>
            </a:r>
            <a:r>
              <a:rPr lang="en-US" u="sng" dirty="0"/>
              <a:t> </a:t>
            </a:r>
            <a:r>
              <a:rPr lang="en-US" b="1" i="1" u="sng" dirty="0"/>
              <a:t>likely</a:t>
            </a:r>
            <a:r>
              <a:rPr lang="en-US" dirty="0"/>
              <a:t> participate in the next senior review </a:t>
            </a:r>
          </a:p>
          <a:p>
            <a:pPr marL="800100" lvl="1" indent="-342900">
              <a:lnSpc>
                <a:spcPct val="100000"/>
              </a:lnSpc>
              <a:spcBef>
                <a:spcPts val="0"/>
              </a:spcBef>
              <a:buFont typeface="Arial" panose="020B0604020202020204" pitchFamily="34" charset="0"/>
              <a:buChar char="•"/>
            </a:pPr>
            <a:r>
              <a:rPr lang="en-US" dirty="0"/>
              <a:t>Last senior review funds Terra and Aqua missions through FY25, which includes 2 years of Phase F funding</a:t>
            </a:r>
          </a:p>
          <a:p>
            <a:pPr marL="800100" lvl="1" indent="-342900">
              <a:lnSpc>
                <a:spcPct val="100000"/>
              </a:lnSpc>
              <a:spcBef>
                <a:spcPts val="0"/>
              </a:spcBef>
              <a:buFont typeface="Arial" panose="020B0604020202020204" pitchFamily="34" charset="0"/>
              <a:buChar char="•"/>
            </a:pPr>
            <a:r>
              <a:rPr lang="en-US" dirty="0"/>
              <a:t>Phase F funding for 2 years (FY23-25) of mission wrap-up which should be used for mission closeout (decommissioning of all assets, finalizing, reprocessing, and archiving data sets, writing final reports).</a:t>
            </a:r>
            <a:br>
              <a:rPr lang="en-US" dirty="0"/>
            </a:br>
            <a:endParaRPr lang="en-US" dirty="0"/>
          </a:p>
          <a:p>
            <a:pPr>
              <a:spcBef>
                <a:spcPts val="0"/>
              </a:spcBef>
            </a:pPr>
            <a:r>
              <a:rPr lang="en-US" b="1" i="1" u="sng" dirty="0" err="1"/>
              <a:t>Soumi</a:t>
            </a:r>
            <a:r>
              <a:rPr lang="en-US" b="1" i="1" u="sng" dirty="0"/>
              <a:t>-NPP &amp; JPSS</a:t>
            </a:r>
          </a:p>
          <a:p>
            <a:pPr marL="285750" indent="-285750">
              <a:spcBef>
                <a:spcPts val="0"/>
              </a:spcBef>
              <a:buFont typeface="Arial" panose="020B0604020202020204" pitchFamily="34" charset="0"/>
              <a:buChar char="•"/>
            </a:pPr>
            <a:r>
              <a:rPr lang="en-US" dirty="0"/>
              <a:t>SNPP and JPSS satellite sensors are being looked to for continuity products</a:t>
            </a:r>
          </a:p>
          <a:p>
            <a:pPr marL="285750" indent="-285750">
              <a:spcBef>
                <a:spcPts val="0"/>
              </a:spcBef>
              <a:buFont typeface="Arial" panose="020B0604020202020204" pitchFamily="34" charset="0"/>
              <a:buChar char="•"/>
            </a:pPr>
            <a:r>
              <a:rPr lang="en-US" dirty="0"/>
              <a:t>It’s not 100% clear how long NOAA intends to operate SNPP, NASA to continue to support until EOM</a:t>
            </a:r>
          </a:p>
          <a:p>
            <a:pPr marL="285750" indent="-285750">
              <a:spcBef>
                <a:spcPts val="0"/>
              </a:spcBef>
              <a:buFont typeface="Arial" panose="020B0604020202020204" pitchFamily="34" charset="0"/>
              <a:buChar char="•"/>
            </a:pPr>
            <a:r>
              <a:rPr lang="en-US" dirty="0"/>
              <a:t>NASA JPSS support to continue</a:t>
            </a:r>
          </a:p>
        </p:txBody>
      </p:sp>
      <p:sp>
        <p:nvSpPr>
          <p:cNvPr id="4" name="Slide Number Placeholder 3"/>
          <p:cNvSpPr>
            <a:spLocks noGrp="1"/>
          </p:cNvSpPr>
          <p:nvPr>
            <p:ph type="sldNum" sz="quarter" idx="12"/>
          </p:nvPr>
        </p:nvSpPr>
        <p:spPr/>
        <p:txBody>
          <a:bodyPr/>
          <a:lstStyle/>
          <a:p>
            <a:fld id="{2E8C51FE-49D9-314D-9957-ABBF7DDE8782}" type="slidenum">
              <a:rPr lang="en-US" smtClean="0"/>
              <a:t>2</a:t>
            </a:fld>
            <a:endParaRPr lang="en-US" dirty="0"/>
          </a:p>
        </p:txBody>
      </p:sp>
    </p:spTree>
    <p:extLst>
      <p:ext uri="{BB962C8B-B14F-4D97-AF65-F5344CB8AC3E}">
        <p14:creationId xmlns:p14="http://schemas.microsoft.com/office/powerpoint/2010/main" val="19571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89750" y="1344026"/>
            <a:ext cx="11091608" cy="4801314"/>
          </a:xfrm>
          <a:solidFill>
            <a:schemeClr val="bg1">
              <a:alpha val="81000"/>
            </a:schemeClr>
          </a:solidFill>
        </p:spPr>
        <p:txBody>
          <a:bodyPr/>
          <a:lstStyle/>
          <a:p>
            <a:pPr>
              <a:spcBef>
                <a:spcPts val="0"/>
              </a:spcBef>
            </a:pPr>
            <a:r>
              <a:rPr lang="en-US" b="1" i="1" u="sng" dirty="0"/>
              <a:t>Going Forward</a:t>
            </a:r>
          </a:p>
          <a:p>
            <a:pPr marL="0" lvl="1" indent="-285750">
              <a:lnSpc>
                <a:spcPct val="100000"/>
              </a:lnSpc>
              <a:spcBef>
                <a:spcPts val="0"/>
              </a:spcBef>
              <a:buFont typeface="Arial" panose="020B0604020202020204" pitchFamily="34" charset="0"/>
              <a:buChar char="•"/>
            </a:pPr>
            <a:r>
              <a:rPr lang="en-US" dirty="0"/>
              <a:t>NASA HQ and the community have worked to help ensure continuity and stable data products between sensors on TASNPP &amp; JPSS platforms </a:t>
            </a:r>
            <a:br>
              <a:rPr lang="en-US" dirty="0"/>
            </a:br>
            <a:endParaRPr lang="en-US" dirty="0"/>
          </a:p>
          <a:p>
            <a:pPr marL="0" lvl="1" indent="-285750">
              <a:lnSpc>
                <a:spcPct val="100000"/>
              </a:lnSpc>
              <a:spcBef>
                <a:spcPts val="0"/>
              </a:spcBef>
              <a:buFont typeface="Arial" panose="020B0604020202020204" pitchFamily="34" charset="0"/>
              <a:buChar char="•"/>
            </a:pPr>
            <a:r>
              <a:rPr lang="en-US" dirty="0"/>
              <a:t>We think we are close for many MODIS/VIIRS products but need to be informed of issues that the community sees </a:t>
            </a:r>
            <a:br>
              <a:rPr lang="en-US" dirty="0"/>
            </a:br>
            <a:endParaRPr lang="en-US" dirty="0"/>
          </a:p>
          <a:p>
            <a:pPr marL="0" lvl="1" indent="-285750">
              <a:lnSpc>
                <a:spcPct val="100000"/>
              </a:lnSpc>
              <a:spcBef>
                <a:spcPts val="0"/>
              </a:spcBef>
              <a:buFont typeface="Arial" panose="020B0604020202020204" pitchFamily="34" charset="0"/>
              <a:buChar char="•"/>
            </a:pPr>
            <a:r>
              <a:rPr lang="en-US" dirty="0"/>
              <a:t>During KDP-F there can/will be a discussion on which products need to continue to be maintained and how they should be funded</a:t>
            </a:r>
            <a:br>
              <a:rPr lang="en-US" dirty="0"/>
            </a:br>
            <a:r>
              <a:rPr lang="en-US" dirty="0"/>
              <a:t> </a:t>
            </a:r>
          </a:p>
          <a:p>
            <a:pPr marL="0" lvl="1" indent="-285750">
              <a:lnSpc>
                <a:spcPct val="100000"/>
              </a:lnSpc>
              <a:spcBef>
                <a:spcPts val="0"/>
              </a:spcBef>
              <a:buFont typeface="Arial" panose="020B0604020202020204" pitchFamily="34" charset="0"/>
              <a:buChar char="•"/>
            </a:pPr>
            <a:r>
              <a:rPr lang="en-US" dirty="0"/>
              <a:t> In the Senior Review guidance letters, the Terra Project was directed to hold a Users’ Workshop to communicate quantitative changes in the Terra datasets, and to prepare users for the mission’s end-of-life, including evaluation of continuity products NLT 2022.  It’s not clear to us at HQ if this process has started</a:t>
            </a:r>
            <a:br>
              <a:rPr lang="en-US" dirty="0"/>
            </a:br>
            <a:endParaRPr lang="en-US" dirty="0"/>
          </a:p>
          <a:p>
            <a:pPr marL="0" lvl="1" indent="-285750">
              <a:lnSpc>
                <a:spcPct val="100000"/>
              </a:lnSpc>
              <a:spcBef>
                <a:spcPts val="0"/>
              </a:spcBef>
              <a:buFont typeface="Arial" panose="020B0604020202020204" pitchFamily="34" charset="0"/>
              <a:buChar char="•"/>
            </a:pPr>
            <a:r>
              <a:rPr lang="en-US" dirty="0"/>
              <a:t>When Terra mission ends, NASA EOS AM observations stop. This is a big problem for operational wildfire data products, among others. We need to come up with a continuity solution for AM observations (Sentinel and </a:t>
            </a:r>
            <a:r>
              <a:rPr lang="en-US" dirty="0" err="1"/>
              <a:t>MetOps</a:t>
            </a:r>
            <a:r>
              <a:rPr lang="en-US" dirty="0"/>
              <a:t>?). Discussion like this should be starting/happening now</a:t>
            </a:r>
          </a:p>
        </p:txBody>
      </p:sp>
      <p:sp>
        <p:nvSpPr>
          <p:cNvPr id="4" name="Slide Number Placeholder 3"/>
          <p:cNvSpPr>
            <a:spLocks noGrp="1"/>
          </p:cNvSpPr>
          <p:nvPr>
            <p:ph type="sldNum" sz="quarter" idx="12"/>
          </p:nvPr>
        </p:nvSpPr>
        <p:spPr/>
        <p:txBody>
          <a:bodyPr/>
          <a:lstStyle/>
          <a:p>
            <a:fld id="{2E8C51FE-49D9-314D-9957-ABBF7DDE8782}" type="slidenum">
              <a:rPr lang="en-US" smtClean="0"/>
              <a:t>3</a:t>
            </a:fld>
            <a:endParaRPr lang="en-US" dirty="0"/>
          </a:p>
        </p:txBody>
      </p:sp>
      <p:sp>
        <p:nvSpPr>
          <p:cNvPr id="8" name="Title 4">
            <a:extLst>
              <a:ext uri="{FF2B5EF4-FFF2-40B4-BE49-F238E27FC236}">
                <a16:creationId xmlns:a16="http://schemas.microsoft.com/office/drawing/2014/main" id="{E1FA2E52-0703-D74E-9B96-3398E5EF13CB}"/>
              </a:ext>
            </a:extLst>
          </p:cNvPr>
          <p:cNvSpPr>
            <a:spLocks noGrp="1"/>
          </p:cNvSpPr>
          <p:nvPr>
            <p:ph type="title"/>
          </p:nvPr>
        </p:nvSpPr>
        <p:spPr>
          <a:xfrm>
            <a:off x="3197521" y="221597"/>
            <a:ext cx="6605172" cy="535531"/>
          </a:xfrm>
          <a:solidFill>
            <a:schemeClr val="bg1">
              <a:alpha val="82000"/>
            </a:schemeClr>
          </a:solidFill>
        </p:spPr>
        <p:txBody>
          <a:bodyPr/>
          <a:lstStyle/>
          <a:p>
            <a:r>
              <a:rPr lang="en-US" sz="3200" b="1" dirty="0"/>
              <a:t>Program Objectives and Updates</a:t>
            </a:r>
          </a:p>
        </p:txBody>
      </p:sp>
    </p:spTree>
    <p:extLst>
      <p:ext uri="{BB962C8B-B14F-4D97-AF65-F5344CB8AC3E}">
        <p14:creationId xmlns:p14="http://schemas.microsoft.com/office/powerpoint/2010/main" val="28249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0196" y="1189076"/>
            <a:ext cx="11091608" cy="4801314"/>
          </a:xfrm>
          <a:solidFill>
            <a:schemeClr val="bg1">
              <a:alpha val="81000"/>
            </a:schemeClr>
          </a:solidFill>
        </p:spPr>
        <p:txBody>
          <a:bodyPr/>
          <a:lstStyle/>
          <a:p>
            <a:pPr>
              <a:spcBef>
                <a:spcPts val="0"/>
              </a:spcBef>
            </a:pPr>
            <a:r>
              <a:rPr lang="en-US" b="1" i="1" u="sng" dirty="0"/>
              <a:t>Feedback from the Land </a:t>
            </a:r>
            <a:r>
              <a:rPr lang="en-US" b="1" i="1" u="sng" dirty="0" err="1"/>
              <a:t>Discpline</a:t>
            </a:r>
            <a:r>
              <a:rPr lang="en-US" b="1" i="1" u="sng" dirty="0"/>
              <a:t> Team Meeting </a:t>
            </a:r>
            <a:endParaRPr lang="en-US" dirty="0"/>
          </a:p>
          <a:p>
            <a:pPr marL="0" lvl="1" indent="-285750">
              <a:lnSpc>
                <a:spcPct val="100000"/>
              </a:lnSpc>
              <a:spcBef>
                <a:spcPts val="0"/>
              </a:spcBef>
              <a:buFont typeface="Arial" panose="020B0604020202020204" pitchFamily="34" charset="0"/>
              <a:buChar char="•"/>
            </a:pPr>
            <a:r>
              <a:rPr lang="en-US" dirty="0"/>
              <a:t>From the perspective of land data product continuity, VIIRS puts us in decent shape for the continuity of some data products. There is some degradation in product quality, but it seems workable. </a:t>
            </a:r>
          </a:p>
          <a:p>
            <a:pPr marL="0" lvl="1" indent="-285750">
              <a:lnSpc>
                <a:spcPct val="100000"/>
              </a:lnSpc>
              <a:spcBef>
                <a:spcPts val="0"/>
              </a:spcBef>
              <a:buFont typeface="Arial" panose="020B0604020202020204" pitchFamily="34" charset="0"/>
              <a:buChar char="•"/>
            </a:pPr>
            <a:endParaRPr lang="en-US" dirty="0"/>
          </a:p>
          <a:p>
            <a:pPr marL="0" lvl="1" indent="-285750">
              <a:lnSpc>
                <a:spcPct val="100000"/>
              </a:lnSpc>
              <a:spcBef>
                <a:spcPts val="0"/>
              </a:spcBef>
              <a:buFont typeface="Arial" panose="020B0604020202020204" pitchFamily="34" charset="0"/>
              <a:buChar char="•"/>
            </a:pPr>
            <a:r>
              <a:rPr lang="en-US" dirty="0"/>
              <a:t>The loss of Terra AM observations will have significant negative impacts for some land data products, such as active fire detections (relied on heavily by operational partners such as USFS), LAI, and others that rely on AM observations. </a:t>
            </a:r>
          </a:p>
          <a:p>
            <a:pPr marL="0" lvl="1" indent="-285750">
              <a:lnSpc>
                <a:spcPct val="100000"/>
              </a:lnSpc>
              <a:spcBef>
                <a:spcPts val="0"/>
              </a:spcBef>
              <a:buFont typeface="Arial" panose="020B0604020202020204" pitchFamily="34" charset="0"/>
              <a:buChar char="•"/>
            </a:pPr>
            <a:endParaRPr lang="en-US" dirty="0"/>
          </a:p>
          <a:p>
            <a:pPr marL="0" lvl="1" indent="-285750">
              <a:lnSpc>
                <a:spcPct val="100000"/>
              </a:lnSpc>
              <a:spcBef>
                <a:spcPts val="0"/>
              </a:spcBef>
              <a:buFont typeface="Arial" panose="020B0604020202020204" pitchFamily="34" charset="0"/>
              <a:buChar char="•"/>
            </a:pPr>
            <a:r>
              <a:rPr lang="en-US" dirty="0"/>
              <a:t>The project teams are surprised that they may not be invited to senior review (they have heard this rumor for a bit, but still are surprised). They do not feel that preparing a proposal is an onerous task. The project teams feel like the senior review process is an effective avenue to demonstrate data product needs/reliance from the community.</a:t>
            </a:r>
          </a:p>
          <a:p>
            <a:pPr marL="0" lvl="1" indent="-285750">
              <a:lnSpc>
                <a:spcPct val="100000"/>
              </a:lnSpc>
              <a:spcBef>
                <a:spcPts val="0"/>
              </a:spcBef>
              <a:buFont typeface="Arial" panose="020B0604020202020204" pitchFamily="34" charset="0"/>
              <a:buChar char="•"/>
            </a:pPr>
            <a:r>
              <a:rPr lang="en-US" dirty="0"/>
              <a:t>According to some prelim data analysis, the orbital drift impacts on Terra MODIS data products will be minimal.  They will be doing a deeper dive on this analysis.</a:t>
            </a:r>
          </a:p>
          <a:p>
            <a:pPr marL="0" lvl="1" indent="-285750">
              <a:lnSpc>
                <a:spcPct val="100000"/>
              </a:lnSpc>
              <a:spcBef>
                <a:spcPts val="0"/>
              </a:spcBef>
              <a:buFont typeface="Arial" panose="020B0604020202020204" pitchFamily="34" charset="0"/>
              <a:buChar char="•"/>
            </a:pPr>
            <a:endParaRPr lang="en-US" dirty="0"/>
          </a:p>
          <a:p>
            <a:pPr marL="0" lvl="1" indent="-285750">
              <a:lnSpc>
                <a:spcPct val="100000"/>
              </a:lnSpc>
              <a:spcBef>
                <a:spcPts val="0"/>
              </a:spcBef>
              <a:buFont typeface="Arial" panose="020B0604020202020204" pitchFamily="34" charset="0"/>
              <a:buChar char="•"/>
            </a:pPr>
            <a:r>
              <a:rPr lang="en-US" dirty="0"/>
              <a:t>Shutting down T/A in 2023 will impact manty of the A.33 selections from the last round, which go into 2024, so we will need to find solutions/work arounds for those projects.</a:t>
            </a:r>
          </a:p>
        </p:txBody>
      </p:sp>
      <p:sp>
        <p:nvSpPr>
          <p:cNvPr id="4" name="Slide Number Placeholder 3"/>
          <p:cNvSpPr>
            <a:spLocks noGrp="1"/>
          </p:cNvSpPr>
          <p:nvPr>
            <p:ph type="sldNum" sz="quarter" idx="12"/>
          </p:nvPr>
        </p:nvSpPr>
        <p:spPr/>
        <p:txBody>
          <a:bodyPr/>
          <a:lstStyle/>
          <a:p>
            <a:fld id="{2E8C51FE-49D9-314D-9957-ABBF7DDE8782}" type="slidenum">
              <a:rPr lang="en-US" smtClean="0"/>
              <a:t>4</a:t>
            </a:fld>
            <a:endParaRPr lang="en-US" dirty="0"/>
          </a:p>
        </p:txBody>
      </p:sp>
      <p:sp>
        <p:nvSpPr>
          <p:cNvPr id="8" name="Title 4">
            <a:extLst>
              <a:ext uri="{FF2B5EF4-FFF2-40B4-BE49-F238E27FC236}">
                <a16:creationId xmlns:a16="http://schemas.microsoft.com/office/drawing/2014/main" id="{E1FA2E52-0703-D74E-9B96-3398E5EF13CB}"/>
              </a:ext>
            </a:extLst>
          </p:cNvPr>
          <p:cNvSpPr>
            <a:spLocks noGrp="1"/>
          </p:cNvSpPr>
          <p:nvPr>
            <p:ph type="title"/>
          </p:nvPr>
        </p:nvSpPr>
        <p:spPr>
          <a:xfrm>
            <a:off x="3197521" y="221597"/>
            <a:ext cx="6605172" cy="535531"/>
          </a:xfrm>
          <a:solidFill>
            <a:schemeClr val="bg1">
              <a:alpha val="82000"/>
            </a:schemeClr>
          </a:solidFill>
        </p:spPr>
        <p:txBody>
          <a:bodyPr/>
          <a:lstStyle/>
          <a:p>
            <a:r>
              <a:rPr lang="en-US" sz="3200" b="1" dirty="0"/>
              <a:t>Program Objectives and Updates</a:t>
            </a:r>
          </a:p>
        </p:txBody>
      </p:sp>
    </p:spTree>
    <p:extLst>
      <p:ext uri="{BB962C8B-B14F-4D97-AF65-F5344CB8AC3E}">
        <p14:creationId xmlns:p14="http://schemas.microsoft.com/office/powerpoint/2010/main" val="10888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DCC4-9CAE-D447-AB54-5F4293705ECE}"/>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F15823C-A085-BA4B-AACC-E38B0A325B13}"/>
              </a:ext>
            </a:extLst>
          </p:cNvPr>
          <p:cNvSpPr>
            <a:spLocks noGrp="1"/>
          </p:cNvSpPr>
          <p:nvPr>
            <p:ph type="sldNum" sz="quarter" idx="12"/>
          </p:nvPr>
        </p:nvSpPr>
        <p:spPr/>
        <p:txBody>
          <a:bodyPr/>
          <a:lstStyle/>
          <a:p>
            <a:fld id="{2E8C51FE-49D9-314D-9957-ABBF7DDE8782}" type="slidenum">
              <a:rPr lang="en-US" smtClean="0"/>
              <a:t>5</a:t>
            </a:fld>
            <a:endParaRPr lang="en-US"/>
          </a:p>
        </p:txBody>
      </p:sp>
    </p:spTree>
    <p:extLst>
      <p:ext uri="{BB962C8B-B14F-4D97-AF65-F5344CB8AC3E}">
        <p14:creationId xmlns:p14="http://schemas.microsoft.com/office/powerpoint/2010/main" val="35625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water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volcan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land-sma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ice-sma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afri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arth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tmosphe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irbor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orthameri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i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and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wa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24106</TotalTime>
  <Words>665</Words>
  <Application>Microsoft Macintosh PowerPoint</Application>
  <PresentationFormat>Widescreen</PresentationFormat>
  <Paragraphs>43</Paragraphs>
  <Slides>5</Slides>
  <Notes>1</Notes>
  <HiddenSlides>0</HiddenSlides>
  <MMClips>0</MMClips>
  <ScaleCrop>false</ScaleCrop>
  <HeadingPairs>
    <vt:vector size="6" baseType="variant">
      <vt:variant>
        <vt:lpstr>Fonts Used</vt:lpstr>
      </vt:variant>
      <vt:variant>
        <vt:i4>2</vt:i4>
      </vt:variant>
      <vt:variant>
        <vt:lpstr>Theme</vt:lpstr>
      </vt:variant>
      <vt:variant>
        <vt:i4>14</vt:i4>
      </vt:variant>
      <vt:variant>
        <vt:lpstr>Slide Titles</vt:lpstr>
      </vt:variant>
      <vt:variant>
        <vt:i4>5</vt:i4>
      </vt:variant>
    </vt:vector>
  </HeadingPairs>
  <TitlesOfParts>
    <vt:vector size="21" baseType="lpstr">
      <vt:lpstr>Arial</vt:lpstr>
      <vt:lpstr>Calibri</vt:lpstr>
      <vt:lpstr>Office Theme</vt:lpstr>
      <vt:lpstr>earth title slide</vt:lpstr>
      <vt:lpstr>atmosphere</vt:lpstr>
      <vt:lpstr>airborne</vt:lpstr>
      <vt:lpstr>northamerica</vt:lpstr>
      <vt:lpstr>fire</vt:lpstr>
      <vt:lpstr>land</vt:lpstr>
      <vt:lpstr>land2</vt:lpstr>
      <vt:lpstr>water</vt:lpstr>
      <vt:lpstr>water2</vt:lpstr>
      <vt:lpstr>volcano</vt:lpstr>
      <vt:lpstr>land-small</vt:lpstr>
      <vt:lpstr>ice-small</vt:lpstr>
      <vt:lpstr>africa</vt:lpstr>
      <vt:lpstr>PowerPoint Presentation</vt:lpstr>
      <vt:lpstr>Program Objectives and Updates</vt:lpstr>
      <vt:lpstr>Program Objectives and Updates</vt:lpstr>
      <vt:lpstr>Program Objectives and Updates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Brandon Maccherone</cp:lastModifiedBy>
  <cp:revision>270</cp:revision>
  <dcterms:created xsi:type="dcterms:W3CDTF">2018-07-16T01:24:17Z</dcterms:created>
  <dcterms:modified xsi:type="dcterms:W3CDTF">2022-06-30T20:26:46Z</dcterms:modified>
</cp:coreProperties>
</file>