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9" r:id="rId2"/>
    <p:sldId id="330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n, Chi" initials="CC" lastIdx="1" clrIdx="0"/>
  <p:cmAuthor id="2" name="Chen, Chi" initials="CC [2]" lastIdx="1" clrIdx="1"/>
  <p:cmAuthor id="3" name="Chen, Chi" initials="CC [3]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9ACC"/>
    <a:srgbClr val="298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30" autoAdjust="0"/>
    <p:restoredTop sz="88149" autoAdjust="0"/>
  </p:normalViewPr>
  <p:slideViewPr>
    <p:cSldViewPr snapToGrid="0" snapToObjects="1">
      <p:cViewPr varScale="1">
        <p:scale>
          <a:sx n="153" d="100"/>
          <a:sy n="153" d="100"/>
        </p:scale>
        <p:origin x="600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02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48DC8-8638-B546-BDB6-FA11DE66F658}" type="datetimeFigureOut">
              <a:rPr lang="en-US" smtClean="0"/>
              <a:t>5/2/22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D814B-4ECC-1B47-986F-EC3D68487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27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DCBD7-F8B9-D54E-A03C-82D600CF5A9C}" type="datetimeFigureOut">
              <a:rPr lang="en-US" smtClean="0"/>
              <a:t>5/2/22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83424-4DC0-2447-B596-7F94532FB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143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63575" y="922338"/>
            <a:ext cx="5618163" cy="31607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9212" y="4389742"/>
            <a:ext cx="4833249" cy="350672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3884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83424-4DC0-2447-B596-7F94532FB2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54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2415-E74D-F74D-B49C-717706B18525}" type="datetime1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8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FF10-495B-4A49-BC65-D1B4EA83A0B1}" type="datetime1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9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C7A4-2035-DA4B-9013-6E3F8E60AB7C}" type="datetime1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5959-5894-5244-A799-C6D4E505C6A8}" type="datetime1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9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6A32-5CBC-0A41-92CA-88D8D44B086D}" type="datetime1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4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8DB0-2554-C748-A4AC-CFC87761A471}" type="datetime1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5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B049-07F2-1E42-B312-993D766E9170}" type="datetime1">
              <a:rPr lang="en-US" smtClean="0"/>
              <a:t>5/2/22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2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FAAF-A880-8F43-BD18-8AC4779ACE90}" type="datetime1">
              <a:rPr lang="en-US" smtClean="0"/>
              <a:t>5/2/22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2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2E1D-804D-FF42-8950-4F20E3328A47}" type="datetime1">
              <a:rPr lang="en-US" smtClean="0"/>
              <a:t>5/2/22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6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2493-64B3-1C42-86A3-BB3E1E430506}" type="datetime1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14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AEA7-5353-2147-A5F1-12714CEF2CF1}" type="datetime1">
              <a:rPr lang="en-US" smtClean="0"/>
              <a:t>5/2/22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7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0B524-93C9-0849-A56B-A9C7AB5C249C}" type="datetime1">
              <a:rPr lang="en-US" smtClean="0"/>
              <a:t>5/2/22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MODIS/VIIRS Atmo. Discipline Virtual Mtg. May 2022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0000"/>
                </a:solidFill>
              </a:defRPr>
            </a:lvl1pPr>
          </a:lstStyle>
          <a:p>
            <a:fld id="{C0137D2A-484A-FE43-821F-C39C504DA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8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371600" y="58523"/>
            <a:ext cx="6655377" cy="80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2209" tIns="31105" rIns="62209" bIns="31105" anchor="ctr">
            <a:spAutoFit/>
          </a:bodyPr>
          <a:lstStyle/>
          <a:p>
            <a:pPr algn="ctr"/>
            <a:r>
              <a:rPr lang="en-US" sz="1600" b="1" dirty="0"/>
              <a:t>Cloud thermodynamic phase and ice cloud microphysics record </a:t>
            </a:r>
          </a:p>
          <a:p>
            <a:pPr algn="ctr"/>
            <a:r>
              <a:rPr lang="en-US" sz="1600" b="1" dirty="0"/>
              <a:t>for Aqua AIRS, Suomi NPP, and JPSS </a:t>
            </a:r>
            <a:endParaRPr lang="en-US" sz="1600" dirty="0"/>
          </a:p>
          <a:p>
            <a:pPr algn="ctr">
              <a:buClr>
                <a:srgbClr val="000000"/>
              </a:buClr>
              <a:buSzPct val="45000"/>
              <a:tabLst>
                <a:tab pos="0" algn="l"/>
                <a:tab pos="310754" algn="l"/>
                <a:tab pos="621506" algn="l"/>
                <a:tab pos="932260" algn="l"/>
                <a:tab pos="1243013" algn="l"/>
                <a:tab pos="1554956" algn="l"/>
                <a:tab pos="1865710" algn="l"/>
                <a:tab pos="2176463" algn="l"/>
                <a:tab pos="2487216" algn="l"/>
                <a:tab pos="2799160" algn="l"/>
                <a:tab pos="3109913" algn="l"/>
                <a:tab pos="3420666" algn="l"/>
                <a:tab pos="3731419" algn="l"/>
                <a:tab pos="4043363" algn="l"/>
                <a:tab pos="4354116" algn="l"/>
                <a:tab pos="4664869" algn="l"/>
                <a:tab pos="4975622" algn="l"/>
                <a:tab pos="5287566" algn="l"/>
                <a:tab pos="5598319" algn="l"/>
                <a:tab pos="5909072" algn="l"/>
                <a:tab pos="6219825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latin typeface="+mj-lt"/>
              </a:rPr>
              <a:t>Brian Kahn (PI), Bill </a:t>
            </a:r>
            <a:r>
              <a:rPr lang="en-GB" sz="1600" dirty="0" err="1">
                <a:solidFill>
                  <a:srgbClr val="000000"/>
                </a:solidFill>
                <a:latin typeface="+mj-lt"/>
              </a:rPr>
              <a:t>Irion</a:t>
            </a:r>
            <a:r>
              <a:rPr lang="en-GB" sz="1600" dirty="0">
                <a:solidFill>
                  <a:srgbClr val="000000"/>
                </a:solidFill>
                <a:latin typeface="+mj-lt"/>
              </a:rPr>
              <a:t> (Co-I), Tristan </a:t>
            </a:r>
            <a:r>
              <a:rPr lang="en-GB" sz="1600" dirty="0" err="1">
                <a:solidFill>
                  <a:srgbClr val="000000"/>
                </a:solidFill>
                <a:latin typeface="+mj-lt"/>
              </a:rPr>
              <a:t>L’Ecuyer</a:t>
            </a:r>
            <a:r>
              <a:rPr lang="en-GB" sz="1600" dirty="0">
                <a:solidFill>
                  <a:srgbClr val="000000"/>
                </a:solidFill>
                <a:latin typeface="+mj-lt"/>
              </a:rPr>
              <a:t> (Co-I), Rachel Storer (Co-I)</a:t>
            </a:r>
          </a:p>
        </p:txBody>
      </p: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457199" y="837617"/>
            <a:ext cx="8145263" cy="0"/>
          </a:xfrm>
          <a:prstGeom prst="line">
            <a:avLst/>
          </a:prstGeom>
          <a:ln>
            <a:solidFill>
              <a:srgbClr val="519A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933F246-CE6C-5D41-AF5B-7F357DCA25E2}"/>
              </a:ext>
            </a:extLst>
          </p:cNvPr>
          <p:cNvSpPr txBox="1"/>
          <p:nvPr/>
        </p:nvSpPr>
        <p:spPr>
          <a:xfrm>
            <a:off x="4871290" y="984867"/>
            <a:ext cx="3731172" cy="37548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Objectives/Deliverables</a:t>
            </a:r>
          </a:p>
          <a:p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Extend Aqua AIRS cloud thermodynamic phase (ice, liquid, undetermined) to </a:t>
            </a:r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CrIS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on SNPP, NOAA-20, and JPSS-2 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Extend Aqua AIRS ice cloud properties (CER, COT, CTT &amp; error estimates) to </a:t>
            </a:r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CrIS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on SNPP, NOAA-20, and JPSS-2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Make products publicly available through the Sounder SIPS, document algorithms in an ATBD, publish in literature 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Comparisons to current day/future RCE; examine physical causes of CER increase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D07C1F-FB85-9C4B-8A34-F0368C2EB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471E32-7F5D-8E45-92A7-BAE601B11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1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A3D33C-3600-A14F-8BBE-BB15D4239453}"/>
              </a:ext>
            </a:extLst>
          </p:cNvPr>
          <p:cNvSpPr txBox="1"/>
          <p:nvPr/>
        </p:nvSpPr>
        <p:spPr>
          <a:xfrm>
            <a:off x="457199" y="1001488"/>
            <a:ext cx="3731172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Ice cloud amount in decline in </a:t>
            </a:r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extratropics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&amp; ice CER increasing globally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Evidence from AIRS (Kahn et al. 2018) &amp; climate models (e.g., Zhu &amp; Poulsen, 2019)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Examine mechanisms using radiative-convective equilibrium (RCE) with RAMS</a:t>
            </a:r>
          </a:p>
          <a:p>
            <a:r>
              <a:rPr lang="en-US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– Are observed trends in CER reproduced in CRMs of convection? </a:t>
            </a:r>
          </a:p>
          <a:p>
            <a:r>
              <a:rPr lang="en-US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– Does the CER increase relate to convective storm strength? </a:t>
            </a:r>
          </a:p>
          <a:p>
            <a:r>
              <a:rPr lang="en-US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–  Is CER increasing from convective organization, aggregation, or cloud morphology with time? </a:t>
            </a:r>
          </a:p>
          <a:p>
            <a:r>
              <a:rPr lang="en-US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–  Is CER increasing from changes in ice microphysics &amp; ice species below the cloud top? </a:t>
            </a:r>
          </a:p>
          <a:p>
            <a:r>
              <a:rPr lang="en-US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–  How will CER change in a warming climate? </a:t>
            </a:r>
          </a:p>
        </p:txBody>
      </p:sp>
    </p:spTree>
    <p:extLst>
      <p:ext uri="{BB962C8B-B14F-4D97-AF65-F5344CB8AC3E}">
        <p14:creationId xmlns:p14="http://schemas.microsoft.com/office/powerpoint/2010/main" val="401584085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2</a:t>
            </a:fld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93035" y="1124143"/>
            <a:ext cx="3545732" cy="371214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AIRS/MODIS and </a:t>
            </a:r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CrIS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/VIIRS collocations available at JPL for SNPP (NOAA-20 soon)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Some MODIS and VIIRS continuity product data in hand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Less concerned about absolute precision &amp; accuracy; more interested in ability to resolve small-scale variability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MODIS &amp; VIIRS play essential role in establishing hyperspectral IR cloud product continuity via algorithm testing</a:t>
            </a:r>
            <a:endParaRPr lang="en-US" altLang="zh-CN" sz="1600" b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altLang="zh-CN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Ice crystal model consistency between imagers &amp; sounders is desired</a:t>
            </a:r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B89F41A2-F719-EB4F-ADFE-1864576A0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81633"/>
            <a:ext cx="6655377" cy="555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2209" tIns="31105" rIns="62209" bIns="31105" anchor="ctr">
            <a:spAutoFit/>
          </a:bodyPr>
          <a:lstStyle/>
          <a:p>
            <a:pPr algn="ctr"/>
            <a:r>
              <a:rPr lang="en-US" sz="1600" b="1" dirty="0"/>
              <a:t>Cloud thermodynamic phase and ice cloud microphysics record </a:t>
            </a:r>
          </a:p>
          <a:p>
            <a:pPr algn="ctr"/>
            <a:r>
              <a:rPr lang="en-US" sz="1600" b="1" dirty="0"/>
              <a:t>for Aqua AIRS, Suomi NPP, and JPSS </a:t>
            </a:r>
            <a:endParaRPr lang="en-US" sz="16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4548BEA-6A5E-054F-9129-4F898D8E16FA}"/>
              </a:ext>
            </a:extLst>
          </p:cNvPr>
          <p:cNvCxnSpPr>
            <a:cxnSpLocks/>
          </p:cNvCxnSpPr>
          <p:nvPr/>
        </p:nvCxnSpPr>
        <p:spPr>
          <a:xfrm>
            <a:off x="457199" y="837617"/>
            <a:ext cx="8145263" cy="0"/>
          </a:xfrm>
          <a:prstGeom prst="line">
            <a:avLst/>
          </a:prstGeom>
          <a:ln>
            <a:solidFill>
              <a:srgbClr val="519A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E68B8EC-A096-3445-B59B-E779EF89CC80}"/>
              </a:ext>
            </a:extLst>
          </p:cNvPr>
          <p:cNvSpPr txBox="1"/>
          <p:nvPr/>
        </p:nvSpPr>
        <p:spPr>
          <a:xfrm>
            <a:off x="4867243" y="1006404"/>
            <a:ext cx="3731172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Use of MODIS/VIIRS data</a:t>
            </a:r>
          </a:p>
          <a:p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General approach follows Kahn et al. (2015) JGR, Guillaume et al. (2019) AMT, &amp; Yue et al. (2022) AMT</a:t>
            </a:r>
          </a:p>
          <a:p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Examine </a:t>
            </a:r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CrIS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and AIRS footprint overlaps as function of cloud type, sub-footprint heterogeneity, single vs. multi-layered cloud, phase mixtures, viewing geometry, and so on</a:t>
            </a:r>
          </a:p>
          <a:p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Quantify similarities/differences, inform AIRS &amp; </a:t>
            </a:r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CrIS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ice microphysics &amp; cloud phase algorithm adjustments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50DA41-F635-3B48-AD3E-28635B591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MODIS/VIIRS Atmo. Discipline Virtual Mtg. May 2022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53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27644</TotalTime>
  <Words>423</Words>
  <Application>Microsoft Macintosh PowerPoint</Application>
  <PresentationFormat>On-screen Show (16:9)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Boston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Taejin Park</dc:creator>
  <cp:lastModifiedBy>Microsoft Office User</cp:lastModifiedBy>
  <cp:revision>327</cp:revision>
  <dcterms:created xsi:type="dcterms:W3CDTF">2015-04-27T20:50:56Z</dcterms:created>
  <dcterms:modified xsi:type="dcterms:W3CDTF">2022-05-02T16:18:33Z</dcterms:modified>
</cp:coreProperties>
</file>