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i" initials="CC" lastIdx="1" clrIdx="0"/>
  <p:cmAuthor id="2" name="Chen, Chi" initials="CC [2]" lastIdx="1" clrIdx="1"/>
  <p:cmAuthor id="3" name="Chen, Chi" initials="CC [3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ACC"/>
    <a:srgbClr val="29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88149" autoAdjust="0"/>
  </p:normalViewPr>
  <p:slideViewPr>
    <p:cSldViewPr snapToGrid="0" snapToObjects="1">
      <p:cViewPr varScale="1">
        <p:scale>
          <a:sx n="153" d="100"/>
          <a:sy n="153" d="100"/>
        </p:scale>
        <p:origin x="60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DC8-8638-B546-BDB6-FA11DE66F658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14B-4ECC-1B47-986F-EC3D68487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DCBD7-F8B9-D54E-A03C-82D600CF5A9C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83424-4DC0-2447-B596-7F94532F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8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415-E74D-F74D-B49C-717706B18525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FF10-495B-4A49-BC65-D1B4EA83A0B1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C7A4-2035-DA4B-9013-6E3F8E60AB7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959-5894-5244-A799-C6D4E505C6A8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6A32-5CBC-0A41-92CA-88D8D44B086D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DB0-2554-C748-A4AC-CFC87761A47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049-07F2-1E42-B312-993D766E9170}" type="datetime1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AAF-A880-8F43-BD18-8AC4779ACE90}" type="datetime1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2E1D-804D-FF42-8950-4F20E3328A47}" type="datetime1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2493-64B3-1C42-86A3-BB3E1E430506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EA7-5353-2147-A5F1-12714CEF2CF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B524-93C9-0849-A56B-A9C7AB5C249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fld id="{C0137D2A-484A-FE43-821F-C39C504D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60997"/>
            <a:ext cx="6655377" cy="8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b="1" dirty="0">
                <a:solidFill>
                  <a:srgbClr val="000000"/>
                </a:solidFill>
                <a:latin typeface="+mj-lt"/>
              </a:rPr>
              <a:t>Observational Estimates of Radiative Forcing by Greenhouse Gases in the Presence of Clouds</a:t>
            </a:r>
            <a:endParaRPr lang="en-GB" sz="400" b="1" dirty="0">
              <a:solidFill>
                <a:srgbClr val="000000"/>
              </a:solidFill>
              <a:latin typeface="+mj-lt"/>
            </a:endParaRP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400" dirty="0">
                <a:solidFill>
                  <a:srgbClr val="000000"/>
                </a:solidFill>
                <a:latin typeface="+mj-lt"/>
              </a:rPr>
              <a:t>PI: Ryan Kramer, Co-I: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Lazaros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+mj-lt"/>
              </a:rPr>
              <a:t>Oreopoulos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 and Robert Pincus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854243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4871290" y="992113"/>
            <a:ext cx="3731172" cy="192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Produce the most realistic diagnosis of TOA and </a:t>
            </a:r>
            <a:r>
              <a:rPr lang="en-US" sz="1400" dirty="0" err="1"/>
              <a:t>Sfc</a:t>
            </a:r>
            <a:r>
              <a:rPr lang="en-US" sz="1400" dirty="0"/>
              <a:t>. all-sky GHG radiative forcing to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Quantify the “cloud masking” of GHG Forcing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Assess the direct effect of the GHG Forcing spatial pattern on large-scale circulation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MODIS/VIIRS </a:t>
            </a:r>
            <a:r>
              <a:rPr lang="en-US" dirty="0" err="1"/>
              <a:t>Atmo</a:t>
            </a:r>
            <a:r>
              <a:rPr lang="en-US" dirty="0"/>
              <a:t>. Discipline Virtual Mtg. May 2022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767C79-DBE9-AAAB-E142-92C7F358127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57" y="1151928"/>
            <a:ext cx="3814330" cy="32335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D06D29-4B10-50E4-6363-A52D24C07CB5}"/>
              </a:ext>
            </a:extLst>
          </p:cNvPr>
          <p:cNvSpPr txBox="1"/>
          <p:nvPr/>
        </p:nvSpPr>
        <p:spPr>
          <a:xfrm>
            <a:off x="853250" y="4483073"/>
            <a:ext cx="26089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Forcing = Present Day – Pre-Industrial</a:t>
            </a:r>
          </a:p>
        </p:txBody>
      </p:sp>
      <p:pic>
        <p:nvPicPr>
          <p:cNvPr id="26" name="Picture 2" descr="Fig. A1.">
            <a:extLst>
              <a:ext uri="{FF2B5EF4-FFF2-40B4-BE49-F238E27FC236}">
                <a16:creationId xmlns:a16="http://schemas.microsoft.com/office/drawing/2014/main" id="{3EBBE574-90F0-36AC-E9C6-868F23453C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95" t="25248" b="50000"/>
          <a:stretch/>
        </p:blipFill>
        <p:spPr bwMode="auto">
          <a:xfrm>
            <a:off x="4946105" y="2959808"/>
            <a:ext cx="3528028" cy="187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843FA48-6903-B609-1334-10D01E19CA7E}"/>
              </a:ext>
            </a:extLst>
          </p:cNvPr>
          <p:cNvSpPr txBox="1"/>
          <p:nvPr/>
        </p:nvSpPr>
        <p:spPr>
          <a:xfrm>
            <a:off x="5491595" y="2928171"/>
            <a:ext cx="9000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for 2xCO</a:t>
            </a:r>
            <a:r>
              <a:rPr lang="en-US" sz="1050" baseline="-25000" dirty="0"/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4693D7-E445-6176-794B-7D95A3153D6E}"/>
              </a:ext>
            </a:extLst>
          </p:cNvPr>
          <p:cNvSpPr txBox="1"/>
          <p:nvPr/>
        </p:nvSpPr>
        <p:spPr>
          <a:xfrm>
            <a:off x="7197822" y="4742525"/>
            <a:ext cx="1276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Huang et al. (2016)</a:t>
            </a:r>
          </a:p>
        </p:txBody>
      </p:sp>
      <p:pic>
        <p:nvPicPr>
          <p:cNvPr id="1028" name="Picture 4" descr="columbia-university-logo-png-shipping-to-columbia-university-250">
            <a:extLst>
              <a:ext uri="{FF2B5EF4-FFF2-40B4-BE49-F238E27FC236}">
                <a16:creationId xmlns:a16="http://schemas.microsoft.com/office/drawing/2014/main" id="{C532C4BC-9ED2-05E0-8F1F-51B8098A1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55" y="-11625"/>
            <a:ext cx="818413" cy="81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11D5C50-18B1-0072-D9A7-576432361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0" y="72392"/>
            <a:ext cx="444794" cy="68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819DCF5-D983-87F4-A4A6-67470B1406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46" y="521927"/>
            <a:ext cx="1319951" cy="31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408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B89F41A2-F719-EB4F-ADFE-1864576A0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997"/>
            <a:ext cx="6655377" cy="8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b="1" dirty="0">
                <a:solidFill>
                  <a:srgbClr val="000000"/>
                </a:solidFill>
              </a:rPr>
              <a:t>Observational Estimates of Radiative Forcing by Greenhouse Gases in the Presence of Clouds</a:t>
            </a:r>
            <a:endParaRPr lang="en-GB" sz="400" b="1" dirty="0">
              <a:solidFill>
                <a:srgbClr val="000000"/>
              </a:solidFill>
            </a:endParaRP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400" dirty="0">
                <a:solidFill>
                  <a:srgbClr val="000000"/>
                </a:solidFill>
              </a:rPr>
              <a:t>PI: Ryan Kramer, Co-I: </a:t>
            </a:r>
            <a:r>
              <a:rPr lang="en-GB" sz="1400" dirty="0" err="1">
                <a:solidFill>
                  <a:srgbClr val="000000"/>
                </a:solidFill>
              </a:rPr>
              <a:t>Lazaros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en-GB" sz="1400" dirty="0" err="1">
                <a:solidFill>
                  <a:srgbClr val="000000"/>
                </a:solidFill>
              </a:rPr>
              <a:t>Oreopoulos</a:t>
            </a:r>
            <a:r>
              <a:rPr lang="en-GB" sz="1400" dirty="0">
                <a:solidFill>
                  <a:srgbClr val="000000"/>
                </a:solidFill>
              </a:rPr>
              <a:t> and Robert Pincus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548BEA-6A5E-054F-9129-4F898D8E16FA}"/>
              </a:ext>
            </a:extLst>
          </p:cNvPr>
          <p:cNvCxnSpPr>
            <a:cxnSpLocks/>
          </p:cNvCxnSpPr>
          <p:nvPr/>
        </p:nvCxnSpPr>
        <p:spPr>
          <a:xfrm>
            <a:off x="457199" y="854243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50DA41-F635-3B48-AD3E-28635B59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4F5B4-41D9-BB90-F900-E1EA02AAB0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58" r="5635"/>
          <a:stretch/>
        </p:blipFill>
        <p:spPr>
          <a:xfrm>
            <a:off x="5436704" y="1257249"/>
            <a:ext cx="3521284" cy="2531582"/>
          </a:xfrm>
          <a:prstGeom prst="rect">
            <a:avLst/>
          </a:prstGeom>
        </p:spPr>
      </p:pic>
      <p:pic>
        <p:nvPicPr>
          <p:cNvPr id="20" name="Picture 4" descr="columbia-university-logo-png-shipping-to-columbia-university-250">
            <a:extLst>
              <a:ext uri="{FF2B5EF4-FFF2-40B4-BE49-F238E27FC236}">
                <a16:creationId xmlns:a16="http://schemas.microsoft.com/office/drawing/2014/main" id="{7BEB387C-4C39-78CD-2BDB-377F12333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55" y="-11625"/>
            <a:ext cx="818413" cy="81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89E8969C-FE20-C05B-3092-A6673C0EE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0" y="72392"/>
            <a:ext cx="444794" cy="68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F38B19-9EE0-AF8C-7DC0-0786EB4DA0CD}"/>
              </a:ext>
            </a:extLst>
          </p:cNvPr>
          <p:cNvSpPr txBox="1"/>
          <p:nvPr/>
        </p:nvSpPr>
        <p:spPr>
          <a:xfrm>
            <a:off x="1047779" y="4070977"/>
            <a:ext cx="7784088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Relevant Papers: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Kramer, R.J., He. H., </a:t>
            </a:r>
            <a:r>
              <a:rPr lang="en-US" sz="1000" dirty="0" err="1"/>
              <a:t>Soden</a:t>
            </a:r>
            <a:r>
              <a:rPr lang="en-US" sz="1000" dirty="0"/>
              <a:t>, B.J., </a:t>
            </a:r>
            <a:r>
              <a:rPr lang="en-US" sz="1000" dirty="0" err="1"/>
              <a:t>Oreopoulos</a:t>
            </a:r>
            <a:r>
              <a:rPr lang="en-US" sz="1000" dirty="0"/>
              <a:t>, L . and other (2021): Observational estimate of increasing radiative forcing. </a:t>
            </a:r>
            <a:r>
              <a:rPr lang="en-US" sz="1000" i="1" dirty="0" err="1"/>
              <a:t>Geophys</a:t>
            </a:r>
            <a:r>
              <a:rPr lang="en-US" sz="1000" i="1" dirty="0"/>
              <a:t>. Res. Lett.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Pincus, R., Buehler, S.A., and others (2020): Benchmark calculations of radiative forcing by greenhouse gases. </a:t>
            </a:r>
            <a:r>
              <a:rPr lang="en-US" sz="1000" i="1" dirty="0"/>
              <a:t>J. </a:t>
            </a:r>
            <a:r>
              <a:rPr lang="en-US" sz="1000" i="1" dirty="0" err="1"/>
              <a:t>Gephys</a:t>
            </a:r>
            <a:r>
              <a:rPr lang="en-US" sz="1000" i="1" dirty="0"/>
              <a:t> Res. Atmos.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He, H., Kramer, R.J., and others (</a:t>
            </a:r>
            <a:r>
              <a:rPr lang="en-US" sz="1000" i="1" dirty="0"/>
              <a:t>submitted): </a:t>
            </a:r>
            <a:r>
              <a:rPr lang="en-US" sz="1000" dirty="0"/>
              <a:t>State-dependence of CO2 forcing and its Implications for Climate Sensitivity. </a:t>
            </a:r>
            <a:r>
              <a:rPr lang="en-US" sz="1000" i="1" dirty="0"/>
              <a:t>Science.</a:t>
            </a:r>
            <a:endParaRPr lang="en-US" sz="1000" dirty="0"/>
          </a:p>
          <a:p>
            <a:endParaRPr lang="en-US" sz="1050" dirty="0"/>
          </a:p>
          <a:p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36724D7-2882-A0C1-75CD-F8E3995313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46" y="521927"/>
            <a:ext cx="1319951" cy="310755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E1A3992-378F-68D1-035A-68EFDDADB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92086"/>
              </p:ext>
            </p:extLst>
          </p:nvPr>
        </p:nvGraphicFramePr>
        <p:xfrm>
          <a:off x="186012" y="1443374"/>
          <a:ext cx="5210867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213">
                  <a:extLst>
                    <a:ext uri="{9D8B030D-6E8A-4147-A177-3AD203B41FA5}">
                      <a16:colId xmlns:a16="http://schemas.microsoft.com/office/drawing/2014/main" val="3694362567"/>
                    </a:ext>
                  </a:extLst>
                </a:gridCol>
                <a:gridCol w="2352386">
                  <a:extLst>
                    <a:ext uri="{9D8B030D-6E8A-4147-A177-3AD203B41FA5}">
                      <a16:colId xmlns:a16="http://schemas.microsoft.com/office/drawing/2014/main" val="1932727449"/>
                    </a:ext>
                  </a:extLst>
                </a:gridCol>
                <a:gridCol w="1656268">
                  <a:extLst>
                    <a:ext uri="{9D8B030D-6E8A-4147-A177-3AD203B41FA5}">
                      <a16:colId xmlns:a16="http://schemas.microsoft.com/office/drawing/2014/main" val="328913260"/>
                    </a:ext>
                  </a:extLst>
                </a:gridCol>
              </a:tblGrid>
              <a:tr h="107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Component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Source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9830996"/>
                  </a:ext>
                </a:extLst>
              </a:tr>
              <a:tr h="446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Greenhouse Gases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Concentrations of CO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, CH</a:t>
                      </a:r>
                      <a:r>
                        <a:rPr lang="en-US" sz="1200" baseline="-250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, N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O, CFC-11, CFC-12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NOAA GMD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058143"/>
                  </a:ext>
                </a:extLst>
              </a:tr>
              <a:tr h="446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Thermodynamic Conditions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Temperature and humidity profiles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MERRA-2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364838"/>
                  </a:ext>
                </a:extLst>
              </a:tr>
              <a:tr h="446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Surface Properties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L2 Spectral surface albedo, spectral longwave emissivity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MODIS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431561"/>
                  </a:ext>
                </a:extLst>
              </a:tr>
              <a:tr h="595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Cloud Properties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L2 Cloud top pressure, cloud phase, cloud optical thickness, cloud water path, cloud effective radius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MODIS, AIRS, </a:t>
                      </a:r>
                      <a:r>
                        <a:rPr lang="en-US" sz="1200" dirty="0" err="1">
                          <a:effectLst/>
                        </a:rPr>
                        <a:t>CloudSat</a:t>
                      </a:r>
                      <a:r>
                        <a:rPr lang="en-US" sz="1200" dirty="0">
                          <a:effectLst/>
                        </a:rPr>
                        <a:t>/CALIPSO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73278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393F78F-E9FE-01D5-D00C-03B798AF106E}"/>
              </a:ext>
            </a:extLst>
          </p:cNvPr>
          <p:cNvSpPr txBox="1"/>
          <p:nvPr/>
        </p:nvSpPr>
        <p:spPr>
          <a:xfrm>
            <a:off x="636786" y="1150838"/>
            <a:ext cx="430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Monthly Data for Radiative Transfer Calculations</a:t>
            </a:r>
          </a:p>
        </p:txBody>
      </p:sp>
    </p:spTree>
    <p:extLst>
      <p:ext uri="{BB962C8B-B14F-4D97-AF65-F5344CB8AC3E}">
        <p14:creationId xmlns:p14="http://schemas.microsoft.com/office/powerpoint/2010/main" val="164375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27795</TotalTime>
  <Words>312</Words>
  <Application>Microsoft Macintosh PowerPoint</Application>
  <PresentationFormat>On-screen Show (16:9)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Taejin Park</dc:creator>
  <cp:lastModifiedBy>Kramer, Ryan J. (GSFC-613.0)[UNIVERSITY OF MARYLAND BALTIMORE CO]</cp:lastModifiedBy>
  <cp:revision>313</cp:revision>
  <dcterms:created xsi:type="dcterms:W3CDTF">2015-04-27T20:50:56Z</dcterms:created>
  <dcterms:modified xsi:type="dcterms:W3CDTF">2022-05-02T19:46:56Z</dcterms:modified>
</cp:coreProperties>
</file>