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29" r:id="rId2"/>
    <p:sldId id="33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, Chi" initials="CC" lastIdx="1" clrIdx="0"/>
  <p:cmAuthor id="2" name="Chen, Chi" initials="CC [2]" lastIdx="1" clrIdx="1"/>
  <p:cmAuthor id="3" name="Chen, Chi" initials="CC [3]" lastIdx="1" clrIdx="2"/>
  <p:cmAuthor id="4" name="weijing" initials="wj" lastIdx="2" clrIdx="3">
    <p:extLst>
      <p:ext uri="{19B8F6BF-5375-455C-9EA6-DF929625EA0E}">
        <p15:presenceInfo xmlns:p15="http://schemas.microsoft.com/office/powerpoint/2012/main" userId="weij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ACC"/>
    <a:srgbClr val="298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8" autoAdjust="0"/>
    <p:restoredTop sz="88154" autoAdjust="0"/>
  </p:normalViewPr>
  <p:slideViewPr>
    <p:cSldViewPr snapToGrid="0" snapToObjects="1">
      <p:cViewPr varScale="1">
        <p:scale>
          <a:sx n="131" d="100"/>
          <a:sy n="131" d="100"/>
        </p:scale>
        <p:origin x="73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2-04-30T14:40:13.391" idx="1">
    <p:pos x="5570" y="723"/>
    <p:text>We need add some thing if needed.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48DC8-8638-B546-BDB6-FA11DE66F658}" type="datetimeFigureOut">
              <a:rPr lang="en-US" smtClean="0"/>
              <a:t>5/1/22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D814B-4ECC-1B47-986F-EC3D6848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27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DCBD7-F8B9-D54E-A03C-82D600CF5A9C}" type="datetimeFigureOut">
              <a:rPr lang="en-US" smtClean="0"/>
              <a:t>5/1/22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83424-4DC0-2447-B596-7F94532FB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14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3575" y="922338"/>
            <a:ext cx="5618163" cy="31607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9212" y="4389742"/>
            <a:ext cx="4833249" cy="350672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388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83424-4DC0-2447-B596-7F94532FB2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5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415-E74D-F74D-B49C-717706B18525}" type="datetime1">
              <a:rPr lang="en-US" smtClean="0"/>
              <a:t>5/1/22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8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F10-495B-4A49-BC65-D1B4EA83A0B1}" type="datetime1">
              <a:rPr lang="en-US" smtClean="0"/>
              <a:t>5/1/22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9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C7A4-2035-DA4B-9013-6E3F8E60AB7C}" type="datetime1">
              <a:rPr lang="en-US" smtClean="0"/>
              <a:t>5/1/22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7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5959-5894-5244-A799-C6D4E505C6A8}" type="datetime1">
              <a:rPr lang="en-US" smtClean="0"/>
              <a:t>5/1/22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9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6A32-5CBC-0A41-92CA-88D8D44B086D}" type="datetime1">
              <a:rPr lang="en-US" smtClean="0"/>
              <a:t>5/1/22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4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8DB0-2554-C748-A4AC-CFC87761A471}" type="datetime1">
              <a:rPr lang="en-US" smtClean="0"/>
              <a:t>5/1/22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5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B049-07F2-1E42-B312-993D766E9170}" type="datetime1">
              <a:rPr lang="en-US" smtClean="0"/>
              <a:t>5/1/22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2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AAF-A880-8F43-BD18-8AC4779ACE90}" type="datetime1">
              <a:rPr lang="en-US" smtClean="0"/>
              <a:t>5/1/22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2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2E1D-804D-FF42-8950-4F20E3328A47}" type="datetime1">
              <a:rPr lang="en-US" smtClean="0"/>
              <a:t>5/1/22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6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493-64B3-1C42-86A3-BB3E1E430506}" type="datetime1">
              <a:rPr lang="en-US" smtClean="0"/>
              <a:t>5/1/22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1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AEA7-5353-2147-A5F1-12714CEF2CF1}" type="datetime1">
              <a:rPr lang="en-US" smtClean="0"/>
              <a:t>5/1/22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7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0B524-93C9-0849-A56B-A9C7AB5C249C}" type="datetime1">
              <a:rPr lang="en-US" smtClean="0"/>
              <a:t>5/1/22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MODIS/VIIRS Atmo. Discipline Virtual Mtg. May 2022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00"/>
                </a:solidFill>
              </a:defRPr>
            </a:lvl1pPr>
          </a:lstStyle>
          <a:p>
            <a:fld id="{C0137D2A-484A-FE43-821F-C39C504DA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citations?view_op=view_citation&amp;hl=en&amp;user=td1Yf-4AAAAJ&amp;cstart=400&amp;pagesize=100&amp;citation_for_view=td1Yf-4AAAAJ:QKtdBID3u5MC" TargetMode="External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946206" y="0"/>
            <a:ext cx="7275444" cy="87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209" tIns="31105" rIns="62209" bIns="31105" anchor="ctr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310754" algn="l"/>
                <a:tab pos="621506" algn="l"/>
                <a:tab pos="932260" algn="l"/>
                <a:tab pos="1243013" algn="l"/>
                <a:tab pos="1554956" algn="l"/>
                <a:tab pos="1865710" algn="l"/>
                <a:tab pos="2176463" algn="l"/>
                <a:tab pos="2487216" algn="l"/>
                <a:tab pos="2799160" algn="l"/>
                <a:tab pos="3109913" algn="l"/>
                <a:tab pos="3420666" algn="l"/>
                <a:tab pos="3731419" algn="l"/>
                <a:tab pos="4043363" algn="l"/>
                <a:tab pos="4354116" algn="l"/>
                <a:tab pos="4664869" algn="l"/>
                <a:tab pos="4975622" algn="l"/>
                <a:tab pos="5287566" algn="l"/>
                <a:tab pos="5598319" algn="l"/>
                <a:tab pos="5909072" algn="l"/>
                <a:tab pos="6219825" algn="l"/>
              </a:tabLst>
              <a:defRPr/>
            </a:pPr>
            <a:r>
              <a:rPr lang="en-US" altLang="zh-CN" sz="1600" b="1" dirty="0">
                <a:solidFill>
                  <a:srgbClr val="000000"/>
                </a:solidFill>
                <a:latin typeface="+mj-lt"/>
              </a:rPr>
              <a:t>Generation of Integrated Aerosol Fine-Mode Fraction and Surface Particulate Matter from LEO- and GEO Satellites in Asia Using Machine-Learning Models</a:t>
            </a:r>
            <a:br>
              <a:rPr lang="en-GB" sz="900" b="1" dirty="0">
                <a:solidFill>
                  <a:srgbClr val="000000"/>
                </a:solidFill>
                <a:latin typeface="+mj-lt"/>
              </a:rPr>
            </a:br>
            <a:endParaRPr lang="en-GB" sz="450" b="1" dirty="0">
              <a:solidFill>
                <a:srgbClr val="000000"/>
              </a:solidFill>
              <a:latin typeface="+mj-lt"/>
            </a:endParaRPr>
          </a:p>
          <a:p>
            <a:pPr algn="ctr">
              <a:buClr>
                <a:srgbClr val="000000"/>
              </a:buClr>
              <a:buSzPct val="45000"/>
              <a:tabLst>
                <a:tab pos="0" algn="l"/>
                <a:tab pos="310754" algn="l"/>
                <a:tab pos="621506" algn="l"/>
                <a:tab pos="932260" algn="l"/>
                <a:tab pos="1243013" algn="l"/>
                <a:tab pos="1554956" algn="l"/>
                <a:tab pos="1865710" algn="l"/>
                <a:tab pos="2176463" algn="l"/>
                <a:tab pos="2487216" algn="l"/>
                <a:tab pos="2799160" algn="l"/>
                <a:tab pos="3109913" algn="l"/>
                <a:tab pos="3420666" algn="l"/>
                <a:tab pos="3731419" algn="l"/>
                <a:tab pos="4043363" algn="l"/>
                <a:tab pos="4354116" algn="l"/>
                <a:tab pos="4664869" algn="l"/>
                <a:tab pos="4975622" algn="l"/>
                <a:tab pos="5287566" algn="l"/>
                <a:tab pos="5598319" algn="l"/>
                <a:tab pos="5909072" algn="l"/>
                <a:tab pos="6219825" algn="l"/>
              </a:tabLst>
              <a:defRPr/>
            </a:pPr>
            <a:r>
              <a:rPr lang="en-GB" sz="1600" b="1" dirty="0" err="1">
                <a:solidFill>
                  <a:srgbClr val="000000"/>
                </a:solidFill>
                <a:latin typeface="+mj-lt"/>
              </a:rPr>
              <a:t>Zhanqing</a:t>
            </a:r>
            <a:r>
              <a:rPr lang="en-GB" sz="1600" b="1" dirty="0">
                <a:solidFill>
                  <a:srgbClr val="000000"/>
                </a:solidFill>
                <a:latin typeface="+mj-lt"/>
              </a:rPr>
              <a:t> Li and Jing Wei, University of Maryland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57199" y="837617"/>
            <a:ext cx="8145263" cy="0"/>
          </a:xfrm>
          <a:prstGeom prst="line">
            <a:avLst/>
          </a:prstGeom>
          <a:ln>
            <a:solidFill>
              <a:srgbClr val="519A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933F246-CE6C-5D41-AF5B-7F357DCA25E2}"/>
              </a:ext>
            </a:extLst>
          </p:cNvPr>
          <p:cNvSpPr txBox="1"/>
          <p:nvPr/>
        </p:nvSpPr>
        <p:spPr>
          <a:xfrm>
            <a:off x="5151638" y="1072636"/>
            <a:ext cx="373117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Objectives: </a:t>
            </a:r>
            <a:r>
              <a:rPr lang="en-US" altLang="zh-CN" sz="1600" i="1" dirty="0">
                <a:effectLst/>
                <a:latin typeface="+mj-lt"/>
                <a:ea typeface="宋体" panose="02010600030101010101" pitchFamily="2" charset="-122"/>
              </a:rPr>
              <a:t>generate integrated aerosol and air quality products (AOD, FMF, PM</a:t>
            </a:r>
            <a:r>
              <a:rPr lang="en-US" altLang="zh-CN" sz="1600" i="1" baseline="-25000" dirty="0">
                <a:effectLst/>
                <a:latin typeface="+mj-lt"/>
                <a:ea typeface="宋体" panose="02010600030101010101" pitchFamily="2" charset="-122"/>
              </a:rPr>
              <a:t>1</a:t>
            </a:r>
            <a:r>
              <a:rPr lang="en-US" altLang="zh-CN" sz="1600" i="1" dirty="0">
                <a:effectLst/>
                <a:latin typeface="+mj-lt"/>
                <a:ea typeface="宋体" panose="02010600030101010101" pitchFamily="2" charset="-122"/>
              </a:rPr>
              <a:t>, and PM</a:t>
            </a:r>
            <a:r>
              <a:rPr lang="en-US" altLang="zh-CN" sz="1600" i="1" baseline="-25000" dirty="0">
                <a:effectLst/>
                <a:latin typeface="+mj-lt"/>
                <a:ea typeface="宋体" panose="02010600030101010101" pitchFamily="2" charset="-122"/>
              </a:rPr>
              <a:t>2.5</a:t>
            </a:r>
            <a:r>
              <a:rPr lang="en-US" altLang="zh-CN" sz="1600" i="1" dirty="0">
                <a:effectLst/>
                <a:latin typeface="+mj-lt"/>
                <a:ea typeface="宋体" panose="02010600030101010101" pitchFamily="2" charset="-122"/>
              </a:rPr>
              <a:t>) using ML methods by merging data</a:t>
            </a:r>
            <a:r>
              <a:rPr lang="en-US" altLang="zh-CN" sz="1600" dirty="0">
                <a:effectLst/>
                <a:latin typeface="+mj-lt"/>
                <a:ea typeface="宋体" panose="02010600030101010101" pitchFamily="2" charset="-122"/>
              </a:rPr>
              <a:t> </a:t>
            </a:r>
            <a:r>
              <a:rPr lang="en-US" altLang="zh-CN" sz="1600" i="1" dirty="0">
                <a:effectLst/>
                <a:latin typeface="+mj-lt"/>
                <a:ea typeface="宋体" panose="02010600030101010101" pitchFamily="2" charset="-122"/>
              </a:rPr>
              <a:t>from both polar (MODIS and VIIRS) and geostationary (AHI and GEMS) sensors in Asia and analyze their variations</a:t>
            </a:r>
            <a:r>
              <a:rPr lang="en-US" altLang="zh-CN" sz="1600" dirty="0">
                <a:effectLst/>
                <a:latin typeface="+mj-lt"/>
                <a:ea typeface="宋体" panose="02010600030101010101" pitchFamily="2" charset="-122"/>
              </a:rPr>
              <a:t>.</a:t>
            </a:r>
            <a:endParaRPr lang="en-US" sz="1600" dirty="0">
              <a:latin typeface="+mj-lt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471E32-7F5D-8E45-92A7-BAE601B1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3D33C-3600-A14F-8BBE-BB15D4239453}"/>
              </a:ext>
            </a:extLst>
          </p:cNvPr>
          <p:cNvSpPr txBox="1"/>
          <p:nvPr/>
        </p:nvSpPr>
        <p:spPr>
          <a:xfrm>
            <a:off x="397565" y="1048492"/>
            <a:ext cx="4635611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Project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Acquire and quality-check a large number of input variables needed for the ML models from as many countries as possible in Asia; </a:t>
            </a:r>
            <a:endParaRPr lang="en-US" altLang="zh-CN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Refine the AOD, FMF, PM</a:t>
            </a:r>
            <a:r>
              <a:rPr lang="en-US" altLang="zh-CN" sz="16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and PM</a:t>
            </a:r>
            <a:r>
              <a:rPr lang="en-US" altLang="zh-CN" sz="16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lang="en-US" altLang="zh-CN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retrieval algorithms adapted to the four sensors;</a:t>
            </a:r>
            <a:endParaRPr lang="en-US" altLang="zh-CN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Develop integrated products of FMF, PM</a:t>
            </a:r>
            <a:r>
              <a:rPr lang="en-US" altLang="zh-CN" sz="16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and PM</a:t>
            </a:r>
            <a:r>
              <a:rPr lang="en-US" altLang="zh-CN" sz="16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lang="en-US" altLang="zh-CN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from these multi-national satellite datasets together with a large set of ancillary input variables; </a:t>
            </a:r>
            <a:endParaRPr lang="en-US" altLang="zh-CN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 of the new PM products, meteorological data and chemical transport model to analyze and understand the spatiotemporal variations of fine-mode aerosols in Asia.</a:t>
            </a:r>
            <a:endParaRPr lang="en-US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D015C5FE-6AE2-4200-85BD-EA6032C0FE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6" y="2736877"/>
            <a:ext cx="2697554" cy="2294907"/>
          </a:xfrm>
          <a:prstGeom prst="rect">
            <a:avLst/>
          </a:prstGeom>
        </p:spPr>
      </p:pic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04F052E0-04AF-4535-BCB9-6C6BD2D46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/>
              <a:t>MODIS/VIIRS Atmo. Discipline Virtual Mtg. May 2022 </a:t>
            </a:r>
            <a:endParaRPr lang="en-US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2D965F0B-66FE-4956-8B28-0608DEA28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2" y="93009"/>
            <a:ext cx="632398" cy="63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480B67FD-5BBC-4C86-857F-ED25F9F93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50" y="8486"/>
            <a:ext cx="813229" cy="81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84085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2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45732" y="1024616"/>
            <a:ext cx="4386149" cy="3824223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cs typeface="Cambria"/>
              </a:rPr>
              <a:t>Status/Updates</a:t>
            </a:r>
          </a:p>
          <a:p>
            <a:pPr marL="228600" indent="-228600"/>
            <a:r>
              <a:rPr lang="en-US" sz="1400" dirty="0">
                <a:cs typeface="Cambria"/>
              </a:rPr>
              <a:t>Reconstruct long-term </a:t>
            </a:r>
            <a:r>
              <a:rPr lang="en-US" altLang="zh-CN" sz="1400" dirty="0">
                <a:cs typeface="Cambria"/>
              </a:rPr>
              <a:t>PM</a:t>
            </a:r>
            <a:r>
              <a:rPr lang="en-US" altLang="zh-CN" sz="1400" baseline="-25000" dirty="0">
                <a:cs typeface="Cambria"/>
              </a:rPr>
              <a:t>2.5</a:t>
            </a:r>
            <a:r>
              <a:rPr lang="en-US" sz="1400" dirty="0">
                <a:cs typeface="Cambria"/>
              </a:rPr>
              <a:t> records in Eastern Asia (China) using MODIS and VIIRS </a:t>
            </a:r>
            <a:r>
              <a:rPr lang="en-US" altLang="zh-CN" sz="1400" dirty="0">
                <a:cs typeface="Cambria"/>
              </a:rPr>
              <a:t>using ML (Wei et al., 2022)</a:t>
            </a:r>
            <a:endParaRPr lang="en-US" sz="1400" dirty="0">
              <a:cs typeface="Cambria"/>
            </a:endParaRPr>
          </a:p>
          <a:p>
            <a:pPr marL="228600" indent="-228600"/>
            <a:r>
              <a:rPr lang="en-US" sz="1400" dirty="0">
                <a:cs typeface="Cambria"/>
              </a:rPr>
              <a:t>Estimated global </a:t>
            </a:r>
            <a:r>
              <a:rPr lang="en-US" altLang="zh-CN" sz="1400" dirty="0">
                <a:cs typeface="Cambria"/>
              </a:rPr>
              <a:t>daily 1-deg </a:t>
            </a:r>
            <a:r>
              <a:rPr lang="en-US" sz="1400" dirty="0">
                <a:cs typeface="Cambria"/>
              </a:rPr>
              <a:t>aerosol fine-mode fraction</a:t>
            </a:r>
            <a:r>
              <a:rPr lang="en-US" sz="1400" baseline="-25000" dirty="0">
                <a:cs typeface="Cambria"/>
              </a:rPr>
              <a:t> </a:t>
            </a:r>
            <a:r>
              <a:rPr lang="en-US" sz="1400" dirty="0">
                <a:cs typeface="Cambria"/>
              </a:rPr>
              <a:t>from MODIS over land, including Asia, using a new hybrid Physical and Deep Learning (DL) method (Yan et al., 2022)</a:t>
            </a:r>
          </a:p>
          <a:p>
            <a:pPr marL="0" indent="0">
              <a:buNone/>
            </a:pPr>
            <a:r>
              <a:rPr lang="en-US" sz="1400" b="1" dirty="0">
                <a:cs typeface="Cambria"/>
              </a:rPr>
              <a:t>Needed Satellite Products</a:t>
            </a:r>
          </a:p>
          <a:p>
            <a:pPr marL="228600" indent="-228600"/>
            <a:r>
              <a:rPr lang="en-US" sz="1400" dirty="0">
                <a:cs typeface="Cambria"/>
              </a:rPr>
              <a:t>MODIS, VIIRS, AHI, and GEMS</a:t>
            </a:r>
          </a:p>
          <a:p>
            <a:pPr marL="0" indent="0">
              <a:buNone/>
            </a:pPr>
            <a:r>
              <a:rPr lang="en-US" sz="1400" b="1" dirty="0">
                <a:cs typeface="Cambria"/>
              </a:rPr>
              <a:t>Known Issues or Concerns</a:t>
            </a:r>
          </a:p>
          <a:p>
            <a:pPr marL="228600" indent="-228600">
              <a:spcBef>
                <a:spcPts val="0"/>
              </a:spcBef>
            </a:pPr>
            <a:r>
              <a:rPr lang="en-US" sz="1400" dirty="0">
                <a:cs typeface="Cambria"/>
              </a:rPr>
              <a:t>Sparse distributions of ground monitoring stations</a:t>
            </a:r>
          </a:p>
          <a:p>
            <a:pPr marL="228600" indent="-228600">
              <a:spcBef>
                <a:spcPts val="0"/>
              </a:spcBef>
            </a:pPr>
            <a:r>
              <a:rPr lang="en-US" sz="1400" dirty="0">
                <a:cs typeface="Cambria"/>
              </a:rPr>
              <a:t>Strong Spatiotemporal heterogeneities of air pollution.</a:t>
            </a:r>
          </a:p>
          <a:p>
            <a:pPr marL="0" indent="0">
              <a:buNone/>
            </a:pPr>
            <a:r>
              <a:rPr lang="en-US" sz="1400" b="1" dirty="0">
                <a:cs typeface="Cambria"/>
              </a:rPr>
              <a:t>Recent/Relevant Publications</a:t>
            </a:r>
          </a:p>
          <a:p>
            <a:pPr marL="28575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Wei, J., Li, Z., et al. 2022, </a:t>
            </a:r>
            <a:r>
              <a:rPr lang="en-US" altLang="zh-CN" sz="1400" u="sng" dirty="0"/>
              <a:t>Extending the EOS long-term PM</a:t>
            </a:r>
            <a:r>
              <a:rPr lang="en-US" altLang="zh-CN" sz="1400" u="sng" baseline="-25000" dirty="0"/>
              <a:t>2.5</a:t>
            </a:r>
            <a:r>
              <a:rPr lang="en-US" altLang="zh-CN" sz="1400" u="sng" dirty="0"/>
              <a:t> data records since 2013 in China: application to the VIIRS Deep Blue aerosol products</a:t>
            </a:r>
            <a:r>
              <a:rPr lang="en-US" altLang="zh-CN" sz="1400" dirty="0"/>
              <a:t>, </a:t>
            </a:r>
            <a:r>
              <a:rPr lang="fr-FR" altLang="zh-CN" sz="1400" i="1" dirty="0"/>
              <a:t>IEEE Trans. Geosci. Remote Sens.</a:t>
            </a:r>
            <a:r>
              <a:rPr lang="en-US" altLang="zh-CN" sz="1400" dirty="0"/>
              <a:t>, https://doi.org/10.1109/TGRS.2021.3050999</a:t>
            </a:r>
          </a:p>
          <a:p>
            <a:pPr marL="28575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Yan, X., Z. Zang, Z. Li, et al., 2022: 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global land aerosol fine-mode fraction dataset (2001–2020) retrieved from MODIS using hybrid physical and deep learning approaches</a:t>
            </a:r>
            <a:r>
              <a:rPr lang="en-US" sz="1400" dirty="0"/>
              <a:t>, </a:t>
            </a:r>
            <a:r>
              <a:rPr lang="en-US" sz="1400" i="1" dirty="0"/>
              <a:t>Earth Syst. Sci. Data</a:t>
            </a:r>
            <a:r>
              <a:rPr lang="en-US" sz="1400" dirty="0"/>
              <a:t>, doi:10.5194/essd-2021-326. </a:t>
            </a:r>
            <a:endParaRPr lang="en-US" altLang="zh-CN" sz="1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548BEA-6A5E-054F-9129-4F898D8E16FA}"/>
              </a:ext>
            </a:extLst>
          </p:cNvPr>
          <p:cNvCxnSpPr>
            <a:cxnSpLocks/>
          </p:cNvCxnSpPr>
          <p:nvPr/>
        </p:nvCxnSpPr>
        <p:spPr>
          <a:xfrm>
            <a:off x="457199" y="808742"/>
            <a:ext cx="8145263" cy="0"/>
          </a:xfrm>
          <a:prstGeom prst="line">
            <a:avLst/>
          </a:prstGeom>
          <a:ln>
            <a:solidFill>
              <a:srgbClr val="519A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50DA41-F635-3B48-AD3E-28635B59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677" y="4848843"/>
            <a:ext cx="2895600" cy="273844"/>
          </a:xfrm>
        </p:spPr>
        <p:txBody>
          <a:bodyPr/>
          <a:lstStyle/>
          <a:p>
            <a:r>
              <a:rPr lang="en-US" dirty="0"/>
              <a:t>MODIS/VIIRS </a:t>
            </a:r>
            <a:r>
              <a:rPr lang="en-US" dirty="0" err="1"/>
              <a:t>Atmo</a:t>
            </a:r>
            <a:r>
              <a:rPr lang="en-US" dirty="0"/>
              <a:t>. Discipline Virtual Mtg. May 2022 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96995BFC-3353-46E9-806E-DDD14CB28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2" y="93009"/>
            <a:ext cx="632398" cy="63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">
            <a:extLst>
              <a:ext uri="{FF2B5EF4-FFF2-40B4-BE49-F238E27FC236}">
                <a16:creationId xmlns:a16="http://schemas.microsoft.com/office/drawing/2014/main" id="{73AD21C4-7EAA-473F-A7B1-3A982D066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206" y="157735"/>
            <a:ext cx="7275444" cy="55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209" tIns="31105" rIns="62209" bIns="31105" anchor="ctr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310754" algn="l"/>
                <a:tab pos="621506" algn="l"/>
                <a:tab pos="932260" algn="l"/>
                <a:tab pos="1243013" algn="l"/>
                <a:tab pos="1554956" algn="l"/>
                <a:tab pos="1865710" algn="l"/>
                <a:tab pos="2176463" algn="l"/>
                <a:tab pos="2487216" algn="l"/>
                <a:tab pos="2799160" algn="l"/>
                <a:tab pos="3109913" algn="l"/>
                <a:tab pos="3420666" algn="l"/>
                <a:tab pos="3731419" algn="l"/>
                <a:tab pos="4043363" algn="l"/>
                <a:tab pos="4354116" algn="l"/>
                <a:tab pos="4664869" algn="l"/>
                <a:tab pos="4975622" algn="l"/>
                <a:tab pos="5287566" algn="l"/>
                <a:tab pos="5598319" algn="l"/>
                <a:tab pos="5909072" algn="l"/>
                <a:tab pos="6219825" algn="l"/>
              </a:tabLst>
              <a:defRPr/>
            </a:pPr>
            <a:r>
              <a:rPr lang="en-US" altLang="zh-CN" sz="1600" b="1" dirty="0">
                <a:solidFill>
                  <a:srgbClr val="000000"/>
                </a:solidFill>
                <a:latin typeface="+mj-lt"/>
              </a:rPr>
              <a:t>Generation of Integrated Aerosol Fine-Mode Fraction and Surface Particulate Matter from LEO- and GEO Satellites in Asia Using Machine-Learning Models</a:t>
            </a:r>
            <a:endParaRPr lang="en-GB" sz="16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0D51CD2-52EB-472C-8C0E-9EAD76E5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50" y="8486"/>
            <a:ext cx="813229" cy="81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526AB816-A01B-C9E7-9A3D-C516B5880B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4415" y="845034"/>
            <a:ext cx="3743852" cy="428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53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30918</TotalTime>
  <Words>414</Words>
  <Application>Microsoft Macintosh PowerPoint</Application>
  <PresentationFormat>On-screen Show (16:9)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Taejin Park</dc:creator>
  <cp:lastModifiedBy>Zhanqing Li</cp:lastModifiedBy>
  <cp:revision>315</cp:revision>
  <dcterms:created xsi:type="dcterms:W3CDTF">2015-04-27T20:50:56Z</dcterms:created>
  <dcterms:modified xsi:type="dcterms:W3CDTF">2022-05-02T18:20:37Z</dcterms:modified>
</cp:coreProperties>
</file>