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9" r:id="rId2"/>
    <p:sldId id="332" r:id="rId3"/>
    <p:sldId id="330" r:id="rId4"/>
    <p:sldId id="334" r:id="rId5"/>
    <p:sldId id="333" r:id="rId6"/>
    <p:sldId id="33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i" initials="CC" lastIdx="1" clrIdx="0"/>
  <p:cmAuthor id="2" name="Chen, Chi" initials="CC [2]" lastIdx="1" clrIdx="1"/>
  <p:cmAuthor id="3" name="Chen, Chi" initials="CC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ACC"/>
    <a:srgbClr val="29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88163" autoAdjust="0"/>
  </p:normalViewPr>
  <p:slideViewPr>
    <p:cSldViewPr snapToGrid="0" snapToObjects="1">
      <p:cViewPr varScale="1">
        <p:scale>
          <a:sx n="98" d="100"/>
          <a:sy n="98" d="100"/>
        </p:scale>
        <p:origin x="4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8DC8-8638-B546-BDB6-FA11DE66F65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814B-4ECC-1B47-986F-EC3D6848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CBD7-F8B9-D54E-A03C-82D600CF5A9C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424-4DC0-2447-B596-7F94532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3575" y="922338"/>
            <a:ext cx="561816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415-E74D-F74D-B49C-717706B18525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F10-495B-4A49-BC65-D1B4EA83A0B1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7A4-2035-DA4B-9013-6E3F8E60AB7C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5959-5894-5244-A799-C6D4E505C6A8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6A32-5CBC-0A41-92CA-88D8D44B086D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DB0-2554-C748-A4AC-CFC87761A471}" type="datetime1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B049-07F2-1E42-B312-993D766E9170}" type="datetime1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AF-A880-8F43-BD18-8AC4779ACE90}" type="datetime1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E1D-804D-FF42-8950-4F20E3328A47}" type="datetime1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493-64B3-1C42-86A3-BB3E1E430506}" type="datetime1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AEA7-5353-2147-A5F1-12714CEF2CF1}" type="datetime1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B524-93C9-0849-A56B-A9C7AB5C249C}" type="datetime1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Macintosh HD:Users:gtiona:Documents:GI_info:GI - NPP:Instruments:CERES:CERES LaRC F2F 012808:">
            <a:extLst>
              <a:ext uri="{FF2B5EF4-FFF2-40B4-BE49-F238E27FC236}">
                <a16:creationId xmlns:a16="http://schemas.microsoft.com/office/drawing/2014/main" id="{56D53325-35CB-4B92-98F2-FBFAAD586E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6159" cy="6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73211" y="49036"/>
            <a:ext cx="7570573" cy="74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US" sz="2400" b="1" dirty="0"/>
              <a:t>MAIAC Update</a:t>
            </a:r>
            <a:br>
              <a:rPr lang="en-GB" sz="900" b="1" dirty="0">
                <a:solidFill>
                  <a:srgbClr val="000000"/>
                </a:solidFill>
                <a:latin typeface="+mj-lt"/>
              </a:rPr>
            </a:br>
            <a:endParaRPr lang="en-GB" sz="450" b="1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+mj-lt"/>
              </a:rPr>
              <a:t>Alexei Lyapustin (PI), Yujie Wang, Sergey Korkin, Sujung Go, Myungje Choi (co-Is)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57199" y="837617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33F246-CE6C-5D41-AF5B-7F357DCA25E2}"/>
              </a:ext>
            </a:extLst>
          </p:cNvPr>
          <p:cNvSpPr txBox="1"/>
          <p:nvPr/>
        </p:nvSpPr>
        <p:spPr>
          <a:xfrm>
            <a:off x="4679091" y="951211"/>
            <a:ext cx="4403949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MAIAC Products</a:t>
            </a:r>
          </a:p>
          <a:p>
            <a:pPr defTabSz="227013"/>
            <a:r>
              <a:rPr lang="en-US" sz="1600" dirty="0"/>
              <a:t>- </a:t>
            </a:r>
            <a:r>
              <a:rPr lang="en-US" sz="1400" b="1" dirty="0"/>
              <a:t>Atm</a:t>
            </a:r>
            <a:r>
              <a:rPr lang="en-US" sz="1400" dirty="0"/>
              <a:t>.: Cloud/Shadow/Snow Mask, AOD, FMF (over   	water), CWV</a:t>
            </a:r>
            <a:r>
              <a:rPr lang="en-US" sz="1400" baseline="-25000" dirty="0"/>
              <a:t>MODIS</a:t>
            </a:r>
            <a:r>
              <a:rPr lang="en-US" sz="1400" dirty="0"/>
              <a:t>, Smoke Plume Injection Height</a:t>
            </a:r>
          </a:p>
          <a:p>
            <a:r>
              <a:rPr lang="en-US" sz="1400" dirty="0"/>
              <a:t>- </a:t>
            </a:r>
            <a:r>
              <a:rPr lang="en-US" sz="1400" b="1" dirty="0"/>
              <a:t>Surf</a:t>
            </a:r>
            <a:r>
              <a:rPr lang="en-US" sz="1400" dirty="0"/>
              <a:t>.: BRF (M: 0.5, 1km; V: 0.375, 0.75km); </a:t>
            </a:r>
          </a:p>
          <a:p>
            <a:pPr defTabSz="227013"/>
            <a:r>
              <a:rPr lang="en-US" sz="1400" dirty="0"/>
              <a:t>- </a:t>
            </a:r>
            <a:r>
              <a:rPr lang="en-US" sz="1400" b="1" dirty="0"/>
              <a:t>Surf. Daily Gap-Filled</a:t>
            </a:r>
            <a:r>
              <a:rPr lang="en-US" sz="1400" dirty="0"/>
              <a:t>: BRDF, NDVI (1/0.75km); Snow 	grain size and fraction (1/0.75km); NBAR</a:t>
            </a:r>
            <a:r>
              <a:rPr lang="en-US" sz="1400" baseline="-25000" dirty="0"/>
              <a:t>MODIS</a:t>
            </a:r>
            <a:r>
              <a:rPr lang="en-US" sz="1400" dirty="0"/>
              <a:t> (0.25km)</a:t>
            </a:r>
          </a:p>
          <a:p>
            <a:r>
              <a:rPr lang="en-US" sz="1400" dirty="0"/>
              <a:t>- </a:t>
            </a:r>
            <a:r>
              <a:rPr lang="en-US" sz="1400" b="1" dirty="0"/>
              <a:t>CMG Daily</a:t>
            </a:r>
            <a:r>
              <a:rPr lang="en-US" sz="1400" dirty="0"/>
              <a:t>: most of the above + additional VIs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07C1F-FB85-9C4B-8A34-F0368C2E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5644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71E32-7F5D-8E45-92A7-BAE601B1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00300-A3E1-4B9C-90F6-566841D4226D}"/>
              </a:ext>
            </a:extLst>
          </p:cNvPr>
          <p:cNvSpPr txBox="1"/>
          <p:nvPr/>
        </p:nvSpPr>
        <p:spPr>
          <a:xfrm>
            <a:off x="140043" y="857584"/>
            <a:ext cx="453904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/>
              <a:t>Status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MAIAC MODIS C6.1 re-processing to start shortly;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MAIAC VIIRS is in integration and testing for C2;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We cross-calibrated SNPP and N20 VIIRS to MODIS Aqua for continuity of CDRs – used in MAIAC;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MAIAC VIIRS (MOD C7) features Rotated Sin Projection.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9298E-FF0B-4E05-BDC5-DF76E497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8" y="2712469"/>
            <a:ext cx="7512908" cy="21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08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B89F41A2-F719-EB4F-ADFE-1864576A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682"/>
            <a:ext cx="6655377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MAIAC Update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48BEA-6A5E-054F-9129-4F898D8E16FA}"/>
              </a:ext>
            </a:extLst>
          </p:cNvPr>
          <p:cNvCxnSpPr>
            <a:cxnSpLocks/>
          </p:cNvCxnSpPr>
          <p:nvPr/>
        </p:nvCxnSpPr>
        <p:spPr>
          <a:xfrm>
            <a:off x="457199" y="680858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2C591-6E23-468B-B767-D85F4A7C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" y="1800760"/>
            <a:ext cx="4104740" cy="2097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05219-5658-4AA2-ABD1-679F8D70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424" y="1360065"/>
            <a:ext cx="4996576" cy="3273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527A0-6D7D-4F5C-B23C-002BE2622951}"/>
              </a:ext>
            </a:extLst>
          </p:cNvPr>
          <p:cNvSpPr txBox="1"/>
          <p:nvPr/>
        </p:nvSpPr>
        <p:spPr>
          <a:xfrm>
            <a:off x="848449" y="1149272"/>
            <a:ext cx="2275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 Global Sin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D5ED3-68A6-43C9-9105-87D112B8C26A}"/>
              </a:ext>
            </a:extLst>
          </p:cNvPr>
          <p:cNvSpPr txBox="1"/>
          <p:nvPr/>
        </p:nvSpPr>
        <p:spPr>
          <a:xfrm>
            <a:off x="5189672" y="901562"/>
            <a:ext cx="255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Rotated Sin Projection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EAA85-7A51-48D0-8991-BBE2984F5D39}"/>
              </a:ext>
            </a:extLst>
          </p:cNvPr>
          <p:cNvSpPr txBox="1"/>
          <p:nvPr/>
        </p:nvSpPr>
        <p:spPr>
          <a:xfrm>
            <a:off x="191588" y="4093310"/>
            <a:ext cx="371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provide re-projection tools for users. </a:t>
            </a:r>
          </a:p>
        </p:txBody>
      </p:sp>
    </p:spTree>
    <p:extLst>
      <p:ext uri="{BB962C8B-B14F-4D97-AF65-F5344CB8AC3E}">
        <p14:creationId xmlns:p14="http://schemas.microsoft.com/office/powerpoint/2010/main" val="330734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43F62-7D45-4F5C-94DA-80D753496A09}"/>
              </a:ext>
            </a:extLst>
          </p:cNvPr>
          <p:cNvCxnSpPr>
            <a:cxnSpLocks/>
          </p:cNvCxnSpPr>
          <p:nvPr/>
        </p:nvCxnSpPr>
        <p:spPr>
          <a:xfrm>
            <a:off x="457199" y="680858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48FCEC-05A6-4519-944C-AB729DCD5293}"/>
              </a:ext>
            </a:extLst>
          </p:cNvPr>
          <p:cNvSpPr txBox="1"/>
          <p:nvPr/>
        </p:nvSpPr>
        <p:spPr>
          <a:xfrm>
            <a:off x="54579" y="749134"/>
            <a:ext cx="4842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Developed new regional aerosol models based on AERONET climatology </a:t>
            </a:r>
            <a:r>
              <a:rPr lang="en-US" sz="1400" dirty="0">
                <a:sym typeface="Symbol" panose="05050102010706020507" pitchFamily="18" charset="2"/>
              </a:rPr>
              <a:t> improves AOD and AC under smoke and dust conditions</a:t>
            </a:r>
            <a:r>
              <a:rPr lang="en-US" sz="1400" dirty="0"/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D7F02-2C23-401E-B13A-2CABDF9DE944}"/>
              </a:ext>
            </a:extLst>
          </p:cNvPr>
          <p:cNvSpPr txBox="1"/>
          <p:nvPr/>
        </p:nvSpPr>
        <p:spPr>
          <a:xfrm>
            <a:off x="5520732" y="3329876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ym typeface="Symbol" panose="05050102010706020507" pitchFamily="18" charset="2"/>
              </a:rPr>
              <a:t>MAIAC C6		 C6.1		C6.1 1km</a:t>
            </a:r>
          </a:p>
          <a:p>
            <a:r>
              <a:rPr lang="en-US" sz="1400" dirty="0">
                <a:sym typeface="Symbol" panose="05050102010706020507" pitchFamily="18" charset="2"/>
              </a:rPr>
              <a:t>N 	304553	409960	423197	</a:t>
            </a:r>
          </a:p>
          <a:p>
            <a:r>
              <a:rPr lang="en-US" sz="1400" dirty="0">
                <a:sym typeface="Symbol" panose="05050102010706020507" pitchFamily="18" charset="2"/>
              </a:rPr>
              <a:t>%EE 	  66%		 69.8%	 62.7%</a:t>
            </a:r>
          </a:p>
          <a:p>
            <a:r>
              <a:rPr lang="en-US" sz="1400" dirty="0"/>
              <a:t>R 	  0.84	 	 0.903		 0.888</a:t>
            </a:r>
          </a:p>
          <a:p>
            <a:r>
              <a:rPr lang="en-US" sz="1400" dirty="0"/>
              <a:t>RMSE   0.12		 0.107		 0.121</a:t>
            </a:r>
          </a:p>
          <a:p>
            <a:r>
              <a:rPr lang="en-US" sz="1400" dirty="0"/>
              <a:t>MBE 	  0.01		 0.012		 0.022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A6DEC-923D-43B0-910E-8A897A5BC69C}"/>
              </a:ext>
            </a:extLst>
          </p:cNvPr>
          <p:cNvSpPr txBox="1"/>
          <p:nvPr/>
        </p:nvSpPr>
        <p:spPr>
          <a:xfrm>
            <a:off x="2708093" y="446649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C6 EE =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/>
              <a:t>0.05</a:t>
            </a:r>
            <a:r>
              <a:rPr lang="en-US" dirty="0">
                <a:sym typeface="Symbol" panose="05050102010706020507" pitchFamily="18" charset="2"/>
              </a:rPr>
              <a:t> 0.1</a:t>
            </a:r>
            <a:r>
              <a:rPr lang="en-US" baseline="-25000" dirty="0">
                <a:sym typeface="Symbol" panose="05050102010706020507" pitchFamily="18" charset="2"/>
              </a:rPr>
              <a:t>0.47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05D314D-80EE-45D6-A2F4-3BEF9B26D406}"/>
              </a:ext>
            </a:extLst>
          </p:cNvPr>
          <p:cNvSpPr/>
          <p:nvPr/>
        </p:nvSpPr>
        <p:spPr>
          <a:xfrm>
            <a:off x="4889057" y="1034436"/>
            <a:ext cx="480052" cy="168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">
            <a:extLst>
              <a:ext uri="{FF2B5EF4-FFF2-40B4-BE49-F238E27FC236}">
                <a16:creationId xmlns:a16="http://schemas.microsoft.com/office/drawing/2014/main" id="{4D11D40B-3496-4A0A-A5BF-9C96DD2F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682"/>
            <a:ext cx="6655377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MAIAC Algorithm Updates vs C6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3D9C5-7271-82AB-22C7-146CC3221DF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1" y="3049163"/>
            <a:ext cx="1685077" cy="1920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70CAE0-B29C-868B-B586-985F6B4819F6}"/>
              </a:ext>
            </a:extLst>
          </p:cNvPr>
          <p:cNvSpPr txBox="1"/>
          <p:nvPr/>
        </p:nvSpPr>
        <p:spPr>
          <a:xfrm>
            <a:off x="1544838" y="1353289"/>
            <a:ext cx="2794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21x21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km</a:t>
            </a:r>
            <a:r>
              <a:rPr lang="en-US" altLang="ko-KR" sz="1400" b="1" baseline="30000" dirty="0">
                <a:solidFill>
                  <a:srgbClr val="FF0000"/>
                </a:solidFill>
              </a:rPr>
              <a:t>2</a:t>
            </a:r>
            <a:r>
              <a:rPr lang="en-US" altLang="ko-KR" sz="1400" b="1" dirty="0"/>
              <a:t> (50% coverage), 0.47</a:t>
            </a:r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µ</a:t>
            </a:r>
            <a:r>
              <a:rPr lang="en-US" altLang="ko-KR" sz="1400" b="1" dirty="0">
                <a:sym typeface="Symbol" panose="05050102010706020507" pitchFamily="18" charset="2"/>
              </a:rPr>
              <a:t>m</a:t>
            </a:r>
            <a:endParaRPr lang="en-US" sz="14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9D29A7-1ECA-489A-D0A3-BC6625113F6D}"/>
              </a:ext>
            </a:extLst>
          </p:cNvPr>
          <p:cNvGrpSpPr/>
          <p:nvPr/>
        </p:nvGrpSpPr>
        <p:grpSpPr>
          <a:xfrm>
            <a:off x="223700" y="1662179"/>
            <a:ext cx="2366672" cy="1371719"/>
            <a:chOff x="223700" y="1662179"/>
            <a:chExt cx="2366672" cy="13717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E746BD-4DE4-DEC6-D831-264466767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700" y="1662179"/>
              <a:ext cx="2366672" cy="13717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D8747F-A984-3DF1-C1C0-1336CF71DEC8}"/>
                </a:ext>
              </a:extLst>
            </p:cNvPr>
            <p:cNvSpPr txBox="1"/>
            <p:nvPr/>
          </p:nvSpPr>
          <p:spPr>
            <a:xfrm>
              <a:off x="314371" y="210499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7DE2B6-8831-84E1-6AD8-AB1C11C9257A}"/>
              </a:ext>
            </a:extLst>
          </p:cNvPr>
          <p:cNvGrpSpPr/>
          <p:nvPr/>
        </p:nvGrpSpPr>
        <p:grpSpPr>
          <a:xfrm>
            <a:off x="2596001" y="1661066"/>
            <a:ext cx="2366672" cy="1371719"/>
            <a:chOff x="2787593" y="1661066"/>
            <a:chExt cx="2366672" cy="1371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EBB433-32AF-E9F9-1DC9-87221402B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7593" y="1661066"/>
              <a:ext cx="2366672" cy="137171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5E7493-1900-4AD0-9A86-E01D0D7C646D}"/>
                </a:ext>
              </a:extLst>
            </p:cNvPr>
            <p:cNvSpPr txBox="1"/>
            <p:nvPr/>
          </p:nvSpPr>
          <p:spPr>
            <a:xfrm>
              <a:off x="2829835" y="210499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RMSE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FA43C8-6F46-267F-65EE-02E1765AE3F5}"/>
              </a:ext>
            </a:extLst>
          </p:cNvPr>
          <p:cNvGrpSpPr/>
          <p:nvPr/>
        </p:nvGrpSpPr>
        <p:grpSpPr>
          <a:xfrm>
            <a:off x="2617570" y="3074820"/>
            <a:ext cx="2366672" cy="1371719"/>
            <a:chOff x="2809162" y="3214164"/>
            <a:chExt cx="2366672" cy="13717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B77246-DD1F-E1C7-ABC9-BAD92D376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9162" y="3214164"/>
              <a:ext cx="2366672" cy="137171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FFF3E1-6BA0-FE92-0219-C43074247B8D}"/>
                </a:ext>
              </a:extLst>
            </p:cNvPr>
            <p:cNvSpPr txBox="1"/>
            <p:nvPr/>
          </p:nvSpPr>
          <p:spPr>
            <a:xfrm>
              <a:off x="2859808" y="3701933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MBE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07D1E1-C84B-44DC-9F3E-988E2241DF96}"/>
              </a:ext>
            </a:extLst>
          </p:cNvPr>
          <p:cNvSpPr txBox="1"/>
          <p:nvPr/>
        </p:nvSpPr>
        <p:spPr>
          <a:xfrm>
            <a:off x="4997942" y="2974814"/>
            <a:ext cx="211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Courtesy: X. Ye, P. Saide (UCLA)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63CEE8-4391-5879-33DD-E4A4D0DFD3EC}"/>
              </a:ext>
            </a:extLst>
          </p:cNvPr>
          <p:cNvSpPr/>
          <p:nvPr/>
        </p:nvSpPr>
        <p:spPr>
          <a:xfrm>
            <a:off x="7803959" y="3329876"/>
            <a:ext cx="898471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FC5C14-1ED8-7305-6323-9BEC83ECE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463" y="1021503"/>
            <a:ext cx="1595766" cy="20575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BBC265-2792-510B-BC67-A84D80B7D5DE}"/>
              </a:ext>
            </a:extLst>
          </p:cNvPr>
          <p:cNvSpPr txBox="1"/>
          <p:nvPr/>
        </p:nvSpPr>
        <p:spPr>
          <a:xfrm>
            <a:off x="7432873" y="738586"/>
            <a:ext cx="152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 single 1</a:t>
            </a:r>
            <a:r>
              <a:rPr lang="en-US" altLang="ko-KR" sz="1400" b="1" dirty="0">
                <a:solidFill>
                  <a:srgbClr val="FF0000"/>
                </a:solidFill>
              </a:rPr>
              <a:t>km pixel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11ABE4-3060-F8D3-76F5-14A88F7B2115}"/>
              </a:ext>
            </a:extLst>
          </p:cNvPr>
          <p:cNvGrpSpPr/>
          <p:nvPr/>
        </p:nvGrpSpPr>
        <p:grpSpPr>
          <a:xfrm>
            <a:off x="5419814" y="898664"/>
            <a:ext cx="1190934" cy="2136124"/>
            <a:chOff x="4958245" y="898664"/>
            <a:chExt cx="1190934" cy="213612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2409424-77EC-4977-971A-B97C22471D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6" t="17804" r="37912" b="-3404"/>
            <a:stretch/>
          </p:blipFill>
          <p:spPr bwMode="auto">
            <a:xfrm>
              <a:off x="4958245" y="898664"/>
              <a:ext cx="118872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92CC49-32FE-6EB4-CAE1-DAD9534B4DEB}"/>
                </a:ext>
              </a:extLst>
            </p:cNvPr>
            <p:cNvSpPr txBox="1"/>
            <p:nvPr/>
          </p:nvSpPr>
          <p:spPr>
            <a:xfrm>
              <a:off x="5663238" y="937737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C6</a:t>
              </a: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E46E0937-3810-7247-837A-C8BF946F5D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30" t="17804" r="7067" b="-3404"/>
            <a:stretch/>
          </p:blipFill>
          <p:spPr bwMode="auto">
            <a:xfrm>
              <a:off x="4960459" y="1937508"/>
              <a:ext cx="118872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7565ED-4A8B-6105-2325-B00D98FAEE54}"/>
                </a:ext>
              </a:extLst>
            </p:cNvPr>
            <p:cNvSpPr txBox="1"/>
            <p:nvPr/>
          </p:nvSpPr>
          <p:spPr>
            <a:xfrm>
              <a:off x="5676619" y="1992763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C6.1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79211C-343E-4F26-A91E-630DDF370E59}"/>
              </a:ext>
            </a:extLst>
          </p:cNvPr>
          <p:cNvSpPr txBox="1"/>
          <p:nvPr/>
        </p:nvSpPr>
        <p:spPr>
          <a:xfrm>
            <a:off x="5150242" y="687355"/>
            <a:ext cx="203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Sept. 2020, Western USA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DD81C4-5504-8A20-A18A-A89E9C6BAA64}"/>
              </a:ext>
            </a:extLst>
          </p:cNvPr>
          <p:cNvSpPr/>
          <p:nvPr/>
        </p:nvSpPr>
        <p:spPr>
          <a:xfrm>
            <a:off x="5422028" y="3248632"/>
            <a:ext cx="3416320" cy="1530871"/>
          </a:xfrm>
          <a:prstGeom prst="rect">
            <a:avLst/>
          </a:prstGeom>
          <a:solidFill>
            <a:schemeClr val="bg1">
              <a:alpha val="20000"/>
            </a:schemeClr>
          </a:solidFill>
          <a:ln w="19050"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52327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264341B8-2530-42BC-84B6-FDDEEF4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682"/>
            <a:ext cx="6655377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MAIAC Algorithm Updates vs C6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43F62-7D45-4F5C-94DA-80D753496A09}"/>
              </a:ext>
            </a:extLst>
          </p:cNvPr>
          <p:cNvCxnSpPr>
            <a:cxnSpLocks/>
          </p:cNvCxnSpPr>
          <p:nvPr/>
        </p:nvCxnSpPr>
        <p:spPr>
          <a:xfrm>
            <a:off x="457199" y="680858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0707AC2-1E55-4926-B646-52112946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78" y="756890"/>
            <a:ext cx="6090432" cy="24328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88E3D2-625F-485B-9614-23A09C4816D2}"/>
              </a:ext>
            </a:extLst>
          </p:cNvPr>
          <p:cNvSpPr txBox="1"/>
          <p:nvPr/>
        </p:nvSpPr>
        <p:spPr>
          <a:xfrm>
            <a:off x="63797" y="4494749"/>
            <a:ext cx="8815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Lyapustin A, Zhao F and Wang Y (2021) A Comparison of Multi-Angle Implementation of Atmospheric Correction and MOD09 Daily Surface Reflectance Products From MODIS. Front. Remote Sens. 2:712093. doi: 10.3389/frsen.2021.712093</a:t>
            </a:r>
            <a:endParaRPr lang="en-US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2FCAC-B176-4591-B4EF-921B97CEE4A3}"/>
              </a:ext>
            </a:extLst>
          </p:cNvPr>
          <p:cNvSpPr txBox="1"/>
          <p:nvPr/>
        </p:nvSpPr>
        <p:spPr>
          <a:xfrm>
            <a:off x="92106" y="3261447"/>
            <a:ext cx="8684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Improved snow detection;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Aerosol retrievals and AC over high sediment (brown) waters;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Amended RTLS BRDF model to work at high SZA, VZA&gt;60</a:t>
            </a:r>
            <a:r>
              <a:rPr lang="en-US" sz="1400" dirty="0">
                <a:sym typeface="Symbol" panose="05050102010706020507" pitchFamily="18" charset="2"/>
              </a:rPr>
              <a:t> - important for VIIRS, EPIC, geo … and at high latitudes (</a:t>
            </a:r>
            <a:r>
              <a:rPr lang="en-US" sz="1400" i="1" dirty="0">
                <a:sym typeface="Symbol" panose="05050102010706020507" pitchFamily="18" charset="2"/>
              </a:rPr>
              <a:t>in preparation</a:t>
            </a:r>
            <a:r>
              <a:rPr lang="en-US" sz="1400" dirty="0">
                <a:sym typeface="Symbol" panose="05050102010706020507" pitchFamily="18" charset="2"/>
              </a:rPr>
              <a:t>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C6636A-D165-4F32-ABF6-4DB504B01164}"/>
              </a:ext>
            </a:extLst>
          </p:cNvPr>
          <p:cNvSpPr txBox="1"/>
          <p:nvPr/>
        </p:nvSpPr>
        <p:spPr>
          <a:xfrm>
            <a:off x="134276" y="1075234"/>
            <a:ext cx="25714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Relaxed cloud adjacency analysis</a:t>
            </a:r>
            <a:r>
              <a:rPr lang="en-US" sz="1300" dirty="0"/>
              <a:t> </a:t>
            </a:r>
            <a:r>
              <a:rPr lang="en-US" sz="1300" dirty="0">
                <a:sym typeface="Symbol" panose="05050102010706020507" pitchFamily="18" charset="2"/>
              </a:rPr>
              <a:t></a:t>
            </a:r>
            <a:r>
              <a:rPr lang="en-US" sz="1300" dirty="0"/>
              <a:t> increase in AOD and SR coverage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/>
              <a:t>From Lyapustin et al. (2021</a:t>
            </a:r>
            <a:r>
              <a:rPr lang="en-US" sz="1300" dirty="0"/>
              <a:t>):  MAIAC C6 has 5-25% more high-quality data than MOD09 annually. This difference will further increase in MAIAC MODIS C6.1 and VIIRS C2;</a:t>
            </a:r>
          </a:p>
        </p:txBody>
      </p:sp>
    </p:spTree>
    <p:extLst>
      <p:ext uri="{BB962C8B-B14F-4D97-AF65-F5344CB8AC3E}">
        <p14:creationId xmlns:p14="http://schemas.microsoft.com/office/powerpoint/2010/main" val="28053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2AB356B8-B536-4A3E-AC77-7054371C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682"/>
            <a:ext cx="6655377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VIIRS Cross-Calibration to MODIS Aqua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C60CB1-2BB2-4191-A85B-824856DDD3FE}"/>
              </a:ext>
            </a:extLst>
          </p:cNvPr>
          <p:cNvCxnSpPr>
            <a:cxnSpLocks/>
          </p:cNvCxnSpPr>
          <p:nvPr/>
        </p:nvCxnSpPr>
        <p:spPr>
          <a:xfrm>
            <a:off x="457199" y="680858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B9981CD-FB82-4E83-B64C-5EE6839F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960"/>
            <a:ext cx="9144000" cy="2544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E4AF4-3A9A-4114-8093-2FA373868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r="11884"/>
          <a:stretch/>
        </p:blipFill>
        <p:spPr>
          <a:xfrm>
            <a:off x="128725" y="3346158"/>
            <a:ext cx="3984388" cy="168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DF555-F265-495D-9F30-BEC8BE2D6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6" r="10003"/>
          <a:stretch/>
        </p:blipFill>
        <p:spPr>
          <a:xfrm>
            <a:off x="4529829" y="3333739"/>
            <a:ext cx="3984388" cy="169007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891" y="4828840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58ECB-C8EC-42CA-BE58-C3CDB316E51E}"/>
              </a:ext>
            </a:extLst>
          </p:cNvPr>
          <p:cNvSpPr txBox="1"/>
          <p:nvPr/>
        </p:nvSpPr>
        <p:spPr>
          <a:xfrm>
            <a:off x="1127756" y="3244337"/>
            <a:ext cx="264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MAIAC AOD Before X-Cal (Libya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D274B3-F630-40E0-BAC9-FEEEE57813C9}"/>
              </a:ext>
            </a:extLst>
          </p:cNvPr>
          <p:cNvSpPr txBox="1"/>
          <p:nvPr/>
        </p:nvSpPr>
        <p:spPr>
          <a:xfrm>
            <a:off x="5608820" y="3242848"/>
            <a:ext cx="188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MAIAC AOD After X-Cal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ADF4E-1DCE-6655-89DA-C28CDE56818B}"/>
              </a:ext>
            </a:extLst>
          </p:cNvPr>
          <p:cNvSpPr txBox="1"/>
          <p:nvPr/>
        </p:nvSpPr>
        <p:spPr>
          <a:xfrm>
            <a:off x="7620000" y="1211220"/>
            <a:ext cx="542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9153E-BDC3-BB15-6843-8E4645A7D7D7}"/>
              </a:ext>
            </a:extLst>
          </p:cNvPr>
          <p:cNvSpPr txBox="1"/>
          <p:nvPr/>
        </p:nvSpPr>
        <p:spPr>
          <a:xfrm>
            <a:off x="8207438" y="1618837"/>
            <a:ext cx="958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SCIAMACHY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7ECC26-4BED-2338-F126-DC7D15E9D791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602462" y="1430215"/>
            <a:ext cx="84338" cy="188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4211D-826D-59DF-C98E-47A1CF00DEAF}"/>
              </a:ext>
            </a:extLst>
          </p:cNvPr>
          <p:cNvCxnSpPr>
            <a:cxnSpLocks/>
          </p:cNvCxnSpPr>
          <p:nvPr/>
        </p:nvCxnSpPr>
        <p:spPr>
          <a:xfrm>
            <a:off x="7898947" y="1449144"/>
            <a:ext cx="135845" cy="130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1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FAED5-177C-4413-A8F9-2A1566C6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8" y="59960"/>
            <a:ext cx="8163252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4E8F50-392B-494F-A3BC-CAEEFF7D2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73" y="1376459"/>
            <a:ext cx="3745707" cy="1518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C3B4C0-2B62-4DB8-98FE-70BBB4DA6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73" y="2800524"/>
            <a:ext cx="3745707" cy="1584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D330A7-8EB2-4FCA-957E-B41E961C0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97" y="979224"/>
            <a:ext cx="4625969" cy="31767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A95387-F14A-499A-87E7-E2EFBE5FA239}"/>
              </a:ext>
            </a:extLst>
          </p:cNvPr>
          <p:cNvSpPr txBox="1"/>
          <p:nvPr/>
        </p:nvSpPr>
        <p:spPr>
          <a:xfrm>
            <a:off x="1056806" y="723036"/>
            <a:ext cx="3598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Dome C, Deserts (DCC)                       This Study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4A8008-4648-403D-81BC-CD0AAA82940B}"/>
              </a:ext>
            </a:extLst>
          </p:cNvPr>
          <p:cNvSpPr txBox="1"/>
          <p:nvPr/>
        </p:nvSpPr>
        <p:spPr>
          <a:xfrm>
            <a:off x="322289" y="4225955"/>
            <a:ext cx="49092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Xiong X, Angal A, Chang T, Chiang K, Lei N, Li Y, Sun J, Twedt K, Wu A. MODIS and VIIRS Calibration and Characterization in Support of Producing Long-Term High-Quality Data Products. Remote Sensing. 2020; 12(19):3167. https://doi.org/10.3390/rs12193167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334C58-F9E5-4849-9FDC-0C4DC0E73B63}"/>
              </a:ext>
            </a:extLst>
          </p:cNvPr>
          <p:cNvSpPr txBox="1"/>
          <p:nvPr/>
        </p:nvSpPr>
        <p:spPr>
          <a:xfrm>
            <a:off x="5868649" y="1081924"/>
            <a:ext cx="27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MAIAC:  </a:t>
            </a:r>
            <a:r>
              <a:rPr lang="en-US" dirty="0" err="1"/>
              <a:t>Appalachian_state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28155</TotalTime>
  <Words>610</Words>
  <Application>Microsoft Office PowerPoint</Application>
  <PresentationFormat>On-screen Show (16:9)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Taejin Park</dc:creator>
  <cp:lastModifiedBy>Lyapustin, Alexei I. (GSFC-6130)</cp:lastModifiedBy>
  <cp:revision>315</cp:revision>
  <dcterms:created xsi:type="dcterms:W3CDTF">2015-04-27T20:50:56Z</dcterms:created>
  <dcterms:modified xsi:type="dcterms:W3CDTF">2022-04-30T17:48:55Z</dcterms:modified>
</cp:coreProperties>
</file>