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9" r:id="rId2"/>
    <p:sldId id="331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, Chi" initials="CC" lastIdx="1" clrIdx="0"/>
  <p:cmAuthor id="2" name="Chen, Chi" initials="CC [2]" lastIdx="1" clrIdx="1"/>
  <p:cmAuthor id="3" name="Chen, Chi" initials="CC [3]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9ACC"/>
    <a:srgbClr val="298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09" autoAdjust="0"/>
    <p:restoredTop sz="88149" autoAdjust="0"/>
  </p:normalViewPr>
  <p:slideViewPr>
    <p:cSldViewPr snapToGrid="0" snapToObjects="1">
      <p:cViewPr varScale="1">
        <p:scale>
          <a:sx n="116" d="100"/>
          <a:sy n="116" d="100"/>
        </p:scale>
        <p:origin x="192" y="7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48DC8-8638-B546-BDB6-FA11DE66F658}" type="datetimeFigureOut">
              <a:rPr lang="en-US" smtClean="0"/>
              <a:t>5/3/22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D814B-4ECC-1B47-986F-EC3D68487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27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DCBD7-F8B9-D54E-A03C-82D600CF5A9C}" type="datetimeFigureOut">
              <a:rPr lang="en-US" smtClean="0"/>
              <a:t>5/3/22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83424-4DC0-2447-B596-7F94532F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143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63575" y="922338"/>
            <a:ext cx="5618163" cy="31607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9212" y="4389742"/>
            <a:ext cx="4833249" cy="350672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3884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63575" y="922338"/>
            <a:ext cx="5618163" cy="31607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9212" y="4389742"/>
            <a:ext cx="4833249" cy="350672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0425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415-E74D-F74D-B49C-717706B18525}" type="datetime1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8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FF10-495B-4A49-BC65-D1B4EA83A0B1}" type="datetime1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9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C7A4-2035-DA4B-9013-6E3F8E60AB7C}" type="datetime1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959-5894-5244-A799-C6D4E505C6A8}" type="datetime1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9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6A32-5CBC-0A41-92CA-88D8D44B086D}" type="datetime1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DB0-2554-C748-A4AC-CFC87761A471}" type="datetime1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5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049-07F2-1E42-B312-993D766E9170}" type="datetime1">
              <a:rPr lang="en-US" smtClean="0"/>
              <a:t>5/3/22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2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FAAF-A880-8F43-BD18-8AC4779ACE90}" type="datetime1">
              <a:rPr lang="en-US" smtClean="0"/>
              <a:t>5/3/22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2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2E1D-804D-FF42-8950-4F20E3328A47}" type="datetime1">
              <a:rPr lang="en-US" smtClean="0"/>
              <a:t>5/3/22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6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2493-64B3-1C42-86A3-BB3E1E430506}" type="datetime1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1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EA7-5353-2147-A5F1-12714CEF2CF1}" type="datetime1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7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0B524-93C9-0849-A56B-A9C7AB5C249C}" type="datetime1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0000"/>
                </a:solidFill>
              </a:defRPr>
            </a:lvl1pPr>
          </a:lstStyle>
          <a:p>
            <a:fld id="{C0137D2A-484A-FE43-821F-C39C504D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8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457199" y="0"/>
            <a:ext cx="8546728" cy="96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2209" tIns="31105" rIns="62209" bIns="31105" anchor="ctr">
            <a:spAutoFit/>
          </a:bodyPr>
          <a:lstStyle/>
          <a:p>
            <a:pPr algn="ctr"/>
            <a:r>
              <a:rPr lang="en-US" dirty="0"/>
              <a:t>Investigating the influence of volcanic sulfate aerosol on cloud properties using MODIS data along A-Train tracks.</a:t>
            </a:r>
          </a:p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sz="900" b="1" dirty="0">
                <a:solidFill>
                  <a:srgbClr val="000000"/>
                </a:solidFill>
                <a:latin typeface="+mj-lt"/>
              </a:rPr>
              <a:t>Jay Mace</a:t>
            </a:r>
          </a:p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sz="900" b="1" dirty="0">
                <a:solidFill>
                  <a:srgbClr val="000000"/>
                </a:solidFill>
                <a:latin typeface="+mj-lt"/>
              </a:rPr>
              <a:t>Sally Benson, Peter </a:t>
            </a:r>
            <a:r>
              <a:rPr lang="en-GB" sz="900" b="1" dirty="0" err="1">
                <a:solidFill>
                  <a:srgbClr val="000000"/>
                </a:solidFill>
                <a:latin typeface="+mj-lt"/>
              </a:rPr>
              <a:t>Gombert</a:t>
            </a:r>
            <a:br>
              <a:rPr lang="en-GB" sz="900" b="1" dirty="0">
                <a:solidFill>
                  <a:srgbClr val="000000"/>
                </a:solidFill>
                <a:latin typeface="+mj-lt"/>
              </a:rPr>
            </a:br>
            <a:endParaRPr lang="en-GB" sz="450" b="1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57199" y="904121"/>
            <a:ext cx="5465613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933F246-CE6C-5D41-AF5B-7F357DCA25E2}"/>
              </a:ext>
            </a:extLst>
          </p:cNvPr>
          <p:cNvSpPr txBox="1"/>
          <p:nvPr/>
        </p:nvSpPr>
        <p:spPr>
          <a:xfrm>
            <a:off x="3190005" y="1072518"/>
            <a:ext cx="2323618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Objectives:  Quantify the differences in shallow convective cloud properties downstream of subtropical volcanic island using A-Train data when volcanoes are and are not emitting SO</a:t>
            </a:r>
            <a:r>
              <a:rPr lang="en-US" sz="1400" baseline="-25000" dirty="0"/>
              <a:t>2</a:t>
            </a:r>
            <a:endParaRPr lang="en-US" sz="140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D07C1F-FB85-9C4B-8A34-F0368C2EB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471E32-7F5D-8E45-92A7-BAE601B11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A3D33C-3600-A14F-8BBE-BB15D4239453}"/>
              </a:ext>
            </a:extLst>
          </p:cNvPr>
          <p:cNvSpPr txBox="1"/>
          <p:nvPr/>
        </p:nvSpPr>
        <p:spPr>
          <a:xfrm>
            <a:off x="149630" y="1142809"/>
            <a:ext cx="2663812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Methodology:  During A-Train overpasses near volcanic islands, identify back trajectories that pass close to the volcano.  </a:t>
            </a:r>
          </a:p>
          <a:p>
            <a:endParaRPr lang="en-US" sz="1400" dirty="0"/>
          </a:p>
          <a:p>
            <a:r>
              <a:rPr lang="en-US" sz="1400" dirty="0"/>
              <a:t>Divide A-Train overpasses into high aerosol optical depth (i.e. active SO</a:t>
            </a:r>
            <a:r>
              <a:rPr lang="en-US" sz="1400" baseline="-25000" dirty="0"/>
              <a:t>2</a:t>
            </a:r>
            <a:r>
              <a:rPr lang="en-US" sz="1400" dirty="0"/>
              <a:t> release) and low aerosol optical depth…</a:t>
            </a:r>
          </a:p>
          <a:p>
            <a:endParaRPr lang="en-US" sz="1400" dirty="0"/>
          </a:p>
          <a:p>
            <a:r>
              <a:rPr lang="en-US" sz="1400" dirty="0"/>
              <a:t>Finding:  In high AOD volcanic plumes: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Clouds are also deeper and have higher cloud fraction.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higher cloud droplet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smaller precipitation effective radius.</a:t>
            </a:r>
          </a:p>
          <a:p>
            <a:r>
              <a:rPr lang="en-US" sz="1400" dirty="0"/>
              <a:t> 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8469AB4-036F-A647-8BE9-CA0BB0C680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7" b="65576"/>
          <a:stretch/>
        </p:blipFill>
        <p:spPr bwMode="auto">
          <a:xfrm>
            <a:off x="2813442" y="2772690"/>
            <a:ext cx="4545825" cy="239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D50E666-D6D0-0745-ABE3-178B969E1188}"/>
              </a:ext>
            </a:extLst>
          </p:cNvPr>
          <p:cNvSpPr txBox="1"/>
          <p:nvPr/>
        </p:nvSpPr>
        <p:spPr>
          <a:xfrm>
            <a:off x="5270510" y="3247096"/>
            <a:ext cx="1814111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Density plot of overpasses that pass within 100 km of Kilauea within 24 hours of an A-Train overpass</a:t>
            </a:r>
          </a:p>
          <a:p>
            <a:endParaRPr lang="en-US" sz="16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8B5BA72-2E01-C346-BF8E-63916D33DE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1" r="64770" b="65111"/>
          <a:stretch/>
        </p:blipFill>
        <p:spPr bwMode="auto">
          <a:xfrm>
            <a:off x="6458191" y="481532"/>
            <a:ext cx="2323618" cy="202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A6E26CB2-A3EB-004D-9D9A-E8A41895A9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30" t="35156" b="34400"/>
          <a:stretch/>
        </p:blipFill>
        <p:spPr bwMode="auto">
          <a:xfrm>
            <a:off x="7164483" y="2899749"/>
            <a:ext cx="1979517" cy="170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B53BDF-6B81-814C-B3DE-A071F6626668}"/>
              </a:ext>
            </a:extLst>
          </p:cNvPr>
          <p:cNvSpPr txBox="1"/>
          <p:nvPr/>
        </p:nvSpPr>
        <p:spPr>
          <a:xfrm>
            <a:off x="6458191" y="4802642"/>
            <a:ext cx="2602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Mace et al. 2022 (in prep)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13077E-E041-1344-9012-62FD3EE88203}"/>
              </a:ext>
            </a:extLst>
          </p:cNvPr>
          <p:cNvSpPr txBox="1"/>
          <p:nvPr/>
        </p:nvSpPr>
        <p:spPr>
          <a:xfrm>
            <a:off x="5922812" y="864814"/>
            <a:ext cx="7864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Cloud Droplet number High AOD (red)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B34864-A8F8-C341-93C8-D2D1BA9199A6}"/>
              </a:ext>
            </a:extLst>
          </p:cNvPr>
          <p:cNvSpPr txBox="1"/>
          <p:nvPr/>
        </p:nvSpPr>
        <p:spPr>
          <a:xfrm>
            <a:off x="7191415" y="2483231"/>
            <a:ext cx="2293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Precip</a:t>
            </a:r>
            <a:r>
              <a:rPr lang="en-US" sz="1400" dirty="0"/>
              <a:t> </a:t>
            </a:r>
            <a:r>
              <a:rPr lang="en-US" sz="1400" dirty="0" err="1"/>
              <a:t>Efffective</a:t>
            </a:r>
            <a:r>
              <a:rPr lang="en-US" sz="1400" dirty="0"/>
              <a:t> Radius - High AOD (red)</a:t>
            </a:r>
          </a:p>
        </p:txBody>
      </p:sp>
    </p:spTree>
    <p:extLst>
      <p:ext uri="{BB962C8B-B14F-4D97-AF65-F5344CB8AC3E}">
        <p14:creationId xmlns:p14="http://schemas.microsoft.com/office/powerpoint/2010/main" val="401584085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457199" y="0"/>
            <a:ext cx="8546728" cy="96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2209" tIns="31105" rIns="62209" bIns="31105" anchor="ctr">
            <a:spAutoFit/>
          </a:bodyPr>
          <a:lstStyle/>
          <a:p>
            <a:pPr algn="ctr"/>
            <a:r>
              <a:rPr lang="en-US" b="1" dirty="0"/>
              <a:t>Exploring Cloud Droplet Number Variability in the High Latitude Oceans</a:t>
            </a:r>
          </a:p>
          <a:p>
            <a:pPr algn="ctr"/>
            <a:r>
              <a:rPr lang="en-US" dirty="0"/>
              <a:t> data along A-Train tracks.</a:t>
            </a:r>
          </a:p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sz="900" b="1" dirty="0">
                <a:solidFill>
                  <a:srgbClr val="000000"/>
                </a:solidFill>
                <a:latin typeface="+mj-lt"/>
              </a:rPr>
              <a:t>Jay Mace</a:t>
            </a:r>
          </a:p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sz="900" b="1" dirty="0">
                <a:solidFill>
                  <a:srgbClr val="000000"/>
                </a:solidFill>
                <a:latin typeface="+mj-lt"/>
              </a:rPr>
              <a:t>Sally Benson, Peter </a:t>
            </a:r>
            <a:r>
              <a:rPr lang="en-GB" sz="900" b="1" dirty="0" err="1">
                <a:solidFill>
                  <a:srgbClr val="000000"/>
                </a:solidFill>
                <a:latin typeface="+mj-lt"/>
              </a:rPr>
              <a:t>Gombert</a:t>
            </a:r>
            <a:r>
              <a:rPr lang="en-GB" sz="900" b="1" dirty="0">
                <a:solidFill>
                  <a:srgbClr val="000000"/>
                </a:solidFill>
                <a:latin typeface="+mj-lt"/>
              </a:rPr>
              <a:t>, Elizabeth Sterner </a:t>
            </a:r>
            <a:br>
              <a:rPr lang="en-GB" sz="900" b="1" dirty="0">
                <a:solidFill>
                  <a:srgbClr val="000000"/>
                </a:solidFill>
                <a:latin typeface="+mj-lt"/>
              </a:rPr>
            </a:br>
            <a:endParaRPr lang="en-GB" sz="450" b="1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57199" y="904121"/>
            <a:ext cx="8686801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933F246-CE6C-5D41-AF5B-7F357DCA25E2}"/>
              </a:ext>
            </a:extLst>
          </p:cNvPr>
          <p:cNvSpPr txBox="1"/>
          <p:nvPr/>
        </p:nvSpPr>
        <p:spPr>
          <a:xfrm>
            <a:off x="2959145" y="976644"/>
            <a:ext cx="5727655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Objectives:  Use MODS L2 to quantify the statistics of Cloud Droplet Number Concentration (Nd) seasonally in the high latitude Southern Ocean.  </a:t>
            </a:r>
          </a:p>
          <a:p>
            <a:endParaRPr lang="en-US" sz="1400" dirty="0"/>
          </a:p>
          <a:p>
            <a:r>
              <a:rPr lang="en-US" sz="1400" dirty="0"/>
              <a:t>Explore processes behind these statistics using A-Train data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D07C1F-FB85-9C4B-8A34-F0368C2EB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471E32-7F5D-8E45-92A7-BAE601B11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A3D33C-3600-A14F-8BBE-BB15D4239453}"/>
              </a:ext>
            </a:extLst>
          </p:cNvPr>
          <p:cNvSpPr txBox="1"/>
          <p:nvPr/>
        </p:nvSpPr>
        <p:spPr>
          <a:xfrm>
            <a:off x="149630" y="1142809"/>
            <a:ext cx="2974570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Methodology:</a:t>
            </a:r>
          </a:p>
          <a:p>
            <a:endParaRPr lang="en-US" sz="1400" dirty="0"/>
          </a:p>
          <a:p>
            <a:r>
              <a:rPr lang="en-US" sz="1400" dirty="0"/>
              <a:t>Identify non-precipitating low level liquid phase clouds scenes in MODIS L2 data.</a:t>
            </a:r>
          </a:p>
          <a:p>
            <a:endParaRPr lang="en-US" sz="1400" dirty="0"/>
          </a:p>
          <a:p>
            <a:r>
              <a:rPr lang="en-US" sz="1400" dirty="0"/>
              <a:t>A scene is a 1x2 </a:t>
            </a:r>
            <a:r>
              <a:rPr lang="en-US" sz="1400" dirty="0" err="1"/>
              <a:t>lat</a:t>
            </a:r>
            <a:r>
              <a:rPr lang="en-US" sz="1400" dirty="0"/>
              <a:t>/</a:t>
            </a:r>
            <a:r>
              <a:rPr lang="en-US" sz="1400" dirty="0" err="1"/>
              <a:t>lon</a:t>
            </a:r>
            <a:r>
              <a:rPr lang="en-US" sz="1400" dirty="0"/>
              <a:t> region with primarily low non-precipitating liquid clouds</a:t>
            </a:r>
          </a:p>
          <a:p>
            <a:endParaRPr lang="en-US" sz="1400" dirty="0"/>
          </a:p>
          <a:p>
            <a:r>
              <a:rPr lang="en-US" sz="1400" dirty="0"/>
              <a:t>Construct the geographic distribution of high and low Nd cloud scenes in the Summertime Southern Ocean..  </a:t>
            </a:r>
          </a:p>
          <a:p>
            <a:endParaRPr lang="en-US" sz="1400" dirty="0"/>
          </a:p>
          <a:p>
            <a:r>
              <a:rPr lang="en-US" sz="1400" dirty="0"/>
              <a:t>Finding:  the highly biogenic productivity regions near Antarctica have an anomalously high occurrence of high Nd clouds  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2896443-DCC0-7943-8337-DD5265933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019" y="2370072"/>
            <a:ext cx="4285561" cy="238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C53C42-6371-4E42-82D0-B3B9034303AF}"/>
              </a:ext>
            </a:extLst>
          </p:cNvPr>
          <p:cNvSpPr txBox="1"/>
          <p:nvPr/>
        </p:nvSpPr>
        <p:spPr>
          <a:xfrm>
            <a:off x="4187779" y="2058154"/>
            <a:ext cx="4285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Geographic Distribution of High Nd scenes in the summer Southern Ocean</a:t>
            </a:r>
          </a:p>
        </p:txBody>
      </p:sp>
    </p:spTree>
    <p:extLst>
      <p:ext uri="{BB962C8B-B14F-4D97-AF65-F5344CB8AC3E}">
        <p14:creationId xmlns:p14="http://schemas.microsoft.com/office/powerpoint/2010/main" val="83271895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27661</TotalTime>
  <Words>325</Words>
  <Application>Microsoft Macintosh PowerPoint</Application>
  <PresentationFormat>On-screen Show (16:9)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Taejin Park</dc:creator>
  <cp:lastModifiedBy>Gerald Mace</cp:lastModifiedBy>
  <cp:revision>309</cp:revision>
  <dcterms:created xsi:type="dcterms:W3CDTF">2015-04-27T20:50:56Z</dcterms:created>
  <dcterms:modified xsi:type="dcterms:W3CDTF">2022-05-02T23:34:08Z</dcterms:modified>
</cp:coreProperties>
</file>