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29" r:id="rId2"/>
    <p:sldId id="330" r:id="rId3"/>
    <p:sldId id="333" r:id="rId4"/>
    <p:sldId id="334" r:id="rId5"/>
    <p:sldId id="336" r:id="rId6"/>
    <p:sldId id="335"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 Chi" initials="CC" lastIdx="1" clrIdx="0"/>
  <p:cmAuthor id="2" name="Chen, Chi" initials="CC [2]" lastIdx="1" clrIdx="1"/>
  <p:cmAuthor id="3" name="Chen, Chi" initials="CC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19ACC"/>
    <a:srgbClr val="298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4AFAE-64CE-4241-B8E2-AB4705F04FE0}" v="67" dt="2022-05-02T14:01:27.542"/>
    <p1510:client id="{CA8A4097-5CD1-4F3F-B2E4-C456EFD0A88F}" v="205" dt="2022-05-02T13:38:38.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autoAdjust="0"/>
    <p:restoredTop sz="88174" autoAdjust="0"/>
  </p:normalViewPr>
  <p:slideViewPr>
    <p:cSldViewPr snapToGrid="0" snapToObjects="1">
      <p:cViewPr varScale="1">
        <p:scale>
          <a:sx n="135" d="100"/>
          <a:sy n="135" d="100"/>
        </p:scale>
        <p:origin x="760" y="168"/>
      </p:cViewPr>
      <p:guideLst>
        <p:guide orient="horz" pos="1620"/>
        <p:guide pos="2880"/>
      </p:guideLst>
    </p:cSldViewPr>
  </p:slideViewPr>
  <p:outlineViewPr>
    <p:cViewPr>
      <p:scale>
        <a:sx n="33" d="100"/>
        <a:sy n="33" d="100"/>
      </p:scale>
      <p:origin x="0" y="10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048DC8-8638-B546-BDB6-FA11DE66F658}" type="datetimeFigureOut">
              <a:rPr lang="en-US" smtClean="0"/>
              <a:t>6/14/22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D814B-4ECC-1B47-986F-EC3D68487DB5}" type="slidenum">
              <a:rPr lang="en-US" smtClean="0"/>
              <a:t>‹#›</a:t>
            </a:fld>
            <a:endParaRPr lang="en-US"/>
          </a:p>
        </p:txBody>
      </p:sp>
    </p:spTree>
    <p:extLst>
      <p:ext uri="{BB962C8B-B14F-4D97-AF65-F5344CB8AC3E}">
        <p14:creationId xmlns:p14="http://schemas.microsoft.com/office/powerpoint/2010/main" val="918427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CBD7-F8B9-D54E-A03C-82D600CF5A9C}" type="datetimeFigureOut">
              <a:rPr lang="en-US" smtClean="0"/>
              <a:t>6/14/22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83424-4DC0-2447-B596-7F94532FB2DB}" type="slidenum">
              <a:rPr lang="en-US" smtClean="0"/>
              <a:t>‹#›</a:t>
            </a:fld>
            <a:endParaRPr lang="en-US"/>
          </a:p>
        </p:txBody>
      </p:sp>
    </p:spTree>
    <p:extLst>
      <p:ext uri="{BB962C8B-B14F-4D97-AF65-F5344CB8AC3E}">
        <p14:creationId xmlns:p14="http://schemas.microsoft.com/office/powerpoint/2010/main" val="23505143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663575" y="922338"/>
            <a:ext cx="561816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dirty="0">
              <a:ea typeface="ＭＳ Ｐゴシック" pitchFamily="1" charset="-128"/>
            </a:endParaRPr>
          </a:p>
        </p:txBody>
      </p:sp>
    </p:spTree>
    <p:extLst>
      <p:ext uri="{BB962C8B-B14F-4D97-AF65-F5344CB8AC3E}">
        <p14:creationId xmlns:p14="http://schemas.microsoft.com/office/powerpoint/2010/main" val="113388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2</a:t>
            </a:fld>
            <a:endParaRPr lang="en-US"/>
          </a:p>
        </p:txBody>
      </p:sp>
    </p:spTree>
    <p:extLst>
      <p:ext uri="{BB962C8B-B14F-4D97-AF65-F5344CB8AC3E}">
        <p14:creationId xmlns:p14="http://schemas.microsoft.com/office/powerpoint/2010/main" val="148965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3</a:t>
            </a:fld>
            <a:endParaRPr lang="en-US"/>
          </a:p>
        </p:txBody>
      </p:sp>
    </p:spTree>
    <p:extLst>
      <p:ext uri="{BB962C8B-B14F-4D97-AF65-F5344CB8AC3E}">
        <p14:creationId xmlns:p14="http://schemas.microsoft.com/office/powerpoint/2010/main" val="292476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4</a:t>
            </a:fld>
            <a:endParaRPr lang="en-US"/>
          </a:p>
        </p:txBody>
      </p:sp>
    </p:spTree>
    <p:extLst>
      <p:ext uri="{BB962C8B-B14F-4D97-AF65-F5344CB8AC3E}">
        <p14:creationId xmlns:p14="http://schemas.microsoft.com/office/powerpoint/2010/main" val="108849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83424-4DC0-2447-B596-7F94532FB2DB}" type="slidenum">
              <a:rPr lang="en-US" smtClean="0"/>
              <a:t>5</a:t>
            </a:fld>
            <a:endParaRPr lang="en-US"/>
          </a:p>
        </p:txBody>
      </p:sp>
    </p:spTree>
    <p:extLst>
      <p:ext uri="{BB962C8B-B14F-4D97-AF65-F5344CB8AC3E}">
        <p14:creationId xmlns:p14="http://schemas.microsoft.com/office/powerpoint/2010/main" val="176902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83424-4DC0-2447-B596-7F94532FB2DB}" type="slidenum">
              <a:rPr lang="en-US" smtClean="0"/>
              <a:t>6</a:t>
            </a:fld>
            <a:endParaRPr lang="en-US"/>
          </a:p>
        </p:txBody>
      </p:sp>
    </p:spTree>
    <p:extLst>
      <p:ext uri="{BB962C8B-B14F-4D97-AF65-F5344CB8AC3E}">
        <p14:creationId xmlns:p14="http://schemas.microsoft.com/office/powerpoint/2010/main" val="149965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F32415-E74D-F74D-B49C-717706B18525}" type="datetime1">
              <a:rPr lang="en-US" smtClean="0"/>
              <a:t>6/14/22</a:t>
            </a:fld>
            <a:endParaRPr lang="en-US"/>
          </a:p>
        </p:txBody>
      </p:sp>
      <p:sp>
        <p:nvSpPr>
          <p:cNvPr id="5" name="Footer Placeholder 4"/>
          <p:cNvSpPr>
            <a:spLocks noGrp="1"/>
          </p:cNvSpPr>
          <p:nvPr>
            <p:ph type="ftr" sz="quarter" idx="11"/>
          </p:nvPr>
        </p:nvSpPr>
        <p:spPr/>
        <p:txBody>
          <a:bodyPr/>
          <a:lstStyle/>
          <a:p>
            <a:r>
              <a:rPr lang="en-US"/>
              <a:t>MODIS/VIIRS Atmo. Discipline Virtual Mtg. May 2022 </a:t>
            </a:r>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047180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BFF10-495B-4A49-BC65-D1B4EA83A0B1}" type="datetime1">
              <a:rPr lang="en-US" smtClean="0"/>
              <a:t>6/14/22</a:t>
            </a:fld>
            <a:endParaRPr lang="en-US"/>
          </a:p>
        </p:txBody>
      </p:sp>
      <p:sp>
        <p:nvSpPr>
          <p:cNvPr id="5" name="Footer Placeholder 4"/>
          <p:cNvSpPr>
            <a:spLocks noGrp="1"/>
          </p:cNvSpPr>
          <p:nvPr>
            <p:ph type="ftr" sz="quarter" idx="11"/>
          </p:nvPr>
        </p:nvSpPr>
        <p:spPr/>
        <p:txBody>
          <a:bodyPr/>
          <a:lstStyle/>
          <a:p>
            <a:r>
              <a:rPr lang="en-US"/>
              <a:t>MODIS/VIIRS Atmo. Discipline Virtual Mtg. May 2022 </a:t>
            </a:r>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92139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D0C7A4-2035-DA4B-9013-6E3F8E60AB7C}" type="datetime1">
              <a:rPr lang="en-US" smtClean="0"/>
              <a:t>6/14/22</a:t>
            </a:fld>
            <a:endParaRPr lang="en-US"/>
          </a:p>
        </p:txBody>
      </p:sp>
      <p:sp>
        <p:nvSpPr>
          <p:cNvPr id="5" name="Footer Placeholder 4"/>
          <p:cNvSpPr>
            <a:spLocks noGrp="1"/>
          </p:cNvSpPr>
          <p:nvPr>
            <p:ph type="ftr" sz="quarter" idx="11"/>
          </p:nvPr>
        </p:nvSpPr>
        <p:spPr/>
        <p:txBody>
          <a:bodyPr/>
          <a:lstStyle/>
          <a:p>
            <a:r>
              <a:rPr lang="en-US"/>
              <a:t>MODIS/VIIRS Atmo. Discipline Virtual Mtg. May 2022 </a:t>
            </a:r>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95767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5959-5894-5244-A799-C6D4E505C6A8}" type="datetime1">
              <a:rPr lang="en-US" smtClean="0"/>
              <a:t>6/14/22</a:t>
            </a:fld>
            <a:endParaRPr lang="en-US"/>
          </a:p>
        </p:txBody>
      </p:sp>
      <p:sp>
        <p:nvSpPr>
          <p:cNvPr id="5" name="Footer Placeholder 4"/>
          <p:cNvSpPr>
            <a:spLocks noGrp="1"/>
          </p:cNvSpPr>
          <p:nvPr>
            <p:ph type="ftr" sz="quarter" idx="11"/>
          </p:nvPr>
        </p:nvSpPr>
        <p:spPr/>
        <p:txBody>
          <a:bodyPr/>
          <a:lstStyle/>
          <a:p>
            <a:r>
              <a:rPr lang="en-US"/>
              <a:t>MODIS/VIIRS Atmo. Discipline Virtual Mtg. May 2022 </a:t>
            </a:r>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68629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06A32-5CBC-0A41-92CA-88D8D44B086D}" type="datetime1">
              <a:rPr lang="en-US" smtClean="0"/>
              <a:t>6/14/22</a:t>
            </a:fld>
            <a:endParaRPr lang="en-US"/>
          </a:p>
        </p:txBody>
      </p:sp>
      <p:sp>
        <p:nvSpPr>
          <p:cNvPr id="5" name="Footer Placeholder 4"/>
          <p:cNvSpPr>
            <a:spLocks noGrp="1"/>
          </p:cNvSpPr>
          <p:nvPr>
            <p:ph type="ftr" sz="quarter" idx="11"/>
          </p:nvPr>
        </p:nvSpPr>
        <p:spPr/>
        <p:txBody>
          <a:bodyPr/>
          <a:lstStyle/>
          <a:p>
            <a:r>
              <a:rPr lang="en-US"/>
              <a:t>MODIS/VIIRS Atmo. Discipline Virtual Mtg. May 2022 </a:t>
            </a:r>
          </a:p>
        </p:txBody>
      </p:sp>
      <p:sp>
        <p:nvSpPr>
          <p:cNvPr id="6" name="Slide Number Placeholder 5"/>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25744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68DB0-2554-C748-A4AC-CFC87761A471}" type="datetime1">
              <a:rPr lang="en-US" smtClean="0"/>
              <a:t>6/14/22</a:t>
            </a:fld>
            <a:endParaRPr lang="en-US"/>
          </a:p>
        </p:txBody>
      </p:sp>
      <p:sp>
        <p:nvSpPr>
          <p:cNvPr id="6" name="Footer Placeholder 5"/>
          <p:cNvSpPr>
            <a:spLocks noGrp="1"/>
          </p:cNvSpPr>
          <p:nvPr>
            <p:ph type="ftr" sz="quarter" idx="11"/>
          </p:nvPr>
        </p:nvSpPr>
        <p:spPr/>
        <p:txBody>
          <a:bodyPr/>
          <a:lstStyle/>
          <a:p>
            <a:r>
              <a:rPr lang="en-US"/>
              <a:t>MODIS/VIIRS Atmo. Discipline Virtual Mtg. May 2022 </a:t>
            </a:r>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93655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55B049-07F2-1E42-B312-993D766E9170}" type="datetime1">
              <a:rPr lang="en-US" smtClean="0"/>
              <a:t>6/14/22</a:t>
            </a:fld>
            <a:endParaRPr lang="en-US"/>
          </a:p>
        </p:txBody>
      </p:sp>
      <p:sp>
        <p:nvSpPr>
          <p:cNvPr id="8" name="Footer Placeholder 7"/>
          <p:cNvSpPr>
            <a:spLocks noGrp="1"/>
          </p:cNvSpPr>
          <p:nvPr>
            <p:ph type="ftr" sz="quarter" idx="11"/>
          </p:nvPr>
        </p:nvSpPr>
        <p:spPr/>
        <p:txBody>
          <a:bodyPr/>
          <a:lstStyle/>
          <a:p>
            <a:r>
              <a:rPr lang="en-US"/>
              <a:t>MODIS/VIIRS Atmo. Discipline Virtual Mtg. May 2022 </a:t>
            </a:r>
          </a:p>
        </p:txBody>
      </p:sp>
      <p:sp>
        <p:nvSpPr>
          <p:cNvPr id="9" name="Slide Number Placeholder 8"/>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20912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7CFAAF-A880-8F43-BD18-8AC4779ACE90}" type="datetime1">
              <a:rPr lang="en-US" smtClean="0"/>
              <a:t>6/14/22</a:t>
            </a:fld>
            <a:endParaRPr lang="en-US"/>
          </a:p>
        </p:txBody>
      </p:sp>
      <p:sp>
        <p:nvSpPr>
          <p:cNvPr id="4" name="Footer Placeholder 3"/>
          <p:cNvSpPr>
            <a:spLocks noGrp="1"/>
          </p:cNvSpPr>
          <p:nvPr>
            <p:ph type="ftr" sz="quarter" idx="11"/>
          </p:nvPr>
        </p:nvSpPr>
        <p:spPr/>
        <p:txBody>
          <a:bodyPr/>
          <a:lstStyle/>
          <a:p>
            <a:r>
              <a:rPr lang="en-US"/>
              <a:t>MODIS/VIIRS Atmo. Discipline Virtual Mtg. May 2022 </a:t>
            </a:r>
          </a:p>
        </p:txBody>
      </p:sp>
      <p:sp>
        <p:nvSpPr>
          <p:cNvPr id="5" name="Slide Number Placeholder 4"/>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33205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72E1D-804D-FF42-8950-4F20E3328A47}" type="datetime1">
              <a:rPr lang="en-US" smtClean="0"/>
              <a:t>6/14/22</a:t>
            </a:fld>
            <a:endParaRPr lang="en-US"/>
          </a:p>
        </p:txBody>
      </p:sp>
      <p:sp>
        <p:nvSpPr>
          <p:cNvPr id="3" name="Footer Placeholder 2"/>
          <p:cNvSpPr>
            <a:spLocks noGrp="1"/>
          </p:cNvSpPr>
          <p:nvPr>
            <p:ph type="ftr" sz="quarter" idx="11"/>
          </p:nvPr>
        </p:nvSpPr>
        <p:spPr/>
        <p:txBody>
          <a:bodyPr/>
          <a:lstStyle/>
          <a:p>
            <a:r>
              <a:rPr lang="en-US"/>
              <a:t>MODIS/VIIRS Atmo. Discipline Virtual Mtg. May 2022 </a:t>
            </a:r>
          </a:p>
        </p:txBody>
      </p:sp>
      <p:sp>
        <p:nvSpPr>
          <p:cNvPr id="4" name="Slide Number Placeholder 3"/>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13769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CCB2493-64B3-1C42-86A3-BB3E1E430506}" type="datetime1">
              <a:rPr lang="en-US" smtClean="0"/>
              <a:t>6/14/22</a:t>
            </a:fld>
            <a:endParaRPr lang="en-US"/>
          </a:p>
        </p:txBody>
      </p:sp>
      <p:sp>
        <p:nvSpPr>
          <p:cNvPr id="6" name="Footer Placeholder 5"/>
          <p:cNvSpPr>
            <a:spLocks noGrp="1"/>
          </p:cNvSpPr>
          <p:nvPr>
            <p:ph type="ftr" sz="quarter" idx="11"/>
          </p:nvPr>
        </p:nvSpPr>
        <p:spPr/>
        <p:txBody>
          <a:bodyPr/>
          <a:lstStyle/>
          <a:p>
            <a:r>
              <a:rPr lang="en-US"/>
              <a:t>MODIS/VIIRS Atmo. Discipline Virtual Mtg. May 2022 </a:t>
            </a:r>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2385314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D1AEA7-5353-2147-A5F1-12714CEF2CF1}" type="datetime1">
              <a:rPr lang="en-US" smtClean="0"/>
              <a:t>6/14/22</a:t>
            </a:fld>
            <a:endParaRPr lang="en-US"/>
          </a:p>
        </p:txBody>
      </p:sp>
      <p:sp>
        <p:nvSpPr>
          <p:cNvPr id="6" name="Footer Placeholder 5"/>
          <p:cNvSpPr>
            <a:spLocks noGrp="1"/>
          </p:cNvSpPr>
          <p:nvPr>
            <p:ph type="ftr" sz="quarter" idx="11"/>
          </p:nvPr>
        </p:nvSpPr>
        <p:spPr/>
        <p:txBody>
          <a:bodyPr/>
          <a:lstStyle/>
          <a:p>
            <a:r>
              <a:rPr lang="en-US"/>
              <a:t>MODIS/VIIRS Atmo. Discipline Virtual Mtg. May 2022 </a:t>
            </a:r>
          </a:p>
        </p:txBody>
      </p:sp>
      <p:sp>
        <p:nvSpPr>
          <p:cNvPr id="7" name="Slide Number Placeholder 6"/>
          <p:cNvSpPr>
            <a:spLocks noGrp="1"/>
          </p:cNvSpPr>
          <p:nvPr>
            <p:ph type="sldNum" sz="quarter" idx="12"/>
          </p:nvPr>
        </p:nvSpPr>
        <p:spPr/>
        <p:txBody>
          <a:bodyPr/>
          <a:lstStyle/>
          <a:p>
            <a:fld id="{C0137D2A-484A-FE43-821F-C39C504DA1E2}" type="slidenum">
              <a:rPr lang="en-US" smtClean="0"/>
              <a:t>‹#›</a:t>
            </a:fld>
            <a:endParaRPr lang="en-US"/>
          </a:p>
        </p:txBody>
      </p:sp>
    </p:spTree>
    <p:extLst>
      <p:ext uri="{BB962C8B-B14F-4D97-AF65-F5344CB8AC3E}">
        <p14:creationId xmlns:p14="http://schemas.microsoft.com/office/powerpoint/2010/main" val="72047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030B524-93C9-0849-A56B-A9C7AB5C249C}" type="datetime1">
              <a:rPr lang="en-US" smtClean="0"/>
              <a:t>6/14/22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MODIS/VIIRS Atmo. Discipline Virtual Mtg. May 2022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1">
                <a:solidFill>
                  <a:srgbClr val="000000"/>
                </a:solidFill>
              </a:defRPr>
            </a:lvl1pPr>
          </a:lstStyle>
          <a:p>
            <a:fld id="{C0137D2A-484A-FE43-821F-C39C504DA1E2}" type="slidenum">
              <a:rPr lang="en-US" smtClean="0"/>
              <a:pPr/>
              <a:t>‹#›</a:t>
            </a:fld>
            <a:endParaRPr lang="en-US"/>
          </a:p>
        </p:txBody>
      </p:sp>
    </p:spTree>
    <p:extLst>
      <p:ext uri="{BB962C8B-B14F-4D97-AF65-F5344CB8AC3E}">
        <p14:creationId xmlns:p14="http://schemas.microsoft.com/office/powerpoint/2010/main" val="1428485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mosphere-imager.gsfc.nasa.gov/"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57199" y="96960"/>
            <a:ext cx="8145263" cy="770704"/>
          </a:xfrm>
          <a:prstGeom prst="rect">
            <a:avLst/>
          </a:prstGeom>
          <a:noFill/>
          <a:ln w="9525">
            <a:noFill/>
            <a:miter lim="800000"/>
            <a:headEnd/>
            <a:tailEnd/>
          </a:ln>
        </p:spPr>
        <p:txBody>
          <a:bodyPr wrap="square" lIns="62209" tIns="31105" rIns="62209" bIns="31105" anchor="ctr">
            <a:spAutoFit/>
          </a:bodyPr>
          <a:lstStyle/>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b="1" dirty="0">
                <a:solidFill>
                  <a:srgbClr val="000000"/>
                </a:solidFill>
                <a:latin typeface="+mj-lt"/>
              </a:rPr>
              <a:t>Cloud Mask and Cloud-Top/Optical Properties: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b="1" dirty="0">
                <a:solidFill>
                  <a:srgbClr val="000000"/>
                </a:solidFill>
                <a:latin typeface="+mj-lt"/>
              </a:rPr>
              <a:t>MODIS Standard &amp; MODIS/VIIRS Continuity Products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1000" b="1" dirty="0">
                <a:solidFill>
                  <a:srgbClr val="000000"/>
                </a:solidFill>
                <a:latin typeface="+mj-lt"/>
              </a:rPr>
              <a:t>PI: Meyer (cont.), </a:t>
            </a:r>
            <a:r>
              <a:rPr lang="en-GB" sz="1000" b="1" dirty="0" err="1">
                <a:solidFill>
                  <a:srgbClr val="000000"/>
                </a:solidFill>
                <a:latin typeface="+mj-lt"/>
              </a:rPr>
              <a:t>Platnick</a:t>
            </a:r>
            <a:r>
              <a:rPr lang="en-GB" sz="1000" b="1" dirty="0">
                <a:solidFill>
                  <a:srgbClr val="000000"/>
                </a:solidFill>
                <a:latin typeface="+mj-lt"/>
              </a:rPr>
              <a:t> (standard); Co-Is: Holz, Wang; Team: Amarasinghe, Wind, Miller, Hubanks, Veglio, Dutcher</a:t>
            </a:r>
            <a:endParaRPr lang="en-GB" sz="1000" b="1" dirty="0">
              <a:solidFill>
                <a:srgbClr val="000000"/>
              </a:solidFill>
              <a:latin typeface="+mj-lt"/>
              <a:cs typeface="Calibri"/>
            </a:endParaRPr>
          </a:p>
        </p:txBody>
      </p:sp>
      <p:cxnSp>
        <p:nvCxnSpPr>
          <p:cNvPr id="18" name="Straight Connector 17"/>
          <p:cNvCxnSpPr>
            <a:cxnSpLocks/>
          </p:cNvCxnSpPr>
          <p:nvPr/>
        </p:nvCxnSpPr>
        <p:spPr>
          <a:xfrm>
            <a:off x="457199" y="837617"/>
            <a:ext cx="8145263"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933F246-CE6C-5D41-AF5B-7F357DCA25E2}"/>
              </a:ext>
            </a:extLst>
          </p:cNvPr>
          <p:cNvSpPr txBox="1"/>
          <p:nvPr/>
        </p:nvSpPr>
        <p:spPr>
          <a:xfrm>
            <a:off x="4871290" y="985797"/>
            <a:ext cx="3731172" cy="3354765"/>
          </a:xfrm>
          <a:prstGeom prst="rect">
            <a:avLst/>
          </a:prstGeom>
          <a:solidFill>
            <a:schemeClr val="accent3">
              <a:lumMod val="20000"/>
              <a:lumOff val="80000"/>
            </a:schemeClr>
          </a:solidFill>
          <a:ln>
            <a:solidFill>
              <a:schemeClr val="tx1"/>
            </a:solidFill>
          </a:ln>
        </p:spPr>
        <p:txBody>
          <a:bodyPr wrap="square" rtlCol="0">
            <a:spAutoFit/>
          </a:bodyPr>
          <a:lstStyle/>
          <a:p>
            <a:r>
              <a:rPr lang="en-US" sz="1600" dirty="0"/>
              <a:t>Objectives:</a:t>
            </a:r>
          </a:p>
          <a:p>
            <a:pPr marL="176213" indent="-168275">
              <a:buFont typeface="Arial" panose="020B0604020202020204" pitchFamily="34" charset="0"/>
              <a:buChar char="•"/>
            </a:pPr>
            <a:r>
              <a:rPr lang="en-US" sz="1400" dirty="0"/>
              <a:t>To continue maintaining the C6.1 MODIS standard cloud optical property products and to prepare and implement key advancements for C7 reprocessing</a:t>
            </a:r>
          </a:p>
          <a:p>
            <a:pPr marL="176213" indent="-168275">
              <a:buFont typeface="Arial" panose="020B0604020202020204" pitchFamily="34" charset="0"/>
              <a:buChar char="•"/>
            </a:pPr>
            <a:r>
              <a:rPr lang="en-US" sz="1400" dirty="0"/>
              <a:t>To continue advancing the common CLDPROP algorithm designed to provide continuity between EOS MODIS and the VIIRS imagers on SNPP and NOAA-20+</a:t>
            </a:r>
          </a:p>
          <a:p>
            <a:pPr marL="176213" indent="-168275">
              <a:buFont typeface="Arial" panose="020B0604020202020204" pitchFamily="34" charset="0"/>
              <a:buChar char="•"/>
            </a:pPr>
            <a:r>
              <a:rPr lang="en-US" sz="1400" dirty="0"/>
              <a:t>To </a:t>
            </a:r>
            <a:r>
              <a:rPr lang="en-US" sz="1400"/>
              <a:t>coordinate the </a:t>
            </a:r>
            <a:r>
              <a:rPr lang="en-US" sz="1400" dirty="0"/>
              <a:t>LEO continuity efforts with parallel advanced Geostationary imager algorithm efforts to achieve an internally consistent NASA Program of Record for clouds that is expected to support upcoming Designated Observables missions (e.g., AOS)</a:t>
            </a:r>
          </a:p>
        </p:txBody>
      </p:sp>
      <p:sp>
        <p:nvSpPr>
          <p:cNvPr id="8" name="Footer Placeholder 7">
            <a:extLst>
              <a:ext uri="{FF2B5EF4-FFF2-40B4-BE49-F238E27FC236}">
                <a16:creationId xmlns:a16="http://schemas.microsoft.com/office/drawing/2014/main" id="{30D07C1F-FB85-9C4B-8A34-F0368C2EB818}"/>
              </a:ext>
            </a:extLst>
          </p:cNvPr>
          <p:cNvSpPr>
            <a:spLocks noGrp="1"/>
          </p:cNvSpPr>
          <p:nvPr>
            <p:ph type="ftr" sz="quarter" idx="11"/>
          </p:nvPr>
        </p:nvSpPr>
        <p:spPr/>
        <p:txBody>
          <a:bodyPr/>
          <a:lstStyle/>
          <a:p>
            <a:r>
              <a:rPr lang="en-US" dirty="0"/>
              <a:t>MODIS/VIIRS </a:t>
            </a:r>
            <a:r>
              <a:rPr lang="en-US" dirty="0" err="1"/>
              <a:t>Atmo</a:t>
            </a:r>
            <a:r>
              <a:rPr lang="en-US" dirty="0"/>
              <a:t>. Discipline Virtual Mtg. May 2022 </a:t>
            </a:r>
          </a:p>
        </p:txBody>
      </p:sp>
      <p:sp>
        <p:nvSpPr>
          <p:cNvPr id="9" name="Slide Number Placeholder 8">
            <a:extLst>
              <a:ext uri="{FF2B5EF4-FFF2-40B4-BE49-F238E27FC236}">
                <a16:creationId xmlns:a16="http://schemas.microsoft.com/office/drawing/2014/main" id="{41471E32-7F5D-8E45-92A7-BAE601B11C61}"/>
              </a:ext>
            </a:extLst>
          </p:cNvPr>
          <p:cNvSpPr>
            <a:spLocks noGrp="1"/>
          </p:cNvSpPr>
          <p:nvPr>
            <p:ph type="sldNum" sz="quarter" idx="12"/>
          </p:nvPr>
        </p:nvSpPr>
        <p:spPr/>
        <p:txBody>
          <a:bodyPr/>
          <a:lstStyle/>
          <a:p>
            <a:fld id="{C0137D2A-484A-FE43-821F-C39C504DA1E2}" type="slidenum">
              <a:rPr lang="en-US" smtClean="0"/>
              <a:t>1</a:t>
            </a:fld>
            <a:endParaRPr lang="en-US"/>
          </a:p>
        </p:txBody>
      </p:sp>
      <p:sp>
        <p:nvSpPr>
          <p:cNvPr id="12" name="TextBox 11">
            <a:extLst>
              <a:ext uri="{FF2B5EF4-FFF2-40B4-BE49-F238E27FC236}">
                <a16:creationId xmlns:a16="http://schemas.microsoft.com/office/drawing/2014/main" id="{6BA3D33C-3600-A14F-8BBE-BB15D4239453}"/>
              </a:ext>
            </a:extLst>
          </p:cNvPr>
          <p:cNvSpPr txBox="1"/>
          <p:nvPr/>
        </p:nvSpPr>
        <p:spPr>
          <a:xfrm>
            <a:off x="190584" y="863247"/>
            <a:ext cx="4584616" cy="4031873"/>
          </a:xfrm>
          <a:prstGeom prst="rect">
            <a:avLst/>
          </a:prstGeom>
          <a:noFill/>
          <a:ln>
            <a:noFill/>
          </a:ln>
        </p:spPr>
        <p:txBody>
          <a:bodyPr wrap="square" lIns="91440" tIns="45720" rIns="91440" bIns="45720" rtlCol="0" anchor="t">
            <a:spAutoFit/>
          </a:bodyPr>
          <a:lstStyle/>
          <a:p>
            <a:r>
              <a:rPr lang="en-US" sz="1600" dirty="0"/>
              <a:t>Multiple Ongoing Efforts</a:t>
            </a:r>
          </a:p>
          <a:p>
            <a:pPr marL="175895" indent="-168275">
              <a:buFont typeface="Arial" panose="020B0604020202020204" pitchFamily="34" charset="0"/>
              <a:buChar char="•"/>
            </a:pPr>
            <a:r>
              <a:rPr lang="en-US" sz="1600" dirty="0"/>
              <a:t>Trending analysis of MOD/MYD06 C6.1 </a:t>
            </a:r>
            <a:r>
              <a:rPr lang="en-US" sz="1600" dirty="0">
                <a:ea typeface="+mn-lt"/>
                <a:cs typeface="+mn-lt"/>
              </a:rPr>
              <a:t>(Standard)</a:t>
            </a:r>
            <a:r>
              <a:rPr lang="en-US" sz="1600" dirty="0"/>
              <a:t> and CLDPROP v1.1 (Continuity)</a:t>
            </a:r>
            <a:endParaRPr lang="en-US" sz="1600" dirty="0">
              <a:cs typeface="Calibri"/>
            </a:endParaRPr>
          </a:p>
          <a:p>
            <a:pPr marL="633095" lvl="1" indent="-168275">
              <a:buFont typeface="Arial" panose="020B0604020202020204" pitchFamily="34" charset="0"/>
              <a:buChar char="•"/>
            </a:pPr>
            <a:r>
              <a:rPr lang="en-US" sz="1600" dirty="0"/>
              <a:t>Evaluating algorithm and sensor consistency</a:t>
            </a:r>
            <a:endParaRPr lang="en-US" sz="1600" dirty="0">
              <a:cs typeface="Calibri"/>
            </a:endParaRPr>
          </a:p>
          <a:p>
            <a:pPr marL="633095" lvl="1" indent="-168275">
              <a:buFont typeface="Arial" panose="020B0604020202020204" pitchFamily="34" charset="0"/>
              <a:buChar char="•"/>
            </a:pPr>
            <a:r>
              <a:rPr lang="en-US" sz="1600" dirty="0"/>
              <a:t>Evaluating approaches for sensor data record “stitching”</a:t>
            </a:r>
            <a:endParaRPr lang="en-US" sz="1600" dirty="0">
              <a:cs typeface="Calibri"/>
            </a:endParaRPr>
          </a:p>
          <a:p>
            <a:pPr marL="175895" indent="-168275">
              <a:buFont typeface="Arial" panose="020B0604020202020204" pitchFamily="34" charset="0"/>
              <a:buChar char="•"/>
            </a:pPr>
            <a:r>
              <a:rPr lang="en-US" sz="1600" dirty="0"/>
              <a:t>Science tests for CLDMSK/CLDPROP v2 and MODIS Standard C7 algorithm updates</a:t>
            </a:r>
            <a:endParaRPr lang="en-US" sz="1600" dirty="0">
              <a:cs typeface="Calibri"/>
            </a:endParaRPr>
          </a:p>
          <a:p>
            <a:pPr marL="175895" indent="-168275">
              <a:buFont typeface="Arial" panose="020B0604020202020204" pitchFamily="34" charset="0"/>
              <a:buChar char="•"/>
            </a:pPr>
            <a:r>
              <a:rPr lang="en-US" sz="1600" dirty="0"/>
              <a:t>Engagement in community efforts:</a:t>
            </a:r>
            <a:endParaRPr lang="en-US" sz="1600" dirty="0">
              <a:cs typeface="Calibri"/>
            </a:endParaRPr>
          </a:p>
          <a:p>
            <a:pPr marL="633095" lvl="1" indent="-168275">
              <a:buFont typeface="Arial" panose="020B0604020202020204" pitchFamily="34" charset="0"/>
              <a:buChar char="•"/>
            </a:pPr>
            <a:r>
              <a:rPr lang="en-US" sz="1600" dirty="0"/>
              <a:t>Contributed to GEWEX cloud assessment (CLDMSK/CLDPROP and MODIS Standard)</a:t>
            </a:r>
            <a:endParaRPr lang="en-US" sz="1600" dirty="0">
              <a:cs typeface="Calibri"/>
            </a:endParaRPr>
          </a:p>
          <a:p>
            <a:pPr marL="633095" lvl="1" indent="-168275">
              <a:buFont typeface="Arial" panose="020B0604020202020204" pitchFamily="34" charset="0"/>
              <a:buChar char="•"/>
            </a:pPr>
            <a:r>
              <a:rPr lang="en-US" sz="1600" dirty="0"/>
              <a:t>Developed/released new COSP datasets for model evaluation (CLDMSK/CLDPROP; MODIS Standard in prep)</a:t>
            </a:r>
            <a:endParaRPr lang="en-US" sz="1600" dirty="0">
              <a:cs typeface="Calibri"/>
            </a:endParaRPr>
          </a:p>
          <a:p>
            <a:pPr marL="633095" lvl="1" indent="-168275">
              <a:buFont typeface="Arial" panose="020B0604020202020204" pitchFamily="34" charset="0"/>
              <a:buChar char="•"/>
            </a:pPr>
            <a:r>
              <a:rPr lang="en-US" sz="1600" dirty="0"/>
              <a:t>Maintain Atmosphere Discipline website (</a:t>
            </a:r>
            <a:r>
              <a:rPr lang="en-US" sz="1600" dirty="0">
                <a:hlinkClick r:id="rId3"/>
              </a:rPr>
              <a:t>https://atmosphere-imager.gsfc.nasa.gov/</a:t>
            </a:r>
            <a:r>
              <a:rPr lang="en-US" sz="1600" dirty="0"/>
              <a:t>)</a:t>
            </a:r>
            <a:endParaRPr lang="en-US" sz="1600" dirty="0">
              <a:cs typeface="Calibri"/>
            </a:endParaRPr>
          </a:p>
        </p:txBody>
      </p:sp>
      <p:pic>
        <p:nvPicPr>
          <p:cNvPr id="10" name="Picture 9" descr="Icon&#10;&#10;Description automatically generated">
            <a:extLst>
              <a:ext uri="{FF2B5EF4-FFF2-40B4-BE49-F238E27FC236}">
                <a16:creationId xmlns:a16="http://schemas.microsoft.com/office/drawing/2014/main" id="{EBDD7FA5-59E7-D019-6273-0A1204724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84" y="30433"/>
            <a:ext cx="917561" cy="758058"/>
          </a:xfrm>
          <a:prstGeom prst="rect">
            <a:avLst/>
          </a:prstGeom>
        </p:spPr>
      </p:pic>
    </p:spTree>
    <p:extLst>
      <p:ext uri="{BB962C8B-B14F-4D97-AF65-F5344CB8AC3E}">
        <p14:creationId xmlns:p14="http://schemas.microsoft.com/office/powerpoint/2010/main" val="40158408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2</a:t>
            </a:fld>
            <a:endParaRPr lang="en-US" dirty="0"/>
          </a:p>
        </p:txBody>
      </p:sp>
      <p:sp>
        <p:nvSpPr>
          <p:cNvPr id="13" name="Content Placeholder 2"/>
          <p:cNvSpPr txBox="1">
            <a:spLocks/>
          </p:cNvSpPr>
          <p:nvPr/>
        </p:nvSpPr>
        <p:spPr>
          <a:xfrm>
            <a:off x="602405" y="3242642"/>
            <a:ext cx="8193766" cy="1586322"/>
          </a:xfrm>
          <a:prstGeom prst="rect">
            <a:avLst/>
          </a:prstGeom>
        </p:spPr>
        <p:txBody>
          <a:bodyPr vert="horz" lIns="68580" tIns="34290" rIns="68580" bIns="3429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cs typeface="Cambria"/>
              </a:rPr>
              <a:t>Known Issues or Concerns</a:t>
            </a:r>
          </a:p>
          <a:p>
            <a:pPr marL="0" indent="0">
              <a:spcBef>
                <a:spcPts val="0"/>
              </a:spcBef>
              <a:buNone/>
            </a:pPr>
            <a:r>
              <a:rPr lang="en-US" sz="1600" dirty="0">
                <a:cs typeface="Cambria"/>
              </a:rPr>
              <a:t>https://atmosphere-</a:t>
            </a:r>
            <a:r>
              <a:rPr lang="en-US" sz="1600" dirty="0" err="1">
                <a:cs typeface="Cambria"/>
              </a:rPr>
              <a:t>imager.gsfc.nasa.gov</a:t>
            </a:r>
            <a:r>
              <a:rPr lang="en-US" sz="1600" dirty="0">
                <a:cs typeface="Cambria"/>
              </a:rPr>
              <a:t>/continuity/issues</a:t>
            </a:r>
          </a:p>
          <a:p>
            <a:pPr marL="0" indent="0">
              <a:buNone/>
            </a:pPr>
            <a:endParaRPr lang="en-US" sz="1600" b="1" dirty="0">
              <a:cs typeface="Cambria"/>
            </a:endParaRPr>
          </a:p>
          <a:p>
            <a:pPr marL="0" indent="0">
              <a:buNone/>
            </a:pPr>
            <a:r>
              <a:rPr lang="en-US" sz="1600" b="1" dirty="0">
                <a:cs typeface="Cambria"/>
              </a:rPr>
              <a:t>Recent/Relevant Publications</a:t>
            </a:r>
          </a:p>
          <a:p>
            <a:pPr marL="114300" lvl="1" indent="-106363">
              <a:spcBef>
                <a:spcPts val="0"/>
              </a:spcBef>
              <a:buNone/>
            </a:pPr>
            <a:r>
              <a:rPr lang="en-US" altLang="zh-CN" sz="1600" dirty="0"/>
              <a:t>Frey, R. A., et al. (2020), The continuity MODIS-VIIRS cloud mask, </a:t>
            </a:r>
            <a:r>
              <a:rPr lang="en-US" altLang="zh-CN" sz="1600" i="1" dirty="0"/>
              <a:t>Remote Sens.</a:t>
            </a:r>
            <a:r>
              <a:rPr lang="en-US" altLang="zh-CN" sz="1600" dirty="0"/>
              <a:t>, 12, 3334, doi:10.3390/rs12203334.</a:t>
            </a:r>
          </a:p>
          <a:p>
            <a:pPr marL="114300" lvl="1" indent="-106363">
              <a:spcBef>
                <a:spcPts val="0"/>
              </a:spcBef>
              <a:buNone/>
            </a:pPr>
            <a:r>
              <a:rPr lang="en-US" altLang="zh-CN" sz="1600" dirty="0"/>
              <a:t>Meyer, K., et al. (2020), Derivation of shortwave radiometric adjustments for SNPP and NOAA-20 VIIRS for the NASA MODIS-VIIRS continuity cloud products, </a:t>
            </a:r>
            <a:r>
              <a:rPr lang="en-US" altLang="zh-CN" sz="1600" i="1" dirty="0"/>
              <a:t>Remote Sens.</a:t>
            </a:r>
            <a:r>
              <a:rPr lang="en-US" altLang="zh-CN" sz="1600" dirty="0"/>
              <a:t>, 12, 4096, doi:10.3390/rs12244096.</a:t>
            </a:r>
          </a:p>
          <a:p>
            <a:pPr marL="114300" lvl="1" indent="-106363">
              <a:spcBef>
                <a:spcPts val="0"/>
              </a:spcBef>
              <a:buNone/>
            </a:pPr>
            <a:r>
              <a:rPr lang="en-US" altLang="zh-CN" sz="1600" dirty="0" err="1"/>
              <a:t>Platnick</a:t>
            </a:r>
            <a:r>
              <a:rPr lang="en-US" altLang="zh-CN" sz="1600" dirty="0"/>
              <a:t>, S., et al. (2020), Sensitivity of multispectral imager liquid water cloud microphysical retrievals to the index of refraction, </a:t>
            </a:r>
            <a:r>
              <a:rPr lang="en-US" altLang="zh-CN" sz="1600" i="1" dirty="0"/>
              <a:t>Remote Sens.</a:t>
            </a:r>
            <a:r>
              <a:rPr lang="en-US" altLang="zh-CN" sz="1600" dirty="0"/>
              <a:t>, 12, 4165, doi:10.3390/rs12244165.</a:t>
            </a:r>
          </a:p>
          <a:p>
            <a:pPr marL="114300" lvl="1" indent="-106363">
              <a:spcBef>
                <a:spcPts val="0"/>
              </a:spcBef>
              <a:buNone/>
            </a:pPr>
            <a:r>
              <a:rPr lang="en-US" altLang="zh-CN" sz="1600" dirty="0" err="1"/>
              <a:t>Platnick</a:t>
            </a:r>
            <a:r>
              <a:rPr lang="en-US" altLang="zh-CN" sz="1600" dirty="0"/>
              <a:t>, S., et al. (2021), The NASA MODIS-VIIRS continuity cloud optical properties products, </a:t>
            </a:r>
            <a:r>
              <a:rPr lang="en-US" altLang="zh-CN" sz="1600" i="1" dirty="0"/>
              <a:t>Remote Sens.</a:t>
            </a:r>
            <a:r>
              <a:rPr lang="en-US" altLang="zh-CN" sz="1600" dirty="0"/>
              <a:t>, 13, 2, doi:10.3390/rs13010002.</a:t>
            </a:r>
          </a:p>
        </p:txBody>
      </p:sp>
      <p:sp>
        <p:nvSpPr>
          <p:cNvPr id="8" name="Text Box 1">
            <a:extLst>
              <a:ext uri="{FF2B5EF4-FFF2-40B4-BE49-F238E27FC236}">
                <a16:creationId xmlns:a16="http://schemas.microsoft.com/office/drawing/2014/main" id="{B89F41A2-F719-EB4F-ADFE-1864576A0371}"/>
              </a:ext>
            </a:extLst>
          </p:cNvPr>
          <p:cNvSpPr txBox="1">
            <a:spLocks noChangeArrowheads="1"/>
          </p:cNvSpPr>
          <p:nvPr/>
        </p:nvSpPr>
        <p:spPr bwMode="auto">
          <a:xfrm>
            <a:off x="1371600" y="153330"/>
            <a:ext cx="6655377" cy="678371"/>
          </a:xfrm>
          <a:prstGeom prst="rect">
            <a:avLst/>
          </a:prstGeom>
          <a:noFill/>
          <a:ln w="9525">
            <a:noFill/>
            <a:miter lim="800000"/>
            <a:headEnd/>
            <a:tailEnd/>
          </a:ln>
        </p:spPr>
        <p:txBody>
          <a:bodyPr wrap="square" lIns="62209" tIns="31105" rIns="62209" bIns="31105" anchor="ctr">
            <a:spAutoFit/>
          </a:bodyPr>
          <a:lstStyle/>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Cloud Mask and Cloud-Top/Optical Properties: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MODIS Standard &amp; MODIS/VIIRS Continuity Products</a:t>
            </a:r>
          </a:p>
        </p:txBody>
      </p:sp>
      <p:cxnSp>
        <p:nvCxnSpPr>
          <p:cNvPr id="9" name="Straight Connector 8">
            <a:extLst>
              <a:ext uri="{FF2B5EF4-FFF2-40B4-BE49-F238E27FC236}">
                <a16:creationId xmlns:a16="http://schemas.microsoft.com/office/drawing/2014/main" id="{24548BEA-6A5E-054F-9129-4F898D8E16FA}"/>
              </a:ext>
            </a:extLst>
          </p:cNvPr>
          <p:cNvCxnSpPr>
            <a:cxnSpLocks/>
          </p:cNvCxnSpPr>
          <p:nvPr/>
        </p:nvCxnSpPr>
        <p:spPr>
          <a:xfrm>
            <a:off x="457199" y="837617"/>
            <a:ext cx="8145263"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5150DA41-F635-3B48-AD3E-28635B5918C7}"/>
              </a:ext>
            </a:extLst>
          </p:cNvPr>
          <p:cNvSpPr>
            <a:spLocks noGrp="1"/>
          </p:cNvSpPr>
          <p:nvPr>
            <p:ph type="ftr" sz="quarter" idx="11"/>
          </p:nvPr>
        </p:nvSpPr>
        <p:spPr/>
        <p:txBody>
          <a:bodyPr/>
          <a:lstStyle/>
          <a:p>
            <a:r>
              <a:rPr lang="en-US"/>
              <a:t>MODIS/VIIRS Atmo. Discipline Virtual Mtg. May 2022 </a:t>
            </a:r>
            <a:endParaRPr lang="en-US" dirty="0"/>
          </a:p>
        </p:txBody>
      </p:sp>
      <p:pic>
        <p:nvPicPr>
          <p:cNvPr id="12" name="Picture 11" descr="Icon&#10;&#10;Description automatically generated">
            <a:extLst>
              <a:ext uri="{FF2B5EF4-FFF2-40B4-BE49-F238E27FC236}">
                <a16:creationId xmlns:a16="http://schemas.microsoft.com/office/drawing/2014/main" id="{ABB74A38-D950-7AC0-6013-9FA62DAE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84" y="30433"/>
            <a:ext cx="917561" cy="758058"/>
          </a:xfrm>
          <a:prstGeom prst="rect">
            <a:avLst/>
          </a:prstGeom>
        </p:spPr>
      </p:pic>
      <p:pic>
        <p:nvPicPr>
          <p:cNvPr id="5" name="Picture 4">
            <a:extLst>
              <a:ext uri="{FF2B5EF4-FFF2-40B4-BE49-F238E27FC236}">
                <a16:creationId xmlns:a16="http://schemas.microsoft.com/office/drawing/2014/main" id="{7D2BF755-29C6-6423-EB83-4C8E2810C59A}"/>
              </a:ext>
            </a:extLst>
          </p:cNvPr>
          <p:cNvPicPr>
            <a:picLocks noChangeAspect="1"/>
          </p:cNvPicPr>
          <p:nvPr/>
        </p:nvPicPr>
        <p:blipFill>
          <a:blip r:embed="rId4"/>
          <a:stretch>
            <a:fillRect/>
          </a:stretch>
        </p:blipFill>
        <p:spPr>
          <a:xfrm>
            <a:off x="2268299" y="877769"/>
            <a:ext cx="6656294" cy="5143500"/>
          </a:xfrm>
          <a:prstGeom prst="rect">
            <a:avLst/>
          </a:prstGeom>
        </p:spPr>
      </p:pic>
      <p:sp>
        <p:nvSpPr>
          <p:cNvPr id="7" name="TextBox 6">
            <a:extLst>
              <a:ext uri="{FF2B5EF4-FFF2-40B4-BE49-F238E27FC236}">
                <a16:creationId xmlns:a16="http://schemas.microsoft.com/office/drawing/2014/main" id="{524A8AC0-868F-574D-128C-AEC597D55336}"/>
              </a:ext>
            </a:extLst>
          </p:cNvPr>
          <p:cNvSpPr txBox="1"/>
          <p:nvPr/>
        </p:nvSpPr>
        <p:spPr>
          <a:xfrm>
            <a:off x="190583" y="1277692"/>
            <a:ext cx="2077715" cy="830997"/>
          </a:xfrm>
          <a:prstGeom prst="rect">
            <a:avLst/>
          </a:prstGeom>
          <a:noFill/>
          <a:ln>
            <a:noFill/>
          </a:ln>
        </p:spPr>
        <p:txBody>
          <a:bodyPr wrap="square" lIns="91440" tIns="45720" rIns="91440" bIns="45720" rtlCol="0" anchor="t">
            <a:spAutoFit/>
          </a:bodyPr>
          <a:lstStyle/>
          <a:p>
            <a:r>
              <a:rPr lang="en-US" sz="1600" dirty="0">
                <a:cs typeface="Calibri"/>
              </a:rPr>
              <a:t>MODIS/VIIRS Continuity processing history (at right)</a:t>
            </a:r>
          </a:p>
        </p:txBody>
      </p:sp>
      <p:sp>
        <p:nvSpPr>
          <p:cNvPr id="10" name="TextBox 9">
            <a:extLst>
              <a:ext uri="{FF2B5EF4-FFF2-40B4-BE49-F238E27FC236}">
                <a16:creationId xmlns:a16="http://schemas.microsoft.com/office/drawing/2014/main" id="{198C1F36-CC1C-1EF0-6C44-2B5B1CF6067D}"/>
              </a:ext>
            </a:extLst>
          </p:cNvPr>
          <p:cNvSpPr txBox="1"/>
          <p:nvPr/>
        </p:nvSpPr>
        <p:spPr>
          <a:xfrm>
            <a:off x="190583" y="870599"/>
            <a:ext cx="7836394" cy="338554"/>
          </a:xfrm>
          <a:prstGeom prst="rect">
            <a:avLst/>
          </a:prstGeom>
          <a:noFill/>
          <a:ln>
            <a:noFill/>
          </a:ln>
        </p:spPr>
        <p:txBody>
          <a:bodyPr wrap="square" lIns="91440" tIns="45720" rIns="91440" bIns="45720" rtlCol="0" anchor="t">
            <a:spAutoFit/>
          </a:bodyPr>
          <a:lstStyle/>
          <a:p>
            <a:r>
              <a:rPr lang="en-US" sz="1600" dirty="0">
                <a:cs typeface="Calibri"/>
              </a:rPr>
              <a:t>MODIS Standard C6.1 reprocessing occurred in 2017, forward processing ongoing</a:t>
            </a:r>
          </a:p>
        </p:txBody>
      </p:sp>
    </p:spTree>
    <p:extLst>
      <p:ext uri="{BB962C8B-B14F-4D97-AF65-F5344CB8AC3E}">
        <p14:creationId xmlns:p14="http://schemas.microsoft.com/office/powerpoint/2010/main" val="164375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3</a:t>
            </a:fld>
            <a:endParaRPr lang="en-US" dirty="0"/>
          </a:p>
        </p:txBody>
      </p:sp>
      <p:sp>
        <p:nvSpPr>
          <p:cNvPr id="2" name="Footer Placeholder 1">
            <a:extLst>
              <a:ext uri="{FF2B5EF4-FFF2-40B4-BE49-F238E27FC236}">
                <a16:creationId xmlns:a16="http://schemas.microsoft.com/office/drawing/2014/main" id="{5150DA41-F635-3B48-AD3E-28635B5918C7}"/>
              </a:ext>
            </a:extLst>
          </p:cNvPr>
          <p:cNvSpPr>
            <a:spLocks noGrp="1"/>
          </p:cNvSpPr>
          <p:nvPr>
            <p:ph type="ftr" sz="quarter" idx="11"/>
          </p:nvPr>
        </p:nvSpPr>
        <p:spPr/>
        <p:txBody>
          <a:bodyPr/>
          <a:lstStyle/>
          <a:p>
            <a:r>
              <a:rPr lang="en-US"/>
              <a:t>MODIS/VIIRS Atmo. Discipline Virtual Mtg. May 2022 </a:t>
            </a:r>
            <a:endParaRPr lang="en-US" dirty="0"/>
          </a:p>
        </p:txBody>
      </p:sp>
      <p:pic>
        <p:nvPicPr>
          <p:cNvPr id="6" name="Picture 5">
            <a:extLst>
              <a:ext uri="{FF2B5EF4-FFF2-40B4-BE49-F238E27FC236}">
                <a16:creationId xmlns:a16="http://schemas.microsoft.com/office/drawing/2014/main" id="{262D062E-AF65-4097-6D33-8028F7F0FB39}"/>
              </a:ext>
            </a:extLst>
          </p:cNvPr>
          <p:cNvPicPr>
            <a:picLocks noChangeAspect="1"/>
          </p:cNvPicPr>
          <p:nvPr/>
        </p:nvPicPr>
        <p:blipFill>
          <a:blip r:embed="rId3"/>
          <a:stretch>
            <a:fillRect/>
          </a:stretch>
        </p:blipFill>
        <p:spPr>
          <a:xfrm>
            <a:off x="144286" y="1404580"/>
            <a:ext cx="2377440" cy="1395095"/>
          </a:xfrm>
          <a:prstGeom prst="rect">
            <a:avLst/>
          </a:prstGeom>
        </p:spPr>
      </p:pic>
      <p:sp>
        <p:nvSpPr>
          <p:cNvPr id="7" name="TextBox 6">
            <a:extLst>
              <a:ext uri="{FF2B5EF4-FFF2-40B4-BE49-F238E27FC236}">
                <a16:creationId xmlns:a16="http://schemas.microsoft.com/office/drawing/2014/main" id="{94956210-C3B9-E080-E591-349F374B165C}"/>
              </a:ext>
            </a:extLst>
          </p:cNvPr>
          <p:cNvSpPr txBox="1"/>
          <p:nvPr/>
        </p:nvSpPr>
        <p:spPr>
          <a:xfrm>
            <a:off x="63661" y="825825"/>
            <a:ext cx="4462041" cy="369332"/>
          </a:xfrm>
          <a:prstGeom prst="rect">
            <a:avLst/>
          </a:prstGeom>
          <a:noFill/>
        </p:spPr>
        <p:txBody>
          <a:bodyPr wrap="square" rtlCol="0">
            <a:spAutoFit/>
          </a:bodyPr>
          <a:lstStyle/>
          <a:p>
            <a:r>
              <a:rPr lang="en-US" b="1" dirty="0"/>
              <a:t>Trending Analysis</a:t>
            </a:r>
          </a:p>
        </p:txBody>
      </p:sp>
      <p:sp>
        <p:nvSpPr>
          <p:cNvPr id="11" name="TextBox 10">
            <a:extLst>
              <a:ext uri="{FF2B5EF4-FFF2-40B4-BE49-F238E27FC236}">
                <a16:creationId xmlns:a16="http://schemas.microsoft.com/office/drawing/2014/main" id="{A91F5781-0356-5D14-C613-76D10A5415F9}"/>
              </a:ext>
            </a:extLst>
          </p:cNvPr>
          <p:cNvSpPr txBox="1"/>
          <p:nvPr/>
        </p:nvSpPr>
        <p:spPr>
          <a:xfrm>
            <a:off x="63661" y="1119323"/>
            <a:ext cx="1979270" cy="276999"/>
          </a:xfrm>
          <a:prstGeom prst="rect">
            <a:avLst/>
          </a:prstGeom>
          <a:noFill/>
        </p:spPr>
        <p:txBody>
          <a:bodyPr wrap="square" rtlCol="0">
            <a:spAutoFit/>
          </a:bodyPr>
          <a:lstStyle/>
          <a:p>
            <a:r>
              <a:rPr lang="en-US" sz="1200" dirty="0"/>
              <a:t>Approach</a:t>
            </a:r>
          </a:p>
        </p:txBody>
      </p:sp>
      <p:pic>
        <p:nvPicPr>
          <p:cNvPr id="15" name="Picture 14">
            <a:extLst>
              <a:ext uri="{FF2B5EF4-FFF2-40B4-BE49-F238E27FC236}">
                <a16:creationId xmlns:a16="http://schemas.microsoft.com/office/drawing/2014/main" id="{857ED9D2-7911-0570-6732-E3CA149C0D33}"/>
              </a:ext>
            </a:extLst>
          </p:cNvPr>
          <p:cNvPicPr>
            <a:picLocks noChangeAspect="1"/>
          </p:cNvPicPr>
          <p:nvPr/>
        </p:nvPicPr>
        <p:blipFill>
          <a:blip r:embed="rId4"/>
          <a:stretch>
            <a:fillRect/>
          </a:stretch>
        </p:blipFill>
        <p:spPr>
          <a:xfrm>
            <a:off x="2605430" y="849410"/>
            <a:ext cx="3474720" cy="1276776"/>
          </a:xfrm>
          <a:prstGeom prst="rect">
            <a:avLst/>
          </a:prstGeom>
        </p:spPr>
      </p:pic>
      <p:pic>
        <p:nvPicPr>
          <p:cNvPr id="17" name="Picture 16">
            <a:extLst>
              <a:ext uri="{FF2B5EF4-FFF2-40B4-BE49-F238E27FC236}">
                <a16:creationId xmlns:a16="http://schemas.microsoft.com/office/drawing/2014/main" id="{8834E40A-E960-0D6C-C444-5817EAC8089D}"/>
              </a:ext>
            </a:extLst>
          </p:cNvPr>
          <p:cNvPicPr>
            <a:picLocks noChangeAspect="1"/>
          </p:cNvPicPr>
          <p:nvPr/>
        </p:nvPicPr>
        <p:blipFill>
          <a:blip r:embed="rId5"/>
          <a:stretch>
            <a:fillRect/>
          </a:stretch>
        </p:blipFill>
        <p:spPr>
          <a:xfrm>
            <a:off x="5524994" y="2065281"/>
            <a:ext cx="3474720" cy="1278301"/>
          </a:xfrm>
          <a:prstGeom prst="rect">
            <a:avLst/>
          </a:prstGeom>
        </p:spPr>
      </p:pic>
      <p:sp>
        <p:nvSpPr>
          <p:cNvPr id="18" name="TextBox 17">
            <a:extLst>
              <a:ext uri="{FF2B5EF4-FFF2-40B4-BE49-F238E27FC236}">
                <a16:creationId xmlns:a16="http://schemas.microsoft.com/office/drawing/2014/main" id="{FAC0E5E2-0616-0249-920B-1F54EB5A4B86}"/>
              </a:ext>
            </a:extLst>
          </p:cNvPr>
          <p:cNvSpPr txBox="1"/>
          <p:nvPr/>
        </p:nvSpPr>
        <p:spPr>
          <a:xfrm>
            <a:off x="63661" y="3341812"/>
            <a:ext cx="4462041" cy="369332"/>
          </a:xfrm>
          <a:prstGeom prst="rect">
            <a:avLst/>
          </a:prstGeom>
          <a:noFill/>
        </p:spPr>
        <p:txBody>
          <a:bodyPr wrap="square" rtlCol="0">
            <a:spAutoFit/>
          </a:bodyPr>
          <a:lstStyle/>
          <a:p>
            <a:r>
              <a:rPr lang="en-US" b="1" dirty="0"/>
              <a:t>Merging MODIS/VIIRS Data Records</a:t>
            </a:r>
          </a:p>
        </p:txBody>
      </p:sp>
      <p:sp>
        <p:nvSpPr>
          <p:cNvPr id="19" name="TextBox 18">
            <a:extLst>
              <a:ext uri="{FF2B5EF4-FFF2-40B4-BE49-F238E27FC236}">
                <a16:creationId xmlns:a16="http://schemas.microsoft.com/office/drawing/2014/main" id="{C7CB9891-9071-77C2-5A25-C9B800350D75}"/>
              </a:ext>
            </a:extLst>
          </p:cNvPr>
          <p:cNvSpPr txBox="1"/>
          <p:nvPr/>
        </p:nvSpPr>
        <p:spPr>
          <a:xfrm>
            <a:off x="6465562" y="1485424"/>
            <a:ext cx="2678438" cy="461665"/>
          </a:xfrm>
          <a:prstGeom prst="rect">
            <a:avLst/>
          </a:prstGeom>
          <a:noFill/>
        </p:spPr>
        <p:txBody>
          <a:bodyPr wrap="square" rtlCol="0">
            <a:spAutoFit/>
          </a:bodyPr>
          <a:lstStyle/>
          <a:p>
            <a:r>
              <a:rPr lang="en-US" sz="1200" dirty="0">
                <a:solidFill>
                  <a:schemeClr val="accent1">
                    <a:lumMod val="75000"/>
                  </a:schemeClr>
                </a:solidFill>
              </a:rPr>
              <a:t>Inter-</a:t>
            </a:r>
            <a:r>
              <a:rPr lang="en-US" sz="1200" i="1" dirty="0">
                <a:solidFill>
                  <a:schemeClr val="accent1">
                    <a:lumMod val="75000"/>
                  </a:schemeClr>
                </a:solidFill>
              </a:rPr>
              <a:t>Algorithm</a:t>
            </a:r>
            <a:r>
              <a:rPr lang="en-US" sz="1200" dirty="0">
                <a:solidFill>
                  <a:schemeClr val="accent1">
                    <a:lumMod val="75000"/>
                  </a:schemeClr>
                </a:solidFill>
              </a:rPr>
              <a:t> (Same Sensor) Trends:</a:t>
            </a:r>
          </a:p>
          <a:p>
            <a:r>
              <a:rPr lang="en-US" sz="1200" dirty="0">
                <a:solidFill>
                  <a:schemeClr val="accent1">
                    <a:lumMod val="75000"/>
                  </a:schemeClr>
                </a:solidFill>
              </a:rPr>
              <a:t>CLDPROP_L3 MODIS Aqua = MYD08</a:t>
            </a:r>
          </a:p>
        </p:txBody>
      </p:sp>
      <p:sp>
        <p:nvSpPr>
          <p:cNvPr id="20" name="TextBox 19">
            <a:extLst>
              <a:ext uri="{FF2B5EF4-FFF2-40B4-BE49-F238E27FC236}">
                <a16:creationId xmlns:a16="http://schemas.microsoft.com/office/drawing/2014/main" id="{B7FDC1C5-6B24-D065-4C99-82E9F03E001F}"/>
              </a:ext>
            </a:extLst>
          </p:cNvPr>
          <p:cNvSpPr txBox="1"/>
          <p:nvPr/>
        </p:nvSpPr>
        <p:spPr>
          <a:xfrm>
            <a:off x="2521726" y="2683074"/>
            <a:ext cx="2660681" cy="461665"/>
          </a:xfrm>
          <a:prstGeom prst="rect">
            <a:avLst/>
          </a:prstGeom>
          <a:noFill/>
        </p:spPr>
        <p:txBody>
          <a:bodyPr wrap="square" rtlCol="0">
            <a:spAutoFit/>
          </a:bodyPr>
          <a:lstStyle/>
          <a:p>
            <a:pPr algn="r"/>
            <a:r>
              <a:rPr lang="en-US" sz="1200" dirty="0">
                <a:solidFill>
                  <a:srgbClr val="C00000"/>
                </a:solidFill>
              </a:rPr>
              <a:t>Inter-</a:t>
            </a:r>
            <a:r>
              <a:rPr lang="en-US" sz="1200" i="1" dirty="0">
                <a:solidFill>
                  <a:srgbClr val="C00000"/>
                </a:solidFill>
              </a:rPr>
              <a:t>Sensor</a:t>
            </a:r>
            <a:r>
              <a:rPr lang="en-US" sz="1200" dirty="0">
                <a:solidFill>
                  <a:srgbClr val="C00000"/>
                </a:solidFill>
              </a:rPr>
              <a:t> (Same Algorithm) Trends:</a:t>
            </a:r>
          </a:p>
          <a:p>
            <a:pPr algn="r"/>
            <a:r>
              <a:rPr lang="en-US" sz="1200" dirty="0">
                <a:solidFill>
                  <a:srgbClr val="C00000"/>
                </a:solidFill>
              </a:rPr>
              <a:t>Aqua MODIS = SNPP VIIRS</a:t>
            </a:r>
          </a:p>
        </p:txBody>
      </p:sp>
      <p:sp>
        <p:nvSpPr>
          <p:cNvPr id="24" name="Text Box 1">
            <a:extLst>
              <a:ext uri="{FF2B5EF4-FFF2-40B4-BE49-F238E27FC236}">
                <a16:creationId xmlns:a16="http://schemas.microsoft.com/office/drawing/2014/main" id="{3449BCF7-E8D1-B300-29A2-B3A2DD97723D}"/>
              </a:ext>
            </a:extLst>
          </p:cNvPr>
          <p:cNvSpPr txBox="1">
            <a:spLocks noChangeArrowheads="1"/>
          </p:cNvSpPr>
          <p:nvPr/>
        </p:nvSpPr>
        <p:spPr bwMode="auto">
          <a:xfrm>
            <a:off x="1371600" y="153330"/>
            <a:ext cx="6655377" cy="678371"/>
          </a:xfrm>
          <a:prstGeom prst="rect">
            <a:avLst/>
          </a:prstGeom>
          <a:noFill/>
          <a:ln w="9525">
            <a:noFill/>
            <a:miter lim="800000"/>
            <a:headEnd/>
            <a:tailEnd/>
          </a:ln>
        </p:spPr>
        <p:txBody>
          <a:bodyPr wrap="square" lIns="62209" tIns="31105" rIns="62209" bIns="31105" anchor="ctr">
            <a:spAutoFit/>
          </a:bodyPr>
          <a:lstStyle/>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Cloud Mask and Cloud-Top/Optical Properties: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MODIS Standard &amp; MODIS/VIIRS Continuity Products</a:t>
            </a:r>
          </a:p>
        </p:txBody>
      </p:sp>
      <p:cxnSp>
        <p:nvCxnSpPr>
          <p:cNvPr id="25" name="Straight Connector 24">
            <a:extLst>
              <a:ext uri="{FF2B5EF4-FFF2-40B4-BE49-F238E27FC236}">
                <a16:creationId xmlns:a16="http://schemas.microsoft.com/office/drawing/2014/main" id="{7CA364D0-91EC-2793-C920-D2C83545BE0C}"/>
              </a:ext>
            </a:extLst>
          </p:cNvPr>
          <p:cNvCxnSpPr>
            <a:cxnSpLocks/>
          </p:cNvCxnSpPr>
          <p:nvPr/>
        </p:nvCxnSpPr>
        <p:spPr>
          <a:xfrm>
            <a:off x="457199" y="837617"/>
            <a:ext cx="8145263"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Icon&#10;&#10;Description automatically generated">
            <a:extLst>
              <a:ext uri="{FF2B5EF4-FFF2-40B4-BE49-F238E27FC236}">
                <a16:creationId xmlns:a16="http://schemas.microsoft.com/office/drawing/2014/main" id="{EB459A9C-6C45-7DB4-21DA-BAB76CD4F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84" y="30433"/>
            <a:ext cx="917561" cy="758058"/>
          </a:xfrm>
          <a:prstGeom prst="rect">
            <a:avLst/>
          </a:prstGeom>
        </p:spPr>
      </p:pic>
      <p:pic>
        <p:nvPicPr>
          <p:cNvPr id="28" name="Picture 27">
            <a:extLst>
              <a:ext uri="{FF2B5EF4-FFF2-40B4-BE49-F238E27FC236}">
                <a16:creationId xmlns:a16="http://schemas.microsoft.com/office/drawing/2014/main" id="{E9052C72-6D21-C13B-2120-7F2ED047A59D}"/>
              </a:ext>
            </a:extLst>
          </p:cNvPr>
          <p:cNvPicPr>
            <a:picLocks noChangeAspect="1"/>
          </p:cNvPicPr>
          <p:nvPr/>
        </p:nvPicPr>
        <p:blipFill>
          <a:blip r:embed="rId7"/>
          <a:stretch>
            <a:fillRect/>
          </a:stretch>
        </p:blipFill>
        <p:spPr>
          <a:xfrm>
            <a:off x="3026202" y="3578195"/>
            <a:ext cx="5816090" cy="1280160"/>
          </a:xfrm>
          <a:prstGeom prst="rect">
            <a:avLst/>
          </a:prstGeom>
        </p:spPr>
      </p:pic>
      <p:sp>
        <p:nvSpPr>
          <p:cNvPr id="29" name="TextBox 28">
            <a:extLst>
              <a:ext uri="{FF2B5EF4-FFF2-40B4-BE49-F238E27FC236}">
                <a16:creationId xmlns:a16="http://schemas.microsoft.com/office/drawing/2014/main" id="{484A81A4-0E23-F535-73D9-2E1340F533A5}"/>
              </a:ext>
            </a:extLst>
          </p:cNvPr>
          <p:cNvSpPr txBox="1"/>
          <p:nvPr/>
        </p:nvSpPr>
        <p:spPr>
          <a:xfrm>
            <a:off x="301708" y="3840608"/>
            <a:ext cx="2519141" cy="646331"/>
          </a:xfrm>
          <a:prstGeom prst="rect">
            <a:avLst/>
          </a:prstGeom>
          <a:noFill/>
        </p:spPr>
        <p:txBody>
          <a:bodyPr wrap="square" rtlCol="0">
            <a:spAutoFit/>
          </a:bodyPr>
          <a:lstStyle/>
          <a:p>
            <a:r>
              <a:rPr lang="en-US" sz="1200" dirty="0"/>
              <a:t>Approach at right: Compute mean VIIRS – MODIS difference over 2013, subtract from VIIRS</a:t>
            </a:r>
          </a:p>
        </p:txBody>
      </p:sp>
      <p:sp>
        <p:nvSpPr>
          <p:cNvPr id="30" name="TextBox 29">
            <a:extLst>
              <a:ext uri="{FF2B5EF4-FFF2-40B4-BE49-F238E27FC236}">
                <a16:creationId xmlns:a16="http://schemas.microsoft.com/office/drawing/2014/main" id="{EB4DF27F-39E1-BF03-02F1-9C0FF3D9B69F}"/>
              </a:ext>
            </a:extLst>
          </p:cNvPr>
          <p:cNvSpPr txBox="1"/>
          <p:nvPr/>
        </p:nvSpPr>
        <p:spPr>
          <a:xfrm>
            <a:off x="6163854" y="855985"/>
            <a:ext cx="2835860" cy="461665"/>
          </a:xfrm>
          <a:prstGeom prst="rect">
            <a:avLst/>
          </a:prstGeom>
          <a:noFill/>
        </p:spPr>
        <p:txBody>
          <a:bodyPr wrap="square" rtlCol="0">
            <a:spAutoFit/>
          </a:bodyPr>
          <a:lstStyle/>
          <a:p>
            <a:r>
              <a:rPr lang="en-US" sz="1200" b="1" dirty="0"/>
              <a:t>Example: Daytime Low Cloud Fraction</a:t>
            </a:r>
          </a:p>
          <a:p>
            <a:r>
              <a:rPr lang="en-US" sz="1200" b="1" dirty="0"/>
              <a:t>(CTP ≥ 800mb) Example</a:t>
            </a:r>
          </a:p>
        </p:txBody>
      </p:sp>
      <p:cxnSp>
        <p:nvCxnSpPr>
          <p:cNvPr id="32" name="Straight Arrow Connector 31">
            <a:extLst>
              <a:ext uri="{FF2B5EF4-FFF2-40B4-BE49-F238E27FC236}">
                <a16:creationId xmlns:a16="http://schemas.microsoft.com/office/drawing/2014/main" id="{0B7B4944-397A-A5A2-4514-642FF00402A3}"/>
              </a:ext>
            </a:extLst>
          </p:cNvPr>
          <p:cNvCxnSpPr>
            <a:cxnSpLocks/>
          </p:cNvCxnSpPr>
          <p:nvPr/>
        </p:nvCxnSpPr>
        <p:spPr>
          <a:xfrm flipH="1" flipV="1">
            <a:off x="6122002" y="1302672"/>
            <a:ext cx="343560" cy="431952"/>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70309AFE-FB33-D800-D386-ADC20A71B6C2}"/>
              </a:ext>
            </a:extLst>
          </p:cNvPr>
          <p:cNvCxnSpPr>
            <a:cxnSpLocks/>
          </p:cNvCxnSpPr>
          <p:nvPr/>
        </p:nvCxnSpPr>
        <p:spPr>
          <a:xfrm flipH="1">
            <a:off x="6134067" y="1724130"/>
            <a:ext cx="325248" cy="66389"/>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E653932-7F5A-0347-1D36-71AB7BB08A64}"/>
              </a:ext>
            </a:extLst>
          </p:cNvPr>
          <p:cNvCxnSpPr>
            <a:cxnSpLocks/>
            <a:stCxn id="20" idx="3"/>
          </p:cNvCxnSpPr>
          <p:nvPr/>
        </p:nvCxnSpPr>
        <p:spPr>
          <a:xfrm flipV="1">
            <a:off x="5182407" y="2571750"/>
            <a:ext cx="521996" cy="34215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7D3002BE-38FE-6307-D222-378B31C13703}"/>
              </a:ext>
            </a:extLst>
          </p:cNvPr>
          <p:cNvCxnSpPr>
            <a:stCxn id="20" idx="3"/>
          </p:cNvCxnSpPr>
          <p:nvPr/>
        </p:nvCxnSpPr>
        <p:spPr>
          <a:xfrm>
            <a:off x="5182407" y="2913907"/>
            <a:ext cx="473551" cy="10340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423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4</a:t>
            </a:fld>
            <a:endParaRPr lang="en-US" dirty="0"/>
          </a:p>
        </p:txBody>
      </p:sp>
      <p:sp>
        <p:nvSpPr>
          <p:cNvPr id="8" name="Text Box 1">
            <a:extLst>
              <a:ext uri="{FF2B5EF4-FFF2-40B4-BE49-F238E27FC236}">
                <a16:creationId xmlns:a16="http://schemas.microsoft.com/office/drawing/2014/main" id="{B89F41A2-F719-EB4F-ADFE-1864576A0371}"/>
              </a:ext>
            </a:extLst>
          </p:cNvPr>
          <p:cNvSpPr txBox="1">
            <a:spLocks noChangeArrowheads="1"/>
          </p:cNvSpPr>
          <p:nvPr/>
        </p:nvSpPr>
        <p:spPr bwMode="auto">
          <a:xfrm>
            <a:off x="1371600" y="153330"/>
            <a:ext cx="6655377" cy="678371"/>
          </a:xfrm>
          <a:prstGeom prst="rect">
            <a:avLst/>
          </a:prstGeom>
          <a:noFill/>
          <a:ln w="9525">
            <a:noFill/>
            <a:miter lim="800000"/>
            <a:headEnd/>
            <a:tailEnd/>
          </a:ln>
        </p:spPr>
        <p:txBody>
          <a:bodyPr wrap="square" lIns="62209" tIns="31105" rIns="62209" bIns="31105" anchor="ctr">
            <a:spAutoFit/>
          </a:bodyPr>
          <a:lstStyle/>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Cloud Mask and Cloud-Top/Optical Properties: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MODIS Standard &amp; MODIS/VIIRS Continuity Products</a:t>
            </a:r>
          </a:p>
        </p:txBody>
      </p:sp>
      <p:cxnSp>
        <p:nvCxnSpPr>
          <p:cNvPr id="9" name="Straight Connector 8">
            <a:extLst>
              <a:ext uri="{FF2B5EF4-FFF2-40B4-BE49-F238E27FC236}">
                <a16:creationId xmlns:a16="http://schemas.microsoft.com/office/drawing/2014/main" id="{24548BEA-6A5E-054F-9129-4F898D8E16FA}"/>
              </a:ext>
            </a:extLst>
          </p:cNvPr>
          <p:cNvCxnSpPr>
            <a:cxnSpLocks/>
          </p:cNvCxnSpPr>
          <p:nvPr/>
        </p:nvCxnSpPr>
        <p:spPr>
          <a:xfrm>
            <a:off x="457199" y="837617"/>
            <a:ext cx="8145263"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5150DA41-F635-3B48-AD3E-28635B5918C7}"/>
              </a:ext>
            </a:extLst>
          </p:cNvPr>
          <p:cNvSpPr>
            <a:spLocks noGrp="1"/>
          </p:cNvSpPr>
          <p:nvPr>
            <p:ph type="ftr" sz="quarter" idx="11"/>
          </p:nvPr>
        </p:nvSpPr>
        <p:spPr/>
        <p:txBody>
          <a:bodyPr/>
          <a:lstStyle/>
          <a:p>
            <a:r>
              <a:rPr lang="en-US"/>
              <a:t>MODIS/VIIRS Atmo. Discipline Virtual Mtg. May 2022 </a:t>
            </a:r>
            <a:endParaRPr lang="en-US" dirty="0"/>
          </a:p>
        </p:txBody>
      </p:sp>
      <p:pic>
        <p:nvPicPr>
          <p:cNvPr id="12" name="Picture 11" descr="Icon&#10;&#10;Description automatically generated">
            <a:extLst>
              <a:ext uri="{FF2B5EF4-FFF2-40B4-BE49-F238E27FC236}">
                <a16:creationId xmlns:a16="http://schemas.microsoft.com/office/drawing/2014/main" id="{ABB74A38-D950-7AC0-6013-9FA62DAE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84" y="30433"/>
            <a:ext cx="917561" cy="758058"/>
          </a:xfrm>
          <a:prstGeom prst="rect">
            <a:avLst/>
          </a:prstGeom>
        </p:spPr>
      </p:pic>
      <p:sp>
        <p:nvSpPr>
          <p:cNvPr id="5" name="TextBox 4">
            <a:extLst>
              <a:ext uri="{FF2B5EF4-FFF2-40B4-BE49-F238E27FC236}">
                <a16:creationId xmlns:a16="http://schemas.microsoft.com/office/drawing/2014/main" id="{49F62E08-D480-5153-5A95-E37DF11660C4}"/>
              </a:ext>
            </a:extLst>
          </p:cNvPr>
          <p:cNvSpPr txBox="1"/>
          <p:nvPr/>
        </p:nvSpPr>
        <p:spPr>
          <a:xfrm>
            <a:off x="91440" y="1322153"/>
            <a:ext cx="4026994" cy="954107"/>
          </a:xfrm>
          <a:prstGeom prst="rect">
            <a:avLst/>
          </a:prstGeom>
          <a:noFill/>
        </p:spPr>
        <p:txBody>
          <a:bodyPr wrap="square" rtlCol="0">
            <a:spAutoFit/>
          </a:bodyPr>
          <a:lstStyle/>
          <a:p>
            <a:pPr marL="4762"/>
            <a:r>
              <a:rPr lang="en-US" sz="1400" dirty="0"/>
              <a:t>New cloud-top properties algorithm (IROE) that also provides day/night ice cloud optical properties and enables leveraging AIRS and </a:t>
            </a:r>
            <a:r>
              <a:rPr lang="en-US" sz="1400" dirty="0" err="1"/>
              <a:t>CrIS</a:t>
            </a:r>
            <a:r>
              <a:rPr lang="en-US" sz="1400" dirty="0"/>
              <a:t> sounder absorption channels</a:t>
            </a:r>
          </a:p>
        </p:txBody>
      </p:sp>
      <p:sp>
        <p:nvSpPr>
          <p:cNvPr id="11" name="TextBox 10">
            <a:extLst>
              <a:ext uri="{FF2B5EF4-FFF2-40B4-BE49-F238E27FC236}">
                <a16:creationId xmlns:a16="http://schemas.microsoft.com/office/drawing/2014/main" id="{193A896E-DFE5-60F4-F3B9-E5C4C9E65884}"/>
              </a:ext>
            </a:extLst>
          </p:cNvPr>
          <p:cNvSpPr txBox="1"/>
          <p:nvPr/>
        </p:nvSpPr>
        <p:spPr>
          <a:xfrm>
            <a:off x="91440" y="929943"/>
            <a:ext cx="4026994" cy="369332"/>
          </a:xfrm>
          <a:prstGeom prst="rect">
            <a:avLst/>
          </a:prstGeom>
          <a:noFill/>
        </p:spPr>
        <p:txBody>
          <a:bodyPr wrap="square" rtlCol="0">
            <a:spAutoFit/>
          </a:bodyPr>
          <a:lstStyle/>
          <a:p>
            <a:r>
              <a:rPr lang="en-US" b="1" dirty="0"/>
              <a:t>Key Updates for CLDMSK/CLDPROP v2:</a:t>
            </a:r>
          </a:p>
        </p:txBody>
      </p:sp>
      <p:sp>
        <p:nvSpPr>
          <p:cNvPr id="14" name="TextBox 13">
            <a:extLst>
              <a:ext uri="{FF2B5EF4-FFF2-40B4-BE49-F238E27FC236}">
                <a16:creationId xmlns:a16="http://schemas.microsoft.com/office/drawing/2014/main" id="{B79A20FC-F700-C54D-D6C5-A5FDA5B9E806}"/>
              </a:ext>
            </a:extLst>
          </p:cNvPr>
          <p:cNvSpPr txBox="1"/>
          <p:nvPr/>
        </p:nvSpPr>
        <p:spPr>
          <a:xfrm>
            <a:off x="5025566" y="2750875"/>
            <a:ext cx="4026994" cy="738664"/>
          </a:xfrm>
          <a:prstGeom prst="rect">
            <a:avLst/>
          </a:prstGeom>
          <a:noFill/>
        </p:spPr>
        <p:txBody>
          <a:bodyPr wrap="square" rtlCol="0">
            <a:spAutoFit/>
          </a:bodyPr>
          <a:lstStyle/>
          <a:p>
            <a:pPr marL="4762"/>
            <a:r>
              <a:rPr lang="en-US" sz="1400" dirty="0"/>
              <a:t>Pixel-level SW and LW broadband radiative flux calculations (TOA, </a:t>
            </a:r>
            <a:r>
              <a:rPr lang="en-US" sz="1400" dirty="0" err="1"/>
              <a:t>sfc</a:t>
            </a:r>
            <a:r>
              <a:rPr lang="en-US" sz="1400" dirty="0"/>
              <a:t>) using cloud property retrievals as input</a:t>
            </a:r>
          </a:p>
        </p:txBody>
      </p:sp>
      <p:pic>
        <p:nvPicPr>
          <p:cNvPr id="7" name="Picture 6">
            <a:extLst>
              <a:ext uri="{FF2B5EF4-FFF2-40B4-BE49-F238E27FC236}">
                <a16:creationId xmlns:a16="http://schemas.microsoft.com/office/drawing/2014/main" id="{1DC4E4CD-689A-7F9A-0A41-39B558D67B9B}"/>
              </a:ext>
            </a:extLst>
          </p:cNvPr>
          <p:cNvPicPr>
            <a:picLocks noChangeAspect="1"/>
          </p:cNvPicPr>
          <p:nvPr/>
        </p:nvPicPr>
        <p:blipFill>
          <a:blip r:embed="rId4"/>
          <a:stretch>
            <a:fillRect/>
          </a:stretch>
        </p:blipFill>
        <p:spPr>
          <a:xfrm>
            <a:off x="4986674" y="929943"/>
            <a:ext cx="4065886" cy="1645920"/>
          </a:xfrm>
          <a:prstGeom prst="rect">
            <a:avLst/>
          </a:prstGeom>
        </p:spPr>
      </p:pic>
      <p:pic>
        <p:nvPicPr>
          <p:cNvPr id="16" name="Picture 15">
            <a:extLst>
              <a:ext uri="{FF2B5EF4-FFF2-40B4-BE49-F238E27FC236}">
                <a16:creationId xmlns:a16="http://schemas.microsoft.com/office/drawing/2014/main" id="{2D4919F2-53EB-B8EB-A48A-D68C6771913C}"/>
              </a:ext>
            </a:extLst>
          </p:cNvPr>
          <p:cNvPicPr>
            <a:picLocks noChangeAspect="1"/>
          </p:cNvPicPr>
          <p:nvPr/>
        </p:nvPicPr>
        <p:blipFill>
          <a:blip r:embed="rId5"/>
          <a:stretch>
            <a:fillRect/>
          </a:stretch>
        </p:blipFill>
        <p:spPr>
          <a:xfrm>
            <a:off x="313070" y="2404757"/>
            <a:ext cx="4210017" cy="1280160"/>
          </a:xfrm>
          <a:prstGeom prst="rect">
            <a:avLst/>
          </a:prstGeom>
        </p:spPr>
      </p:pic>
      <p:sp>
        <p:nvSpPr>
          <p:cNvPr id="17" name="TextBox 16">
            <a:extLst>
              <a:ext uri="{FF2B5EF4-FFF2-40B4-BE49-F238E27FC236}">
                <a16:creationId xmlns:a16="http://schemas.microsoft.com/office/drawing/2014/main" id="{D30B9FD1-3F23-6AFE-DAB2-A6882FB2B366}"/>
              </a:ext>
            </a:extLst>
          </p:cNvPr>
          <p:cNvSpPr txBox="1"/>
          <p:nvPr/>
        </p:nvSpPr>
        <p:spPr>
          <a:xfrm>
            <a:off x="91440" y="3836671"/>
            <a:ext cx="8961726" cy="1046440"/>
          </a:xfrm>
          <a:prstGeom prst="rect">
            <a:avLst/>
          </a:prstGeom>
          <a:noFill/>
        </p:spPr>
        <p:txBody>
          <a:bodyPr wrap="square" rtlCol="0">
            <a:spAutoFit/>
          </a:bodyPr>
          <a:lstStyle/>
          <a:p>
            <a:pPr marL="4762"/>
            <a:r>
              <a:rPr lang="en-US" sz="1400" dirty="0"/>
              <a:t>Other Science Updates:</a:t>
            </a:r>
          </a:p>
          <a:p>
            <a:pPr marL="174625" indent="-169863">
              <a:buFont typeface="Arial" panose="020B0604020202020204" pitchFamily="34" charset="0"/>
              <a:buChar char="•"/>
            </a:pPr>
            <a:r>
              <a:rPr lang="en-US" sz="1200" dirty="0"/>
              <a:t>Machine learning algorithm for cloud thermodynamic phase classification (liquid, ice) based on Random Forest approach (Wang et al., 2020)</a:t>
            </a:r>
          </a:p>
          <a:p>
            <a:pPr marL="174625" indent="-169863">
              <a:buFont typeface="Arial" panose="020B0604020202020204" pitchFamily="34" charset="0"/>
              <a:buChar char="•"/>
            </a:pPr>
            <a:r>
              <a:rPr lang="en-US" sz="1200" dirty="0"/>
              <a:t>Leverage high-resolution VIIRS I-bands for sub-pixel information</a:t>
            </a:r>
          </a:p>
          <a:p>
            <a:pPr marL="174625" indent="-169863">
              <a:buFont typeface="Arial" panose="020B0604020202020204" pitchFamily="34" charset="0"/>
              <a:buChar char="•"/>
            </a:pPr>
            <a:r>
              <a:rPr lang="en-US" sz="1200" dirty="0"/>
              <a:t>Complementary thin cirrus optical thickness retrievals using 1.38µm water vapor absorption channel (Meyer &amp; </a:t>
            </a:r>
            <a:r>
              <a:rPr lang="en-US" sz="1200" dirty="0" err="1"/>
              <a:t>Platnick</a:t>
            </a:r>
            <a:r>
              <a:rPr lang="en-US" sz="1200" dirty="0"/>
              <a:t>, 2010)</a:t>
            </a:r>
          </a:p>
        </p:txBody>
      </p:sp>
      <p:sp>
        <p:nvSpPr>
          <p:cNvPr id="18" name="Left Arrow 17">
            <a:extLst>
              <a:ext uri="{FF2B5EF4-FFF2-40B4-BE49-F238E27FC236}">
                <a16:creationId xmlns:a16="http://schemas.microsoft.com/office/drawing/2014/main" id="{AFF73C83-9C55-B072-6325-5CFE0D2405F1}"/>
              </a:ext>
            </a:extLst>
          </p:cNvPr>
          <p:cNvSpPr/>
          <p:nvPr/>
        </p:nvSpPr>
        <p:spPr>
          <a:xfrm>
            <a:off x="4523087" y="2922995"/>
            <a:ext cx="502479" cy="353304"/>
          </a:xfrm>
          <a:prstGeom prst="lef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a:extLst>
              <a:ext uri="{FF2B5EF4-FFF2-40B4-BE49-F238E27FC236}">
                <a16:creationId xmlns:a16="http://schemas.microsoft.com/office/drawing/2014/main" id="{E0B2040B-E660-B729-A441-C703C2DF248B}"/>
              </a:ext>
            </a:extLst>
          </p:cNvPr>
          <p:cNvSpPr/>
          <p:nvPr/>
        </p:nvSpPr>
        <p:spPr>
          <a:xfrm rot="10800000">
            <a:off x="4157327" y="1490096"/>
            <a:ext cx="720482" cy="353304"/>
          </a:xfrm>
          <a:prstGeom prst="lef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329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5</a:t>
            </a:fld>
            <a:endParaRPr lang="en-US" dirty="0"/>
          </a:p>
        </p:txBody>
      </p:sp>
      <p:sp>
        <p:nvSpPr>
          <p:cNvPr id="8" name="Text Box 1">
            <a:extLst>
              <a:ext uri="{FF2B5EF4-FFF2-40B4-BE49-F238E27FC236}">
                <a16:creationId xmlns:a16="http://schemas.microsoft.com/office/drawing/2014/main" id="{B89F41A2-F719-EB4F-ADFE-1864576A0371}"/>
              </a:ext>
            </a:extLst>
          </p:cNvPr>
          <p:cNvSpPr txBox="1">
            <a:spLocks noChangeArrowheads="1"/>
          </p:cNvSpPr>
          <p:nvPr/>
        </p:nvSpPr>
        <p:spPr bwMode="auto">
          <a:xfrm>
            <a:off x="1371600" y="153330"/>
            <a:ext cx="6655377" cy="678371"/>
          </a:xfrm>
          <a:prstGeom prst="rect">
            <a:avLst/>
          </a:prstGeom>
          <a:noFill/>
          <a:ln w="9525">
            <a:noFill/>
            <a:miter lim="800000"/>
            <a:headEnd/>
            <a:tailEnd/>
          </a:ln>
        </p:spPr>
        <p:txBody>
          <a:bodyPr wrap="square" lIns="62209" tIns="31105" rIns="62209" bIns="31105" anchor="ctr">
            <a:spAutoFit/>
          </a:bodyPr>
          <a:lstStyle/>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Cloud Mask and Cloud-Top/Optical Properties: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MODIS Standard &amp; MODIS/VIIRS Continuity Products</a:t>
            </a:r>
          </a:p>
        </p:txBody>
      </p:sp>
      <p:cxnSp>
        <p:nvCxnSpPr>
          <p:cNvPr id="9" name="Straight Connector 8">
            <a:extLst>
              <a:ext uri="{FF2B5EF4-FFF2-40B4-BE49-F238E27FC236}">
                <a16:creationId xmlns:a16="http://schemas.microsoft.com/office/drawing/2014/main" id="{24548BEA-6A5E-054F-9129-4F898D8E16FA}"/>
              </a:ext>
            </a:extLst>
          </p:cNvPr>
          <p:cNvCxnSpPr>
            <a:cxnSpLocks/>
          </p:cNvCxnSpPr>
          <p:nvPr/>
        </p:nvCxnSpPr>
        <p:spPr>
          <a:xfrm>
            <a:off x="457199" y="837617"/>
            <a:ext cx="8145263"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5150DA41-F635-3B48-AD3E-28635B5918C7}"/>
              </a:ext>
            </a:extLst>
          </p:cNvPr>
          <p:cNvSpPr>
            <a:spLocks noGrp="1"/>
          </p:cNvSpPr>
          <p:nvPr>
            <p:ph type="ftr" sz="quarter" idx="11"/>
          </p:nvPr>
        </p:nvSpPr>
        <p:spPr/>
        <p:txBody>
          <a:bodyPr/>
          <a:lstStyle/>
          <a:p>
            <a:r>
              <a:rPr lang="en-US"/>
              <a:t>MODIS/VIIRS Atmo. Discipline Virtual Mtg. May 2022 </a:t>
            </a:r>
            <a:endParaRPr lang="en-US" dirty="0"/>
          </a:p>
        </p:txBody>
      </p:sp>
      <p:pic>
        <p:nvPicPr>
          <p:cNvPr id="12" name="Picture 11" descr="Icon&#10;&#10;Description automatically generated">
            <a:extLst>
              <a:ext uri="{FF2B5EF4-FFF2-40B4-BE49-F238E27FC236}">
                <a16:creationId xmlns:a16="http://schemas.microsoft.com/office/drawing/2014/main" id="{ABB74A38-D950-7AC0-6013-9FA62DAE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84" y="30433"/>
            <a:ext cx="917561" cy="758058"/>
          </a:xfrm>
          <a:prstGeom prst="rect">
            <a:avLst/>
          </a:prstGeom>
        </p:spPr>
      </p:pic>
      <p:sp>
        <p:nvSpPr>
          <p:cNvPr id="3" name="TextBox 2">
            <a:extLst>
              <a:ext uri="{FF2B5EF4-FFF2-40B4-BE49-F238E27FC236}">
                <a16:creationId xmlns:a16="http://schemas.microsoft.com/office/drawing/2014/main" id="{CF39909B-B9AC-135E-54A8-115D768EE46E}"/>
              </a:ext>
            </a:extLst>
          </p:cNvPr>
          <p:cNvSpPr txBox="1"/>
          <p:nvPr/>
        </p:nvSpPr>
        <p:spPr>
          <a:xfrm>
            <a:off x="91439" y="1385032"/>
            <a:ext cx="8867833" cy="3046988"/>
          </a:xfrm>
          <a:prstGeom prst="rect">
            <a:avLst/>
          </a:prstGeom>
          <a:noFill/>
        </p:spPr>
        <p:txBody>
          <a:bodyPr wrap="square" rtlCol="0">
            <a:spAutoFit/>
          </a:bodyPr>
          <a:lstStyle/>
          <a:p>
            <a:pPr marL="174625" indent="-169863">
              <a:buFont typeface="Arial" panose="020B0604020202020204" pitchFamily="34" charset="0"/>
              <a:buChar char="•"/>
            </a:pPr>
            <a:r>
              <a:rPr lang="en-US" sz="1600" dirty="0"/>
              <a:t>Same science updates as for CLDMSK/CLDPROP v2 (IROE, flux, etc. on previous slide)</a:t>
            </a:r>
          </a:p>
          <a:p>
            <a:pPr marL="174625" indent="-169863">
              <a:buFont typeface="Arial" panose="020B0604020202020204" pitchFamily="34" charset="0"/>
              <a:buChar char="•"/>
            </a:pPr>
            <a:r>
              <a:rPr lang="en-US" sz="1600" dirty="0"/>
              <a:t>Will also leverage key continuity algorithms/code to ease maintenance</a:t>
            </a:r>
          </a:p>
          <a:p>
            <a:pPr marL="631825" lvl="1" indent="-169863">
              <a:buFont typeface="Arial" panose="020B0604020202020204" pitchFamily="34" charset="0"/>
              <a:buChar char="•"/>
            </a:pPr>
            <a:r>
              <a:rPr lang="en-US" sz="1600" dirty="0"/>
              <a:t>CLDMSK code base for MOD/MYD35 (all MOD/MYD35 tests and thresholds retained) – same code that is used for parallel imager efforts (e.g., GEO)</a:t>
            </a:r>
          </a:p>
          <a:p>
            <a:pPr marL="631825" lvl="1" indent="-169863">
              <a:buFont typeface="Arial" panose="020B0604020202020204" pitchFamily="34" charset="0"/>
              <a:buChar char="•"/>
            </a:pPr>
            <a:r>
              <a:rPr lang="en-US" sz="1600" dirty="0" err="1"/>
              <a:t>Yori</a:t>
            </a:r>
            <a:r>
              <a:rPr lang="en-US" sz="1600" dirty="0"/>
              <a:t> algorithm developed by A-SIPS to replace current MOD/MYD08 algorithm for L3 gridded aggregations</a:t>
            </a:r>
          </a:p>
          <a:p>
            <a:pPr marL="1089025" lvl="2" indent="-169863">
              <a:buFont typeface="Arial" panose="020B0604020202020204" pitchFamily="34" charset="0"/>
              <a:buChar char="•"/>
            </a:pPr>
            <a:r>
              <a:rPr lang="en-US" sz="1600" dirty="0"/>
              <a:t>Provides scalar/multi-dimensional statistics consistent with current MOD/MYD08</a:t>
            </a:r>
          </a:p>
          <a:p>
            <a:pPr marL="1089025" lvl="2" indent="-169863">
              <a:buFont typeface="Arial" panose="020B0604020202020204" pitchFamily="34" charset="0"/>
              <a:buChar char="•"/>
            </a:pPr>
            <a:r>
              <a:rPr lang="en-US" sz="1600" dirty="0"/>
              <a:t>But with some consequences:</a:t>
            </a:r>
          </a:p>
          <a:p>
            <a:pPr marL="1546225" lvl="3" indent="-169863">
              <a:buFont typeface="Arial" panose="020B0604020202020204" pitchFamily="34" charset="0"/>
              <a:buChar char="•"/>
            </a:pPr>
            <a:r>
              <a:rPr lang="en-US" sz="1600" dirty="0"/>
              <a:t>Separate L3 daily and monthly product files for each L2 Atmosphere science product (e.g., cloud, aerosol, etc.)</a:t>
            </a:r>
          </a:p>
          <a:p>
            <a:pPr marL="1546225" lvl="3" indent="-169863">
              <a:buFont typeface="Arial" panose="020B0604020202020204" pitchFamily="34" charset="0"/>
              <a:buChar char="•"/>
            </a:pPr>
            <a:r>
              <a:rPr lang="en-US" sz="1600" dirty="0"/>
              <a:t>Same internal variable formatting as CLDPROP_L3</a:t>
            </a:r>
          </a:p>
          <a:p>
            <a:pPr marL="174625" indent="-169863">
              <a:buFont typeface="Arial" panose="020B0604020202020204" pitchFamily="34" charset="0"/>
              <a:buChar char="•"/>
            </a:pPr>
            <a:r>
              <a:rPr lang="en-US" sz="1600" dirty="0"/>
              <a:t>File format change to netCDF-4 for all Atmosphere products</a:t>
            </a:r>
          </a:p>
        </p:txBody>
      </p:sp>
      <p:sp>
        <p:nvSpPr>
          <p:cNvPr id="10" name="TextBox 9">
            <a:extLst>
              <a:ext uri="{FF2B5EF4-FFF2-40B4-BE49-F238E27FC236}">
                <a16:creationId xmlns:a16="http://schemas.microsoft.com/office/drawing/2014/main" id="{28CBB968-3006-2690-FF8F-134ED53BC8D5}"/>
              </a:ext>
            </a:extLst>
          </p:cNvPr>
          <p:cNvSpPr txBox="1"/>
          <p:nvPr/>
        </p:nvSpPr>
        <p:spPr>
          <a:xfrm>
            <a:off x="91440" y="929943"/>
            <a:ext cx="4026994" cy="369332"/>
          </a:xfrm>
          <a:prstGeom prst="rect">
            <a:avLst/>
          </a:prstGeom>
          <a:noFill/>
        </p:spPr>
        <p:txBody>
          <a:bodyPr wrap="square" rtlCol="0">
            <a:spAutoFit/>
          </a:bodyPr>
          <a:lstStyle/>
          <a:p>
            <a:r>
              <a:rPr lang="en-US" b="1" dirty="0"/>
              <a:t>Key Updates for MODIS Standard C7:</a:t>
            </a:r>
          </a:p>
        </p:txBody>
      </p:sp>
    </p:spTree>
    <p:extLst>
      <p:ext uri="{BB962C8B-B14F-4D97-AF65-F5344CB8AC3E}">
        <p14:creationId xmlns:p14="http://schemas.microsoft.com/office/powerpoint/2010/main" val="32297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37D2A-484A-FE43-821F-C39C504DA1E2}" type="slidenum">
              <a:rPr lang="en-US" smtClean="0"/>
              <a:t>6</a:t>
            </a:fld>
            <a:endParaRPr lang="en-US" dirty="0"/>
          </a:p>
        </p:txBody>
      </p:sp>
      <p:sp>
        <p:nvSpPr>
          <p:cNvPr id="8" name="Text Box 1">
            <a:extLst>
              <a:ext uri="{FF2B5EF4-FFF2-40B4-BE49-F238E27FC236}">
                <a16:creationId xmlns:a16="http://schemas.microsoft.com/office/drawing/2014/main" id="{B89F41A2-F719-EB4F-ADFE-1864576A0371}"/>
              </a:ext>
            </a:extLst>
          </p:cNvPr>
          <p:cNvSpPr txBox="1">
            <a:spLocks noChangeArrowheads="1"/>
          </p:cNvSpPr>
          <p:nvPr/>
        </p:nvSpPr>
        <p:spPr bwMode="auto">
          <a:xfrm>
            <a:off x="1371600" y="153330"/>
            <a:ext cx="6655377" cy="678371"/>
          </a:xfrm>
          <a:prstGeom prst="rect">
            <a:avLst/>
          </a:prstGeom>
          <a:noFill/>
          <a:ln w="9525">
            <a:noFill/>
            <a:miter lim="800000"/>
            <a:headEnd/>
            <a:tailEnd/>
          </a:ln>
        </p:spPr>
        <p:txBody>
          <a:bodyPr wrap="square" lIns="62209" tIns="31105" rIns="62209" bIns="31105" anchor="ctr">
            <a:spAutoFit/>
          </a:bodyPr>
          <a:lstStyle/>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Cloud Mask and Cloud-Top/Optical Properties:</a:t>
            </a:r>
          </a:p>
          <a:p>
            <a:pPr algn="ctr">
              <a:buClr>
                <a:srgbClr val="000000"/>
              </a:buClr>
              <a:buSzPct val="45000"/>
              <a:tabLst>
                <a:tab pos="0" algn="l"/>
                <a:tab pos="310754" algn="l"/>
                <a:tab pos="621506" algn="l"/>
                <a:tab pos="932260" algn="l"/>
                <a:tab pos="1243013" algn="l"/>
                <a:tab pos="1554956" algn="l"/>
                <a:tab pos="1865710" algn="l"/>
                <a:tab pos="2176463" algn="l"/>
                <a:tab pos="2487216" algn="l"/>
                <a:tab pos="2799160" algn="l"/>
                <a:tab pos="3109913" algn="l"/>
                <a:tab pos="3420666" algn="l"/>
                <a:tab pos="3731419" algn="l"/>
                <a:tab pos="4043363" algn="l"/>
                <a:tab pos="4354116" algn="l"/>
                <a:tab pos="4664869" algn="l"/>
                <a:tab pos="4975622" algn="l"/>
                <a:tab pos="5287566" algn="l"/>
                <a:tab pos="5598319" algn="l"/>
                <a:tab pos="5909072" algn="l"/>
                <a:tab pos="6219825" algn="l"/>
              </a:tabLst>
              <a:defRPr/>
            </a:pPr>
            <a:r>
              <a:rPr lang="en-GB" sz="2000" b="1" dirty="0">
                <a:solidFill>
                  <a:srgbClr val="000000"/>
                </a:solidFill>
                <a:latin typeface="+mj-lt"/>
              </a:rPr>
              <a:t>MODIS Standard &amp; MODIS/VIIRS Continuity Products</a:t>
            </a:r>
          </a:p>
        </p:txBody>
      </p:sp>
      <p:cxnSp>
        <p:nvCxnSpPr>
          <p:cNvPr id="9" name="Straight Connector 8">
            <a:extLst>
              <a:ext uri="{FF2B5EF4-FFF2-40B4-BE49-F238E27FC236}">
                <a16:creationId xmlns:a16="http://schemas.microsoft.com/office/drawing/2014/main" id="{24548BEA-6A5E-054F-9129-4F898D8E16FA}"/>
              </a:ext>
            </a:extLst>
          </p:cNvPr>
          <p:cNvCxnSpPr>
            <a:cxnSpLocks/>
          </p:cNvCxnSpPr>
          <p:nvPr/>
        </p:nvCxnSpPr>
        <p:spPr>
          <a:xfrm>
            <a:off x="457199" y="837617"/>
            <a:ext cx="8145263" cy="0"/>
          </a:xfrm>
          <a:prstGeom prst="line">
            <a:avLst/>
          </a:prstGeom>
          <a:ln>
            <a:solidFill>
              <a:srgbClr val="519ACC"/>
            </a:solidFill>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5150DA41-F635-3B48-AD3E-28635B5918C7}"/>
              </a:ext>
            </a:extLst>
          </p:cNvPr>
          <p:cNvSpPr>
            <a:spLocks noGrp="1"/>
          </p:cNvSpPr>
          <p:nvPr>
            <p:ph type="ftr" sz="quarter" idx="11"/>
          </p:nvPr>
        </p:nvSpPr>
        <p:spPr/>
        <p:txBody>
          <a:bodyPr/>
          <a:lstStyle/>
          <a:p>
            <a:r>
              <a:rPr lang="en-US"/>
              <a:t>MODIS/VIIRS Atmo. Discipline Virtual Mtg. May 2022 </a:t>
            </a:r>
            <a:endParaRPr lang="en-US" dirty="0"/>
          </a:p>
        </p:txBody>
      </p:sp>
      <p:pic>
        <p:nvPicPr>
          <p:cNvPr id="12" name="Picture 11" descr="Icon&#10;&#10;Description automatically generated">
            <a:extLst>
              <a:ext uri="{FF2B5EF4-FFF2-40B4-BE49-F238E27FC236}">
                <a16:creationId xmlns:a16="http://schemas.microsoft.com/office/drawing/2014/main" id="{ABB74A38-D950-7AC0-6013-9FA62DAE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84" y="30433"/>
            <a:ext cx="917561" cy="758058"/>
          </a:xfrm>
          <a:prstGeom prst="rect">
            <a:avLst/>
          </a:prstGeom>
        </p:spPr>
      </p:pic>
      <p:sp>
        <p:nvSpPr>
          <p:cNvPr id="10" name="TextBox 9">
            <a:extLst>
              <a:ext uri="{FF2B5EF4-FFF2-40B4-BE49-F238E27FC236}">
                <a16:creationId xmlns:a16="http://schemas.microsoft.com/office/drawing/2014/main" id="{0DAD19C3-60D7-00B7-4A18-4F4FF72A3481}"/>
              </a:ext>
            </a:extLst>
          </p:cNvPr>
          <p:cNvSpPr txBox="1"/>
          <p:nvPr/>
        </p:nvSpPr>
        <p:spPr>
          <a:xfrm>
            <a:off x="91439" y="863330"/>
            <a:ext cx="5516073" cy="369332"/>
          </a:xfrm>
          <a:prstGeom prst="rect">
            <a:avLst/>
          </a:prstGeom>
          <a:noFill/>
        </p:spPr>
        <p:txBody>
          <a:bodyPr wrap="square" rtlCol="0">
            <a:spAutoFit/>
          </a:bodyPr>
          <a:lstStyle/>
          <a:p>
            <a:r>
              <a:rPr lang="en-US" b="1" dirty="0"/>
              <a:t>Atmosphere Discipline Team Imager Products Website</a:t>
            </a:r>
          </a:p>
        </p:txBody>
      </p:sp>
      <p:pic>
        <p:nvPicPr>
          <p:cNvPr id="6" name="Picture 5">
            <a:extLst>
              <a:ext uri="{FF2B5EF4-FFF2-40B4-BE49-F238E27FC236}">
                <a16:creationId xmlns:a16="http://schemas.microsoft.com/office/drawing/2014/main" id="{88279814-6972-1B72-5CAB-BE2F16DA0845}"/>
              </a:ext>
            </a:extLst>
          </p:cNvPr>
          <p:cNvPicPr>
            <a:picLocks noChangeAspect="1"/>
          </p:cNvPicPr>
          <p:nvPr/>
        </p:nvPicPr>
        <p:blipFill>
          <a:blip r:embed="rId4"/>
          <a:stretch>
            <a:fillRect/>
          </a:stretch>
        </p:blipFill>
        <p:spPr>
          <a:xfrm>
            <a:off x="190585" y="1553611"/>
            <a:ext cx="3657600" cy="2806140"/>
          </a:xfrm>
          <a:prstGeom prst="rect">
            <a:avLst/>
          </a:prstGeom>
        </p:spPr>
      </p:pic>
      <p:sp>
        <p:nvSpPr>
          <p:cNvPr id="7" name="TextBox 6">
            <a:extLst>
              <a:ext uri="{FF2B5EF4-FFF2-40B4-BE49-F238E27FC236}">
                <a16:creationId xmlns:a16="http://schemas.microsoft.com/office/drawing/2014/main" id="{DD27CEE2-7C07-1685-3C17-8850A279D64C}"/>
              </a:ext>
            </a:extLst>
          </p:cNvPr>
          <p:cNvSpPr txBox="1"/>
          <p:nvPr/>
        </p:nvSpPr>
        <p:spPr>
          <a:xfrm>
            <a:off x="190584" y="4377346"/>
            <a:ext cx="3933119" cy="276999"/>
          </a:xfrm>
          <a:prstGeom prst="rect">
            <a:avLst/>
          </a:prstGeom>
          <a:noFill/>
        </p:spPr>
        <p:txBody>
          <a:bodyPr wrap="square" rtlCol="0">
            <a:spAutoFit/>
          </a:bodyPr>
          <a:lstStyle/>
          <a:p>
            <a:r>
              <a:rPr lang="en-US" sz="1200" dirty="0"/>
              <a:t>https://atmosphere-</a:t>
            </a:r>
            <a:r>
              <a:rPr lang="en-US" sz="1200" dirty="0" err="1"/>
              <a:t>imager.gsfc.nasa.gov</a:t>
            </a:r>
            <a:r>
              <a:rPr lang="en-US" sz="1200" dirty="0"/>
              <a:t>/</a:t>
            </a:r>
          </a:p>
        </p:txBody>
      </p:sp>
      <p:sp>
        <p:nvSpPr>
          <p:cNvPr id="13" name="TextBox 12">
            <a:extLst>
              <a:ext uri="{FF2B5EF4-FFF2-40B4-BE49-F238E27FC236}">
                <a16:creationId xmlns:a16="http://schemas.microsoft.com/office/drawing/2014/main" id="{44E47603-D606-5507-4E8E-B3623703C357}"/>
              </a:ext>
            </a:extLst>
          </p:cNvPr>
          <p:cNvSpPr txBox="1"/>
          <p:nvPr/>
        </p:nvSpPr>
        <p:spPr>
          <a:xfrm>
            <a:off x="190583" y="1149964"/>
            <a:ext cx="3657601" cy="461665"/>
          </a:xfrm>
          <a:prstGeom prst="rect">
            <a:avLst/>
          </a:prstGeom>
          <a:noFill/>
        </p:spPr>
        <p:txBody>
          <a:bodyPr wrap="square" rtlCol="0">
            <a:spAutoFit/>
          </a:bodyPr>
          <a:lstStyle/>
          <a:p>
            <a:r>
              <a:rPr lang="en-US" sz="1200" dirty="0"/>
              <a:t>Documentation, known issues, browse imagery, and much more…</a:t>
            </a:r>
          </a:p>
        </p:txBody>
      </p:sp>
      <p:sp>
        <p:nvSpPr>
          <p:cNvPr id="14" name="TextBox 13">
            <a:extLst>
              <a:ext uri="{FF2B5EF4-FFF2-40B4-BE49-F238E27FC236}">
                <a16:creationId xmlns:a16="http://schemas.microsoft.com/office/drawing/2014/main" id="{466E4FF6-8C9D-29A3-0255-12276EBE0BB8}"/>
              </a:ext>
            </a:extLst>
          </p:cNvPr>
          <p:cNvSpPr txBox="1"/>
          <p:nvPr/>
        </p:nvSpPr>
        <p:spPr>
          <a:xfrm>
            <a:off x="6924614" y="2431496"/>
            <a:ext cx="2133600" cy="1138773"/>
          </a:xfrm>
          <a:prstGeom prst="rect">
            <a:avLst/>
          </a:prstGeom>
          <a:noFill/>
        </p:spPr>
        <p:txBody>
          <a:bodyPr wrap="square" rtlCol="0">
            <a:spAutoFit/>
          </a:bodyPr>
          <a:lstStyle/>
          <a:p>
            <a:r>
              <a:rPr lang="en-US" sz="1200" dirty="0"/>
              <a:t>New Python-based L3 browse imagery under development</a:t>
            </a:r>
          </a:p>
          <a:p>
            <a:pPr marL="171450" indent="-171450">
              <a:buFont typeface="Arial" panose="020B0604020202020204" pitchFamily="34" charset="0"/>
              <a:buChar char="•"/>
            </a:pPr>
            <a:r>
              <a:rPr lang="en-US" sz="1100" dirty="0"/>
              <a:t>Platte </a:t>
            </a:r>
            <a:r>
              <a:rPr lang="en-US" sz="1100" dirty="0" err="1"/>
              <a:t>Carrée</a:t>
            </a:r>
            <a:r>
              <a:rPr lang="en-US" sz="1100" dirty="0"/>
              <a:t> and Mollweide projections</a:t>
            </a:r>
          </a:p>
          <a:p>
            <a:pPr marL="171450" indent="-171450">
              <a:buFont typeface="Arial" panose="020B0604020202020204" pitchFamily="34" charset="0"/>
              <a:buChar char="•"/>
            </a:pPr>
            <a:r>
              <a:rPr lang="en-US" sz="1100" dirty="0"/>
              <a:t>Rainbow and colorblind friendly color bars</a:t>
            </a:r>
          </a:p>
        </p:txBody>
      </p:sp>
      <p:pic>
        <p:nvPicPr>
          <p:cNvPr id="15" name="Picture 14">
            <a:extLst>
              <a:ext uri="{FF2B5EF4-FFF2-40B4-BE49-F238E27FC236}">
                <a16:creationId xmlns:a16="http://schemas.microsoft.com/office/drawing/2014/main" id="{B8CC8858-1338-D6B3-16C3-C9D30923E0A2}"/>
              </a:ext>
            </a:extLst>
          </p:cNvPr>
          <p:cNvPicPr>
            <a:picLocks noChangeAspect="1"/>
          </p:cNvPicPr>
          <p:nvPr/>
        </p:nvPicPr>
        <p:blipFill>
          <a:blip r:embed="rId5"/>
          <a:stretch>
            <a:fillRect/>
          </a:stretch>
        </p:blipFill>
        <p:spPr>
          <a:xfrm>
            <a:off x="5943600" y="930728"/>
            <a:ext cx="2743200" cy="1371600"/>
          </a:xfrm>
          <a:prstGeom prst="rect">
            <a:avLst/>
          </a:prstGeom>
        </p:spPr>
      </p:pic>
      <p:pic>
        <p:nvPicPr>
          <p:cNvPr id="18" name="Picture 17">
            <a:extLst>
              <a:ext uri="{FF2B5EF4-FFF2-40B4-BE49-F238E27FC236}">
                <a16:creationId xmlns:a16="http://schemas.microsoft.com/office/drawing/2014/main" id="{C329793E-B33F-3EB7-C5A1-BA61B5492AC9}"/>
              </a:ext>
            </a:extLst>
          </p:cNvPr>
          <p:cNvPicPr>
            <a:picLocks noChangeAspect="1"/>
          </p:cNvPicPr>
          <p:nvPr/>
        </p:nvPicPr>
        <p:blipFill>
          <a:blip r:embed="rId6"/>
          <a:stretch>
            <a:fillRect/>
          </a:stretch>
        </p:blipFill>
        <p:spPr>
          <a:xfrm>
            <a:off x="4181413" y="2370487"/>
            <a:ext cx="2743200" cy="1371600"/>
          </a:xfrm>
          <a:prstGeom prst="rect">
            <a:avLst/>
          </a:prstGeom>
        </p:spPr>
      </p:pic>
      <p:pic>
        <p:nvPicPr>
          <p:cNvPr id="19" name="Picture 18">
            <a:extLst>
              <a:ext uri="{FF2B5EF4-FFF2-40B4-BE49-F238E27FC236}">
                <a16:creationId xmlns:a16="http://schemas.microsoft.com/office/drawing/2014/main" id="{EA272376-78E7-4E40-BCA9-8A9B1DA4D69C}"/>
              </a:ext>
            </a:extLst>
          </p:cNvPr>
          <p:cNvPicPr>
            <a:picLocks noChangeAspect="1"/>
          </p:cNvPicPr>
          <p:nvPr/>
        </p:nvPicPr>
        <p:blipFill>
          <a:blip r:embed="rId7"/>
          <a:stretch>
            <a:fillRect/>
          </a:stretch>
        </p:blipFill>
        <p:spPr>
          <a:xfrm>
            <a:off x="5943600" y="3742087"/>
            <a:ext cx="2743200" cy="1371600"/>
          </a:xfrm>
          <a:prstGeom prst="rect">
            <a:avLst/>
          </a:prstGeom>
        </p:spPr>
      </p:pic>
    </p:spTree>
    <p:extLst>
      <p:ext uri="{BB962C8B-B14F-4D97-AF65-F5344CB8AC3E}">
        <p14:creationId xmlns:p14="http://schemas.microsoft.com/office/powerpoint/2010/main" val="740087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30411</TotalTime>
  <Words>932</Words>
  <Application>Microsoft Macintosh PowerPoint</Application>
  <PresentationFormat>On-screen Show (16:9)</PresentationFormat>
  <Paragraphs>86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Taejin Park</dc:creator>
  <cp:lastModifiedBy>Brandon Maccherone</cp:lastModifiedBy>
  <cp:revision>355</cp:revision>
  <dcterms:created xsi:type="dcterms:W3CDTF">2015-04-27T20:50:56Z</dcterms:created>
  <dcterms:modified xsi:type="dcterms:W3CDTF">2022-06-14T17:11:22Z</dcterms:modified>
</cp:coreProperties>
</file>