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31" r:id="rId2"/>
    <p:sldId id="3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8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6FD4F-9A5B-4E40-9F5B-EF75862D80FE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E4F97-DA38-F84D-83CF-E17D019C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3575" y="922338"/>
            <a:ext cx="5618163" cy="3160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9212" y="4389742"/>
            <a:ext cx="4833249" cy="35067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66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83424-4DC0-2447-B596-7F94532FB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7F047-11BC-E14D-FD7D-03633E309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119F0-4905-D538-DCB3-F692D3894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9012-32D6-76F1-D344-52EF8AA1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890-8CBA-98C2-9627-BAC1C10F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D9E4-9065-D7BB-8E0F-FAD59D05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0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F93C-C904-D18C-DE29-FDA48F52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43AE1-44C3-5F76-7B04-0F359086B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1D814-270F-317E-F4A4-D96CDAA1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4D98-7439-677F-CAAA-B5942FC2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7750B-5CB0-CA26-1246-85A2E4EE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F1577-C835-4C64-B3AF-821047385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54A60-40DA-0A50-E96A-36FFE5A28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502E2-E1BF-72E8-3C39-B4557C91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DD94F-6FD7-6A33-AC5E-A8BF9A1E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B3F7-D48C-72C2-87FB-02F1B00E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09D3-9F0D-A086-7769-879A14A8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072A-91C1-DB61-E08C-0130C43FF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994BD-9296-70B8-82F6-0728C4F5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DB91-34C6-F79E-5E02-0C1ACECD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61DC-6077-268D-256E-3F099AF9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4ACB-5B4E-2C64-F33A-A225FF2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06324-44FB-5BC5-6C75-B4CF09095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053C-7C39-C1CE-E5F6-DCFA09E7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81AE1-BFA8-7A29-62F9-F5889242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8309B-B5DC-EDF7-E358-B1E09303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0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A238-FAE0-6873-D95B-0085DE12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DCBFD-8F79-1828-C1DE-DD0749E87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9192D-BDAE-5525-7209-31706B1BD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C2253-F94B-B0F6-CBC2-F02BC534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3AC8-9820-A2B7-0CE3-A30D04DC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663B2-CA2D-C00F-C843-EFEC3608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3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B621-DB19-DA4D-D7D8-27F9755F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0E61B-F024-7617-8979-D517C8F97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F2678-07D8-A80C-FF76-2A9B6EB6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F78D0-0870-1887-AF11-8D90387BB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0B7F1-92ED-EAD8-B7FB-A46E6B98D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74AB0-F081-0D55-14B6-8D63E6FD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E786B-5F29-C21D-13BD-A4D8FC62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D5802-57E7-6809-4DA8-155DC271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C1E4-55B8-3242-D364-1B4C1AD2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E6820-D1EF-7D50-A2B3-E3ABEA40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EE0A0-7629-C27F-7CF3-15CD663C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F20EB-8449-F92F-5BB3-1040BA35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9C576-357D-0360-D8A7-1EB9A118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F4742-42D8-820D-5E3C-4EF2EFB6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98F6E-C93D-AD68-4F26-CEB19AA7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D5A7-5338-EAC0-51E4-0C67DF16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CDECB-6354-82B5-7FA4-EDCD4C96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2B0A4-BFAF-0A5C-A02A-38616A31B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45E98-7637-2AE6-F747-32AF20AF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E1319-4E14-DFF3-571F-228F9DED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E26CC-A1C4-3405-EDA2-E73E8CC5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2E77-1873-DFF3-09E0-69E02512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F2ECC-8C87-7BAE-C672-FF40865A0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73BB-0853-E3B9-95A9-A8803CF23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F5F74-1BD9-E5CB-2A8F-0A2B14CA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B9D7B-4EB8-9A11-55B0-9FC021F4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AD8A4-1CA9-C47E-D323-CD00E7F8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B65AB-377F-E0A3-2271-08938F94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8886-0568-E806-F897-40C6C4009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9593D-B5ED-D3C5-6F16-8C8BA6EA2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3459-476E-174A-8113-CC51D06C831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3A5EA-B149-A56F-9A7E-57286427C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B7267-C0C2-65D6-1E5B-87BE50980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EC85-C78D-C74D-8027-2B8EB0E5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828801" y="224927"/>
            <a:ext cx="8873836" cy="86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414328" algn="l"/>
                <a:tab pos="828654" algn="l"/>
                <a:tab pos="1242982" algn="l"/>
                <a:tab pos="1657309" algn="l"/>
                <a:tab pos="2073223" algn="l"/>
                <a:tab pos="2487551" algn="l"/>
                <a:tab pos="2901878" algn="l"/>
                <a:tab pos="3316205" algn="l"/>
                <a:tab pos="3732120" algn="l"/>
                <a:tab pos="4146447" algn="l"/>
                <a:tab pos="4560774" algn="l"/>
                <a:tab pos="4975101" algn="l"/>
                <a:tab pos="5391016" algn="l"/>
                <a:tab pos="5805343" algn="l"/>
                <a:tab pos="6219670" algn="l"/>
                <a:tab pos="6633997" algn="l"/>
                <a:tab pos="7049912" algn="l"/>
                <a:tab pos="7464239" algn="l"/>
                <a:tab pos="7878566" algn="l"/>
                <a:tab pos="8292893" algn="l"/>
              </a:tabLst>
              <a:defRPr/>
            </a:pPr>
            <a:r>
              <a:rPr lang="en-GB" sz="1867" b="1" dirty="0">
                <a:solidFill>
                  <a:srgbClr val="000000"/>
                </a:solidFill>
                <a:latin typeface="+mj-lt"/>
              </a:rPr>
              <a:t>Transitioning an existing near real-time MODIS cloud and above-cloud absorbing aerosol retrieval algorithm into a new MODIS/VIIRS continuity product</a:t>
            </a:r>
            <a:endParaRPr lang="en-GB" sz="600" b="1" dirty="0">
              <a:solidFill>
                <a:srgbClr val="000000"/>
              </a:solidFill>
              <a:latin typeface="+mj-lt"/>
            </a:endParaRP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414328" algn="l"/>
                <a:tab pos="828654" algn="l"/>
                <a:tab pos="1242982" algn="l"/>
                <a:tab pos="1657309" algn="l"/>
                <a:tab pos="2073223" algn="l"/>
                <a:tab pos="2487551" algn="l"/>
                <a:tab pos="2901878" algn="l"/>
                <a:tab pos="3316205" algn="l"/>
                <a:tab pos="3732120" algn="l"/>
                <a:tab pos="4146447" algn="l"/>
                <a:tab pos="4560774" algn="l"/>
                <a:tab pos="4975101" algn="l"/>
                <a:tab pos="5391016" algn="l"/>
                <a:tab pos="5805343" algn="l"/>
                <a:tab pos="6219670" algn="l"/>
                <a:tab pos="6633997" algn="l"/>
                <a:tab pos="7049912" algn="l"/>
                <a:tab pos="7464239" algn="l"/>
                <a:tab pos="7878566" algn="l"/>
                <a:tab pos="8292893" algn="l"/>
              </a:tabLst>
              <a:defRPr/>
            </a:pPr>
            <a:r>
              <a:rPr lang="en-GB" sz="1333" b="1" dirty="0">
                <a:solidFill>
                  <a:srgbClr val="000000"/>
                </a:solidFill>
                <a:latin typeface="+mj-lt"/>
              </a:rPr>
              <a:t>PI: Kerry Meyer; Co-Is: Sam LeBlanc, Kristina </a:t>
            </a:r>
            <a:r>
              <a:rPr lang="en-GB" sz="1333" b="1" dirty="0" err="1">
                <a:solidFill>
                  <a:srgbClr val="000000"/>
                </a:solidFill>
                <a:latin typeface="+mj-lt"/>
              </a:rPr>
              <a:t>Pistone</a:t>
            </a:r>
            <a:r>
              <a:rPr lang="en-GB" sz="1333" b="1" dirty="0">
                <a:solidFill>
                  <a:srgbClr val="000000"/>
                </a:solidFill>
                <a:latin typeface="+mj-lt"/>
              </a:rPr>
              <a:t>; Team: </a:t>
            </a:r>
            <a:r>
              <a:rPr lang="en-GB" sz="1333" b="1" dirty="0" err="1">
                <a:solidFill>
                  <a:srgbClr val="000000"/>
                </a:solidFill>
                <a:latin typeface="+mj-lt"/>
              </a:rPr>
              <a:t>Nandana</a:t>
            </a:r>
            <a:r>
              <a:rPr lang="en-GB" sz="133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1333" b="1" dirty="0" err="1">
                <a:solidFill>
                  <a:srgbClr val="000000"/>
                </a:solidFill>
                <a:latin typeface="+mj-lt"/>
              </a:rPr>
              <a:t>Amarasinghe</a:t>
            </a:r>
            <a:r>
              <a:rPr lang="en-GB" sz="1333" b="1" dirty="0">
                <a:solidFill>
                  <a:srgbClr val="000000"/>
                </a:solidFill>
                <a:latin typeface="+mj-lt"/>
              </a:rPr>
              <a:t>, Gala Wind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09599" y="1116823"/>
            <a:ext cx="10860351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33F246-CE6C-5D41-AF5B-7F357DCA25E2}"/>
              </a:ext>
            </a:extLst>
          </p:cNvPr>
          <p:cNvSpPr txBox="1"/>
          <p:nvPr/>
        </p:nvSpPr>
        <p:spPr>
          <a:xfrm>
            <a:off x="6495053" y="1235753"/>
            <a:ext cx="4974896" cy="18162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67" dirty="0"/>
              <a:t>Objectives:</a:t>
            </a:r>
          </a:p>
          <a:p>
            <a:pPr marL="234945" indent="-224361">
              <a:buFont typeface="Arial" panose="020B0604020202020204" pitchFamily="34" charset="0"/>
              <a:buChar char="•"/>
            </a:pPr>
            <a:r>
              <a:rPr lang="en-US" sz="1867" dirty="0"/>
              <a:t>To transition a MODIS cloud and above-cloud absorbing aerosol retrieval algorithm (MOD06ACAERO), currently in LANCE NRT processing, into a NASA MODIS/VIIRS Standard Continuity product (CLDPROPACAERO)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07C1F-FB85-9C4B-8A34-F0368C2E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71E32-7F5D-8E45-92A7-BAE601B1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3D33C-3600-A14F-8BBE-BB15D4239453}"/>
              </a:ext>
            </a:extLst>
          </p:cNvPr>
          <p:cNvSpPr txBox="1"/>
          <p:nvPr/>
        </p:nvSpPr>
        <p:spPr>
          <a:xfrm>
            <a:off x="3359479" y="1235753"/>
            <a:ext cx="2986821" cy="16727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349"/>
            <a:r>
              <a:rPr lang="en-US" sz="1467" b="1" dirty="0"/>
              <a:t>ACAERO</a:t>
            </a:r>
            <a:r>
              <a:rPr lang="en-US" sz="1467" dirty="0"/>
              <a:t>: Retrieval algorithm using multiple spectral channels in the VNIR/SWIR (0.47, 0.55, 0.66, 0.87, 1.24, 2.xµm) to simultaneously retrieve cloud optical/microphysical properties and above-cloud absorbing aerosol optical thickness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A53CEA9-8BDB-5D79-C9C8-F4F99C529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3" y="40577"/>
            <a:ext cx="1223415" cy="1010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4CBFA7-D304-98EA-4FFE-CCEBC26DF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6" y="1235753"/>
            <a:ext cx="3170657" cy="475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F09204-D5FA-C1DF-47C9-BF4B94486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706" y="3595329"/>
            <a:ext cx="5493156" cy="2804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A8C402-5E9D-70C8-F880-44F86DA866C6}"/>
              </a:ext>
            </a:extLst>
          </p:cNvPr>
          <p:cNvSpPr txBox="1"/>
          <p:nvPr/>
        </p:nvSpPr>
        <p:spPr>
          <a:xfrm>
            <a:off x="9902967" y="3616461"/>
            <a:ext cx="228499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Monthly statistics for ORACLES 2016/2017 deployment periods</a:t>
            </a:r>
          </a:p>
        </p:txBody>
      </p:sp>
    </p:spTree>
    <p:extLst>
      <p:ext uri="{BB962C8B-B14F-4D97-AF65-F5344CB8AC3E}">
        <p14:creationId xmlns:p14="http://schemas.microsoft.com/office/powerpoint/2010/main" val="39429835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57380" y="1498857"/>
            <a:ext cx="10812569" cy="4949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33" b="1" dirty="0">
                <a:cs typeface="Cambria"/>
              </a:rPr>
              <a:t>Status/Updates</a:t>
            </a:r>
          </a:p>
          <a:p>
            <a:pPr marL="304792" indent="-304792"/>
            <a:r>
              <a:rPr lang="en-US" sz="2133" dirty="0">
                <a:cs typeface="Cambria"/>
              </a:rPr>
              <a:t>MODIS “Standard” algorithm running since 2016 in LANCE NRT (integrated in support of ORACLES)</a:t>
            </a:r>
          </a:p>
          <a:p>
            <a:pPr marL="304792" indent="-304792"/>
            <a:r>
              <a:rPr lang="en-US" sz="2133" dirty="0">
                <a:cs typeface="Cambria"/>
              </a:rPr>
              <a:t>Currently updating forward LUTs to accommodate SNPP/NOAA-20 VIIRS and updated liquid cloud radiative model assumptions (consistent with CLDPROP)</a:t>
            </a:r>
          </a:p>
          <a:p>
            <a:pPr marL="304792" indent="-304792"/>
            <a:r>
              <a:rPr lang="en-US" sz="2133" dirty="0">
                <a:cs typeface="Cambria"/>
              </a:rPr>
              <a:t>Working with Co-Is from 4STAR team on new aerosol radiative models derived from ORACLES</a:t>
            </a:r>
          </a:p>
          <a:p>
            <a:pPr marL="0" indent="0">
              <a:buNone/>
            </a:pPr>
            <a:r>
              <a:rPr lang="en-US" sz="2133" b="1" dirty="0">
                <a:cs typeface="Cambria"/>
              </a:rPr>
              <a:t>Needed Satellite Products</a:t>
            </a:r>
          </a:p>
          <a:p>
            <a:pPr marL="304792" indent="-304792"/>
            <a:r>
              <a:rPr lang="en-US" sz="2133" dirty="0">
                <a:cs typeface="Cambria"/>
              </a:rPr>
              <a:t>MYD03, MYD021KM, VNP03_MOD, VNP02_MOD, CLDMSK_MODIS/VIIRS, CLDPROP_MODIS/VIIRS, various ancillary</a:t>
            </a:r>
          </a:p>
          <a:p>
            <a:pPr marL="0" indent="0">
              <a:buNone/>
            </a:pPr>
            <a:r>
              <a:rPr lang="en-US" sz="2133" b="1" dirty="0">
                <a:cs typeface="Cambria"/>
              </a:rPr>
              <a:t>Known Issues or Concerns</a:t>
            </a:r>
          </a:p>
          <a:p>
            <a:pPr marL="304792" indent="-304792">
              <a:spcBef>
                <a:spcPts val="0"/>
              </a:spcBef>
            </a:pPr>
            <a:r>
              <a:rPr lang="en-US" sz="2133" dirty="0">
                <a:cs typeface="Cambria"/>
              </a:rPr>
              <a:t>No logistical concerns – strong working relationship with A-SIPS</a:t>
            </a:r>
          </a:p>
          <a:p>
            <a:pPr marL="0" indent="0">
              <a:buNone/>
            </a:pPr>
            <a:r>
              <a:rPr lang="en-US" sz="2133" b="1" dirty="0">
                <a:cs typeface="Cambria"/>
              </a:rPr>
              <a:t>Recent/Relevant Publications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zh-CN" sz="2133" dirty="0"/>
              <a:t>Methodology described in: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zh-CN" sz="2133" dirty="0"/>
              <a:t>Meyer, K., </a:t>
            </a:r>
            <a:r>
              <a:rPr lang="en-US" altLang="zh-CN" sz="2133" dirty="0" err="1"/>
              <a:t>Platnick</a:t>
            </a:r>
            <a:r>
              <a:rPr lang="en-US" altLang="zh-CN" sz="2133" dirty="0"/>
              <a:t>, S., &amp; Zhang, Z. (2015). Simultaneously inferring above‐cloud absorbing aerosol optical thickness and underlying liquid phase cloud optical and microphysical properties using MODIS. JGR, doi:10.1002/(ISSN)2169-8996.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B89F41A2-F719-EB4F-ADFE-1864576A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327486"/>
            <a:ext cx="8873836" cy="65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414328" algn="l"/>
                <a:tab pos="828654" algn="l"/>
                <a:tab pos="1242982" algn="l"/>
                <a:tab pos="1657309" algn="l"/>
                <a:tab pos="2073223" algn="l"/>
                <a:tab pos="2487551" algn="l"/>
                <a:tab pos="2901878" algn="l"/>
                <a:tab pos="3316205" algn="l"/>
                <a:tab pos="3732120" algn="l"/>
                <a:tab pos="4146447" algn="l"/>
                <a:tab pos="4560774" algn="l"/>
                <a:tab pos="4975101" algn="l"/>
                <a:tab pos="5391016" algn="l"/>
                <a:tab pos="5805343" algn="l"/>
                <a:tab pos="6219670" algn="l"/>
                <a:tab pos="6633997" algn="l"/>
                <a:tab pos="7049912" algn="l"/>
                <a:tab pos="7464239" algn="l"/>
                <a:tab pos="7878566" algn="l"/>
                <a:tab pos="8292893" algn="l"/>
              </a:tabLst>
              <a:defRPr/>
            </a:pPr>
            <a:r>
              <a:rPr lang="en-GB" sz="1867" b="1" dirty="0">
                <a:solidFill>
                  <a:srgbClr val="000000"/>
                </a:solidFill>
                <a:latin typeface="+mj-lt"/>
              </a:rPr>
              <a:t>Transitioning an existing near real-time MODIS cloud and above-cloud absorbing aerosol retrieval algorithm into a new MODIS/VIIRS continuity product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548BEA-6A5E-054F-9129-4F898D8E16FA}"/>
              </a:ext>
            </a:extLst>
          </p:cNvPr>
          <p:cNvCxnSpPr>
            <a:cxnSpLocks/>
          </p:cNvCxnSpPr>
          <p:nvPr/>
        </p:nvCxnSpPr>
        <p:spPr>
          <a:xfrm>
            <a:off x="609599" y="1116823"/>
            <a:ext cx="10860351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0DA41-F635-3B48-AD3E-28635B59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5E7E41D-76A6-8AB6-833D-C286B405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3" y="40577"/>
            <a:ext cx="1223415" cy="10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0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Macintosh PowerPoint</Application>
  <PresentationFormat>Widescreen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Maccherone</dc:creator>
  <cp:lastModifiedBy>Brandon Maccherone</cp:lastModifiedBy>
  <cp:revision>1</cp:revision>
  <dcterms:created xsi:type="dcterms:W3CDTF">2022-06-14T17:10:38Z</dcterms:created>
  <dcterms:modified xsi:type="dcterms:W3CDTF">2022-06-14T17:11:13Z</dcterms:modified>
</cp:coreProperties>
</file>