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i" initials="CC" lastIdx="1" clrIdx="0"/>
  <p:cmAuthor id="2" name="Chen, Chi" initials="CC [2]" lastIdx="1" clrIdx="1"/>
  <p:cmAuthor id="3" name="Chen, Chi" initials="CC [3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ACC"/>
    <a:srgbClr val="29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8163" autoAdjust="0"/>
  </p:normalViewPr>
  <p:slideViewPr>
    <p:cSldViewPr snapToGrid="0" snapToObjects="1">
      <p:cViewPr varScale="1">
        <p:scale>
          <a:sx n="144" d="100"/>
          <a:sy n="144" d="100"/>
        </p:scale>
        <p:origin x="120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DC8-8638-B546-BDB6-FA11DE66F658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14B-4ECC-1B47-986F-EC3D68487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DCBD7-F8B9-D54E-A03C-82D600CF5A9C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83424-4DC0-2447-B596-7F94532F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8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415-E74D-F74D-B49C-717706B18525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FF10-495B-4A49-BC65-D1B4EA83A0B1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C7A4-2035-DA4B-9013-6E3F8E60AB7C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959-5894-5244-A799-C6D4E505C6A8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6A32-5CBC-0A41-92CA-88D8D44B086D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DB0-2554-C748-A4AC-CFC87761A471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049-07F2-1E42-B312-993D766E9170}" type="datetime1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AAF-A880-8F43-BD18-8AC4779ACE90}" type="datetime1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2E1D-804D-FF42-8950-4F20E3328A47}" type="datetime1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2493-64B3-1C42-86A3-BB3E1E430506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EA7-5353-2147-A5F1-12714CEF2CF1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B524-93C9-0849-A56B-A9C7AB5C249C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fld id="{C0137D2A-484A-FE43-821F-C39C504D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171852" y="168719"/>
            <a:ext cx="7514948" cy="64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b="1" dirty="0">
                <a:solidFill>
                  <a:srgbClr val="000000"/>
                </a:solidFill>
                <a:latin typeface="+mj-lt"/>
              </a:rPr>
              <a:t>Survey of environmental cloud controlling factors for the extratropical oceans</a:t>
            </a:r>
            <a:br>
              <a:rPr lang="en-GB" sz="800" b="1" dirty="0">
                <a:solidFill>
                  <a:srgbClr val="000000"/>
                </a:solidFill>
                <a:latin typeface="+mj-lt"/>
              </a:rPr>
            </a:br>
            <a:endParaRPr lang="en-GB" sz="400" b="1" dirty="0">
              <a:solidFill>
                <a:srgbClr val="000000"/>
              </a:solidFill>
              <a:latin typeface="+mj-lt"/>
            </a:endParaRPr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600" b="1" dirty="0">
                <a:solidFill>
                  <a:srgbClr val="000000"/>
                </a:solidFill>
                <a:latin typeface="+mj-lt"/>
              </a:rPr>
              <a:t>Catherine Naud, Greg </a:t>
            </a:r>
            <a:r>
              <a:rPr lang="en-GB" sz="1600" b="1" dirty="0" err="1">
                <a:solidFill>
                  <a:srgbClr val="000000"/>
                </a:solidFill>
                <a:latin typeface="+mj-lt"/>
              </a:rPr>
              <a:t>Elsaesser</a:t>
            </a:r>
            <a:r>
              <a:rPr lang="en-GB" sz="1600" b="1" dirty="0">
                <a:solidFill>
                  <a:srgbClr val="000000"/>
                </a:solidFill>
                <a:latin typeface="+mj-lt"/>
              </a:rPr>
              <a:t> and Jimmy Booth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837617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4594194" y="960305"/>
            <a:ext cx="4008268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Objectives: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Determine the environmental variables that show strong relationships with low and high-level clouds in the extratropical oceans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Use TERRA/AQUA, MODIS/AMSR-E/AIRS/VIIRS observations to estimate observational uncertainties in these relationships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Using collection of same satellites, determine sensitivity and variability of relationships to spatial and temporal averaging domain and instrument platform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MODIS/VIIRS </a:t>
            </a:r>
            <a:r>
              <a:rPr lang="en-US" dirty="0" err="1"/>
              <a:t>Atmo</a:t>
            </a:r>
            <a:r>
              <a:rPr lang="en-US" dirty="0"/>
              <a:t>. Discipline Virtual Mtg. May 2022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D33C-3600-A14F-8BBE-BB15D4239453}"/>
              </a:ext>
            </a:extLst>
          </p:cNvPr>
          <p:cNvSpPr txBox="1"/>
          <p:nvPr/>
        </p:nvSpPr>
        <p:spPr>
          <a:xfrm>
            <a:off x="393894" y="1017336"/>
            <a:ext cx="4008269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Project summary</a:t>
            </a:r>
          </a:p>
          <a:p>
            <a:r>
              <a:rPr lang="en-US" sz="1400" dirty="0"/>
              <a:t>Unlike for the tropics and and subtropics, cloud controlling factors in the </a:t>
            </a:r>
            <a:r>
              <a:rPr lang="en-US" sz="1400" dirty="0" err="1"/>
              <a:t>extratropics</a:t>
            </a:r>
            <a:r>
              <a:rPr lang="en-US" sz="1400" dirty="0"/>
              <a:t> are less quantified, notably for low-level clouds.  Our project aims to fill this gap by addressing the following questions:</a:t>
            </a:r>
          </a:p>
          <a:p>
            <a:br>
              <a:rPr lang="en-US" sz="1400" dirty="0"/>
            </a:br>
            <a:r>
              <a:rPr lang="en-US" sz="1400" dirty="0"/>
              <a:t> - Are the same factors controlling low level clouds in the more dynamically active </a:t>
            </a:r>
            <a:r>
              <a:rPr lang="en-US" sz="1400" dirty="0" err="1"/>
              <a:t>extratropics</a:t>
            </a:r>
            <a:r>
              <a:rPr lang="en-US" sz="1400" dirty="0"/>
              <a:t>? </a:t>
            </a:r>
          </a:p>
          <a:p>
            <a:r>
              <a:rPr lang="en-US" sz="1400" dirty="0"/>
              <a:t>- What are the most impactful factors controlling high-level clouds in the </a:t>
            </a:r>
            <a:r>
              <a:rPr lang="en-US" sz="1400" dirty="0" err="1"/>
              <a:t>extratropics</a:t>
            </a:r>
            <a:r>
              <a:rPr lang="en-US" sz="1400" dirty="0"/>
              <a:t>?</a:t>
            </a:r>
          </a:p>
          <a:p>
            <a:r>
              <a:rPr lang="en-US" sz="1400" dirty="0"/>
              <a:t>- How does the radiative response of clouds change if the environmental cloud controlling factors change in future climate?</a:t>
            </a:r>
          </a:p>
          <a:p>
            <a:r>
              <a:rPr lang="en-US" sz="1400" dirty="0"/>
              <a:t>- How do all relationships vary across observational platforms, temporal periods and averaging timescales?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2E86D8-EE8A-61C7-83C5-67AB7B672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868" y="332724"/>
            <a:ext cx="1188720" cy="4746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E5EC55-6F46-D536-DC3A-B6F24FCF3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014"/>
            <a:ext cx="1371600" cy="22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408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3035" y="1124143"/>
            <a:ext cx="3545732" cy="3712140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cs typeface="Cambria"/>
              </a:rPr>
              <a:t>Status/Updates</a:t>
            </a:r>
          </a:p>
          <a:p>
            <a:pPr marL="228600" indent="-228600"/>
            <a:r>
              <a:rPr lang="en-US" sz="1600" dirty="0">
                <a:cs typeface="Cambria"/>
              </a:rPr>
              <a:t>Analysis of </a:t>
            </a:r>
            <a:r>
              <a:rPr lang="en-US" sz="1600" u="sng" dirty="0">
                <a:cs typeface="Cambria"/>
              </a:rPr>
              <a:t>low-level </a:t>
            </a:r>
            <a:r>
              <a:rPr lang="en-US" sz="1600" dirty="0">
                <a:cs typeface="Cambria"/>
              </a:rPr>
              <a:t>clouds using </a:t>
            </a:r>
            <a:r>
              <a:rPr lang="en-US" sz="1600" u="sng" dirty="0">
                <a:cs typeface="Cambria"/>
              </a:rPr>
              <a:t>daily</a:t>
            </a:r>
            <a:r>
              <a:rPr lang="en-US" sz="1600" dirty="0">
                <a:cs typeface="Cambria"/>
              </a:rPr>
              <a:t> MODIS and MAC-LWP products undergoing</a:t>
            </a:r>
          </a:p>
          <a:p>
            <a:pPr marL="228600" indent="-228600"/>
            <a:r>
              <a:rPr lang="en-US" sz="1600" dirty="0">
                <a:cs typeface="Cambria"/>
              </a:rPr>
              <a:t>Most low-level clouds occur in conditions of </a:t>
            </a:r>
            <a:r>
              <a:rPr lang="en-US" sz="1600" u="sng" dirty="0">
                <a:cs typeface="Cambria"/>
              </a:rPr>
              <a:t>subsidence</a:t>
            </a:r>
            <a:r>
              <a:rPr lang="en-US" sz="1600" dirty="0">
                <a:cs typeface="Cambria"/>
              </a:rPr>
              <a:t> and </a:t>
            </a:r>
            <a:r>
              <a:rPr lang="en-US" sz="1600" u="sng" dirty="0">
                <a:cs typeface="Cambria"/>
              </a:rPr>
              <a:t>equatorward winds</a:t>
            </a:r>
          </a:p>
          <a:p>
            <a:pPr marL="228600" indent="-228600"/>
            <a:r>
              <a:rPr lang="en-US" sz="1600" dirty="0">
                <a:cs typeface="Cambria"/>
              </a:rPr>
              <a:t>Different regimes identified depending on other metrics, here exploring </a:t>
            </a:r>
            <a:r>
              <a:rPr lang="en-US" sz="1600">
                <a:cs typeface="Cambria"/>
              </a:rPr>
              <a:t>PBL characteristics: </a:t>
            </a:r>
            <a:r>
              <a:rPr lang="en-US" sz="1600" dirty="0">
                <a:cs typeface="Cambria"/>
              </a:rPr>
              <a:t>M &amp; EIS (see figure)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Needed Satellite Products</a:t>
            </a:r>
          </a:p>
          <a:p>
            <a:pPr marL="228600" indent="-228600"/>
            <a:r>
              <a:rPr lang="en-US" sz="1600" dirty="0">
                <a:cs typeface="Cambria"/>
              </a:rPr>
              <a:t>MODIS L2 and L3 daily, AIRS cloud properties, VIIRS, AMSR-E (processed through MAC-LWP), CERES.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Known Issues or Concerns</a:t>
            </a:r>
          </a:p>
          <a:p>
            <a:pPr marL="228600" indent="-228600">
              <a:spcBef>
                <a:spcPts val="0"/>
              </a:spcBef>
            </a:pPr>
            <a:r>
              <a:rPr lang="en-US" sz="1600" dirty="0">
                <a:cs typeface="Cambria"/>
              </a:rPr>
              <a:t>N/A for now</a:t>
            </a:r>
          </a:p>
          <a:p>
            <a:pPr marL="0" indent="0">
              <a:buNone/>
            </a:pPr>
            <a:r>
              <a:rPr lang="en-US" sz="1600" b="1" dirty="0">
                <a:cs typeface="Cambria"/>
              </a:rPr>
              <a:t>Recent/Relevant Publications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zh-CN" sz="1600" dirty="0"/>
              <a:t>• Naud et al. JGR 2020/McCoy et al JGR 2017/Wood and Bretherton 2006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zh-CN" sz="1600" dirty="0"/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B89F41A2-F719-EB4F-ADFE-1864576A0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3330"/>
            <a:ext cx="6655377" cy="67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</a:rPr>
              <a:t>Survey of environmental cloud controlling factors for the extratropical oceans</a:t>
            </a:r>
            <a:endParaRPr lang="en-GB" sz="200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548BEA-6A5E-054F-9129-4F898D8E16FA}"/>
              </a:ext>
            </a:extLst>
          </p:cNvPr>
          <p:cNvCxnSpPr>
            <a:cxnSpLocks/>
          </p:cNvCxnSpPr>
          <p:nvPr/>
        </p:nvCxnSpPr>
        <p:spPr>
          <a:xfrm>
            <a:off x="457199" y="837617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68B8EC-A096-3445-B59B-E779EF89CC80}"/>
              </a:ext>
            </a:extLst>
          </p:cNvPr>
          <p:cNvSpPr txBox="1"/>
          <p:nvPr/>
        </p:nvSpPr>
        <p:spPr>
          <a:xfrm>
            <a:off x="4276758" y="1147725"/>
            <a:ext cx="4725199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5 years, all seasons, daily mean, low level clouds with CTP &gt; 500 </a:t>
            </a:r>
            <a:r>
              <a:rPr lang="en-US" sz="1200" b="1" dirty="0" err="1"/>
              <a:t>hPa</a:t>
            </a:r>
            <a:r>
              <a:rPr lang="en-US" sz="1200" b="1" dirty="0"/>
              <a:t>, subsidence (at 500 </a:t>
            </a:r>
            <a:r>
              <a:rPr lang="en-US" sz="1200" b="1" dirty="0" err="1"/>
              <a:t>hPa</a:t>
            </a:r>
            <a:r>
              <a:rPr lang="en-US" sz="1200" b="1" dirty="0"/>
              <a:t>), equatorward winds, both hemispheres: </a:t>
            </a:r>
          </a:p>
          <a:p>
            <a:r>
              <a:rPr lang="en-US" sz="1200" b="1" dirty="0"/>
              <a:t>2D histograms of a) MODIS cloud fraction, b) MAC total liquid water path, and c) MODIS cloud top height (CTH) as a function of </a:t>
            </a:r>
          </a:p>
          <a:p>
            <a:pPr marL="171450" indent="-171450">
              <a:buFontTx/>
              <a:buChar char="-"/>
            </a:pPr>
            <a:r>
              <a:rPr lang="en-US" sz="1200" b="1" dirty="0"/>
              <a:t>M (=𝜃</a:t>
            </a:r>
            <a:r>
              <a:rPr lang="en-US" sz="1200" b="1" baseline="-25000" dirty="0"/>
              <a:t>skin</a:t>
            </a:r>
            <a:r>
              <a:rPr lang="en-US" sz="1200" b="1" dirty="0"/>
              <a:t>- 𝜃</a:t>
            </a:r>
            <a:r>
              <a:rPr lang="en-US" sz="1200" b="1" baseline="-25000" dirty="0"/>
              <a:t>800hPa</a:t>
            </a:r>
            <a:r>
              <a:rPr lang="en-US" sz="1200" b="1" dirty="0"/>
              <a:t>), a </a:t>
            </a:r>
            <a:r>
              <a:rPr lang="en-US" sz="1200" b="1" u="sng" dirty="0"/>
              <a:t>good predictor of CTH</a:t>
            </a:r>
            <a:r>
              <a:rPr lang="en-US" sz="1200" b="1" dirty="0"/>
              <a:t> (Naud et al. 2020) and </a:t>
            </a:r>
          </a:p>
          <a:p>
            <a:pPr marL="171450" indent="-171450">
              <a:buFontTx/>
              <a:buChar char="-"/>
            </a:pPr>
            <a:r>
              <a:rPr lang="en-US" sz="1200" b="1" dirty="0"/>
              <a:t>EIS (estimated inversion strength of Wood and </a:t>
            </a:r>
            <a:r>
              <a:rPr lang="en-US" sz="1200" b="1" dirty="0" err="1"/>
              <a:t>Betherton</a:t>
            </a:r>
            <a:r>
              <a:rPr lang="en-US" sz="1200" b="1" dirty="0"/>
              <a:t> 2006), a good predictor of </a:t>
            </a:r>
            <a:r>
              <a:rPr lang="en-US" sz="1200" b="1" u="sng" dirty="0"/>
              <a:t>cloud fraction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50DA41-F635-3B48-AD3E-28635B59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MODIS/VIIRS </a:t>
            </a:r>
            <a:r>
              <a:rPr lang="en-US" dirty="0" err="1"/>
              <a:t>Atmo</a:t>
            </a:r>
            <a:r>
              <a:rPr lang="en-US" dirty="0"/>
              <a:t>. Discipline Virtual Mtg. May 2022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FD1E9-48AF-96A3-9952-B7907F1D9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868" y="332724"/>
            <a:ext cx="1188720" cy="474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71145F-611F-77A4-EC01-5B1718CDA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014"/>
            <a:ext cx="1371600" cy="2238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A85BEB-BBA4-3AF8-52D8-5949DE753043}"/>
              </a:ext>
            </a:extLst>
          </p:cNvPr>
          <p:cNvSpPr txBox="1"/>
          <p:nvPr/>
        </p:nvSpPr>
        <p:spPr>
          <a:xfrm>
            <a:off x="4110781" y="4390307"/>
            <a:ext cx="4945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Main key points: 1) EIS/M space helps delineate different cloud regimes, </a:t>
            </a:r>
          </a:p>
          <a:p>
            <a:r>
              <a:rPr lang="en-US" sz="1200" dirty="0"/>
              <a:t>2) LWP also impacted by both EIS and 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C60C9B-564D-23F9-24E2-8F3E43377DC1}"/>
              </a:ext>
            </a:extLst>
          </p:cNvPr>
          <p:cNvGrpSpPr/>
          <p:nvPr/>
        </p:nvGrpSpPr>
        <p:grpSpPr>
          <a:xfrm>
            <a:off x="3926474" y="2543424"/>
            <a:ext cx="5232933" cy="1952856"/>
            <a:chOff x="3926474" y="2543424"/>
            <a:chExt cx="5232933" cy="195285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1ECF5F4-D62A-4CFA-31E5-1E54A78EB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8767" y="2564472"/>
              <a:ext cx="5120640" cy="1931808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5440AE-F579-299E-CAAE-F79A4A8324E9}"/>
                </a:ext>
              </a:extLst>
            </p:cNvPr>
            <p:cNvSpPr txBox="1"/>
            <p:nvPr/>
          </p:nvSpPr>
          <p:spPr>
            <a:xfrm>
              <a:off x="4165822" y="3978033"/>
              <a:ext cx="17824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More and more unstable =&gt; 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F966A37-C777-E69C-2F31-83EDB682C6EC}"/>
                </a:ext>
              </a:extLst>
            </p:cNvPr>
            <p:cNvSpPr txBox="1"/>
            <p:nvPr/>
          </p:nvSpPr>
          <p:spPr>
            <a:xfrm rot="16200000">
              <a:off x="3200954" y="3268944"/>
              <a:ext cx="16818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Inversion strength increases =&gt;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375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28009</TotalTime>
  <Words>452</Words>
  <Application>Microsoft Macintosh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Taejin Park</dc:creator>
  <cp:lastModifiedBy>Catherine Naud</cp:lastModifiedBy>
  <cp:revision>322</cp:revision>
  <dcterms:created xsi:type="dcterms:W3CDTF">2015-04-27T20:50:56Z</dcterms:created>
  <dcterms:modified xsi:type="dcterms:W3CDTF">2022-04-27T22:50:41Z</dcterms:modified>
</cp:coreProperties>
</file>