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9" r:id="rId2"/>
    <p:sldId id="330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n, Chi" initials="CC" lastIdx="1" clrIdx="0"/>
  <p:cmAuthor id="2" name="Chen, Chi" initials="CC [2]" lastIdx="1" clrIdx="1"/>
  <p:cmAuthor id="3" name="Chen, Chi" initials="CC [3]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9ACC"/>
    <a:srgbClr val="298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38" autoAdjust="0"/>
    <p:restoredTop sz="88169" autoAdjust="0"/>
  </p:normalViewPr>
  <p:slideViewPr>
    <p:cSldViewPr snapToGrid="0" snapToObjects="1">
      <p:cViewPr varScale="1">
        <p:scale>
          <a:sx n="138" d="100"/>
          <a:sy n="138" d="100"/>
        </p:scale>
        <p:origin x="440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02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48DC8-8638-B546-BDB6-FA11DE66F658}" type="datetimeFigureOut">
              <a:rPr lang="en-US" smtClean="0"/>
              <a:t>5/2/22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D814B-4ECC-1B47-986F-EC3D68487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27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DCBD7-F8B9-D54E-A03C-82D600CF5A9C}" type="datetimeFigureOut">
              <a:rPr lang="en-US" smtClean="0"/>
              <a:t>5/2/22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83424-4DC0-2447-B596-7F94532FB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143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63575" y="922338"/>
            <a:ext cx="5618163" cy="31607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9212" y="4389742"/>
            <a:ext cx="4833249" cy="350672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3884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83424-4DC0-2447-B596-7F94532FB2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54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415-E74D-F74D-B49C-717706B18525}" type="datetime1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8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FF10-495B-4A49-BC65-D1B4EA83A0B1}" type="datetime1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9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C7A4-2035-DA4B-9013-6E3F8E60AB7C}" type="datetime1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7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5959-5894-5244-A799-C6D4E505C6A8}" type="datetime1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9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6A32-5CBC-0A41-92CA-88D8D44B086D}" type="datetime1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4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8DB0-2554-C748-A4AC-CFC87761A471}" type="datetime1">
              <a:rPr lang="en-US" smtClean="0"/>
              <a:t>5/2/22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5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B049-07F2-1E42-B312-993D766E9170}" type="datetime1">
              <a:rPr lang="en-US" smtClean="0"/>
              <a:t>5/2/22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2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FAAF-A880-8F43-BD18-8AC4779ACE90}" type="datetime1">
              <a:rPr lang="en-US" smtClean="0"/>
              <a:t>5/2/22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2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2E1D-804D-FF42-8950-4F20E3328A47}" type="datetime1">
              <a:rPr lang="en-US" smtClean="0"/>
              <a:t>5/2/22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6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2493-64B3-1C42-86A3-BB3E1E430506}" type="datetime1">
              <a:rPr lang="en-US" smtClean="0"/>
              <a:t>5/2/22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14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AEA7-5353-2147-A5F1-12714CEF2CF1}" type="datetime1">
              <a:rPr lang="en-US" smtClean="0"/>
              <a:t>5/2/22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7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0B524-93C9-0849-A56B-A9C7AB5C249C}" type="datetime1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MODIS/VIIRS Atmo. Discipline Virtual Mtg. May 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0000"/>
                </a:solidFill>
              </a:defRPr>
            </a:lvl1pPr>
          </a:lstStyle>
          <a:p>
            <a:fld id="{C0137D2A-484A-FE43-821F-C39C504DA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8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371600" y="65429"/>
            <a:ext cx="6655377" cy="1440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2209" tIns="31105" rIns="62209" bIns="31105" anchor="ctr">
            <a:spAutoFit/>
          </a:bodyPr>
          <a:lstStyle/>
          <a:p>
            <a:pPr algn="ctr">
              <a:buClr>
                <a:srgbClr val="000000"/>
              </a:buClr>
              <a:buSzPct val="45000"/>
              <a:tabLst>
                <a:tab pos="0" algn="l"/>
                <a:tab pos="310754" algn="l"/>
                <a:tab pos="621506" algn="l"/>
                <a:tab pos="932260" algn="l"/>
                <a:tab pos="1243013" algn="l"/>
                <a:tab pos="1554956" algn="l"/>
                <a:tab pos="1865710" algn="l"/>
                <a:tab pos="2176463" algn="l"/>
                <a:tab pos="2487216" algn="l"/>
                <a:tab pos="2799160" algn="l"/>
                <a:tab pos="3109913" algn="l"/>
                <a:tab pos="3420666" algn="l"/>
                <a:tab pos="3731419" algn="l"/>
                <a:tab pos="4043363" algn="l"/>
                <a:tab pos="4354116" algn="l"/>
                <a:tab pos="4664869" algn="l"/>
                <a:tab pos="4975622" algn="l"/>
                <a:tab pos="5287566" algn="l"/>
                <a:tab pos="5598319" algn="l"/>
                <a:tab pos="5909072" algn="l"/>
                <a:tab pos="6219825" algn="l"/>
              </a:tabLst>
              <a:defRPr/>
            </a:pPr>
            <a:r>
              <a:rPr lang="en-GB" sz="2000" b="1" dirty="0">
                <a:solidFill>
                  <a:srgbClr val="000000"/>
                </a:solidFill>
              </a:rPr>
              <a:t>Quantifying variations in atmospheric temperature from light-absorbing aerosols</a:t>
            </a:r>
          </a:p>
          <a:p>
            <a:pPr algn="ctr">
              <a:buClr>
                <a:srgbClr val="000000"/>
              </a:buClr>
              <a:buSzPct val="45000"/>
              <a:tabLst>
                <a:tab pos="0" algn="l"/>
                <a:tab pos="310754" algn="l"/>
                <a:tab pos="621506" algn="l"/>
                <a:tab pos="932260" algn="l"/>
                <a:tab pos="1243013" algn="l"/>
                <a:tab pos="1554956" algn="l"/>
                <a:tab pos="1865710" algn="l"/>
                <a:tab pos="2176463" algn="l"/>
                <a:tab pos="2487216" algn="l"/>
                <a:tab pos="2799160" algn="l"/>
                <a:tab pos="3109913" algn="l"/>
                <a:tab pos="3420666" algn="l"/>
                <a:tab pos="3731419" algn="l"/>
                <a:tab pos="4043363" algn="l"/>
                <a:tab pos="4354116" algn="l"/>
                <a:tab pos="4664869" algn="l"/>
                <a:tab pos="4975622" algn="l"/>
                <a:tab pos="5287566" algn="l"/>
                <a:tab pos="5598319" algn="l"/>
                <a:tab pos="5909072" algn="l"/>
                <a:tab pos="6219825" algn="l"/>
              </a:tabLst>
              <a:defRPr/>
            </a:pPr>
            <a:br>
              <a:rPr lang="en-GB" sz="900" b="1" dirty="0">
                <a:solidFill>
                  <a:srgbClr val="000000"/>
                </a:solidFill>
                <a:latin typeface="+mj-lt"/>
              </a:rPr>
            </a:br>
            <a:endParaRPr lang="en-GB" sz="450" b="1" dirty="0">
              <a:solidFill>
                <a:srgbClr val="000000"/>
              </a:solidFill>
              <a:latin typeface="+mj-lt"/>
            </a:endParaRPr>
          </a:p>
          <a:p>
            <a:pPr algn="ctr">
              <a:buClr>
                <a:srgbClr val="000000"/>
              </a:buClr>
              <a:buSzPct val="45000"/>
              <a:tabLst>
                <a:tab pos="0" algn="l"/>
                <a:tab pos="310754" algn="l"/>
                <a:tab pos="621506" algn="l"/>
                <a:tab pos="932260" algn="l"/>
                <a:tab pos="1243013" algn="l"/>
                <a:tab pos="1554956" algn="l"/>
                <a:tab pos="1865710" algn="l"/>
                <a:tab pos="2176463" algn="l"/>
                <a:tab pos="2487216" algn="l"/>
                <a:tab pos="2799160" algn="l"/>
                <a:tab pos="3109913" algn="l"/>
                <a:tab pos="3420666" algn="l"/>
                <a:tab pos="3731419" algn="l"/>
                <a:tab pos="4043363" algn="l"/>
                <a:tab pos="4354116" algn="l"/>
                <a:tab pos="4664869" algn="l"/>
                <a:tab pos="4975622" algn="l"/>
                <a:tab pos="5287566" algn="l"/>
                <a:tab pos="5598319" algn="l"/>
                <a:tab pos="5909072" algn="l"/>
                <a:tab pos="6219825" algn="l"/>
              </a:tabLst>
              <a:defRPr/>
            </a:pPr>
            <a:r>
              <a:rPr lang="en-GB" sz="1200" b="1" dirty="0">
                <a:solidFill>
                  <a:srgbClr val="000000"/>
                </a:solidFill>
                <a:latin typeface="+mj-lt"/>
              </a:rPr>
              <a:t>Eric Wilcox, Division of Atmospheric Sciences Desert Research Institute (DRI),</a:t>
            </a:r>
          </a:p>
          <a:p>
            <a:pPr algn="ctr">
              <a:buClr>
                <a:srgbClr val="000000"/>
              </a:buClr>
              <a:buSzPct val="45000"/>
              <a:tabLst>
                <a:tab pos="0" algn="l"/>
                <a:tab pos="310754" algn="l"/>
                <a:tab pos="621506" algn="l"/>
                <a:tab pos="932260" algn="l"/>
                <a:tab pos="1243013" algn="l"/>
                <a:tab pos="1554956" algn="l"/>
                <a:tab pos="1865710" algn="l"/>
                <a:tab pos="2176463" algn="l"/>
                <a:tab pos="2487216" algn="l"/>
                <a:tab pos="2799160" algn="l"/>
                <a:tab pos="3109913" algn="l"/>
                <a:tab pos="3420666" algn="l"/>
                <a:tab pos="3731419" algn="l"/>
                <a:tab pos="4043363" algn="l"/>
                <a:tab pos="4354116" algn="l"/>
                <a:tab pos="4664869" algn="l"/>
                <a:tab pos="4975622" algn="l"/>
                <a:tab pos="5287566" algn="l"/>
                <a:tab pos="5598319" algn="l"/>
                <a:tab pos="5909072" algn="l"/>
                <a:tab pos="6219825" algn="l"/>
              </a:tabLst>
              <a:defRPr/>
            </a:pPr>
            <a:r>
              <a:rPr lang="en-GB" sz="1200" b="1" dirty="0">
                <a:solidFill>
                  <a:srgbClr val="000000"/>
                </a:solidFill>
                <a:latin typeface="+mj-lt"/>
              </a:rPr>
              <a:t>Jun Wang, College of Engineering, University of Iowa</a:t>
            </a:r>
          </a:p>
          <a:p>
            <a:pPr algn="ctr">
              <a:buClr>
                <a:srgbClr val="000000"/>
              </a:buClr>
              <a:buSzPct val="45000"/>
              <a:tabLst>
                <a:tab pos="0" algn="l"/>
                <a:tab pos="310754" algn="l"/>
                <a:tab pos="621506" algn="l"/>
                <a:tab pos="932260" algn="l"/>
                <a:tab pos="1243013" algn="l"/>
                <a:tab pos="1554956" algn="l"/>
                <a:tab pos="1865710" algn="l"/>
                <a:tab pos="2176463" algn="l"/>
                <a:tab pos="2487216" algn="l"/>
                <a:tab pos="2799160" algn="l"/>
                <a:tab pos="3109913" algn="l"/>
                <a:tab pos="3420666" algn="l"/>
                <a:tab pos="3731419" algn="l"/>
                <a:tab pos="4043363" algn="l"/>
                <a:tab pos="4354116" algn="l"/>
                <a:tab pos="4664869" algn="l"/>
                <a:tab pos="4975622" algn="l"/>
                <a:tab pos="5287566" algn="l"/>
                <a:tab pos="5598319" algn="l"/>
                <a:tab pos="5909072" algn="l"/>
                <a:tab pos="6219825" algn="l"/>
              </a:tabLst>
              <a:defRPr/>
            </a:pPr>
            <a:r>
              <a:rPr lang="en-GB" sz="1200" b="1" dirty="0">
                <a:solidFill>
                  <a:srgbClr val="000000"/>
                </a:solidFill>
                <a:latin typeface="+mj-lt"/>
              </a:rPr>
              <a:t>Marco Giordano, DRI</a:t>
            </a:r>
          </a:p>
        </p:txBody>
      </p: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457199" y="1499785"/>
            <a:ext cx="8145263" cy="0"/>
          </a:xfrm>
          <a:prstGeom prst="line">
            <a:avLst/>
          </a:prstGeom>
          <a:ln>
            <a:solidFill>
              <a:srgbClr val="519A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933F246-CE6C-5D41-AF5B-7F357DCA25E2}"/>
              </a:ext>
            </a:extLst>
          </p:cNvPr>
          <p:cNvSpPr txBox="1"/>
          <p:nvPr/>
        </p:nvSpPr>
        <p:spPr>
          <a:xfrm>
            <a:off x="5588000" y="1659780"/>
            <a:ext cx="3014462" cy="29084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Objectives:</a:t>
            </a:r>
          </a:p>
          <a:p>
            <a:pPr marL="228600" indent="-220663">
              <a:spcAft>
                <a:spcPts val="600"/>
              </a:spcAft>
            </a:pPr>
            <a:r>
              <a:rPr lang="en-US" sz="1400" dirty="0"/>
              <a:t>•	Identify where aerosol absorption is  detectible in satellite air temperature retrievals.</a:t>
            </a:r>
          </a:p>
          <a:p>
            <a:pPr marL="228600" indent="-220663">
              <a:spcAft>
                <a:spcPts val="600"/>
              </a:spcAft>
            </a:pPr>
            <a:r>
              <a:rPr lang="en-US" sz="1400" dirty="0"/>
              <a:t>•	Describe principal modes of correlated variability.</a:t>
            </a:r>
          </a:p>
          <a:p>
            <a:pPr marL="228600" indent="-220663">
              <a:spcAft>
                <a:spcPts val="600"/>
              </a:spcAft>
            </a:pPr>
            <a:r>
              <a:rPr lang="en-US" sz="1400" dirty="0"/>
              <a:t>•	Investigate surface temperature responses to aerosol radiative forcing.</a:t>
            </a:r>
          </a:p>
          <a:p>
            <a:pPr marL="228600" indent="-220663">
              <a:spcAft>
                <a:spcPts val="600"/>
              </a:spcAft>
            </a:pPr>
            <a:r>
              <a:rPr lang="en-US" sz="1400" dirty="0"/>
              <a:t>•	Relate empirical signatures of light-absorbing aerosols to results from published modeling studies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D07C1F-FB85-9C4B-8A34-F0368C2EB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471E32-7F5D-8E45-92A7-BAE601B11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1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A3D33C-3600-A14F-8BBE-BB15D4239453}"/>
              </a:ext>
            </a:extLst>
          </p:cNvPr>
          <p:cNvSpPr txBox="1"/>
          <p:nvPr/>
        </p:nvSpPr>
        <p:spPr>
          <a:xfrm>
            <a:off x="380997" y="1729297"/>
            <a:ext cx="2260600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Build on our prior results finding that the day-night contrast in AIRS air temperature retrievals systematically increases with MODIS AOD.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dirty="0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ACD4FEE5-00A0-2D5D-6878-CAB04ADDE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544" y="607053"/>
            <a:ext cx="1381711" cy="663221"/>
          </a:xfrm>
          <a:prstGeom prst="rect">
            <a:avLst/>
          </a:prstGeom>
        </p:spPr>
      </p:pic>
      <p:pic>
        <p:nvPicPr>
          <p:cNvPr id="6" name="Picture 5" descr="Map&#10;&#10;Description automatically generated">
            <a:extLst>
              <a:ext uri="{FF2B5EF4-FFF2-40B4-BE49-F238E27FC236}">
                <a16:creationId xmlns:a16="http://schemas.microsoft.com/office/drawing/2014/main" id="{5AB5E4B1-8702-F443-2B45-ADD9458CC5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1597" y="1635439"/>
            <a:ext cx="2852718" cy="30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84085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2</a:t>
            </a:fld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93034" y="1124143"/>
            <a:ext cx="4078965" cy="3712140"/>
          </a:xfrm>
          <a:prstGeom prst="rect">
            <a:avLst/>
          </a:prstGeom>
        </p:spPr>
        <p:txBody>
          <a:bodyPr vert="horz" lIns="68580" tIns="34290" rIns="68580" bIns="3429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cs typeface="Cambria"/>
              </a:rPr>
              <a:t>Status/Updates</a:t>
            </a:r>
          </a:p>
          <a:p>
            <a:pPr marL="228600" indent="-228600"/>
            <a:r>
              <a:rPr lang="en-US" sz="1600" dirty="0">
                <a:cs typeface="Cambria"/>
              </a:rPr>
              <a:t>Dependence of air temperature on AOD characterized for locations where light-absorbing aerosols are known to be important.</a:t>
            </a:r>
          </a:p>
          <a:p>
            <a:pPr marL="228600" indent="-228600"/>
            <a:r>
              <a:rPr lang="en-US" sz="1600" dirty="0">
                <a:cs typeface="Cambria"/>
              </a:rPr>
              <a:t>Responses of clouds in these areas has also been characterized.</a:t>
            </a:r>
          </a:p>
          <a:p>
            <a:pPr marL="0" indent="0">
              <a:buNone/>
            </a:pPr>
            <a:r>
              <a:rPr lang="en-US" sz="1600" b="1" dirty="0">
                <a:cs typeface="Cambria"/>
              </a:rPr>
              <a:t>Needed Satellite Products</a:t>
            </a:r>
          </a:p>
          <a:p>
            <a:pPr marL="228600" indent="-228600"/>
            <a:r>
              <a:rPr lang="en-US" sz="1600" dirty="0">
                <a:cs typeface="Cambria"/>
              </a:rPr>
              <a:t>MODIS AOD/Cloud/land surface temperature, AIRS T/q, AMSR-E LWP, </a:t>
            </a:r>
            <a:r>
              <a:rPr lang="en-US" sz="1600" dirty="0" err="1">
                <a:cs typeface="Cambria"/>
              </a:rPr>
              <a:t>Calipso</a:t>
            </a:r>
            <a:r>
              <a:rPr lang="en-US" sz="1600" dirty="0">
                <a:cs typeface="Cambria"/>
              </a:rPr>
              <a:t> AOD profiles.</a:t>
            </a:r>
          </a:p>
          <a:p>
            <a:pPr marL="0" indent="0">
              <a:buNone/>
            </a:pPr>
            <a:r>
              <a:rPr lang="en-US" sz="1600" b="1" dirty="0">
                <a:cs typeface="Cambria"/>
              </a:rPr>
              <a:t>Known Issues or Concerns</a:t>
            </a:r>
          </a:p>
          <a:p>
            <a:pPr marL="228600" indent="-228600">
              <a:spcBef>
                <a:spcPts val="0"/>
              </a:spcBef>
            </a:pPr>
            <a:r>
              <a:rPr lang="en-US" sz="1600" dirty="0">
                <a:cs typeface="Cambria"/>
              </a:rPr>
              <a:t>Current satellite data sets do not discriminate light-absorbing from scattering aerosols. Exploring use of MERRA-2 to help.</a:t>
            </a:r>
          </a:p>
          <a:p>
            <a:pPr marL="0" indent="0">
              <a:buNone/>
            </a:pPr>
            <a:r>
              <a:rPr lang="en-US" sz="1600" b="1" dirty="0">
                <a:cs typeface="Cambria"/>
              </a:rPr>
              <a:t>Recent/Relevant Publications</a:t>
            </a:r>
          </a:p>
          <a:p>
            <a:pPr marL="228600" lvl="1" indent="-228600">
              <a:spcBef>
                <a:spcPts val="0"/>
              </a:spcBef>
              <a:buNone/>
            </a:pPr>
            <a:r>
              <a:rPr lang="en-US" altLang="zh-CN" sz="1600" dirty="0"/>
              <a:t>•	Lu, Z., et al., Hourly mapping of the layer height of thick smoke plumes over the Western U.S. in 2020 severe fire season. doi:10.3389/frsen.2021.766628, 2021.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altLang="zh-CN" sz="1600" dirty="0"/>
          </a:p>
          <a:p>
            <a:pPr marL="0" lvl="1" indent="0">
              <a:spcBef>
                <a:spcPts val="0"/>
              </a:spcBef>
              <a:buNone/>
            </a:pPr>
            <a:endParaRPr lang="en-US" altLang="zh-CN" sz="1600" dirty="0"/>
          </a:p>
        </p:txBody>
      </p:sp>
      <p:sp>
        <p:nvSpPr>
          <p:cNvPr id="8" name="Text Box 1">
            <a:extLst>
              <a:ext uri="{FF2B5EF4-FFF2-40B4-BE49-F238E27FC236}">
                <a16:creationId xmlns:a16="http://schemas.microsoft.com/office/drawing/2014/main" id="{B89F41A2-F719-EB4F-ADFE-1864576A0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53330"/>
            <a:ext cx="6655377" cy="678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2209" tIns="31105" rIns="62209" bIns="31105" anchor="ctr">
            <a:spAutoFit/>
          </a:bodyPr>
          <a:lstStyle/>
          <a:p>
            <a:pPr algn="ctr">
              <a:buClr>
                <a:srgbClr val="000000"/>
              </a:buClr>
              <a:buSzPct val="45000"/>
              <a:tabLst>
                <a:tab pos="0" algn="l"/>
                <a:tab pos="310754" algn="l"/>
                <a:tab pos="621506" algn="l"/>
                <a:tab pos="932260" algn="l"/>
                <a:tab pos="1243013" algn="l"/>
                <a:tab pos="1554956" algn="l"/>
                <a:tab pos="1865710" algn="l"/>
                <a:tab pos="2176463" algn="l"/>
                <a:tab pos="2487216" algn="l"/>
                <a:tab pos="2799160" algn="l"/>
                <a:tab pos="3109913" algn="l"/>
                <a:tab pos="3420666" algn="l"/>
                <a:tab pos="3731419" algn="l"/>
                <a:tab pos="4043363" algn="l"/>
                <a:tab pos="4354116" algn="l"/>
                <a:tab pos="4664869" algn="l"/>
                <a:tab pos="4975622" algn="l"/>
                <a:tab pos="5287566" algn="l"/>
                <a:tab pos="5598319" algn="l"/>
                <a:tab pos="5909072" algn="l"/>
                <a:tab pos="6219825" algn="l"/>
              </a:tabLst>
              <a:defRPr/>
            </a:pPr>
            <a:r>
              <a:rPr lang="en-GB" sz="2000" b="1" dirty="0">
                <a:solidFill>
                  <a:srgbClr val="000000"/>
                </a:solidFill>
                <a:latin typeface="+mj-lt"/>
              </a:rPr>
              <a:t>Quantifying variations in atmospheric temperature from light-absorbing aerosols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4548BEA-6A5E-054F-9129-4F898D8E16FA}"/>
              </a:ext>
            </a:extLst>
          </p:cNvPr>
          <p:cNvCxnSpPr>
            <a:cxnSpLocks/>
          </p:cNvCxnSpPr>
          <p:nvPr/>
        </p:nvCxnSpPr>
        <p:spPr>
          <a:xfrm>
            <a:off x="457199" y="837617"/>
            <a:ext cx="8145263" cy="0"/>
          </a:xfrm>
          <a:prstGeom prst="line">
            <a:avLst/>
          </a:prstGeom>
          <a:ln>
            <a:solidFill>
              <a:srgbClr val="519A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E68B8EC-A096-3445-B59B-E779EF89CC80}"/>
              </a:ext>
            </a:extLst>
          </p:cNvPr>
          <p:cNvSpPr txBox="1"/>
          <p:nvPr/>
        </p:nvSpPr>
        <p:spPr>
          <a:xfrm>
            <a:off x="4871290" y="1240088"/>
            <a:ext cx="3731172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r>
              <a:rPr lang="en-US" sz="1600" dirty="0"/>
              <a:t>Overarching challenge is identifying longer-term, larger-scale co-variability of light-absorbing aerosols and temperature without unambiguous aerosol typing.</a:t>
            </a:r>
          </a:p>
          <a:p>
            <a:r>
              <a:rPr lang="en-US" sz="1600" dirty="0"/>
              <a:t>Will be leveraging localized studies, reanalysis and published modeling results to aid in the interpretation of broader analysis with global data sets.</a:t>
            </a:r>
          </a:p>
          <a:p>
            <a:endParaRPr lang="en-US" sz="16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150DA41-F635-3B48-AD3E-28635B591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  <a:endParaRPr lang="en-US" dirty="0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55E5C03D-E793-3AF6-BE99-C829B9838B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544" y="237813"/>
            <a:ext cx="977183" cy="46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753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27670</TotalTime>
  <Words>307</Words>
  <Application>Microsoft Macintosh PowerPoint</Application>
  <PresentationFormat>On-screen Show (16:9)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Boston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Taejin Park</dc:creator>
  <cp:lastModifiedBy>Eric Wilcox</cp:lastModifiedBy>
  <cp:revision>311</cp:revision>
  <dcterms:created xsi:type="dcterms:W3CDTF">2015-04-27T20:50:56Z</dcterms:created>
  <dcterms:modified xsi:type="dcterms:W3CDTF">2022-05-02T16:46:00Z</dcterms:modified>
</cp:coreProperties>
</file>