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474" r:id="rId2"/>
    <p:sldId id="899" r:id="rId3"/>
    <p:sldId id="921" r:id="rId4"/>
    <p:sldId id="923" r:id="rId5"/>
    <p:sldId id="922" r:id="rId6"/>
    <p:sldId id="900" r:id="rId7"/>
    <p:sldId id="913" r:id="rId8"/>
    <p:sldId id="912" r:id="rId9"/>
    <p:sldId id="924" r:id="rId10"/>
  </p:sldIdLst>
  <p:sldSz cx="12192000" cy="6858000"/>
  <p:notesSz cx="9144000" cy="6858000"/>
  <p:defaultTextStyle>
    <a:defPPr>
      <a:defRPr lang="en-US"/>
    </a:defPPr>
    <a:lvl1pPr algn="l" rtl="0" fontAlgn="base">
      <a:spcBef>
        <a:spcPct val="0"/>
      </a:spcBef>
      <a:spcAft>
        <a:spcPct val="0"/>
      </a:spcAft>
      <a:defRPr sz="2133" kern="1200">
        <a:solidFill>
          <a:schemeClr val="tx1"/>
        </a:solidFill>
        <a:latin typeface="Arial" charset="0"/>
        <a:ea typeface="Arial" charset="0"/>
        <a:cs typeface="Arial" charset="0"/>
      </a:defRPr>
    </a:lvl1pPr>
    <a:lvl2pPr marL="609585" algn="l" rtl="0" fontAlgn="base">
      <a:spcBef>
        <a:spcPct val="0"/>
      </a:spcBef>
      <a:spcAft>
        <a:spcPct val="0"/>
      </a:spcAft>
      <a:defRPr sz="2133" kern="1200">
        <a:solidFill>
          <a:schemeClr val="tx1"/>
        </a:solidFill>
        <a:latin typeface="Arial" charset="0"/>
        <a:ea typeface="Arial" charset="0"/>
        <a:cs typeface="Arial" charset="0"/>
      </a:defRPr>
    </a:lvl2pPr>
    <a:lvl3pPr marL="1219170" algn="l" rtl="0" fontAlgn="base">
      <a:spcBef>
        <a:spcPct val="0"/>
      </a:spcBef>
      <a:spcAft>
        <a:spcPct val="0"/>
      </a:spcAft>
      <a:defRPr sz="2133" kern="1200">
        <a:solidFill>
          <a:schemeClr val="tx1"/>
        </a:solidFill>
        <a:latin typeface="Arial" charset="0"/>
        <a:ea typeface="Arial" charset="0"/>
        <a:cs typeface="Arial" charset="0"/>
      </a:defRPr>
    </a:lvl3pPr>
    <a:lvl4pPr marL="1828754" algn="l" rtl="0" fontAlgn="base">
      <a:spcBef>
        <a:spcPct val="0"/>
      </a:spcBef>
      <a:spcAft>
        <a:spcPct val="0"/>
      </a:spcAft>
      <a:defRPr sz="2133" kern="1200">
        <a:solidFill>
          <a:schemeClr val="tx1"/>
        </a:solidFill>
        <a:latin typeface="Arial" charset="0"/>
        <a:ea typeface="Arial" charset="0"/>
        <a:cs typeface="Arial" charset="0"/>
      </a:defRPr>
    </a:lvl4pPr>
    <a:lvl5pPr marL="2438339" algn="l" rtl="0" fontAlgn="base">
      <a:spcBef>
        <a:spcPct val="0"/>
      </a:spcBef>
      <a:spcAft>
        <a:spcPct val="0"/>
      </a:spcAft>
      <a:defRPr sz="2133" kern="1200">
        <a:solidFill>
          <a:schemeClr val="tx1"/>
        </a:solidFill>
        <a:latin typeface="Arial" charset="0"/>
        <a:ea typeface="Arial" charset="0"/>
        <a:cs typeface="Arial" charset="0"/>
      </a:defRPr>
    </a:lvl5pPr>
    <a:lvl6pPr marL="3047924" algn="l" defTabSz="609585" rtl="0" eaLnBrk="1" latinLnBrk="0" hangingPunct="1">
      <a:defRPr sz="2133" kern="1200">
        <a:solidFill>
          <a:schemeClr val="tx1"/>
        </a:solidFill>
        <a:latin typeface="Arial" charset="0"/>
        <a:ea typeface="Arial" charset="0"/>
        <a:cs typeface="Arial" charset="0"/>
      </a:defRPr>
    </a:lvl6pPr>
    <a:lvl7pPr marL="3657509" algn="l" defTabSz="609585" rtl="0" eaLnBrk="1" latinLnBrk="0" hangingPunct="1">
      <a:defRPr sz="2133" kern="1200">
        <a:solidFill>
          <a:schemeClr val="tx1"/>
        </a:solidFill>
        <a:latin typeface="Arial" charset="0"/>
        <a:ea typeface="Arial" charset="0"/>
        <a:cs typeface="Arial" charset="0"/>
      </a:defRPr>
    </a:lvl7pPr>
    <a:lvl8pPr marL="4267093" algn="l" defTabSz="609585" rtl="0" eaLnBrk="1" latinLnBrk="0" hangingPunct="1">
      <a:defRPr sz="2133" kern="1200">
        <a:solidFill>
          <a:schemeClr val="tx1"/>
        </a:solidFill>
        <a:latin typeface="Arial" charset="0"/>
        <a:ea typeface="Arial" charset="0"/>
        <a:cs typeface="Arial" charset="0"/>
      </a:defRPr>
    </a:lvl8pPr>
    <a:lvl9pPr marL="4876678" algn="l" defTabSz="609585" rtl="0" eaLnBrk="1" latinLnBrk="0" hangingPunct="1">
      <a:defRPr sz="2133"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F4984"/>
    <a:srgbClr val="EC383F"/>
    <a:srgbClr val="052D0B"/>
    <a:srgbClr val="00FF00"/>
    <a:srgbClr val="C1C1C1"/>
    <a:srgbClr val="00C700"/>
    <a:srgbClr val="1C1EEA"/>
    <a:srgbClr val="FF6600"/>
    <a:srgbClr val="084712"/>
    <a:srgbClr val="FFFE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3"/>
    <p:restoredTop sz="95461" autoAdjust="0"/>
  </p:normalViewPr>
  <p:slideViewPr>
    <p:cSldViewPr>
      <p:cViewPr varScale="1">
        <p:scale>
          <a:sx n="91" d="100"/>
          <a:sy n="91" d="100"/>
        </p:scale>
        <p:origin x="216" y="5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362E04C2-59CB-1647-97B0-E7A70F9DF0B5}" type="datetime1">
              <a:rPr lang="en-US"/>
              <a:pPr>
                <a:defRPr/>
              </a:pPr>
              <a:t>10/31/22</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2E9F4556-4EB5-CD42-ACD9-3EE8F7089BE1}" type="slidenum">
              <a:rPr lang="en-US"/>
              <a:pPr>
                <a:defRPr/>
              </a:pPr>
              <a:t>‹#›</a:t>
            </a:fld>
            <a:endParaRPr lang="en-US"/>
          </a:p>
        </p:txBody>
      </p:sp>
    </p:spTree>
    <p:extLst>
      <p:ext uri="{BB962C8B-B14F-4D97-AF65-F5344CB8AC3E}">
        <p14:creationId xmlns:p14="http://schemas.microsoft.com/office/powerpoint/2010/main" val="178915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18E4578-0447-B34D-B3C6-CBD08A20DA9B}" type="slidenum">
              <a:rPr lang="en-US"/>
              <a:pPr>
                <a:defRPr/>
              </a:pPr>
              <a:t>‹#›</a:t>
            </a:fld>
            <a:endParaRPr lang="en-US"/>
          </a:p>
        </p:txBody>
      </p:sp>
    </p:spTree>
    <p:extLst>
      <p:ext uri="{BB962C8B-B14F-4D97-AF65-F5344CB8AC3E}">
        <p14:creationId xmlns:p14="http://schemas.microsoft.com/office/powerpoint/2010/main" val="41018055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charset="0"/>
        <a:ea typeface="Arial" charset="0"/>
        <a:cs typeface="Arial" charset="0"/>
      </a:defRPr>
    </a:lvl1pPr>
    <a:lvl2pPr marL="609585" algn="l" rtl="0" eaLnBrk="0" fontAlgn="base" hangingPunct="0">
      <a:spcBef>
        <a:spcPct val="30000"/>
      </a:spcBef>
      <a:spcAft>
        <a:spcPct val="0"/>
      </a:spcAft>
      <a:defRPr sz="1600" kern="1200">
        <a:solidFill>
          <a:schemeClr val="tx1"/>
        </a:solidFill>
        <a:latin typeface="Arial" charset="0"/>
        <a:ea typeface="Arial" charset="0"/>
        <a:cs typeface="Arial" charset="0"/>
      </a:defRPr>
    </a:lvl2pPr>
    <a:lvl3pPr marL="1219170" algn="l" rtl="0" eaLnBrk="0" fontAlgn="base" hangingPunct="0">
      <a:spcBef>
        <a:spcPct val="30000"/>
      </a:spcBef>
      <a:spcAft>
        <a:spcPct val="0"/>
      </a:spcAft>
      <a:defRPr sz="1600" kern="1200">
        <a:solidFill>
          <a:schemeClr val="tx1"/>
        </a:solidFill>
        <a:latin typeface="Arial" charset="0"/>
        <a:ea typeface="Arial" charset="0"/>
        <a:cs typeface="Arial" charset="0"/>
      </a:defRPr>
    </a:lvl3pPr>
    <a:lvl4pPr marL="1828754" algn="l" rtl="0" eaLnBrk="0" fontAlgn="base" hangingPunct="0">
      <a:spcBef>
        <a:spcPct val="30000"/>
      </a:spcBef>
      <a:spcAft>
        <a:spcPct val="0"/>
      </a:spcAft>
      <a:defRPr sz="1600" kern="1200">
        <a:solidFill>
          <a:schemeClr val="tx1"/>
        </a:solidFill>
        <a:latin typeface="Arial" charset="0"/>
        <a:ea typeface="Arial" charset="0"/>
        <a:cs typeface="Arial" charset="0"/>
      </a:defRPr>
    </a:lvl4pPr>
    <a:lvl5pPr marL="2438339" algn="l" rtl="0" eaLnBrk="0" fontAlgn="base" hangingPunct="0">
      <a:spcBef>
        <a:spcPct val="30000"/>
      </a:spcBef>
      <a:spcAft>
        <a:spcPct val="0"/>
      </a:spcAft>
      <a:defRPr sz="1600" kern="1200">
        <a:solidFill>
          <a:schemeClr val="tx1"/>
        </a:solidFill>
        <a:latin typeface="Arial" charset="0"/>
        <a:ea typeface="Arial" charset="0"/>
        <a:cs typeface="Arial" charset="0"/>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B673A1E-242E-8548-A240-05773E1D8000}" type="slidenum">
              <a:rPr lang="en-US"/>
              <a:pPr/>
              <a:t>1</a:t>
            </a:fld>
            <a:endParaRPr lang="en-US"/>
          </a:p>
        </p:txBody>
      </p:sp>
      <p:sp>
        <p:nvSpPr>
          <p:cNvPr id="17411" name="Rectangle 2"/>
          <p:cNvSpPr>
            <a:spLocks noGrp="1" noRot="1" noChangeAspect="1" noChangeArrowheads="1" noTextEdit="1"/>
          </p:cNvSpPr>
          <p:nvPr>
            <p:ph type="sldImg"/>
          </p:nvPr>
        </p:nvSpPr>
        <p:spPr>
          <a:xfrm>
            <a:off x="2286000" y="514350"/>
            <a:ext cx="4572000" cy="2571750"/>
          </a:xfrm>
          <a:ln/>
        </p:spPr>
      </p:sp>
      <p:sp>
        <p:nvSpPr>
          <p:cNvPr id="1741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09600" y="6324600"/>
            <a:ext cx="2844800" cy="476251"/>
          </a:xfrm>
          <a:ln/>
        </p:spPr>
        <p:txBody>
          <a:bodyPr anchor="b"/>
          <a:lstStyle>
            <a:lvl1pPr>
              <a:defRPr/>
            </a:lvl1pPr>
          </a:lstStyle>
          <a:p>
            <a:pPr>
              <a:defRPr/>
            </a:pPr>
            <a:r>
              <a:rPr lang="en-US"/>
              <a:t>8 April 2019</a:t>
            </a:r>
            <a:endParaRPr lang="en-US" dirty="0"/>
          </a:p>
        </p:txBody>
      </p:sp>
      <p:sp>
        <p:nvSpPr>
          <p:cNvPr id="5" name="Rectangle 5"/>
          <p:cNvSpPr>
            <a:spLocks noGrp="1" noChangeArrowheads="1"/>
          </p:cNvSpPr>
          <p:nvPr>
            <p:ph type="ftr" sz="quarter" idx="11"/>
          </p:nvPr>
        </p:nvSpPr>
        <p:spPr>
          <a:xfrm>
            <a:off x="4165600" y="6324600"/>
            <a:ext cx="3860800" cy="476251"/>
          </a:xfrm>
          <a:ln/>
        </p:spPr>
        <p:txBody>
          <a:bodyPr anchor="b"/>
          <a:lstStyle>
            <a:lvl1pPr>
              <a:defRPr/>
            </a:lvl1pPr>
          </a:lstStyle>
          <a:p>
            <a:pPr>
              <a:defRPr/>
            </a:pPr>
            <a:r>
              <a:rPr lang="en-US"/>
              <a:t>International Ocean Colour Science Meeting</a:t>
            </a:r>
          </a:p>
        </p:txBody>
      </p:sp>
      <p:sp>
        <p:nvSpPr>
          <p:cNvPr id="6" name="Rectangle 6"/>
          <p:cNvSpPr>
            <a:spLocks noGrp="1" noChangeArrowheads="1"/>
          </p:cNvSpPr>
          <p:nvPr>
            <p:ph type="sldNum" sz="quarter" idx="12"/>
          </p:nvPr>
        </p:nvSpPr>
        <p:spPr>
          <a:xfrm>
            <a:off x="9271000" y="6324600"/>
            <a:ext cx="2844800" cy="476251"/>
          </a:xfrm>
          <a:ln/>
        </p:spPr>
        <p:txBody>
          <a:bodyPr anchor="b"/>
          <a:lstStyle>
            <a:lvl1pPr>
              <a:defRPr/>
            </a:lvl1pPr>
          </a:lstStyle>
          <a:p>
            <a:pPr>
              <a:defRPr/>
            </a:pPr>
            <a:fld id="{1A8237BB-4D0D-BC45-8C1D-F818A35E9AC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8 April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International Ocean Colour Science Meeting</a:t>
            </a:r>
          </a:p>
        </p:txBody>
      </p:sp>
      <p:sp>
        <p:nvSpPr>
          <p:cNvPr id="6" name="Rectangle 6"/>
          <p:cNvSpPr>
            <a:spLocks noGrp="1" noChangeArrowheads="1"/>
          </p:cNvSpPr>
          <p:nvPr>
            <p:ph type="sldNum" sz="quarter" idx="12"/>
          </p:nvPr>
        </p:nvSpPr>
        <p:spPr>
          <a:ln/>
        </p:spPr>
        <p:txBody>
          <a:bodyPr/>
          <a:lstStyle>
            <a:lvl1pPr>
              <a:defRPr/>
            </a:lvl1pPr>
          </a:lstStyle>
          <a:p>
            <a:pPr>
              <a:defRPr/>
            </a:pPr>
            <a:fld id="{2F31973D-0AED-B541-99FD-B2D710EBD9B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8 April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International Ocean Colour Science Meeting</a:t>
            </a:r>
          </a:p>
        </p:txBody>
      </p:sp>
      <p:sp>
        <p:nvSpPr>
          <p:cNvPr id="6" name="Rectangle 6"/>
          <p:cNvSpPr>
            <a:spLocks noGrp="1" noChangeArrowheads="1"/>
          </p:cNvSpPr>
          <p:nvPr>
            <p:ph type="sldNum" sz="quarter" idx="12"/>
          </p:nvPr>
        </p:nvSpPr>
        <p:spPr>
          <a:ln/>
        </p:spPr>
        <p:txBody>
          <a:bodyPr/>
          <a:lstStyle>
            <a:lvl1pPr>
              <a:defRPr/>
            </a:lvl1pPr>
          </a:lstStyle>
          <a:p>
            <a:pPr>
              <a:defRPr/>
            </a:pPr>
            <a:fld id="{37B86E6F-8310-464B-BD68-E97E72A7681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sz="1200"/>
            </a:lvl1pPr>
          </a:lstStyle>
          <a:p>
            <a:pPr>
              <a:defRPr/>
            </a:pPr>
            <a:r>
              <a:rPr lang="en-US"/>
              <a:t>8 April 2019</a:t>
            </a:r>
            <a:endParaRPr lang="en-US" dirty="0"/>
          </a:p>
        </p:txBody>
      </p:sp>
      <p:sp>
        <p:nvSpPr>
          <p:cNvPr id="6" name="Rectangle 5"/>
          <p:cNvSpPr>
            <a:spLocks noGrp="1" noChangeArrowheads="1"/>
          </p:cNvSpPr>
          <p:nvPr>
            <p:ph type="ftr" sz="quarter" idx="11"/>
          </p:nvPr>
        </p:nvSpPr>
        <p:spPr>
          <a:ln/>
        </p:spPr>
        <p:txBody>
          <a:bodyPr/>
          <a:lstStyle>
            <a:lvl1pPr>
              <a:defRPr sz="1200"/>
            </a:lvl1pPr>
          </a:lstStyle>
          <a:p>
            <a:pPr>
              <a:defRPr/>
            </a:pPr>
            <a:r>
              <a:rPr lang="en-US" dirty="0"/>
              <a:t>International Ocean </a:t>
            </a:r>
            <a:r>
              <a:rPr lang="en-US" dirty="0" err="1"/>
              <a:t>Colour</a:t>
            </a:r>
            <a:r>
              <a:rPr lang="en-US" dirty="0"/>
              <a:t> Science Meeting</a:t>
            </a:r>
          </a:p>
        </p:txBody>
      </p:sp>
      <p:sp>
        <p:nvSpPr>
          <p:cNvPr id="7" name="Rectangle 6"/>
          <p:cNvSpPr>
            <a:spLocks noGrp="1" noChangeArrowheads="1"/>
          </p:cNvSpPr>
          <p:nvPr>
            <p:ph type="sldNum" sz="quarter" idx="12"/>
          </p:nvPr>
        </p:nvSpPr>
        <p:spPr>
          <a:ln/>
        </p:spPr>
        <p:txBody>
          <a:bodyPr/>
          <a:lstStyle>
            <a:lvl1pPr>
              <a:defRPr sz="1200"/>
            </a:lvl1pPr>
          </a:lstStyle>
          <a:p>
            <a:pPr>
              <a:defRPr/>
            </a:pPr>
            <a:fld id="{A44A7C08-BB9B-274F-A80A-A0B33D9BCD1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37"/>
            <a:ext cx="10972800" cy="639763"/>
          </a:xfrm>
        </p:spPr>
        <p:txBody>
          <a:bodyPr/>
          <a:lstStyle/>
          <a:p>
            <a:r>
              <a:rPr lang="en-US"/>
              <a:t>Click to edit Master title style</a:t>
            </a:r>
          </a:p>
        </p:txBody>
      </p:sp>
      <p:sp>
        <p:nvSpPr>
          <p:cNvPr id="3" name="Content Placeholder 2"/>
          <p:cNvSpPr>
            <a:spLocks noGrp="1"/>
          </p:cNvSpPr>
          <p:nvPr>
            <p:ph idx="1"/>
          </p:nvPr>
        </p:nvSpPr>
        <p:spPr>
          <a:xfrm>
            <a:off x="609600" y="935037"/>
            <a:ext cx="10972800" cy="533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324600"/>
            <a:ext cx="2844800" cy="476251"/>
          </a:xfrm>
          <a:ln/>
        </p:spPr>
        <p:txBody>
          <a:bodyPr anchor="b"/>
          <a:lstStyle>
            <a:lvl1pPr>
              <a:defRPr/>
            </a:lvl1pPr>
          </a:lstStyle>
          <a:p>
            <a:pPr>
              <a:defRPr/>
            </a:pPr>
            <a:r>
              <a:rPr lang="en-US"/>
              <a:t>8 April 2019</a:t>
            </a:r>
            <a:endParaRPr lang="en-US" dirty="0"/>
          </a:p>
        </p:txBody>
      </p:sp>
      <p:sp>
        <p:nvSpPr>
          <p:cNvPr id="5" name="Rectangle 5"/>
          <p:cNvSpPr>
            <a:spLocks noGrp="1" noChangeArrowheads="1"/>
          </p:cNvSpPr>
          <p:nvPr>
            <p:ph type="ftr" sz="quarter" idx="11"/>
          </p:nvPr>
        </p:nvSpPr>
        <p:spPr>
          <a:xfrm>
            <a:off x="4165600" y="6324600"/>
            <a:ext cx="3860800" cy="476251"/>
          </a:xfrm>
          <a:ln/>
        </p:spPr>
        <p:txBody>
          <a:bodyPr anchor="b"/>
          <a:lstStyle>
            <a:lvl1pPr>
              <a:defRPr/>
            </a:lvl1pPr>
          </a:lstStyle>
          <a:p>
            <a:pPr>
              <a:defRPr/>
            </a:pPr>
            <a:r>
              <a:rPr lang="en-US"/>
              <a:t>International Ocean Colour Science Meeting</a:t>
            </a:r>
          </a:p>
        </p:txBody>
      </p:sp>
      <p:sp>
        <p:nvSpPr>
          <p:cNvPr id="6" name="Rectangle 6"/>
          <p:cNvSpPr>
            <a:spLocks noGrp="1" noChangeArrowheads="1"/>
          </p:cNvSpPr>
          <p:nvPr>
            <p:ph type="sldNum" sz="quarter" idx="12"/>
          </p:nvPr>
        </p:nvSpPr>
        <p:spPr>
          <a:xfrm>
            <a:off x="9271000" y="6324600"/>
            <a:ext cx="2844800" cy="476251"/>
          </a:xfrm>
          <a:ln/>
        </p:spPr>
        <p:txBody>
          <a:bodyPr anchor="b"/>
          <a:lstStyle>
            <a:lvl1pPr>
              <a:defRPr/>
            </a:lvl1pPr>
          </a:lstStyle>
          <a:p>
            <a:pPr>
              <a:defRPr/>
            </a:pPr>
            <a:fld id="{68147C31-F332-1049-902C-47AA08111EC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8 April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International Ocean Colour Science Meeting</a:t>
            </a:r>
          </a:p>
        </p:txBody>
      </p:sp>
      <p:sp>
        <p:nvSpPr>
          <p:cNvPr id="6" name="Rectangle 6"/>
          <p:cNvSpPr>
            <a:spLocks noGrp="1" noChangeArrowheads="1"/>
          </p:cNvSpPr>
          <p:nvPr>
            <p:ph type="sldNum" sz="quarter" idx="12"/>
          </p:nvPr>
        </p:nvSpPr>
        <p:spPr>
          <a:ln/>
        </p:spPr>
        <p:txBody>
          <a:bodyPr/>
          <a:lstStyle>
            <a:lvl1pPr>
              <a:defRPr/>
            </a:lvl1pPr>
          </a:lstStyle>
          <a:p>
            <a:pPr>
              <a:defRPr/>
            </a:pPr>
            <a:fld id="{34F6EB7E-315E-E748-B270-13231E94C04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914401"/>
            <a:ext cx="5384800" cy="52117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1"/>
            <a:ext cx="5384800" cy="52117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8 April 2019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International Ocean Colour Science Meeting</a:t>
            </a:r>
          </a:p>
        </p:txBody>
      </p:sp>
      <p:sp>
        <p:nvSpPr>
          <p:cNvPr id="7" name="Rectangle 6"/>
          <p:cNvSpPr>
            <a:spLocks noGrp="1" noChangeArrowheads="1"/>
          </p:cNvSpPr>
          <p:nvPr>
            <p:ph type="sldNum" sz="quarter" idx="12"/>
          </p:nvPr>
        </p:nvSpPr>
        <p:spPr>
          <a:ln/>
        </p:spPr>
        <p:txBody>
          <a:bodyPr/>
          <a:lstStyle>
            <a:lvl1pPr>
              <a:defRPr/>
            </a:lvl1pPr>
          </a:lstStyle>
          <a:p>
            <a:pPr>
              <a:defRPr/>
            </a:pPr>
            <a:fld id="{92903E82-2B91-2248-941D-B5DF73C0C45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8 April 2019</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International Ocean Colour Science Meeting</a:t>
            </a:r>
          </a:p>
        </p:txBody>
      </p:sp>
      <p:sp>
        <p:nvSpPr>
          <p:cNvPr id="9" name="Rectangle 6"/>
          <p:cNvSpPr>
            <a:spLocks noGrp="1" noChangeArrowheads="1"/>
          </p:cNvSpPr>
          <p:nvPr>
            <p:ph type="sldNum" sz="quarter" idx="12"/>
          </p:nvPr>
        </p:nvSpPr>
        <p:spPr>
          <a:ln/>
        </p:spPr>
        <p:txBody>
          <a:bodyPr/>
          <a:lstStyle>
            <a:lvl1pPr>
              <a:defRPr/>
            </a:lvl1pPr>
          </a:lstStyle>
          <a:p>
            <a:pPr>
              <a:defRPr/>
            </a:pPr>
            <a:fld id="{8979316D-4929-9640-93C4-B6C2B52215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8 April 2019</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International Ocean Colour Science Meeting</a:t>
            </a:r>
          </a:p>
        </p:txBody>
      </p:sp>
      <p:sp>
        <p:nvSpPr>
          <p:cNvPr id="5" name="Rectangle 6"/>
          <p:cNvSpPr>
            <a:spLocks noGrp="1" noChangeArrowheads="1"/>
          </p:cNvSpPr>
          <p:nvPr>
            <p:ph type="sldNum" sz="quarter" idx="12"/>
          </p:nvPr>
        </p:nvSpPr>
        <p:spPr>
          <a:ln/>
        </p:spPr>
        <p:txBody>
          <a:bodyPr/>
          <a:lstStyle>
            <a:lvl1pPr>
              <a:defRPr/>
            </a:lvl1pPr>
          </a:lstStyle>
          <a:p>
            <a:pPr>
              <a:defRPr/>
            </a:pPr>
            <a:fld id="{F2C8FDDB-5B28-314E-8672-11810456DC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8 April 2019</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International Ocean Colour Science Meeting</a:t>
            </a:r>
          </a:p>
        </p:txBody>
      </p:sp>
      <p:sp>
        <p:nvSpPr>
          <p:cNvPr id="4" name="Rectangle 6"/>
          <p:cNvSpPr>
            <a:spLocks noGrp="1" noChangeArrowheads="1"/>
          </p:cNvSpPr>
          <p:nvPr>
            <p:ph type="sldNum" sz="quarter" idx="12"/>
          </p:nvPr>
        </p:nvSpPr>
        <p:spPr>
          <a:ln/>
        </p:spPr>
        <p:txBody>
          <a:bodyPr/>
          <a:lstStyle>
            <a:lvl1pPr>
              <a:defRPr/>
            </a:lvl1pPr>
          </a:lstStyle>
          <a:p>
            <a:pPr>
              <a:defRPr/>
            </a:pPr>
            <a:fld id="{350510D5-3D01-B947-87F4-00949A4D8F1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8 April 2019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International Ocean Colour Science Meeting</a:t>
            </a:r>
          </a:p>
        </p:txBody>
      </p:sp>
      <p:sp>
        <p:nvSpPr>
          <p:cNvPr id="7" name="Rectangle 6"/>
          <p:cNvSpPr>
            <a:spLocks noGrp="1" noChangeArrowheads="1"/>
          </p:cNvSpPr>
          <p:nvPr>
            <p:ph type="sldNum" sz="quarter" idx="12"/>
          </p:nvPr>
        </p:nvSpPr>
        <p:spPr>
          <a:ln/>
        </p:spPr>
        <p:txBody>
          <a:bodyPr/>
          <a:lstStyle>
            <a:lvl1pPr>
              <a:defRPr/>
            </a:lvl1pPr>
          </a:lstStyle>
          <a:p>
            <a:pPr>
              <a:defRPr/>
            </a:pPr>
            <a:fld id="{DA9A85B7-553D-7049-A116-85D53D1560C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8 April 2019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International Ocean Colour Science Meeting</a:t>
            </a:r>
          </a:p>
        </p:txBody>
      </p:sp>
      <p:sp>
        <p:nvSpPr>
          <p:cNvPr id="7" name="Rectangle 6"/>
          <p:cNvSpPr>
            <a:spLocks noGrp="1" noChangeArrowheads="1"/>
          </p:cNvSpPr>
          <p:nvPr>
            <p:ph type="sldNum" sz="quarter" idx="12"/>
          </p:nvPr>
        </p:nvSpPr>
        <p:spPr>
          <a:ln/>
        </p:spPr>
        <p:txBody>
          <a:bodyPr/>
          <a:lstStyle>
            <a:lvl1pPr>
              <a:defRPr/>
            </a:lvl1pPr>
          </a:lstStyle>
          <a:p>
            <a:pPr>
              <a:defRPr/>
            </a:pPr>
            <a:fld id="{BC28FF70-B679-1E4B-A7A3-E68496B86F0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77800"/>
            <a:ext cx="109728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09600" y="939800"/>
            <a:ext cx="10972800" cy="523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09600" y="6305549"/>
            <a:ext cx="2844800" cy="47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bg2"/>
                </a:solidFill>
              </a:defRPr>
            </a:lvl1pPr>
          </a:lstStyle>
          <a:p>
            <a:pPr>
              <a:defRPr/>
            </a:pPr>
            <a:r>
              <a:rPr lang="en-US"/>
              <a:t>8 April 2019</a:t>
            </a:r>
            <a:endParaRPr lang="en-US" dirty="0"/>
          </a:p>
        </p:txBody>
      </p:sp>
      <p:sp>
        <p:nvSpPr>
          <p:cNvPr id="1029" name="Rectangle 5"/>
          <p:cNvSpPr>
            <a:spLocks noGrp="1" noChangeArrowheads="1"/>
          </p:cNvSpPr>
          <p:nvPr>
            <p:ph type="ftr" sz="quarter" idx="3"/>
          </p:nvPr>
        </p:nvSpPr>
        <p:spPr bwMode="auto">
          <a:xfrm>
            <a:off x="4165600" y="6305549"/>
            <a:ext cx="3860800" cy="47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bg2"/>
                </a:solidFill>
              </a:defRPr>
            </a:lvl1pPr>
          </a:lstStyle>
          <a:p>
            <a:pPr>
              <a:defRPr/>
            </a:pPr>
            <a:r>
              <a:rPr lang="en-US"/>
              <a:t>International Ocean Colour Science Meeting</a:t>
            </a:r>
          </a:p>
        </p:txBody>
      </p:sp>
      <p:sp>
        <p:nvSpPr>
          <p:cNvPr id="1030" name="Rectangle 6"/>
          <p:cNvSpPr>
            <a:spLocks noGrp="1" noChangeArrowheads="1"/>
          </p:cNvSpPr>
          <p:nvPr>
            <p:ph type="sldNum" sz="quarter" idx="4"/>
          </p:nvPr>
        </p:nvSpPr>
        <p:spPr bwMode="auto">
          <a:xfrm>
            <a:off x="9271000" y="6324600"/>
            <a:ext cx="2844800" cy="47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bg2"/>
                </a:solidFill>
              </a:defRPr>
            </a:lvl1pPr>
          </a:lstStyle>
          <a:p>
            <a:pPr>
              <a:defRPr/>
            </a:pPr>
            <a:fld id="{984A359D-EB11-814C-8AE4-B5D9DE77259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2800">
          <a:solidFill>
            <a:srgbClr val="084712"/>
          </a:solidFill>
          <a:latin typeface="Arial" charset="0"/>
          <a:ea typeface="Arial" charset="0"/>
          <a:cs typeface="Arial" charset="0"/>
        </a:defRPr>
      </a:lvl2pPr>
      <a:lvl3pPr algn="ctr" rtl="0" eaLnBrk="0" fontAlgn="base" hangingPunct="0">
        <a:spcBef>
          <a:spcPct val="0"/>
        </a:spcBef>
        <a:spcAft>
          <a:spcPct val="0"/>
        </a:spcAft>
        <a:defRPr sz="2800">
          <a:solidFill>
            <a:srgbClr val="084712"/>
          </a:solidFill>
          <a:latin typeface="Arial" charset="0"/>
          <a:ea typeface="Arial" charset="0"/>
          <a:cs typeface="Arial" charset="0"/>
        </a:defRPr>
      </a:lvl3pPr>
      <a:lvl4pPr algn="ctr" rtl="0" eaLnBrk="0" fontAlgn="base" hangingPunct="0">
        <a:spcBef>
          <a:spcPct val="0"/>
        </a:spcBef>
        <a:spcAft>
          <a:spcPct val="0"/>
        </a:spcAft>
        <a:defRPr sz="2800">
          <a:solidFill>
            <a:srgbClr val="084712"/>
          </a:solidFill>
          <a:latin typeface="Arial" charset="0"/>
          <a:ea typeface="Arial" charset="0"/>
          <a:cs typeface="Arial" charset="0"/>
        </a:defRPr>
      </a:lvl4pPr>
      <a:lvl5pPr algn="ctr" rtl="0" eaLnBrk="0" fontAlgn="base" hangingPunct="0">
        <a:spcBef>
          <a:spcPct val="0"/>
        </a:spcBef>
        <a:spcAft>
          <a:spcPct val="0"/>
        </a:spcAft>
        <a:defRPr sz="2800">
          <a:solidFill>
            <a:srgbClr val="084712"/>
          </a:solidFill>
          <a:latin typeface="Arial" charset="0"/>
          <a:ea typeface="Arial" charset="0"/>
          <a:cs typeface="Arial" charset="0"/>
        </a:defRPr>
      </a:lvl5pPr>
      <a:lvl6pPr marL="457189" algn="ctr" rtl="0" fontAlgn="base">
        <a:spcBef>
          <a:spcPct val="0"/>
        </a:spcBef>
        <a:spcAft>
          <a:spcPct val="0"/>
        </a:spcAft>
        <a:defRPr sz="2800">
          <a:solidFill>
            <a:srgbClr val="084712"/>
          </a:solidFill>
          <a:latin typeface="Arial" charset="0"/>
          <a:ea typeface="Arial" charset="0"/>
          <a:cs typeface="Arial" charset="0"/>
        </a:defRPr>
      </a:lvl6pPr>
      <a:lvl7pPr marL="914377" algn="ctr" rtl="0" fontAlgn="base">
        <a:spcBef>
          <a:spcPct val="0"/>
        </a:spcBef>
        <a:spcAft>
          <a:spcPct val="0"/>
        </a:spcAft>
        <a:defRPr sz="2800">
          <a:solidFill>
            <a:srgbClr val="084712"/>
          </a:solidFill>
          <a:latin typeface="Arial" charset="0"/>
          <a:ea typeface="Arial" charset="0"/>
          <a:cs typeface="Arial" charset="0"/>
        </a:defRPr>
      </a:lvl7pPr>
      <a:lvl8pPr marL="1371566" algn="ctr" rtl="0" fontAlgn="base">
        <a:spcBef>
          <a:spcPct val="0"/>
        </a:spcBef>
        <a:spcAft>
          <a:spcPct val="0"/>
        </a:spcAft>
        <a:defRPr sz="2800">
          <a:solidFill>
            <a:srgbClr val="084712"/>
          </a:solidFill>
          <a:latin typeface="Arial" charset="0"/>
          <a:ea typeface="Arial" charset="0"/>
          <a:cs typeface="Arial" charset="0"/>
        </a:defRPr>
      </a:lvl8pPr>
      <a:lvl9pPr marL="1828754" algn="ctr" rtl="0" fontAlgn="base">
        <a:spcBef>
          <a:spcPct val="0"/>
        </a:spcBef>
        <a:spcAft>
          <a:spcPct val="0"/>
        </a:spcAft>
        <a:defRPr sz="2800">
          <a:solidFill>
            <a:srgbClr val="084712"/>
          </a:solidFill>
          <a:latin typeface="Arial" charset="0"/>
          <a:ea typeface="Arial" charset="0"/>
          <a:cs typeface="Arial" charset="0"/>
        </a:defRPr>
      </a:lvl9pPr>
    </p:titleStyle>
    <p:bodyStyle>
      <a:lvl1pPr marL="342891" indent="-342891" algn="l" rtl="0" eaLnBrk="0" fontAlgn="base" hangingPunct="0">
        <a:spcBef>
          <a:spcPct val="20000"/>
        </a:spcBef>
        <a:spcAft>
          <a:spcPct val="0"/>
        </a:spcAft>
        <a:buChar char="•"/>
        <a:defRPr sz="2667">
          <a:solidFill>
            <a:schemeClr val="tx1"/>
          </a:solidFill>
          <a:latin typeface="+mn-lt"/>
          <a:ea typeface="+mn-ea"/>
          <a:cs typeface="+mn-cs"/>
        </a:defRPr>
      </a:lvl1pPr>
      <a:lvl2pPr marL="742932" indent="-285744" algn="l" rtl="0" eaLnBrk="0" fontAlgn="base" hangingPunct="0">
        <a:spcBef>
          <a:spcPts val="624"/>
        </a:spcBef>
        <a:spcAft>
          <a:spcPct val="0"/>
        </a:spcAft>
        <a:buChar char="–"/>
        <a:defRPr>
          <a:solidFill>
            <a:schemeClr val="tx1"/>
          </a:solidFill>
          <a:latin typeface="+mn-lt"/>
          <a:ea typeface="+mn-ea"/>
          <a:cs typeface="+mn-cs"/>
        </a:defRPr>
      </a:lvl2pPr>
      <a:lvl3pPr marL="1142971" indent="-228594" algn="l" rtl="0" eaLnBrk="0" fontAlgn="base" hangingPunct="0">
        <a:spcBef>
          <a:spcPct val="20000"/>
        </a:spcBef>
        <a:spcAft>
          <a:spcPct val="0"/>
        </a:spcAft>
        <a:buChar char="•"/>
        <a:defRPr sz="2133">
          <a:solidFill>
            <a:schemeClr val="tx1"/>
          </a:solidFill>
          <a:latin typeface="+mn-lt"/>
          <a:ea typeface="+mn-ea"/>
          <a:cs typeface="+mn-cs"/>
        </a:defRPr>
      </a:lvl3pPr>
      <a:lvl4pPr marL="1600160" indent="-228594" algn="l" rtl="0" eaLnBrk="0" fontAlgn="base" hangingPunct="0">
        <a:spcBef>
          <a:spcPct val="20000"/>
        </a:spcBef>
        <a:spcAft>
          <a:spcPct val="0"/>
        </a:spcAft>
        <a:buChar char="–"/>
        <a:defRPr sz="1867">
          <a:solidFill>
            <a:schemeClr val="tx1"/>
          </a:solidFill>
          <a:latin typeface="+mn-lt"/>
          <a:ea typeface="+mn-ea"/>
          <a:cs typeface="+mn-cs"/>
        </a:defRPr>
      </a:lvl4pPr>
      <a:lvl5pPr marL="2057349" indent="-228594" algn="l" rtl="0" eaLnBrk="0" fontAlgn="base" hangingPunct="0">
        <a:spcBef>
          <a:spcPct val="20000"/>
        </a:spcBef>
        <a:spcAft>
          <a:spcPct val="0"/>
        </a:spcAft>
        <a:buChar char="»"/>
        <a:defRPr sz="1867">
          <a:solidFill>
            <a:schemeClr val="tx1"/>
          </a:solidFill>
          <a:latin typeface="+mn-lt"/>
          <a:ea typeface="+mn-ea"/>
          <a:cs typeface="+mn-cs"/>
        </a:defRPr>
      </a:lvl5pPr>
      <a:lvl6pPr marL="2514537" indent="-228594" algn="l" rtl="0" fontAlgn="base">
        <a:spcBef>
          <a:spcPct val="20000"/>
        </a:spcBef>
        <a:spcAft>
          <a:spcPct val="0"/>
        </a:spcAft>
        <a:buChar char="»"/>
        <a:defRPr sz="1400">
          <a:solidFill>
            <a:schemeClr val="tx1"/>
          </a:solidFill>
          <a:latin typeface="+mn-lt"/>
          <a:ea typeface="+mn-ea"/>
          <a:cs typeface="+mn-cs"/>
        </a:defRPr>
      </a:lvl6pPr>
      <a:lvl7pPr marL="2971726" indent="-228594" algn="l" rtl="0" fontAlgn="base">
        <a:spcBef>
          <a:spcPct val="20000"/>
        </a:spcBef>
        <a:spcAft>
          <a:spcPct val="0"/>
        </a:spcAft>
        <a:buChar char="»"/>
        <a:defRPr sz="1400">
          <a:solidFill>
            <a:schemeClr val="tx1"/>
          </a:solidFill>
          <a:latin typeface="+mn-lt"/>
          <a:ea typeface="+mn-ea"/>
          <a:cs typeface="+mn-cs"/>
        </a:defRPr>
      </a:lvl7pPr>
      <a:lvl8pPr marL="3428914" indent="-228594" algn="l" rtl="0" fontAlgn="base">
        <a:spcBef>
          <a:spcPct val="20000"/>
        </a:spcBef>
        <a:spcAft>
          <a:spcPct val="0"/>
        </a:spcAft>
        <a:buChar char="»"/>
        <a:defRPr sz="1400">
          <a:solidFill>
            <a:schemeClr val="tx1"/>
          </a:solidFill>
          <a:latin typeface="+mn-lt"/>
          <a:ea typeface="+mn-ea"/>
          <a:cs typeface="+mn-cs"/>
        </a:defRPr>
      </a:lvl8pPr>
      <a:lvl9pPr marL="3886103" indent="-228594" algn="l" rtl="0" fontAlgn="base">
        <a:spcBef>
          <a:spcPct val="20000"/>
        </a:spcBef>
        <a:spcAft>
          <a:spcPct val="0"/>
        </a:spcAft>
        <a:buChar char="»"/>
        <a:defRPr sz="14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auto">
          <a:xfrm>
            <a:off x="406400" y="304800"/>
            <a:ext cx="11480800" cy="6172200"/>
          </a:xfrm>
          <a:prstGeom prst="rect">
            <a:avLst/>
          </a:prstGeom>
          <a:noFill/>
          <a:ln w="19050">
            <a:solidFill>
              <a:srgbClr val="084712"/>
            </a:solidFill>
            <a:miter lim="800000"/>
            <a:headEnd/>
            <a:tailEnd/>
          </a:ln>
        </p:spPr>
        <p:txBody>
          <a:bodyPr wrap="none" anchor="ctr">
            <a:prstTxWarp prst="textNoShape">
              <a:avLst/>
            </a:prstTxWarp>
          </a:bodyPr>
          <a:lstStyle/>
          <a:p>
            <a:endParaRPr lang="en-US" sz="1600"/>
          </a:p>
        </p:txBody>
      </p:sp>
      <p:sp>
        <p:nvSpPr>
          <p:cNvPr id="16387" name="Rectangle 4"/>
          <p:cNvSpPr>
            <a:spLocks noChangeArrowheads="1"/>
          </p:cNvSpPr>
          <p:nvPr/>
        </p:nvSpPr>
        <p:spPr bwMode="auto">
          <a:xfrm>
            <a:off x="2209800" y="533400"/>
            <a:ext cx="7772400" cy="2057400"/>
          </a:xfrm>
          <a:prstGeom prst="rect">
            <a:avLst/>
          </a:prstGeom>
          <a:noFill/>
          <a:ln w="9525">
            <a:noFill/>
            <a:miter lim="800000"/>
            <a:headEnd/>
            <a:tailEnd/>
          </a:ln>
        </p:spPr>
        <p:txBody>
          <a:bodyPr anchor="ctr">
            <a:prstTxWarp prst="textNoShape">
              <a:avLst/>
            </a:prstTxWarp>
          </a:bodyPr>
          <a:lstStyle/>
          <a:p>
            <a:pPr algn="ctr"/>
            <a:r>
              <a:rPr lang="en-US" sz="4000" dirty="0">
                <a:solidFill>
                  <a:srgbClr val="0F4984"/>
                </a:solidFill>
              </a:rPr>
              <a:t>Ocean Discipline</a:t>
            </a:r>
          </a:p>
        </p:txBody>
      </p:sp>
      <p:sp>
        <p:nvSpPr>
          <p:cNvPr id="16388" name="Text Box 6"/>
          <p:cNvSpPr txBox="1">
            <a:spLocks noChangeArrowheads="1"/>
          </p:cNvSpPr>
          <p:nvPr/>
        </p:nvSpPr>
        <p:spPr bwMode="auto">
          <a:xfrm>
            <a:off x="5765800" y="5311425"/>
            <a:ext cx="4191000" cy="984885"/>
          </a:xfrm>
          <a:prstGeom prst="rect">
            <a:avLst/>
          </a:prstGeom>
          <a:solidFill>
            <a:schemeClr val="bg1"/>
          </a:solidFill>
          <a:ln w="9525">
            <a:noFill/>
            <a:miter lim="800000"/>
            <a:headEnd/>
            <a:tailEnd/>
          </a:ln>
        </p:spPr>
        <p:txBody>
          <a:bodyPr>
            <a:prstTxWarp prst="textNoShape">
              <a:avLst/>
            </a:prstTxWarp>
            <a:spAutoFit/>
          </a:bodyPr>
          <a:lstStyle/>
          <a:p>
            <a:pPr algn="ctr">
              <a:spcBef>
                <a:spcPct val="50000"/>
              </a:spcBef>
            </a:pPr>
            <a:r>
              <a:rPr lang="en-US" sz="1600" dirty="0"/>
              <a:t>Terra/Aqua/Aura Drifting Orbits Workshop</a:t>
            </a:r>
          </a:p>
          <a:p>
            <a:pPr algn="ctr">
              <a:spcBef>
                <a:spcPct val="50000"/>
              </a:spcBef>
            </a:pPr>
            <a:r>
              <a:rPr lang="en-US" sz="1400" dirty="0"/>
              <a:t>1-2 November 2022</a:t>
            </a:r>
          </a:p>
          <a:p>
            <a:pPr algn="ctr">
              <a:spcBef>
                <a:spcPct val="50000"/>
              </a:spcBef>
            </a:pPr>
            <a:r>
              <a:rPr lang="en-US" sz="1400" dirty="0"/>
              <a:t>Virtual</a:t>
            </a:r>
          </a:p>
        </p:txBody>
      </p:sp>
      <p:sp>
        <p:nvSpPr>
          <p:cNvPr id="16389" name="TextBox 6"/>
          <p:cNvSpPr txBox="1">
            <a:spLocks noChangeArrowheads="1"/>
          </p:cNvSpPr>
          <p:nvPr/>
        </p:nvSpPr>
        <p:spPr bwMode="auto">
          <a:xfrm>
            <a:off x="5073461" y="2203847"/>
            <a:ext cx="4776500" cy="2462213"/>
          </a:xfrm>
          <a:prstGeom prst="rect">
            <a:avLst/>
          </a:prstGeom>
          <a:noFill/>
          <a:ln w="9525">
            <a:noFill/>
            <a:miter lim="800000"/>
            <a:headEnd/>
            <a:tailEnd/>
          </a:ln>
        </p:spPr>
        <p:txBody>
          <a:bodyPr wrap="none">
            <a:prstTxWarp prst="textNoShape">
              <a:avLst/>
            </a:prstTxWarp>
            <a:spAutoFit/>
          </a:bodyPr>
          <a:lstStyle/>
          <a:p>
            <a:pPr algn="ctr">
              <a:spcAft>
                <a:spcPts val="1200"/>
              </a:spcAft>
            </a:pPr>
            <a:r>
              <a:rPr lang="en-US" sz="2400" dirty="0"/>
              <a:t>Bryan Franz</a:t>
            </a:r>
          </a:p>
          <a:p>
            <a:pPr algn="ctr"/>
            <a:r>
              <a:rPr lang="en-US" sz="2000" dirty="0"/>
              <a:t>Ocean Discipline Leader</a:t>
            </a:r>
          </a:p>
          <a:p>
            <a:pPr algn="ctr"/>
            <a:r>
              <a:rPr lang="en-US" sz="2000" dirty="0"/>
              <a:t>MODIS/VIIRS Science Team</a:t>
            </a:r>
          </a:p>
          <a:p>
            <a:pPr algn="ctr"/>
            <a:endParaRPr lang="en-US" sz="2000" dirty="0"/>
          </a:p>
          <a:p>
            <a:pPr algn="ctr"/>
            <a:endParaRPr lang="en-US" sz="2000" dirty="0"/>
          </a:p>
          <a:p>
            <a:pPr algn="ctr"/>
            <a:r>
              <a:rPr lang="en-US" sz="2000" dirty="0"/>
              <a:t>with input from the PACE Science Team </a:t>
            </a:r>
          </a:p>
          <a:p>
            <a:pPr algn="ctr"/>
            <a:r>
              <a:rPr lang="en-US" sz="2000" dirty="0"/>
              <a:t>and Ocean Science Community</a:t>
            </a:r>
          </a:p>
        </p:txBody>
      </p:sp>
      <p:pic>
        <p:nvPicPr>
          <p:cNvPr id="16390" name="Picture 5" descr="seawifs_globe_weta.icon.png"/>
          <p:cNvPicPr>
            <a:picLocks noChangeAspect="1"/>
          </p:cNvPicPr>
          <p:nvPr/>
        </p:nvPicPr>
        <p:blipFill>
          <a:blip r:embed="rId3"/>
          <a:srcRect/>
          <a:stretch>
            <a:fillRect/>
          </a:stretch>
        </p:blipFill>
        <p:spPr bwMode="auto">
          <a:xfrm>
            <a:off x="406400" y="3352800"/>
            <a:ext cx="3530600" cy="3124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D91462-F596-9B43-9A83-32551971B739}"/>
              </a:ext>
            </a:extLst>
          </p:cNvPr>
          <p:cNvSpPr>
            <a:spLocks noGrp="1"/>
          </p:cNvSpPr>
          <p:nvPr>
            <p:ph type="title"/>
          </p:nvPr>
        </p:nvSpPr>
        <p:spPr>
          <a:xfrm>
            <a:off x="304800" y="173037"/>
            <a:ext cx="11582400" cy="665163"/>
          </a:xfrm>
        </p:spPr>
        <p:txBody>
          <a:bodyPr/>
          <a:lstStyle/>
          <a:p>
            <a:r>
              <a:rPr lang="en-US" sz="2800" dirty="0">
                <a:solidFill>
                  <a:schemeClr val="tx1"/>
                </a:solidFill>
                <a:latin typeface="Candara" panose="020E0502030303020204" pitchFamily="34" charset="0"/>
              </a:rPr>
              <a:t>MODIS/Aqua is the international gold standard for global ocean color</a:t>
            </a:r>
            <a:endParaRPr lang="en-US" sz="2800" dirty="0"/>
          </a:p>
        </p:txBody>
      </p:sp>
      <p:sp>
        <p:nvSpPr>
          <p:cNvPr id="27" name="Content Placeholder 2">
            <a:extLst>
              <a:ext uri="{FF2B5EF4-FFF2-40B4-BE49-F238E27FC236}">
                <a16:creationId xmlns:a16="http://schemas.microsoft.com/office/drawing/2014/main" id="{34279AF0-C99E-7542-A965-12DAA7DEC4F0}"/>
              </a:ext>
            </a:extLst>
          </p:cNvPr>
          <p:cNvSpPr>
            <a:spLocks noGrp="1"/>
          </p:cNvSpPr>
          <p:nvPr>
            <p:ph idx="1"/>
          </p:nvPr>
        </p:nvSpPr>
        <p:spPr>
          <a:xfrm>
            <a:off x="381000" y="914400"/>
            <a:ext cx="5562600" cy="4572000"/>
          </a:xfrm>
        </p:spPr>
        <p:txBody>
          <a:bodyPr>
            <a:normAutofit/>
          </a:bodyPr>
          <a:lstStyle/>
          <a:p>
            <a:pPr marL="182880" indent="-182880">
              <a:spcBef>
                <a:spcPts val="0"/>
              </a:spcBef>
              <a:spcAft>
                <a:spcPts val="1200"/>
              </a:spcAft>
            </a:pPr>
            <a:r>
              <a:rPr lang="en-US" sz="2000" dirty="0">
                <a:solidFill>
                  <a:srgbClr val="000000"/>
                </a:solidFill>
                <a:effectLst/>
                <a:latin typeface="Candara" panose="020E0502030303020204" pitchFamily="34" charset="0"/>
                <a:ea typeface="Times New Roman" panose="02020603050405020304" pitchFamily="18" charset="0"/>
              </a:rPr>
              <a:t>Understanding impacts of climate change requires robust and consistent measurements spanning multiple decades.  </a:t>
            </a:r>
          </a:p>
          <a:p>
            <a:pPr marL="182880" indent="-182880">
              <a:spcBef>
                <a:spcPts val="0"/>
              </a:spcBef>
              <a:spcAft>
                <a:spcPts val="1200"/>
              </a:spcAft>
            </a:pPr>
            <a:r>
              <a:rPr lang="en-US" sz="2000" dirty="0">
                <a:solidFill>
                  <a:srgbClr val="000000"/>
                </a:solidFill>
                <a:effectLst/>
                <a:latin typeface="Candara" panose="020E0502030303020204" pitchFamily="34" charset="0"/>
                <a:ea typeface="Times New Roman" panose="02020603050405020304" pitchFamily="18" charset="0"/>
              </a:rPr>
              <a:t>MODIS/Aqua provides the “glue” to hold together data from 1997 to the future, providing the longest consistent data record from a single satellite mission to tie</a:t>
            </a:r>
            <a:r>
              <a:rPr lang="en-US" sz="2000" b="1" dirty="0">
                <a:solidFill>
                  <a:srgbClr val="000000"/>
                </a:solidFill>
                <a:effectLst/>
                <a:latin typeface="Candara" panose="020E0502030303020204" pitchFamily="34" charset="0"/>
                <a:ea typeface="Times New Roman" panose="02020603050405020304" pitchFamily="18" charset="0"/>
              </a:rPr>
              <a:t> </a:t>
            </a:r>
            <a:r>
              <a:rPr lang="en-US" sz="2000" dirty="0" err="1">
                <a:solidFill>
                  <a:srgbClr val="000000"/>
                </a:solidFill>
                <a:effectLst/>
                <a:latin typeface="Candara" panose="020E0502030303020204" pitchFamily="34" charset="0"/>
                <a:ea typeface="Times New Roman" panose="02020603050405020304" pitchFamily="18" charset="0"/>
              </a:rPr>
              <a:t>SeaWiFS</a:t>
            </a:r>
            <a:r>
              <a:rPr lang="en-US" sz="2000" dirty="0">
                <a:solidFill>
                  <a:srgbClr val="000000"/>
                </a:solidFill>
                <a:effectLst/>
                <a:latin typeface="Candara" panose="020E0502030303020204" pitchFamily="34" charset="0"/>
                <a:ea typeface="Times New Roman" panose="02020603050405020304" pitchFamily="18" charset="0"/>
              </a:rPr>
              <a:t>, MERIS, VIIRS, and OLCI to PACE</a:t>
            </a:r>
            <a:endParaRPr lang="en-US" sz="2000" dirty="0">
              <a:effectLst/>
              <a:latin typeface="Candara" panose="020E0502030303020204" pitchFamily="34" charset="0"/>
              <a:ea typeface="Times New Roman" panose="02020603050405020304" pitchFamily="18" charset="0"/>
            </a:endParaRPr>
          </a:p>
          <a:p>
            <a:pPr marL="182880" indent="-182880">
              <a:spcBef>
                <a:spcPts val="0"/>
              </a:spcBef>
              <a:spcAft>
                <a:spcPts val="1200"/>
              </a:spcAft>
            </a:pPr>
            <a:r>
              <a:rPr lang="en-US" sz="2000" dirty="0">
                <a:latin typeface="Candara" panose="020E0502030303020204" pitchFamily="34" charset="0"/>
              </a:rPr>
              <a:t>MODIS/Aqua enables detection of suspect trends in ocean color data records from these other domestic and international missions.</a:t>
            </a:r>
          </a:p>
          <a:p>
            <a:pPr marL="182880" indent="-182880">
              <a:spcBef>
                <a:spcPts val="0"/>
              </a:spcBef>
              <a:spcAft>
                <a:spcPts val="1200"/>
              </a:spcAft>
            </a:pPr>
            <a:r>
              <a:rPr lang="en-US" sz="2000" dirty="0">
                <a:latin typeface="Candara" panose="020E0502030303020204" pitchFamily="34" charset="0"/>
              </a:rPr>
              <a:t>This is a critical service that will have widespread impact when Aqua is terminated.  </a:t>
            </a:r>
          </a:p>
          <a:p>
            <a:pPr marL="182880" indent="-182880">
              <a:spcBef>
                <a:spcPts val="0"/>
              </a:spcBef>
              <a:spcAft>
                <a:spcPts val="1200"/>
              </a:spcAft>
            </a:pPr>
            <a:endParaRPr lang="en-US" sz="2000" dirty="0">
              <a:latin typeface="Candara" panose="020E0502030303020204" pitchFamily="34" charset="0"/>
            </a:endParaRPr>
          </a:p>
          <a:p>
            <a:pPr marL="182880" indent="-182880">
              <a:spcBef>
                <a:spcPts val="0"/>
              </a:spcBef>
              <a:spcAft>
                <a:spcPts val="1200"/>
              </a:spcAft>
            </a:pPr>
            <a:endParaRPr lang="en-US" sz="2000" dirty="0">
              <a:latin typeface="Candara" panose="020E0502030303020204" pitchFamily="34" charset="0"/>
            </a:endParaRPr>
          </a:p>
          <a:p>
            <a:pPr marL="0" indent="0">
              <a:buNone/>
            </a:pPr>
            <a:endParaRPr lang="en-US" sz="2000" dirty="0">
              <a:latin typeface="Candara" panose="020E0502030303020204" pitchFamily="34" charset="0"/>
            </a:endParaRPr>
          </a:p>
        </p:txBody>
      </p:sp>
      <p:pic>
        <p:nvPicPr>
          <p:cNvPr id="2" name="Picture 1">
            <a:extLst>
              <a:ext uri="{FF2B5EF4-FFF2-40B4-BE49-F238E27FC236}">
                <a16:creationId xmlns:a16="http://schemas.microsoft.com/office/drawing/2014/main" id="{263A7C6C-243E-A99A-236D-A02A5AAB3603}"/>
              </a:ext>
            </a:extLst>
          </p:cNvPr>
          <p:cNvPicPr>
            <a:picLocks noChangeAspect="1"/>
          </p:cNvPicPr>
          <p:nvPr/>
        </p:nvPicPr>
        <p:blipFill>
          <a:blip r:embed="rId2"/>
          <a:stretch>
            <a:fillRect/>
          </a:stretch>
        </p:blipFill>
        <p:spPr>
          <a:xfrm>
            <a:off x="5943600" y="1084385"/>
            <a:ext cx="5825592" cy="4173415"/>
          </a:xfrm>
          <a:prstGeom prst="rect">
            <a:avLst/>
          </a:prstGeom>
        </p:spPr>
      </p:pic>
      <p:sp>
        <p:nvSpPr>
          <p:cNvPr id="7" name="TextBox 6">
            <a:extLst>
              <a:ext uri="{FF2B5EF4-FFF2-40B4-BE49-F238E27FC236}">
                <a16:creationId xmlns:a16="http://schemas.microsoft.com/office/drawing/2014/main" id="{7F47CEED-1B48-6A3B-1E2F-8A515349849A}"/>
              </a:ext>
            </a:extLst>
          </p:cNvPr>
          <p:cNvSpPr txBox="1"/>
          <p:nvPr/>
        </p:nvSpPr>
        <p:spPr>
          <a:xfrm>
            <a:off x="381000" y="5486400"/>
            <a:ext cx="11371385" cy="707886"/>
          </a:xfrm>
          <a:prstGeom prst="rect">
            <a:avLst/>
          </a:prstGeom>
          <a:noFill/>
        </p:spPr>
        <p:txBody>
          <a:bodyPr wrap="square" rtlCol="0">
            <a:spAutoFit/>
          </a:bodyPr>
          <a:lstStyle/>
          <a:p>
            <a:pPr marL="182880" indent="-182880">
              <a:buSzPct val="125000"/>
              <a:buFont typeface="Arial" panose="020B0604020202020204" pitchFamily="34" charset="0"/>
              <a:buChar char="•"/>
            </a:pPr>
            <a:r>
              <a:rPr lang="en-US" sz="2000" dirty="0">
                <a:latin typeface="Candara" panose="020E0502030303020204" pitchFamily="34" charset="0"/>
              </a:rPr>
              <a:t>J1/VIIRS may eventually fill this role, after a few more years of on-orbit calibration and validation (albeit for limited spectral sampling), but equivalent confidence has not yet been reached. </a:t>
            </a:r>
          </a:p>
        </p:txBody>
      </p:sp>
      <p:sp>
        <p:nvSpPr>
          <p:cNvPr id="8" name="Oval 7">
            <a:extLst>
              <a:ext uri="{FF2B5EF4-FFF2-40B4-BE49-F238E27FC236}">
                <a16:creationId xmlns:a16="http://schemas.microsoft.com/office/drawing/2014/main" id="{63E97451-713F-B362-DC16-3A3458BAB846}"/>
              </a:ext>
            </a:extLst>
          </p:cNvPr>
          <p:cNvSpPr/>
          <p:nvPr/>
        </p:nvSpPr>
        <p:spPr>
          <a:xfrm>
            <a:off x="10515600" y="1828800"/>
            <a:ext cx="1295400" cy="9906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1453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BD1F-E09B-8959-699D-235C01B82E6A}"/>
              </a:ext>
            </a:extLst>
          </p:cNvPr>
          <p:cNvSpPr>
            <a:spLocks noGrp="1"/>
          </p:cNvSpPr>
          <p:nvPr>
            <p:ph type="title"/>
          </p:nvPr>
        </p:nvSpPr>
        <p:spPr>
          <a:xfrm>
            <a:off x="609600" y="173037"/>
            <a:ext cx="10972800" cy="969963"/>
          </a:xfrm>
        </p:spPr>
        <p:txBody>
          <a:bodyPr/>
          <a:lstStyle/>
          <a:p>
            <a:pPr algn="l"/>
            <a:r>
              <a:rPr lang="en-US" sz="2400" dirty="0"/>
              <a:t>Extension of MODIS/Aqua will enable continuity of the global ocean color timeseries into the PACE era</a:t>
            </a:r>
          </a:p>
        </p:txBody>
      </p:sp>
      <p:sp>
        <p:nvSpPr>
          <p:cNvPr id="3" name="Content Placeholder 2">
            <a:extLst>
              <a:ext uri="{FF2B5EF4-FFF2-40B4-BE49-F238E27FC236}">
                <a16:creationId xmlns:a16="http://schemas.microsoft.com/office/drawing/2014/main" id="{4D8E879B-9A4A-668A-79F6-C27A11FEB44E}"/>
              </a:ext>
            </a:extLst>
          </p:cNvPr>
          <p:cNvSpPr>
            <a:spLocks noGrp="1"/>
          </p:cNvSpPr>
          <p:nvPr>
            <p:ph idx="1"/>
          </p:nvPr>
        </p:nvSpPr>
        <p:spPr>
          <a:xfrm>
            <a:off x="457200" y="1295400"/>
            <a:ext cx="5867400" cy="4978400"/>
          </a:xfrm>
        </p:spPr>
        <p:txBody>
          <a:bodyPr/>
          <a:lstStyle/>
          <a:p>
            <a:pPr>
              <a:spcBef>
                <a:spcPts val="0"/>
              </a:spcBef>
              <a:spcAft>
                <a:spcPts val="1200"/>
              </a:spcAft>
            </a:pPr>
            <a:r>
              <a:rPr lang="en-US" sz="2000" dirty="0">
                <a:latin typeface="Candara" panose="020E0502030303020204" pitchFamily="34" charset="0"/>
              </a:rPr>
              <a:t>PACE will launch in Jan 2024, and OCI will collect global hyperspectral measurements of Earth over the full VIS/NIR range of MODIS (5nm @2.5nm).</a:t>
            </a:r>
          </a:p>
          <a:p>
            <a:pPr>
              <a:spcBef>
                <a:spcPts val="0"/>
              </a:spcBef>
              <a:spcAft>
                <a:spcPts val="1200"/>
              </a:spcAft>
            </a:pPr>
            <a:r>
              <a:rPr lang="en-US" sz="2000" dirty="0">
                <a:latin typeface="Candara" panose="020E0502030303020204" pitchFamily="34" charset="0"/>
              </a:rPr>
              <a:t>Extension of Aqua (and Terra) to end of 2025 would provide two years of overlap with PACE (two full seasonal cycles).</a:t>
            </a:r>
          </a:p>
          <a:p>
            <a:pPr>
              <a:spcBef>
                <a:spcPts val="0"/>
              </a:spcBef>
              <a:spcAft>
                <a:spcPts val="1200"/>
              </a:spcAft>
            </a:pPr>
            <a:r>
              <a:rPr lang="en-US" sz="2000" dirty="0">
                <a:latin typeface="Candara" panose="020E0502030303020204" pitchFamily="34" charset="0"/>
              </a:rPr>
              <a:t>Mission overlap will enable assessment of combined bias in PACE ocean color retrievals due to sensor and algorithm differences, relative to a very well validated (20+ year) time-series.</a:t>
            </a:r>
          </a:p>
          <a:p>
            <a:pPr>
              <a:spcBef>
                <a:spcPts val="0"/>
              </a:spcBef>
              <a:spcAft>
                <a:spcPts val="1200"/>
              </a:spcAft>
            </a:pPr>
            <a:r>
              <a:rPr lang="en-US" sz="2000" dirty="0">
                <a:latin typeface="Candara" panose="020E0502030303020204" pitchFamily="34" charset="0"/>
              </a:rPr>
              <a:t>Further, PACE/OCI hyperspectral sampling can be used to mimic the spectral </a:t>
            </a:r>
            <a:r>
              <a:rPr lang="en-US" sz="2000" dirty="0" err="1">
                <a:latin typeface="Candara" panose="020E0502030303020204" pitchFamily="34" charset="0"/>
              </a:rPr>
              <a:t>bandpasses</a:t>
            </a:r>
            <a:r>
              <a:rPr lang="en-US" sz="2000" dirty="0">
                <a:latin typeface="Candara" panose="020E0502030303020204" pitchFamily="34" charset="0"/>
              </a:rPr>
              <a:t> of multi-spectral sensors, enabling direct application of MODIS-specific algorithms to PACE observations to the extend MODIS timeseries to the PACE era.  </a:t>
            </a:r>
          </a:p>
        </p:txBody>
      </p:sp>
      <p:pic>
        <p:nvPicPr>
          <p:cNvPr id="30" name="Picture 29">
            <a:extLst>
              <a:ext uri="{FF2B5EF4-FFF2-40B4-BE49-F238E27FC236}">
                <a16:creationId xmlns:a16="http://schemas.microsoft.com/office/drawing/2014/main" id="{676AF64B-F88E-5806-EF89-A89B3167D4FC}"/>
              </a:ext>
            </a:extLst>
          </p:cNvPr>
          <p:cNvPicPr>
            <a:picLocks noChangeAspect="1"/>
          </p:cNvPicPr>
          <p:nvPr/>
        </p:nvPicPr>
        <p:blipFill>
          <a:blip r:embed="rId2"/>
          <a:stretch>
            <a:fillRect/>
          </a:stretch>
        </p:blipFill>
        <p:spPr>
          <a:xfrm>
            <a:off x="6477000" y="1455058"/>
            <a:ext cx="4553108" cy="1897742"/>
          </a:xfrm>
          <a:prstGeom prst="rect">
            <a:avLst/>
          </a:prstGeom>
        </p:spPr>
      </p:pic>
      <p:pic>
        <p:nvPicPr>
          <p:cNvPr id="36" name="Picture 35">
            <a:extLst>
              <a:ext uri="{FF2B5EF4-FFF2-40B4-BE49-F238E27FC236}">
                <a16:creationId xmlns:a16="http://schemas.microsoft.com/office/drawing/2014/main" id="{A0A8A5CD-D38A-2D7F-0F28-A3345E03D71A}"/>
              </a:ext>
            </a:extLst>
          </p:cNvPr>
          <p:cNvPicPr>
            <a:picLocks noChangeAspect="1"/>
          </p:cNvPicPr>
          <p:nvPr/>
        </p:nvPicPr>
        <p:blipFill>
          <a:blip r:embed="rId3"/>
          <a:stretch>
            <a:fillRect/>
          </a:stretch>
        </p:blipFill>
        <p:spPr>
          <a:xfrm>
            <a:off x="9296400" y="2754338"/>
            <a:ext cx="2480988" cy="1208062"/>
          </a:xfrm>
          <a:prstGeom prst="rect">
            <a:avLst/>
          </a:prstGeom>
          <a:noFill/>
          <a:ln w="9525">
            <a:solidFill>
              <a:schemeClr val="tx1"/>
            </a:solidFill>
          </a:ln>
        </p:spPr>
      </p:pic>
      <p:sp>
        <p:nvSpPr>
          <p:cNvPr id="39" name="Content Placeholder 2">
            <a:extLst>
              <a:ext uri="{FF2B5EF4-FFF2-40B4-BE49-F238E27FC236}">
                <a16:creationId xmlns:a16="http://schemas.microsoft.com/office/drawing/2014/main" id="{53C4A606-530D-09FB-0849-38389467820D}"/>
              </a:ext>
            </a:extLst>
          </p:cNvPr>
          <p:cNvSpPr txBox="1">
            <a:spLocks/>
          </p:cNvSpPr>
          <p:nvPr/>
        </p:nvSpPr>
        <p:spPr bwMode="auto">
          <a:xfrm>
            <a:off x="6629400" y="4458855"/>
            <a:ext cx="5300388" cy="21705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har char="•"/>
              <a:defRPr sz="2667">
                <a:solidFill>
                  <a:schemeClr val="tx1"/>
                </a:solidFill>
                <a:latin typeface="+mn-lt"/>
                <a:ea typeface="+mn-ea"/>
                <a:cs typeface="+mn-cs"/>
              </a:defRPr>
            </a:lvl1pPr>
            <a:lvl2pPr marL="742932" indent="-285744" algn="l" rtl="0" eaLnBrk="0" fontAlgn="base" hangingPunct="0">
              <a:spcBef>
                <a:spcPts val="624"/>
              </a:spcBef>
              <a:spcAft>
                <a:spcPct val="0"/>
              </a:spcAft>
              <a:buChar char="–"/>
              <a:defRPr>
                <a:solidFill>
                  <a:schemeClr val="tx1"/>
                </a:solidFill>
                <a:latin typeface="+mn-lt"/>
                <a:ea typeface="+mn-ea"/>
                <a:cs typeface="+mn-cs"/>
              </a:defRPr>
            </a:lvl2pPr>
            <a:lvl3pPr marL="1142971" indent="-228594" algn="l" rtl="0" eaLnBrk="0" fontAlgn="base" hangingPunct="0">
              <a:spcBef>
                <a:spcPct val="20000"/>
              </a:spcBef>
              <a:spcAft>
                <a:spcPct val="0"/>
              </a:spcAft>
              <a:buChar char="•"/>
              <a:defRPr sz="2133">
                <a:solidFill>
                  <a:schemeClr val="tx1"/>
                </a:solidFill>
                <a:latin typeface="+mn-lt"/>
                <a:ea typeface="+mn-ea"/>
                <a:cs typeface="+mn-cs"/>
              </a:defRPr>
            </a:lvl3pPr>
            <a:lvl4pPr marL="1600160" indent="-228594" algn="l" rtl="0" eaLnBrk="0" fontAlgn="base" hangingPunct="0">
              <a:spcBef>
                <a:spcPct val="20000"/>
              </a:spcBef>
              <a:spcAft>
                <a:spcPct val="0"/>
              </a:spcAft>
              <a:buChar char="–"/>
              <a:defRPr sz="1867">
                <a:solidFill>
                  <a:schemeClr val="tx1"/>
                </a:solidFill>
                <a:latin typeface="+mn-lt"/>
                <a:ea typeface="+mn-ea"/>
                <a:cs typeface="+mn-cs"/>
              </a:defRPr>
            </a:lvl4pPr>
            <a:lvl5pPr marL="2057349" indent="-228594" algn="l" rtl="0" eaLnBrk="0" fontAlgn="base" hangingPunct="0">
              <a:spcBef>
                <a:spcPct val="20000"/>
              </a:spcBef>
              <a:spcAft>
                <a:spcPct val="0"/>
              </a:spcAft>
              <a:buChar char="»"/>
              <a:defRPr sz="1867">
                <a:solidFill>
                  <a:schemeClr val="tx1"/>
                </a:solidFill>
                <a:latin typeface="+mn-lt"/>
                <a:ea typeface="+mn-ea"/>
                <a:cs typeface="+mn-cs"/>
              </a:defRPr>
            </a:lvl5pPr>
            <a:lvl6pPr marL="2514537" indent="-228594" algn="l" rtl="0" fontAlgn="base">
              <a:spcBef>
                <a:spcPct val="20000"/>
              </a:spcBef>
              <a:spcAft>
                <a:spcPct val="0"/>
              </a:spcAft>
              <a:buChar char="»"/>
              <a:defRPr sz="1400">
                <a:solidFill>
                  <a:schemeClr val="tx1"/>
                </a:solidFill>
                <a:latin typeface="+mn-lt"/>
                <a:ea typeface="+mn-ea"/>
                <a:cs typeface="+mn-cs"/>
              </a:defRPr>
            </a:lvl6pPr>
            <a:lvl7pPr marL="2971726" indent="-228594" algn="l" rtl="0" fontAlgn="base">
              <a:spcBef>
                <a:spcPct val="20000"/>
              </a:spcBef>
              <a:spcAft>
                <a:spcPct val="0"/>
              </a:spcAft>
              <a:buChar char="»"/>
              <a:defRPr sz="1400">
                <a:solidFill>
                  <a:schemeClr val="tx1"/>
                </a:solidFill>
                <a:latin typeface="+mn-lt"/>
                <a:ea typeface="+mn-ea"/>
                <a:cs typeface="+mn-cs"/>
              </a:defRPr>
            </a:lvl7pPr>
            <a:lvl8pPr marL="3428914" indent="-228594" algn="l" rtl="0" fontAlgn="base">
              <a:spcBef>
                <a:spcPct val="20000"/>
              </a:spcBef>
              <a:spcAft>
                <a:spcPct val="0"/>
              </a:spcAft>
              <a:buChar char="»"/>
              <a:defRPr sz="1400">
                <a:solidFill>
                  <a:schemeClr val="tx1"/>
                </a:solidFill>
                <a:latin typeface="+mn-lt"/>
                <a:ea typeface="+mn-ea"/>
                <a:cs typeface="+mn-cs"/>
              </a:defRPr>
            </a:lvl8pPr>
            <a:lvl9pPr marL="3886103" indent="-228594" algn="l" rtl="0" fontAlgn="base">
              <a:spcBef>
                <a:spcPct val="20000"/>
              </a:spcBef>
              <a:spcAft>
                <a:spcPct val="0"/>
              </a:spcAft>
              <a:buChar char="»"/>
              <a:defRPr sz="1400">
                <a:solidFill>
                  <a:schemeClr val="tx1"/>
                </a:solidFill>
                <a:latin typeface="+mn-lt"/>
                <a:ea typeface="+mn-ea"/>
                <a:cs typeface="+mn-cs"/>
              </a:defRPr>
            </a:lvl9pPr>
          </a:lstStyle>
          <a:p>
            <a:r>
              <a:rPr lang="en-US" sz="2000" kern="0" dirty="0">
                <a:latin typeface="Candara" panose="020E0502030303020204" pitchFamily="34" charset="0"/>
              </a:rPr>
              <a:t>and overlap of Aqua and VIIRS with PACE will provide quantitative assessment of biases in multi-spectral algorithms as applied to </a:t>
            </a:r>
            <a:r>
              <a:rPr lang="en-US" sz="2000" kern="0" dirty="0" err="1">
                <a:latin typeface="Candara" panose="020E0502030303020204" pitchFamily="34" charset="0"/>
              </a:rPr>
              <a:t>SeaWiFS</a:t>
            </a:r>
            <a:r>
              <a:rPr lang="en-US" sz="2000" kern="0" dirty="0">
                <a:latin typeface="Candara" panose="020E0502030303020204" pitchFamily="34" charset="0"/>
              </a:rPr>
              <a:t>, MODIS, and VIIRS, to  enable improved data merging of the multi-sensor ocean color time-series back to 1997.</a:t>
            </a:r>
          </a:p>
        </p:txBody>
      </p:sp>
    </p:spTree>
    <p:extLst>
      <p:ext uri="{BB962C8B-B14F-4D97-AF65-F5344CB8AC3E}">
        <p14:creationId xmlns:p14="http://schemas.microsoft.com/office/powerpoint/2010/main" val="2141649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4D7DA-44C9-0CA6-3CB2-58EB083D8FF6}"/>
              </a:ext>
            </a:extLst>
          </p:cNvPr>
          <p:cNvSpPr>
            <a:spLocks noGrp="1"/>
          </p:cNvSpPr>
          <p:nvPr>
            <p:ph type="title"/>
          </p:nvPr>
        </p:nvSpPr>
        <p:spPr>
          <a:xfrm>
            <a:off x="457200" y="173037"/>
            <a:ext cx="11125200" cy="794018"/>
          </a:xfrm>
        </p:spPr>
        <p:txBody>
          <a:bodyPr/>
          <a:lstStyle/>
          <a:p>
            <a:pPr algn="l"/>
            <a:r>
              <a:rPr lang="en-US" sz="2400" dirty="0">
                <a:latin typeface="+mn-lt"/>
              </a:rPr>
              <a:t>Excerpted letter from Dariusz </a:t>
            </a:r>
            <a:r>
              <a:rPr lang="en-US" sz="2400" dirty="0" err="1">
                <a:latin typeface="+mn-lt"/>
              </a:rPr>
              <a:t>Stramski</a:t>
            </a:r>
            <a:r>
              <a:rPr lang="en-US" sz="2400" dirty="0">
                <a:latin typeface="+mn-lt"/>
              </a:rPr>
              <a:t>, </a:t>
            </a:r>
            <a:r>
              <a:rPr lang="en-US" sz="2400" dirty="0">
                <a:effectLst/>
                <a:latin typeface="+mn-lt"/>
              </a:rPr>
              <a:t>Scripps Institution of Oceanography, </a:t>
            </a:r>
            <a:r>
              <a:rPr lang="en-US" sz="2400" dirty="0">
                <a:latin typeface="+mn-lt"/>
              </a:rPr>
              <a:t>on science enabled by overlap of Aqua with PACE</a:t>
            </a:r>
          </a:p>
        </p:txBody>
      </p:sp>
      <p:sp>
        <p:nvSpPr>
          <p:cNvPr id="4" name="Slide Number Placeholder 3">
            <a:extLst>
              <a:ext uri="{FF2B5EF4-FFF2-40B4-BE49-F238E27FC236}">
                <a16:creationId xmlns:a16="http://schemas.microsoft.com/office/drawing/2014/main" id="{CCFDE6B2-1DB2-6676-7CEF-F88EF1691E2D}"/>
              </a:ext>
            </a:extLst>
          </p:cNvPr>
          <p:cNvSpPr>
            <a:spLocks noGrp="1"/>
          </p:cNvSpPr>
          <p:nvPr>
            <p:ph type="sldNum" sz="quarter" idx="12"/>
          </p:nvPr>
        </p:nvSpPr>
        <p:spPr/>
        <p:txBody>
          <a:bodyPr/>
          <a:lstStyle/>
          <a:p>
            <a:pPr>
              <a:defRPr/>
            </a:pPr>
            <a:fld id="{68147C31-F332-1049-902C-47AA08111ECF}" type="slidenum">
              <a:rPr lang="en-US" smtClean="0"/>
              <a:pPr>
                <a:defRPr/>
              </a:pPr>
              <a:t>4</a:t>
            </a:fld>
            <a:endParaRPr lang="en-US"/>
          </a:p>
        </p:txBody>
      </p:sp>
      <p:sp>
        <p:nvSpPr>
          <p:cNvPr id="10" name="TextBox 9">
            <a:extLst>
              <a:ext uri="{FF2B5EF4-FFF2-40B4-BE49-F238E27FC236}">
                <a16:creationId xmlns:a16="http://schemas.microsoft.com/office/drawing/2014/main" id="{71EB2231-D285-A271-80BD-53474ABCE4E8}"/>
              </a:ext>
            </a:extLst>
          </p:cNvPr>
          <p:cNvSpPr txBox="1"/>
          <p:nvPr/>
        </p:nvSpPr>
        <p:spPr>
          <a:xfrm>
            <a:off x="457200" y="967055"/>
            <a:ext cx="5486400" cy="5586145"/>
          </a:xfrm>
          <a:prstGeom prst="rect">
            <a:avLst/>
          </a:prstGeom>
          <a:noFill/>
        </p:spPr>
        <p:txBody>
          <a:bodyPr wrap="square">
            <a:spAutoFit/>
          </a:bodyPr>
          <a:lstStyle/>
          <a:p>
            <a:pPr marL="0" marR="0">
              <a:spcBef>
                <a:spcPts val="0"/>
              </a:spcBef>
              <a:spcAft>
                <a:spcPts val="0"/>
              </a:spcAft>
            </a:pPr>
            <a:r>
              <a:rPr lang="en-US" sz="1600" dirty="0">
                <a:solidFill>
                  <a:srgbClr val="000000"/>
                </a:solidFill>
                <a:effectLst/>
                <a:latin typeface="Times New Roman" panose="02020603050405020304" pitchFamily="18" charset="0"/>
                <a:ea typeface="Calibri" panose="020F0502020204030204" pitchFamily="34" charset="0"/>
              </a:rPr>
              <a:t> </a:t>
            </a:r>
            <a:r>
              <a:rPr lang="en-US" sz="1100" dirty="0">
                <a:solidFill>
                  <a:srgbClr val="000000"/>
                </a:solidFill>
                <a:effectLst/>
                <a:latin typeface="Times New Roman" panose="02020603050405020304" pitchFamily="18" charset="0"/>
                <a:ea typeface="Calibri" panose="020F0502020204030204" pitchFamily="34" charset="0"/>
              </a:rPr>
              <a:t>(1) Development of high-quality multi-decadal climate data records from multiple multispectral ocean color missions from </a:t>
            </a:r>
            <a:r>
              <a:rPr lang="en-US" sz="1100" dirty="0" err="1">
                <a:solidFill>
                  <a:srgbClr val="000000"/>
                </a:solidFill>
                <a:effectLst/>
                <a:latin typeface="Times New Roman" panose="02020603050405020304" pitchFamily="18" charset="0"/>
                <a:ea typeface="Calibri" panose="020F0502020204030204" pitchFamily="34" charset="0"/>
              </a:rPr>
              <a:t>SeaWiFS</a:t>
            </a:r>
            <a:r>
              <a:rPr lang="en-US" sz="1100" dirty="0">
                <a:solidFill>
                  <a:srgbClr val="000000"/>
                </a:solidFill>
                <a:effectLst/>
                <a:latin typeface="Times New Roman" panose="02020603050405020304" pitchFamily="18" charset="0"/>
                <a:ea typeface="Calibri" panose="020F0502020204030204" pitchFamily="34" charset="0"/>
              </a:rPr>
              <a:t> through MODIS-Aqua to VIIRS-JPPS requires merging of ocean data products that exhibit high degree of quantitative consistency across different satellite missions. </a:t>
            </a:r>
          </a:p>
          <a:p>
            <a:pPr marL="0" marR="0">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rPr>
              <a:t>(2) Current merging approaches are unavoidably subject to uncertainties and methodological challenges which are unrelated to environmental changes, such as differences in the design and characteristics of the past, current, and future multispectral satellite sensors (e.g., radiometric and spectral characteristics including selection of spectral bands, calibration procedures and stability over time), differences in the associated data acquisition and processing procedures for different satellite missions, and the generation of any given ocean product from different missions using sensor-specific algorithms that are different. These factors can (and do) make unwanted contribution to differences that are observed between the sensor-specific products obtained from different missions during a period of mission overlap. </a:t>
            </a:r>
          </a:p>
          <a:p>
            <a:pPr marL="0" marR="0">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rPr>
              <a:t>(3) To maximize the ability to discern the actual presence or absence of long-term environmental trends in key ocean biogeochemical and optical products derived from merged multi-mission data records, there is a need to ensure that the merging approach eliminates or minimizes the unwanted methodological effects on derived products across different satellite missions. </a:t>
            </a:r>
          </a:p>
          <a:p>
            <a:pPr marL="0" marR="0">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Owing to hyperspectral capabilities, PACE-OCI will provide an unprecedented opportunity to facilitate and improve the merging process for ocean color products from multiple multispectral missions which is addressed in more detail below.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rPr>
              <a:t>(5) For the first time since the start of satellite ocean-color era in 1978, PACE-OCI will allow simultaneous application of different multispectral sensor-specific algorithms (e.g., </a:t>
            </a:r>
            <a:r>
              <a:rPr lang="en-US" sz="1100" dirty="0" err="1">
                <a:solidFill>
                  <a:srgbClr val="000000"/>
                </a:solidFill>
                <a:effectLst/>
                <a:latin typeface="Times New Roman" panose="02020603050405020304" pitchFamily="18" charset="0"/>
                <a:ea typeface="Calibri" panose="020F0502020204030204" pitchFamily="34" charset="0"/>
              </a:rPr>
              <a:t>SeaWiFS</a:t>
            </a:r>
            <a:r>
              <a:rPr lang="en-US" sz="1100" dirty="0">
                <a:solidFill>
                  <a:srgbClr val="000000"/>
                </a:solidFill>
                <a:effectLst/>
                <a:latin typeface="Times New Roman" panose="02020603050405020304" pitchFamily="18" charset="0"/>
                <a:ea typeface="Calibri" panose="020F0502020204030204" pitchFamily="34" charset="0"/>
              </a:rPr>
              <a:t>-, MODIS-, VIIRS-specific algorithms) to satellite measurements made with a single ocean color (OCI) sensor. This analysis will provide unique quantitative insights into intrinsic uncertainties associated with different multispectral sensor-specific algorithms on derived data products because the unwanted effects of differences in the characteristics of multispectral sensors and associated satellite missions will be eliminated from these intercomparisons. </a:t>
            </a:r>
          </a:p>
        </p:txBody>
      </p:sp>
      <p:sp>
        <p:nvSpPr>
          <p:cNvPr id="12" name="TextBox 11">
            <a:extLst>
              <a:ext uri="{FF2B5EF4-FFF2-40B4-BE49-F238E27FC236}">
                <a16:creationId xmlns:a16="http://schemas.microsoft.com/office/drawing/2014/main" id="{5F237CC4-F4D5-7EF4-23D4-5E37263A8498}"/>
              </a:ext>
            </a:extLst>
          </p:cNvPr>
          <p:cNvSpPr txBox="1"/>
          <p:nvPr/>
        </p:nvSpPr>
        <p:spPr>
          <a:xfrm>
            <a:off x="6172200" y="990600"/>
            <a:ext cx="5562600" cy="5509200"/>
          </a:xfrm>
          <a:prstGeom prst="rect">
            <a:avLst/>
          </a:prstGeom>
          <a:noFill/>
        </p:spPr>
        <p:txBody>
          <a:bodyPr wrap="square">
            <a:spAutoFit/>
          </a:bodyPr>
          <a:lstStyle/>
          <a:p>
            <a:pPr marL="0" marR="0">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rPr>
              <a:t>(6) Given the capability of PACE-OCI described in (5), it is critical to have an overlap between PACE and MODIS-Aqua, at least 1 year to acquire global data over full seasonal cycle. This is because this overlap will allow application of the same multispectral MODIS-specific algorithms to measurements made in parallel with MODIS-Aqua and PACE-OCI. This analysis will provide unique quantitative insights into effects of the same multispectral MODIS-specific algorithms on derived data products when the algorithms are applied to different ocean color sensors (MODIS-Aqua and OCI) simultaneously (nearly the same location and time). In parallel, similar analysis will be also available for VIIRS-JPSS1 (and SNPP) and OCI as these missions will overlap. </a:t>
            </a:r>
          </a:p>
          <a:p>
            <a:pPr marL="0" marR="0">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rPr>
              <a:t>(7) The analyses described in (5) and (6) are expected to provide a basis for formulation of an improved, quantitatively more rigorous, merging approach for ocean products from different multispectral missions. Owing to comparative analyses enabled by parallel acquisition of hyperspectral data with PACE-OCI and multispectral data with MODIS-Aqua and VIIRS, an improved merging approach can be expected with reduced assumptions and degree of arbitrariness present in current merging approaches. Specifically, the OCI-derived products obtained by using the MODIS-specific and VIIRS-specific multispectral algorithms have uniquely great potential for providing the best quantitative “bridge” for merging ocean color products from past and current multispectral missions (</a:t>
            </a:r>
            <a:r>
              <a:rPr lang="en-US" sz="1100" dirty="0" err="1">
                <a:solidFill>
                  <a:srgbClr val="000000"/>
                </a:solidFill>
                <a:effectLst/>
                <a:latin typeface="Times New Roman" panose="02020603050405020304" pitchFamily="18" charset="0"/>
                <a:ea typeface="Calibri" panose="020F0502020204030204" pitchFamily="34" charset="0"/>
              </a:rPr>
              <a:t>SeaWiFS</a:t>
            </a:r>
            <a:r>
              <a:rPr lang="en-US" sz="1100" dirty="0">
                <a:solidFill>
                  <a:srgbClr val="000000"/>
                </a:solidFill>
                <a:effectLst/>
                <a:latin typeface="Times New Roman" panose="02020603050405020304" pitchFamily="18" charset="0"/>
                <a:ea typeface="Calibri" panose="020F0502020204030204" pitchFamily="34" charset="0"/>
              </a:rPr>
              <a:t>, MODIS-Aqua, VIIRS-JPSS1) and future multispectral missions (VIIRS-JPSS) with an ultimate goal of producing the best possible quality of multi-decadal climate data records. </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 The importance of overlap between MODIS-Aqua and PACE is reinforced by the fact that MODIS-Aqua provides the longest record (~20 years) of ocean color products from a single mission which also provides a bridge to earlier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SeaWiFS</a:t>
            </a:r>
            <a:r>
              <a:rPr lang="en-US" sz="1100" dirty="0">
                <a:effectLst/>
                <a:latin typeface="Calibri" panose="020F0502020204030204" pitchFamily="34" charset="0"/>
                <a:ea typeface="Calibri" panose="020F0502020204030204" pitchFamily="34" charset="0"/>
                <a:cs typeface="Times New Roman" panose="02020603050405020304" pitchFamily="18" charset="0"/>
              </a:rPr>
              <a:t> mission going back to 1997. MODIS-Aqua is also considered a gold standard for past and current ocean color observations. If MODIS-Aqua has no overlap with PACE, it will be impossible to develop and apply an improved merging approach for past data from MODIS-Aqua (and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SeaWiFS</a:t>
            </a:r>
            <a:r>
              <a:rPr lang="en-US" sz="1100" dirty="0">
                <a:effectLst/>
                <a:latin typeface="Calibri" panose="020F0502020204030204" pitchFamily="34" charset="0"/>
                <a:ea typeface="Calibri" panose="020F0502020204030204" pitchFamily="34" charset="0"/>
                <a:cs typeface="Times New Roman" panose="02020603050405020304" pitchFamily="18" charset="0"/>
              </a:rPr>
              <a:t>) with future data from VIIRS-JPSS based on availability of parallel measurements collected with MODIS-Aqua, VIIRS-JPPS1, and PACE-OCI. Missing on such unique opportunity to improve the merging approach for multispectral missions can impact the quality and quantitative consistency of long-term record of ocean color products.</a:t>
            </a:r>
          </a:p>
        </p:txBody>
      </p:sp>
      <p:sp>
        <p:nvSpPr>
          <p:cNvPr id="15" name="TextBox 14">
            <a:extLst>
              <a:ext uri="{FF2B5EF4-FFF2-40B4-BE49-F238E27FC236}">
                <a16:creationId xmlns:a16="http://schemas.microsoft.com/office/drawing/2014/main" id="{A68813D2-54A9-F2C6-6B70-34362E7D34DB}"/>
              </a:ext>
            </a:extLst>
          </p:cNvPr>
          <p:cNvSpPr txBox="1"/>
          <p:nvPr/>
        </p:nvSpPr>
        <p:spPr>
          <a:xfrm>
            <a:off x="4842234" y="6441655"/>
            <a:ext cx="2355132" cy="338554"/>
          </a:xfrm>
          <a:prstGeom prst="rect">
            <a:avLst/>
          </a:prstGeom>
          <a:noFill/>
        </p:spPr>
        <p:txBody>
          <a:bodyPr wrap="none" rtlCol="0">
            <a:spAutoFit/>
          </a:bodyPr>
          <a:lstStyle/>
          <a:p>
            <a:r>
              <a:rPr lang="en-US" sz="1600" dirty="0">
                <a:solidFill>
                  <a:srgbClr val="FF0000"/>
                </a:solidFill>
              </a:rPr>
              <a:t>submitted for the record</a:t>
            </a:r>
          </a:p>
        </p:txBody>
      </p:sp>
    </p:spTree>
    <p:extLst>
      <p:ext uri="{BB962C8B-B14F-4D97-AF65-F5344CB8AC3E}">
        <p14:creationId xmlns:p14="http://schemas.microsoft.com/office/powerpoint/2010/main" val="930637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BD1F-E09B-8959-699D-235C01B82E6A}"/>
              </a:ext>
            </a:extLst>
          </p:cNvPr>
          <p:cNvSpPr>
            <a:spLocks noGrp="1"/>
          </p:cNvSpPr>
          <p:nvPr>
            <p:ph type="title"/>
          </p:nvPr>
        </p:nvSpPr>
        <p:spPr>
          <a:xfrm>
            <a:off x="609600" y="173037"/>
            <a:ext cx="10972800" cy="512763"/>
          </a:xfrm>
        </p:spPr>
        <p:txBody>
          <a:bodyPr/>
          <a:lstStyle/>
          <a:p>
            <a:r>
              <a:rPr lang="en-US" sz="2800" dirty="0"/>
              <a:t>Additional Thoughts</a:t>
            </a:r>
          </a:p>
        </p:txBody>
      </p:sp>
      <p:sp>
        <p:nvSpPr>
          <p:cNvPr id="3" name="Content Placeholder 2">
            <a:extLst>
              <a:ext uri="{FF2B5EF4-FFF2-40B4-BE49-F238E27FC236}">
                <a16:creationId xmlns:a16="http://schemas.microsoft.com/office/drawing/2014/main" id="{4D8E879B-9A4A-668A-79F6-C27A11FEB44E}"/>
              </a:ext>
            </a:extLst>
          </p:cNvPr>
          <p:cNvSpPr>
            <a:spLocks noGrp="1"/>
          </p:cNvSpPr>
          <p:nvPr>
            <p:ph idx="1"/>
          </p:nvPr>
        </p:nvSpPr>
        <p:spPr>
          <a:xfrm>
            <a:off x="609600" y="838200"/>
            <a:ext cx="10972800" cy="5486400"/>
          </a:xfrm>
          <a:ln>
            <a:noFill/>
          </a:ln>
        </p:spPr>
        <p:txBody>
          <a:bodyPr/>
          <a:lstStyle/>
          <a:p>
            <a:pPr>
              <a:spcBef>
                <a:spcPts val="0"/>
              </a:spcBef>
              <a:spcAft>
                <a:spcPts val="1200"/>
              </a:spcAft>
            </a:pPr>
            <a:r>
              <a:rPr lang="en-US" sz="2200" dirty="0">
                <a:latin typeface="Candara" panose="020E0502030303020204" pitchFamily="34" charset="0"/>
              </a:rPr>
              <a:t>Until the launch of PACE, MODIS on Aqua and Terra is the only ocean color sensor providing global measurements of phytoplankton chlorophyll fluorescence: a valuable indicator of phytoplankton physiology (see presentation by Lorraine Remer).</a:t>
            </a:r>
          </a:p>
          <a:p>
            <a:pPr>
              <a:spcBef>
                <a:spcPts val="0"/>
              </a:spcBef>
              <a:spcAft>
                <a:spcPts val="1200"/>
              </a:spcAft>
            </a:pPr>
            <a:r>
              <a:rPr lang="en-US" sz="2200" dirty="0">
                <a:latin typeface="Candara" panose="020E0502030303020204" pitchFamily="34" charset="0"/>
              </a:rPr>
              <a:t>A multitude of applications currently rely on MODIS data, including harmful algal bloom (HAB) alerts and red tide monitoring systems, and nuisance macroalgae sargassum warning systems.  A gap between Aqua/Terra and PACE will threaten data continuity of these important systems. </a:t>
            </a:r>
          </a:p>
          <a:p>
            <a:pPr>
              <a:spcBef>
                <a:spcPts val="0"/>
              </a:spcBef>
              <a:spcAft>
                <a:spcPts val="1200"/>
              </a:spcAft>
            </a:pPr>
            <a:r>
              <a:rPr lang="en-US" sz="2200" dirty="0">
                <a:latin typeface="Candara" panose="020E0502030303020204" pitchFamily="34" charset="0"/>
              </a:rPr>
              <a:t>Termination in FY23 will have impact to previously-scheduled field campaigns:  </a:t>
            </a:r>
            <a:r>
              <a:rPr lang="en-US" sz="2200" dirty="0" err="1">
                <a:latin typeface="Candara" panose="020E0502030303020204" pitchFamily="34" charset="0"/>
              </a:rPr>
              <a:t>BioSCape</a:t>
            </a:r>
            <a:r>
              <a:rPr lang="en-US" sz="2200" dirty="0">
                <a:latin typeface="Candara" panose="020E0502030303020204" pitchFamily="34" charset="0"/>
              </a:rPr>
              <a:t>, or the “Biodiversity Survey of the Cape”, is a NASA biodiversity focused field campaign taking place in South Africa in October - November 2023, that has planned activities based on MODIS-Aqua.</a:t>
            </a:r>
          </a:p>
          <a:p>
            <a:pPr>
              <a:spcBef>
                <a:spcPts val="0"/>
              </a:spcBef>
              <a:spcAft>
                <a:spcPts val="1200"/>
              </a:spcAft>
            </a:pPr>
            <a:r>
              <a:rPr lang="en-US" sz="2200" dirty="0">
                <a:latin typeface="Candara" panose="020E0502030303020204" pitchFamily="34" charset="0"/>
              </a:rPr>
              <a:t>The drifting orbit period for MODIS can uniquely enable studies of diurnal variability in sea surface temperature, as mean time of day for a given geographic region changes systematically from its 20-year reference (see presentation by Peter </a:t>
            </a:r>
            <a:r>
              <a:rPr lang="en-US" sz="2200" dirty="0" err="1">
                <a:latin typeface="Candara" panose="020E0502030303020204" pitchFamily="34" charset="0"/>
              </a:rPr>
              <a:t>Minnett</a:t>
            </a:r>
            <a:r>
              <a:rPr lang="en-US" sz="2200" dirty="0">
                <a:latin typeface="Candara" panose="020E0502030303020204" pitchFamily="34" charset="0"/>
              </a:rPr>
              <a:t>).</a:t>
            </a:r>
          </a:p>
          <a:p>
            <a:pPr>
              <a:spcBef>
                <a:spcPts val="0"/>
              </a:spcBef>
              <a:spcAft>
                <a:spcPts val="1200"/>
              </a:spcAft>
            </a:pPr>
            <a:endParaRPr lang="en-US" sz="2000" dirty="0">
              <a:latin typeface="Candara" panose="020E0502030303020204" pitchFamily="34" charset="0"/>
            </a:endParaRPr>
          </a:p>
        </p:txBody>
      </p:sp>
    </p:spTree>
    <p:extLst>
      <p:ext uri="{BB962C8B-B14F-4D97-AF65-F5344CB8AC3E}">
        <p14:creationId xmlns:p14="http://schemas.microsoft.com/office/powerpoint/2010/main" val="2544103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84EFFE-DD19-176D-AB66-4FA9D91A7846}"/>
              </a:ext>
            </a:extLst>
          </p:cNvPr>
          <p:cNvSpPr>
            <a:spLocks noGrp="1"/>
          </p:cNvSpPr>
          <p:nvPr>
            <p:ph type="sldNum" sz="quarter" idx="12"/>
          </p:nvPr>
        </p:nvSpPr>
        <p:spPr/>
        <p:txBody>
          <a:bodyPr/>
          <a:lstStyle/>
          <a:p>
            <a:pPr>
              <a:defRPr/>
            </a:pPr>
            <a:fld id="{68147C31-F332-1049-902C-47AA08111ECF}" type="slidenum">
              <a:rPr lang="en-US" smtClean="0"/>
              <a:pPr>
                <a:defRPr/>
              </a:pPr>
              <a:t>6</a:t>
            </a:fld>
            <a:endParaRPr lang="en-US"/>
          </a:p>
        </p:txBody>
      </p:sp>
    </p:spTree>
    <p:extLst>
      <p:ext uri="{BB962C8B-B14F-4D97-AF65-F5344CB8AC3E}">
        <p14:creationId xmlns:p14="http://schemas.microsoft.com/office/powerpoint/2010/main" val="2398561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F02C-F05D-8579-E7D4-DC048D7274BA}"/>
              </a:ext>
            </a:extLst>
          </p:cNvPr>
          <p:cNvSpPr>
            <a:spLocks noGrp="1"/>
          </p:cNvSpPr>
          <p:nvPr>
            <p:ph type="title"/>
          </p:nvPr>
        </p:nvSpPr>
        <p:spPr/>
        <p:txBody>
          <a:bodyPr/>
          <a:lstStyle/>
          <a:p>
            <a:r>
              <a:rPr lang="en-US" dirty="0">
                <a:solidFill>
                  <a:srgbClr val="0F4984"/>
                </a:solidFill>
              </a:rPr>
              <a:t>MODIS-Aqua R2022 </a:t>
            </a:r>
            <a:r>
              <a:rPr lang="en-US" dirty="0" err="1">
                <a:solidFill>
                  <a:srgbClr val="0F4984"/>
                </a:solidFill>
              </a:rPr>
              <a:t>Rrs</a:t>
            </a:r>
            <a:r>
              <a:rPr lang="en-US" dirty="0">
                <a:solidFill>
                  <a:srgbClr val="0F4984"/>
                </a:solidFill>
              </a:rPr>
              <a:t> Validation</a:t>
            </a:r>
          </a:p>
        </p:txBody>
      </p:sp>
      <p:sp>
        <p:nvSpPr>
          <p:cNvPr id="4" name="Slide Number Placeholder 3">
            <a:extLst>
              <a:ext uri="{FF2B5EF4-FFF2-40B4-BE49-F238E27FC236}">
                <a16:creationId xmlns:a16="http://schemas.microsoft.com/office/drawing/2014/main" id="{D6725B6B-EE94-0821-7156-B51472A7AF94}"/>
              </a:ext>
            </a:extLst>
          </p:cNvPr>
          <p:cNvSpPr>
            <a:spLocks noGrp="1"/>
          </p:cNvSpPr>
          <p:nvPr>
            <p:ph type="sldNum" sz="quarter" idx="12"/>
          </p:nvPr>
        </p:nvSpPr>
        <p:spPr>
          <a:xfrm>
            <a:off x="9271000" y="6457949"/>
            <a:ext cx="2844800" cy="476251"/>
          </a:xfrm>
        </p:spPr>
        <p:txBody>
          <a:bodyPr/>
          <a:lstStyle/>
          <a:p>
            <a:pPr>
              <a:defRPr/>
            </a:pPr>
            <a:fld id="{68147C31-F332-1049-902C-47AA08111ECF}" type="slidenum">
              <a:rPr lang="en-US" smtClean="0"/>
              <a:pPr>
                <a:defRPr/>
              </a:pPr>
              <a:t>7</a:t>
            </a:fld>
            <a:endParaRPr lang="en-US"/>
          </a:p>
        </p:txBody>
      </p:sp>
      <p:pic>
        <p:nvPicPr>
          <p:cNvPr id="2050" name="Picture 2">
            <a:extLst>
              <a:ext uri="{FF2B5EF4-FFF2-40B4-BE49-F238E27FC236}">
                <a16:creationId xmlns:a16="http://schemas.microsoft.com/office/drawing/2014/main" id="{CA796FEC-F210-5361-998E-6056FB5ED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3170" y="1025481"/>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403996F-11DC-486B-C6F8-EA4D9D917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989964"/>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3A912B0-4011-A438-4473-8BD30D1DC5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009649"/>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0C3B668B-B7C7-0C53-D8E2-E5ECA3041A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3170" y="3762472"/>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451ECACC-5F99-407E-D376-91DA790083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3713479"/>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6C2AEC4F-3963-FE9C-4464-EB3C8AE7F9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733164"/>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C780013F-589D-9EFA-4999-440D3ECB8E25}"/>
              </a:ext>
            </a:extLst>
          </p:cNvPr>
          <p:cNvSpPr>
            <a:spLocks noGrp="1"/>
          </p:cNvSpPr>
          <p:nvPr>
            <p:ph idx="1"/>
          </p:nvPr>
        </p:nvSpPr>
        <p:spPr>
          <a:xfrm>
            <a:off x="460048" y="1215184"/>
            <a:ext cx="2904418" cy="5185616"/>
          </a:xfrm>
        </p:spPr>
        <p:txBody>
          <a:bodyPr>
            <a:normAutofit/>
          </a:bodyPr>
          <a:lstStyle/>
          <a:p>
            <a:pPr marL="182880" indent="-182880"/>
            <a:r>
              <a:rPr lang="en-US" sz="2000" dirty="0">
                <a:solidFill>
                  <a:schemeClr val="tx1"/>
                </a:solidFill>
                <a:latin typeface="Candara" panose="020E0502030303020204" pitchFamily="34" charset="0"/>
              </a:rPr>
              <a:t>Comparison against AERONET-OC and </a:t>
            </a:r>
            <a:r>
              <a:rPr lang="en-US" sz="2000" dirty="0" err="1">
                <a:solidFill>
                  <a:schemeClr val="tx1"/>
                </a:solidFill>
                <a:latin typeface="Candara" panose="020E0502030303020204" pitchFamily="34" charset="0"/>
              </a:rPr>
              <a:t>SeaBASS</a:t>
            </a:r>
            <a:r>
              <a:rPr lang="en-US" sz="2000" dirty="0">
                <a:solidFill>
                  <a:schemeClr val="tx1"/>
                </a:solidFill>
                <a:latin typeface="Candara" panose="020E0502030303020204" pitchFamily="34" charset="0"/>
              </a:rPr>
              <a:t> in situ measurements.</a:t>
            </a:r>
          </a:p>
          <a:p>
            <a:endParaRPr lang="en-US" sz="2000" dirty="0">
              <a:latin typeface="Candara" panose="020E0502030303020204" pitchFamily="34" charset="0"/>
            </a:endParaRPr>
          </a:p>
          <a:p>
            <a:pPr marL="160020" indent="-160020">
              <a:buFont typeface="Arial" panose="020B0604020202020204" pitchFamily="34" charset="0"/>
              <a:buChar char="•"/>
            </a:pPr>
            <a:r>
              <a:rPr lang="en-US" sz="2000" dirty="0">
                <a:latin typeface="Candara" panose="020E0502030303020204" pitchFamily="34" charset="0"/>
              </a:rPr>
              <a:t>Very good agreement in most bands.</a:t>
            </a:r>
          </a:p>
          <a:p>
            <a:pPr marL="160020" indent="-160020">
              <a:buFont typeface="Arial" panose="020B0604020202020204" pitchFamily="34" charset="0"/>
              <a:buChar char="•"/>
            </a:pPr>
            <a:endParaRPr lang="en-US" sz="2000" dirty="0">
              <a:latin typeface="Candara" panose="020E0502030303020204" pitchFamily="34" charset="0"/>
            </a:endParaRPr>
          </a:p>
          <a:p>
            <a:pPr marL="160020" indent="-160020">
              <a:buFont typeface="Arial" panose="020B0604020202020204" pitchFamily="34" charset="0"/>
              <a:buChar char="•"/>
            </a:pPr>
            <a:r>
              <a:rPr lang="en-US" sz="2000" dirty="0">
                <a:latin typeface="Candara" panose="020E0502030303020204" pitchFamily="34" charset="0"/>
              </a:rPr>
              <a:t>Negative mean relative bias of &lt; 5% in most bands (Bland Altman).</a:t>
            </a:r>
          </a:p>
        </p:txBody>
      </p:sp>
      <p:sp>
        <p:nvSpPr>
          <p:cNvPr id="8" name="TextBox 7">
            <a:extLst>
              <a:ext uri="{FF2B5EF4-FFF2-40B4-BE49-F238E27FC236}">
                <a16:creationId xmlns:a16="http://schemas.microsoft.com/office/drawing/2014/main" id="{9806A5D6-477D-D44C-FD88-63890CFF38F6}"/>
              </a:ext>
            </a:extLst>
          </p:cNvPr>
          <p:cNvSpPr txBox="1"/>
          <p:nvPr/>
        </p:nvSpPr>
        <p:spPr>
          <a:xfrm>
            <a:off x="3866187" y="949025"/>
            <a:ext cx="1941557" cy="369332"/>
          </a:xfrm>
          <a:prstGeom prst="rect">
            <a:avLst/>
          </a:prstGeom>
          <a:solidFill>
            <a:schemeClr val="bg1"/>
          </a:solidFill>
        </p:spPr>
        <p:txBody>
          <a:bodyPr wrap="none" rtlCol="0">
            <a:spAutoFit/>
          </a:bodyPr>
          <a:lstStyle/>
          <a:p>
            <a:r>
              <a:rPr lang="en-US" sz="1800" dirty="0" err="1"/>
              <a:t>Rrs</a:t>
            </a:r>
            <a:r>
              <a:rPr lang="en-US" sz="1800" dirty="0"/>
              <a:t> (443) Scatter</a:t>
            </a:r>
          </a:p>
        </p:txBody>
      </p:sp>
      <p:sp>
        <p:nvSpPr>
          <p:cNvPr id="9" name="TextBox 8">
            <a:extLst>
              <a:ext uri="{FF2B5EF4-FFF2-40B4-BE49-F238E27FC236}">
                <a16:creationId xmlns:a16="http://schemas.microsoft.com/office/drawing/2014/main" id="{3393574E-E7E0-C420-3FF9-D8DAB244E17C}"/>
              </a:ext>
            </a:extLst>
          </p:cNvPr>
          <p:cNvSpPr txBox="1"/>
          <p:nvPr/>
        </p:nvSpPr>
        <p:spPr>
          <a:xfrm>
            <a:off x="3925843" y="3650217"/>
            <a:ext cx="1941557" cy="369332"/>
          </a:xfrm>
          <a:prstGeom prst="rect">
            <a:avLst/>
          </a:prstGeom>
          <a:solidFill>
            <a:schemeClr val="bg1"/>
          </a:solidFill>
        </p:spPr>
        <p:txBody>
          <a:bodyPr wrap="none" rtlCol="0">
            <a:spAutoFit/>
          </a:bodyPr>
          <a:lstStyle/>
          <a:p>
            <a:r>
              <a:rPr lang="en-US" sz="1800" dirty="0" err="1"/>
              <a:t>Rrs</a:t>
            </a:r>
            <a:r>
              <a:rPr lang="en-US" sz="1800" dirty="0"/>
              <a:t> (547) Scatter</a:t>
            </a:r>
          </a:p>
        </p:txBody>
      </p:sp>
      <p:sp>
        <p:nvSpPr>
          <p:cNvPr id="10" name="TextBox 9">
            <a:extLst>
              <a:ext uri="{FF2B5EF4-FFF2-40B4-BE49-F238E27FC236}">
                <a16:creationId xmlns:a16="http://schemas.microsoft.com/office/drawing/2014/main" id="{A6893BB2-2872-B2A9-DF27-E7CA0A493CC5}"/>
              </a:ext>
            </a:extLst>
          </p:cNvPr>
          <p:cNvSpPr txBox="1"/>
          <p:nvPr/>
        </p:nvSpPr>
        <p:spPr>
          <a:xfrm>
            <a:off x="6475194" y="3675526"/>
            <a:ext cx="2287806" cy="369332"/>
          </a:xfrm>
          <a:prstGeom prst="rect">
            <a:avLst/>
          </a:prstGeom>
          <a:solidFill>
            <a:schemeClr val="bg1"/>
          </a:solidFill>
        </p:spPr>
        <p:txBody>
          <a:bodyPr wrap="none" rtlCol="0">
            <a:spAutoFit/>
          </a:bodyPr>
          <a:lstStyle/>
          <a:p>
            <a:r>
              <a:rPr lang="en-US" sz="1800" dirty="0" err="1"/>
              <a:t>Rrs</a:t>
            </a:r>
            <a:r>
              <a:rPr lang="en-US" sz="1800" dirty="0"/>
              <a:t> (547) Freq. Dist.</a:t>
            </a:r>
          </a:p>
        </p:txBody>
      </p:sp>
      <p:sp>
        <p:nvSpPr>
          <p:cNvPr id="11" name="TextBox 10">
            <a:extLst>
              <a:ext uri="{FF2B5EF4-FFF2-40B4-BE49-F238E27FC236}">
                <a16:creationId xmlns:a16="http://schemas.microsoft.com/office/drawing/2014/main" id="{33F50407-9D2F-A654-E28A-4C2C9CB1F584}"/>
              </a:ext>
            </a:extLst>
          </p:cNvPr>
          <p:cNvSpPr txBox="1"/>
          <p:nvPr/>
        </p:nvSpPr>
        <p:spPr>
          <a:xfrm>
            <a:off x="6475194" y="960656"/>
            <a:ext cx="2274982" cy="369332"/>
          </a:xfrm>
          <a:prstGeom prst="rect">
            <a:avLst/>
          </a:prstGeom>
          <a:solidFill>
            <a:schemeClr val="bg1"/>
          </a:solidFill>
        </p:spPr>
        <p:txBody>
          <a:bodyPr wrap="none" rtlCol="0">
            <a:spAutoFit/>
          </a:bodyPr>
          <a:lstStyle/>
          <a:p>
            <a:r>
              <a:rPr lang="en-US" sz="1800" dirty="0" err="1"/>
              <a:t>Rrs</a:t>
            </a:r>
            <a:r>
              <a:rPr lang="en-US" sz="1800" dirty="0"/>
              <a:t> (443) Freq. Dist.</a:t>
            </a:r>
          </a:p>
        </p:txBody>
      </p:sp>
      <p:sp>
        <p:nvSpPr>
          <p:cNvPr id="12" name="TextBox 11">
            <a:extLst>
              <a:ext uri="{FF2B5EF4-FFF2-40B4-BE49-F238E27FC236}">
                <a16:creationId xmlns:a16="http://schemas.microsoft.com/office/drawing/2014/main" id="{9E121476-DBD1-1C86-571E-1670864EA7D9}"/>
              </a:ext>
            </a:extLst>
          </p:cNvPr>
          <p:cNvSpPr txBox="1"/>
          <p:nvPr/>
        </p:nvSpPr>
        <p:spPr>
          <a:xfrm>
            <a:off x="9205570" y="971549"/>
            <a:ext cx="2569999" cy="369332"/>
          </a:xfrm>
          <a:prstGeom prst="rect">
            <a:avLst/>
          </a:prstGeom>
          <a:solidFill>
            <a:schemeClr val="bg1"/>
          </a:solidFill>
        </p:spPr>
        <p:txBody>
          <a:bodyPr wrap="none" rtlCol="0">
            <a:spAutoFit/>
          </a:bodyPr>
          <a:lstStyle/>
          <a:p>
            <a:r>
              <a:rPr lang="en-US" sz="1800" dirty="0" err="1"/>
              <a:t>Rrs</a:t>
            </a:r>
            <a:r>
              <a:rPr lang="en-US" sz="1800" dirty="0"/>
              <a:t> (443) Bland Altman</a:t>
            </a:r>
          </a:p>
        </p:txBody>
      </p:sp>
      <p:sp>
        <p:nvSpPr>
          <p:cNvPr id="13" name="TextBox 12">
            <a:extLst>
              <a:ext uri="{FF2B5EF4-FFF2-40B4-BE49-F238E27FC236}">
                <a16:creationId xmlns:a16="http://schemas.microsoft.com/office/drawing/2014/main" id="{9C42282C-F2E8-8861-E75A-F415B2B70153}"/>
              </a:ext>
            </a:extLst>
          </p:cNvPr>
          <p:cNvSpPr txBox="1"/>
          <p:nvPr/>
        </p:nvSpPr>
        <p:spPr>
          <a:xfrm>
            <a:off x="9150171" y="3687284"/>
            <a:ext cx="2569999" cy="369332"/>
          </a:xfrm>
          <a:prstGeom prst="rect">
            <a:avLst/>
          </a:prstGeom>
          <a:solidFill>
            <a:schemeClr val="bg1"/>
          </a:solidFill>
        </p:spPr>
        <p:txBody>
          <a:bodyPr wrap="none" rtlCol="0">
            <a:spAutoFit/>
          </a:bodyPr>
          <a:lstStyle/>
          <a:p>
            <a:r>
              <a:rPr lang="en-US" sz="1800" dirty="0" err="1"/>
              <a:t>Rrs</a:t>
            </a:r>
            <a:r>
              <a:rPr lang="en-US" sz="1800" dirty="0"/>
              <a:t> (547) Bland Altman</a:t>
            </a:r>
          </a:p>
        </p:txBody>
      </p:sp>
      <p:sp>
        <p:nvSpPr>
          <p:cNvPr id="14" name="TextBox 13">
            <a:extLst>
              <a:ext uri="{FF2B5EF4-FFF2-40B4-BE49-F238E27FC236}">
                <a16:creationId xmlns:a16="http://schemas.microsoft.com/office/drawing/2014/main" id="{72943CFB-B6A4-2425-DF4E-46A3BD26A407}"/>
              </a:ext>
            </a:extLst>
          </p:cNvPr>
          <p:cNvSpPr txBox="1"/>
          <p:nvPr/>
        </p:nvSpPr>
        <p:spPr>
          <a:xfrm>
            <a:off x="4559301" y="6452959"/>
            <a:ext cx="6098240" cy="369332"/>
          </a:xfrm>
          <a:prstGeom prst="rect">
            <a:avLst/>
          </a:prstGeom>
          <a:noFill/>
        </p:spPr>
        <p:txBody>
          <a:bodyPr wrap="square">
            <a:spAutoFit/>
          </a:bodyPr>
          <a:lstStyle/>
          <a:p>
            <a:pPr algn="ctr"/>
            <a:r>
              <a:rPr lang="en-US" sz="1800" dirty="0">
                <a:solidFill>
                  <a:srgbClr val="0F4984"/>
                </a:solidFill>
              </a:rPr>
              <a:t>https://</a:t>
            </a:r>
            <a:r>
              <a:rPr lang="en-US" sz="1800" dirty="0" err="1">
                <a:solidFill>
                  <a:srgbClr val="0F4984"/>
                </a:solidFill>
              </a:rPr>
              <a:t>seabass.gsfc.nasa.gov</a:t>
            </a:r>
            <a:r>
              <a:rPr lang="en-US" sz="1800" dirty="0">
                <a:solidFill>
                  <a:srgbClr val="0F4984"/>
                </a:solidFill>
              </a:rPr>
              <a:t>/</a:t>
            </a:r>
            <a:r>
              <a:rPr lang="en-US" sz="1800" dirty="0" err="1">
                <a:solidFill>
                  <a:srgbClr val="0F4984"/>
                </a:solidFill>
              </a:rPr>
              <a:t>search_results</a:t>
            </a:r>
            <a:r>
              <a:rPr lang="en-US" sz="1800" dirty="0">
                <a:solidFill>
                  <a:srgbClr val="0F4984"/>
                </a:solidFill>
              </a:rPr>
              <a:t>/</a:t>
            </a:r>
            <a:r>
              <a:rPr lang="en-US" sz="1800" dirty="0" err="1">
                <a:solidFill>
                  <a:srgbClr val="0F4984"/>
                </a:solidFill>
              </a:rPr>
              <a:t>val</a:t>
            </a:r>
            <a:endParaRPr lang="en-US" sz="1800" dirty="0">
              <a:solidFill>
                <a:srgbClr val="0F4984"/>
              </a:solidFill>
            </a:endParaRPr>
          </a:p>
        </p:txBody>
      </p:sp>
    </p:spTree>
    <p:extLst>
      <p:ext uri="{BB962C8B-B14F-4D97-AF65-F5344CB8AC3E}">
        <p14:creationId xmlns:p14="http://schemas.microsoft.com/office/powerpoint/2010/main" val="3378130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652B0E-4A40-D61C-D131-81AD19ABB1B0}"/>
              </a:ext>
            </a:extLst>
          </p:cNvPr>
          <p:cNvSpPr>
            <a:spLocks noGrp="1"/>
          </p:cNvSpPr>
          <p:nvPr>
            <p:ph type="sldNum" sz="quarter" idx="12"/>
          </p:nvPr>
        </p:nvSpPr>
        <p:spPr/>
        <p:txBody>
          <a:bodyPr/>
          <a:lstStyle/>
          <a:p>
            <a:pPr>
              <a:defRPr/>
            </a:pPr>
            <a:fld id="{68147C31-F332-1049-902C-47AA08111ECF}" type="slidenum">
              <a:rPr lang="en-US" smtClean="0"/>
              <a:pPr>
                <a:defRPr/>
              </a:pPr>
              <a:t>8</a:t>
            </a:fld>
            <a:endParaRPr lang="en-US" dirty="0"/>
          </a:p>
        </p:txBody>
      </p:sp>
      <p:pic>
        <p:nvPicPr>
          <p:cNvPr id="1026" name="Picture 2">
            <a:extLst>
              <a:ext uri="{FF2B5EF4-FFF2-40B4-BE49-F238E27FC236}">
                <a16:creationId xmlns:a16="http://schemas.microsoft.com/office/drawing/2014/main" id="{FFCD8FC4-6D93-7320-C2E3-84E429A1A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10668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5520985-5671-E52D-4910-7B6A34C2E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7589B72-B5A7-B8DF-65EC-1BABB5E28F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066800"/>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63FAE0D-C797-2EAC-1678-55FFDA2F4D60}"/>
              </a:ext>
            </a:extLst>
          </p:cNvPr>
          <p:cNvSpPr>
            <a:spLocks noGrp="1"/>
          </p:cNvSpPr>
          <p:nvPr>
            <p:ph type="title"/>
          </p:nvPr>
        </p:nvSpPr>
        <p:spPr/>
        <p:txBody>
          <a:bodyPr/>
          <a:lstStyle/>
          <a:p>
            <a:r>
              <a:rPr lang="en-US" dirty="0">
                <a:solidFill>
                  <a:srgbClr val="0F4984"/>
                </a:solidFill>
              </a:rPr>
              <a:t>MODIS-Aqua R2022 </a:t>
            </a:r>
            <a:r>
              <a:rPr lang="en-US" dirty="0" err="1">
                <a:solidFill>
                  <a:srgbClr val="0F4984"/>
                </a:solidFill>
              </a:rPr>
              <a:t>Chl</a:t>
            </a:r>
            <a:r>
              <a:rPr lang="en-US" dirty="0">
                <a:solidFill>
                  <a:srgbClr val="0F4984"/>
                </a:solidFill>
              </a:rPr>
              <a:t> Validation</a:t>
            </a:r>
          </a:p>
        </p:txBody>
      </p:sp>
      <p:sp>
        <p:nvSpPr>
          <p:cNvPr id="6" name="TextBox 5">
            <a:extLst>
              <a:ext uri="{FF2B5EF4-FFF2-40B4-BE49-F238E27FC236}">
                <a16:creationId xmlns:a16="http://schemas.microsoft.com/office/drawing/2014/main" id="{7BB77652-C1EA-6B6F-B449-FB580B9DB5EE}"/>
              </a:ext>
            </a:extLst>
          </p:cNvPr>
          <p:cNvSpPr txBox="1"/>
          <p:nvPr/>
        </p:nvSpPr>
        <p:spPr>
          <a:xfrm>
            <a:off x="1886282" y="1137313"/>
            <a:ext cx="1326004" cy="369332"/>
          </a:xfrm>
          <a:prstGeom prst="rect">
            <a:avLst/>
          </a:prstGeom>
          <a:solidFill>
            <a:schemeClr val="bg1"/>
          </a:solidFill>
        </p:spPr>
        <p:txBody>
          <a:bodyPr wrap="none" rtlCol="0">
            <a:spAutoFit/>
          </a:bodyPr>
          <a:lstStyle/>
          <a:p>
            <a:r>
              <a:rPr lang="en-US" sz="1800" dirty="0" err="1"/>
              <a:t>Chl</a:t>
            </a:r>
            <a:r>
              <a:rPr lang="en-US" sz="1800" dirty="0"/>
              <a:t> Scatter</a:t>
            </a:r>
          </a:p>
        </p:txBody>
      </p:sp>
      <p:sp>
        <p:nvSpPr>
          <p:cNvPr id="7" name="TextBox 6">
            <a:extLst>
              <a:ext uri="{FF2B5EF4-FFF2-40B4-BE49-F238E27FC236}">
                <a16:creationId xmlns:a16="http://schemas.microsoft.com/office/drawing/2014/main" id="{BB451578-6CC4-5B77-D262-9D4E2576671D}"/>
              </a:ext>
            </a:extLst>
          </p:cNvPr>
          <p:cNvSpPr txBox="1"/>
          <p:nvPr/>
        </p:nvSpPr>
        <p:spPr>
          <a:xfrm>
            <a:off x="5427492" y="1137313"/>
            <a:ext cx="1659429" cy="369332"/>
          </a:xfrm>
          <a:prstGeom prst="rect">
            <a:avLst/>
          </a:prstGeom>
          <a:solidFill>
            <a:schemeClr val="bg1"/>
          </a:solidFill>
        </p:spPr>
        <p:txBody>
          <a:bodyPr wrap="none" rtlCol="0">
            <a:spAutoFit/>
          </a:bodyPr>
          <a:lstStyle/>
          <a:p>
            <a:r>
              <a:rPr lang="en-US" sz="1800" dirty="0" err="1"/>
              <a:t>Chl</a:t>
            </a:r>
            <a:r>
              <a:rPr lang="en-US" sz="1800" dirty="0"/>
              <a:t> Freq. Dist.</a:t>
            </a:r>
          </a:p>
        </p:txBody>
      </p:sp>
      <p:sp>
        <p:nvSpPr>
          <p:cNvPr id="8" name="TextBox 7">
            <a:extLst>
              <a:ext uri="{FF2B5EF4-FFF2-40B4-BE49-F238E27FC236}">
                <a16:creationId xmlns:a16="http://schemas.microsoft.com/office/drawing/2014/main" id="{897D2A27-7669-34E0-5E5D-7360C89EADA3}"/>
              </a:ext>
            </a:extLst>
          </p:cNvPr>
          <p:cNvSpPr txBox="1"/>
          <p:nvPr/>
        </p:nvSpPr>
        <p:spPr>
          <a:xfrm>
            <a:off x="8932664" y="1137313"/>
            <a:ext cx="1954446" cy="369332"/>
          </a:xfrm>
          <a:prstGeom prst="rect">
            <a:avLst/>
          </a:prstGeom>
          <a:solidFill>
            <a:schemeClr val="bg1"/>
          </a:solidFill>
        </p:spPr>
        <p:txBody>
          <a:bodyPr wrap="none" rtlCol="0">
            <a:spAutoFit/>
          </a:bodyPr>
          <a:lstStyle/>
          <a:p>
            <a:r>
              <a:rPr lang="en-US" sz="1800" dirty="0" err="1"/>
              <a:t>Chl</a:t>
            </a:r>
            <a:r>
              <a:rPr lang="en-US" sz="1800" dirty="0"/>
              <a:t> Bland Altman</a:t>
            </a:r>
          </a:p>
        </p:txBody>
      </p:sp>
      <p:sp>
        <p:nvSpPr>
          <p:cNvPr id="9" name="Content Placeholder 2">
            <a:extLst>
              <a:ext uri="{FF2B5EF4-FFF2-40B4-BE49-F238E27FC236}">
                <a16:creationId xmlns:a16="http://schemas.microsoft.com/office/drawing/2014/main" id="{3BC3FE76-B0FD-9B94-28B1-142A3D1F9255}"/>
              </a:ext>
            </a:extLst>
          </p:cNvPr>
          <p:cNvSpPr>
            <a:spLocks noGrp="1"/>
          </p:cNvSpPr>
          <p:nvPr>
            <p:ph idx="1"/>
          </p:nvPr>
        </p:nvSpPr>
        <p:spPr>
          <a:xfrm>
            <a:off x="460048" y="4888894"/>
            <a:ext cx="11122352" cy="1435705"/>
          </a:xfrm>
        </p:spPr>
        <p:txBody>
          <a:bodyPr>
            <a:normAutofit/>
          </a:bodyPr>
          <a:lstStyle/>
          <a:p>
            <a:pPr marL="182880" indent="-182880"/>
            <a:r>
              <a:rPr lang="en-US" sz="2000" dirty="0">
                <a:latin typeface="Candara" panose="020E0502030303020204" pitchFamily="34" charset="0"/>
              </a:rPr>
              <a:t>MODIS-Aqua Chlorophyll in good agreement with in situ measurements </a:t>
            </a:r>
          </a:p>
          <a:p>
            <a:pPr marL="182880" indent="-182880"/>
            <a:r>
              <a:rPr lang="en-US" sz="2000" dirty="0">
                <a:latin typeface="Candara" panose="020E0502030303020204" pitchFamily="34" charset="0"/>
              </a:rPr>
              <a:t>Mean relative bias &lt; 5%</a:t>
            </a:r>
          </a:p>
        </p:txBody>
      </p:sp>
      <p:sp>
        <p:nvSpPr>
          <p:cNvPr id="13" name="TextBox 12">
            <a:extLst>
              <a:ext uri="{FF2B5EF4-FFF2-40B4-BE49-F238E27FC236}">
                <a16:creationId xmlns:a16="http://schemas.microsoft.com/office/drawing/2014/main" id="{3AB25BB8-809A-AE07-BD58-4244AF69F9F6}"/>
              </a:ext>
            </a:extLst>
          </p:cNvPr>
          <p:cNvSpPr txBox="1"/>
          <p:nvPr/>
        </p:nvSpPr>
        <p:spPr>
          <a:xfrm>
            <a:off x="3046880" y="6412468"/>
            <a:ext cx="6098240" cy="369332"/>
          </a:xfrm>
          <a:prstGeom prst="rect">
            <a:avLst/>
          </a:prstGeom>
          <a:noFill/>
        </p:spPr>
        <p:txBody>
          <a:bodyPr wrap="square">
            <a:spAutoFit/>
          </a:bodyPr>
          <a:lstStyle/>
          <a:p>
            <a:pPr algn="ctr"/>
            <a:r>
              <a:rPr lang="en-US" sz="1800" dirty="0">
                <a:solidFill>
                  <a:srgbClr val="0F4984"/>
                </a:solidFill>
              </a:rPr>
              <a:t>https://</a:t>
            </a:r>
            <a:r>
              <a:rPr lang="en-US" sz="1800" dirty="0" err="1">
                <a:solidFill>
                  <a:srgbClr val="0F4984"/>
                </a:solidFill>
              </a:rPr>
              <a:t>seabass.gsfc.nasa.gov</a:t>
            </a:r>
            <a:r>
              <a:rPr lang="en-US" sz="1800" dirty="0">
                <a:solidFill>
                  <a:srgbClr val="0F4984"/>
                </a:solidFill>
              </a:rPr>
              <a:t>/</a:t>
            </a:r>
            <a:r>
              <a:rPr lang="en-US" sz="1800" dirty="0" err="1">
                <a:solidFill>
                  <a:srgbClr val="0F4984"/>
                </a:solidFill>
              </a:rPr>
              <a:t>search_results</a:t>
            </a:r>
            <a:r>
              <a:rPr lang="en-US" sz="1800" dirty="0">
                <a:solidFill>
                  <a:srgbClr val="0F4984"/>
                </a:solidFill>
              </a:rPr>
              <a:t>/</a:t>
            </a:r>
            <a:r>
              <a:rPr lang="en-US" sz="1800" dirty="0" err="1">
                <a:solidFill>
                  <a:srgbClr val="0F4984"/>
                </a:solidFill>
              </a:rPr>
              <a:t>val</a:t>
            </a:r>
            <a:endParaRPr lang="en-US" sz="1800" dirty="0">
              <a:solidFill>
                <a:srgbClr val="0F4984"/>
              </a:solidFill>
            </a:endParaRPr>
          </a:p>
        </p:txBody>
      </p:sp>
    </p:spTree>
    <p:extLst>
      <p:ext uri="{BB962C8B-B14F-4D97-AF65-F5344CB8AC3E}">
        <p14:creationId xmlns:p14="http://schemas.microsoft.com/office/powerpoint/2010/main" val="3554817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A13F5-44F0-C4E2-3F6D-0C601ED2EA41}"/>
              </a:ext>
            </a:extLst>
          </p:cNvPr>
          <p:cNvSpPr>
            <a:spLocks noGrp="1"/>
          </p:cNvSpPr>
          <p:nvPr>
            <p:ph type="title"/>
          </p:nvPr>
        </p:nvSpPr>
        <p:spPr/>
        <p:txBody>
          <a:bodyPr/>
          <a:lstStyle/>
          <a:p>
            <a:r>
              <a:rPr lang="en-US" dirty="0"/>
              <a:t>Maintaining the Ocean Color Climate Data Record</a:t>
            </a:r>
          </a:p>
        </p:txBody>
      </p:sp>
      <p:sp>
        <p:nvSpPr>
          <p:cNvPr id="4" name="Slide Number Placeholder 3">
            <a:extLst>
              <a:ext uri="{FF2B5EF4-FFF2-40B4-BE49-F238E27FC236}">
                <a16:creationId xmlns:a16="http://schemas.microsoft.com/office/drawing/2014/main" id="{DC6F8D6A-CB8D-0F30-DCF2-C0EE38C0AA69}"/>
              </a:ext>
            </a:extLst>
          </p:cNvPr>
          <p:cNvSpPr>
            <a:spLocks noGrp="1"/>
          </p:cNvSpPr>
          <p:nvPr>
            <p:ph type="sldNum" sz="quarter" idx="12"/>
          </p:nvPr>
        </p:nvSpPr>
        <p:spPr/>
        <p:txBody>
          <a:bodyPr/>
          <a:lstStyle/>
          <a:p>
            <a:pPr>
              <a:defRPr/>
            </a:pPr>
            <a:fld id="{68147C31-F332-1049-902C-47AA08111ECF}" type="slidenum">
              <a:rPr lang="en-US" smtClean="0"/>
              <a:pPr>
                <a:defRPr/>
              </a:pPr>
              <a:t>9</a:t>
            </a:fld>
            <a:endParaRPr lang="en-US"/>
          </a:p>
        </p:txBody>
      </p:sp>
      <p:pic>
        <p:nvPicPr>
          <p:cNvPr id="6" name="Picture 5">
            <a:extLst>
              <a:ext uri="{FF2B5EF4-FFF2-40B4-BE49-F238E27FC236}">
                <a16:creationId xmlns:a16="http://schemas.microsoft.com/office/drawing/2014/main" id="{25A55A21-67D1-30F5-1E9C-B4D0F01229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48400" y="1049317"/>
            <a:ext cx="4495800" cy="5486400"/>
          </a:xfrm>
          <a:prstGeom prst="rect">
            <a:avLst/>
          </a:prstGeom>
        </p:spPr>
      </p:pic>
      <p:sp>
        <p:nvSpPr>
          <p:cNvPr id="7" name="TextBox 16">
            <a:extLst>
              <a:ext uri="{FF2B5EF4-FFF2-40B4-BE49-F238E27FC236}">
                <a16:creationId xmlns:a16="http://schemas.microsoft.com/office/drawing/2014/main" id="{FEE80D69-3DAC-6680-88AD-5B940884345A}"/>
              </a:ext>
            </a:extLst>
          </p:cNvPr>
          <p:cNvSpPr txBox="1">
            <a:spLocks noChangeArrowheads="1"/>
          </p:cNvSpPr>
          <p:nvPr/>
        </p:nvSpPr>
        <p:spPr bwMode="auto">
          <a:xfrm>
            <a:off x="7577789" y="2041980"/>
            <a:ext cx="956611" cy="29059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74423" tIns="37212" rIns="74423" bIns="37212">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400" b="0" dirty="0">
                <a:solidFill>
                  <a:srgbClr val="000000"/>
                </a:solidFill>
                <a:latin typeface="Optima" panose="02000503060000020004" pitchFamily="2" charset="0"/>
                <a:cs typeface="Arial" charset="0"/>
              </a:rPr>
              <a:t>Combined</a:t>
            </a:r>
          </a:p>
        </p:txBody>
      </p:sp>
      <p:sp>
        <p:nvSpPr>
          <p:cNvPr id="8" name="TextBox 17">
            <a:extLst>
              <a:ext uri="{FF2B5EF4-FFF2-40B4-BE49-F238E27FC236}">
                <a16:creationId xmlns:a16="http://schemas.microsoft.com/office/drawing/2014/main" id="{A3BB6E66-8D15-C63D-B773-365455101917}"/>
              </a:ext>
            </a:extLst>
          </p:cNvPr>
          <p:cNvSpPr txBox="1">
            <a:spLocks noChangeArrowheads="1"/>
          </p:cNvSpPr>
          <p:nvPr/>
        </p:nvSpPr>
        <p:spPr bwMode="auto">
          <a:xfrm>
            <a:off x="6718636" y="2020649"/>
            <a:ext cx="825164" cy="29059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74423" tIns="37212" rIns="74423" bIns="37212">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400" b="0" dirty="0" err="1">
                <a:solidFill>
                  <a:srgbClr val="0000FF"/>
                </a:solidFill>
                <a:latin typeface="Optima" panose="02000503060000020004" pitchFamily="2" charset="0"/>
                <a:cs typeface="Arial" charset="0"/>
              </a:rPr>
              <a:t>SeaWiFS</a:t>
            </a:r>
            <a:endParaRPr lang="en-US" sz="1400" b="0" dirty="0">
              <a:solidFill>
                <a:srgbClr val="0000FF"/>
              </a:solidFill>
              <a:latin typeface="Optima" panose="02000503060000020004" pitchFamily="2" charset="0"/>
              <a:cs typeface="Arial" charset="0"/>
            </a:endParaRPr>
          </a:p>
        </p:txBody>
      </p:sp>
      <p:sp>
        <p:nvSpPr>
          <p:cNvPr id="9" name="TextBox 18">
            <a:extLst>
              <a:ext uri="{FF2B5EF4-FFF2-40B4-BE49-F238E27FC236}">
                <a16:creationId xmlns:a16="http://schemas.microsoft.com/office/drawing/2014/main" id="{9AFFD622-1F8B-20FC-51C7-694318DB3CA9}"/>
              </a:ext>
            </a:extLst>
          </p:cNvPr>
          <p:cNvSpPr txBox="1">
            <a:spLocks noChangeArrowheads="1"/>
          </p:cNvSpPr>
          <p:nvPr/>
        </p:nvSpPr>
        <p:spPr bwMode="auto">
          <a:xfrm>
            <a:off x="9624598" y="2027774"/>
            <a:ext cx="738602" cy="29059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74423" tIns="37212" rIns="74423" bIns="37212">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400" b="0" dirty="0">
                <a:solidFill>
                  <a:srgbClr val="C00000"/>
                </a:solidFill>
                <a:latin typeface="Optima" panose="02000503060000020004" pitchFamily="2" charset="0"/>
                <a:cs typeface="Arial" charset="0"/>
              </a:rPr>
              <a:t>MODIS</a:t>
            </a:r>
          </a:p>
        </p:txBody>
      </p:sp>
      <p:sp>
        <p:nvSpPr>
          <p:cNvPr id="10" name="TextBox 22">
            <a:extLst>
              <a:ext uri="{FF2B5EF4-FFF2-40B4-BE49-F238E27FC236}">
                <a16:creationId xmlns:a16="http://schemas.microsoft.com/office/drawing/2014/main" id="{BDA417B7-6816-459E-23F8-EE42B071B762}"/>
              </a:ext>
            </a:extLst>
          </p:cNvPr>
          <p:cNvSpPr txBox="1">
            <a:spLocks noChangeArrowheads="1"/>
          </p:cNvSpPr>
          <p:nvPr/>
        </p:nvSpPr>
        <p:spPr bwMode="auto">
          <a:xfrm>
            <a:off x="6629400" y="6135449"/>
            <a:ext cx="2086663" cy="259817"/>
          </a:xfrm>
          <a:prstGeom prst="rect">
            <a:avLst/>
          </a:prstGeom>
          <a:solidFill>
            <a:srgbClr val="FFFFF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74423" tIns="37212" rIns="74423" bIns="37212">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200" b="0" dirty="0">
                <a:solidFill>
                  <a:srgbClr val="084712"/>
                </a:solidFill>
                <a:latin typeface="Optima" panose="02000503060000020004" pitchFamily="2" charset="0"/>
                <a:cs typeface="Arial" charset="0"/>
              </a:rPr>
              <a:t>Multivariate Enso Index (MEI)</a:t>
            </a:r>
          </a:p>
        </p:txBody>
      </p:sp>
      <p:sp>
        <p:nvSpPr>
          <p:cNvPr id="11" name="TextBox 10">
            <a:extLst>
              <a:ext uri="{FF2B5EF4-FFF2-40B4-BE49-F238E27FC236}">
                <a16:creationId xmlns:a16="http://schemas.microsoft.com/office/drawing/2014/main" id="{66F3E766-CFBC-6071-8657-976B92A9FDE2}"/>
              </a:ext>
            </a:extLst>
          </p:cNvPr>
          <p:cNvSpPr txBox="1">
            <a:spLocks noChangeArrowheads="1"/>
          </p:cNvSpPr>
          <p:nvPr/>
        </p:nvSpPr>
        <p:spPr bwMode="auto">
          <a:xfrm>
            <a:off x="7362137" y="3392249"/>
            <a:ext cx="2086663" cy="259817"/>
          </a:xfrm>
          <a:prstGeom prst="rect">
            <a:avLst/>
          </a:prstGeom>
          <a:solidFill>
            <a:srgbClr val="FFFFF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74423" tIns="37212" rIns="74423" bIns="37212">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200" b="0" dirty="0">
                <a:solidFill>
                  <a:srgbClr val="084712"/>
                </a:solidFill>
                <a:latin typeface="Optima" panose="02000503060000020004" pitchFamily="2" charset="0"/>
                <a:cs typeface="Arial" charset="0"/>
              </a:rPr>
              <a:t>Multivariate Enso Index (MEI)</a:t>
            </a:r>
          </a:p>
        </p:txBody>
      </p:sp>
      <p:cxnSp>
        <p:nvCxnSpPr>
          <p:cNvPr id="12" name="Straight Arrow Connector 11">
            <a:extLst>
              <a:ext uri="{FF2B5EF4-FFF2-40B4-BE49-F238E27FC236}">
                <a16:creationId xmlns:a16="http://schemas.microsoft.com/office/drawing/2014/main" id="{9E977D05-0049-F17A-B996-73A339C7DC84}"/>
              </a:ext>
            </a:extLst>
          </p:cNvPr>
          <p:cNvCxnSpPr>
            <a:cxnSpLocks/>
          </p:cNvCxnSpPr>
          <p:nvPr/>
        </p:nvCxnSpPr>
        <p:spPr>
          <a:xfrm>
            <a:off x="9449041" y="3515318"/>
            <a:ext cx="304559" cy="0"/>
          </a:xfrm>
          <a:prstGeom prst="straightConnector1">
            <a:avLst/>
          </a:prstGeom>
          <a:ln w="19050">
            <a:solidFill>
              <a:srgbClr val="084712"/>
            </a:solidFill>
            <a:tailEnd type="stealth" w="med" len="lg"/>
          </a:ln>
        </p:spPr>
        <p:style>
          <a:lnRef idx="2">
            <a:schemeClr val="accent1"/>
          </a:lnRef>
          <a:fillRef idx="0">
            <a:schemeClr val="accent1"/>
          </a:fillRef>
          <a:effectRef idx="1">
            <a:schemeClr val="accent1"/>
          </a:effectRef>
          <a:fontRef idx="minor">
            <a:schemeClr val="tx1"/>
          </a:fontRef>
        </p:style>
      </p:cxnSp>
      <p:sp>
        <p:nvSpPr>
          <p:cNvPr id="13" name="TextBox 16">
            <a:extLst>
              <a:ext uri="{FF2B5EF4-FFF2-40B4-BE49-F238E27FC236}">
                <a16:creationId xmlns:a16="http://schemas.microsoft.com/office/drawing/2014/main" id="{B679DD0F-9EA2-E4EC-5C79-EC3385FF6781}"/>
              </a:ext>
            </a:extLst>
          </p:cNvPr>
          <p:cNvSpPr txBox="1">
            <a:spLocks noChangeArrowheads="1"/>
          </p:cNvSpPr>
          <p:nvPr/>
        </p:nvSpPr>
        <p:spPr bwMode="auto">
          <a:xfrm>
            <a:off x="7501589" y="4763849"/>
            <a:ext cx="956611" cy="29059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74423" tIns="37212" rIns="74423" bIns="37212">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400" b="0" dirty="0">
                <a:solidFill>
                  <a:srgbClr val="000000"/>
                </a:solidFill>
                <a:latin typeface="Optima" panose="02000503060000020004" pitchFamily="2" charset="0"/>
                <a:cs typeface="Arial" charset="0"/>
              </a:rPr>
              <a:t>Combined</a:t>
            </a:r>
          </a:p>
        </p:txBody>
      </p:sp>
      <p:sp>
        <p:nvSpPr>
          <p:cNvPr id="14" name="TextBox 17">
            <a:extLst>
              <a:ext uri="{FF2B5EF4-FFF2-40B4-BE49-F238E27FC236}">
                <a16:creationId xmlns:a16="http://schemas.microsoft.com/office/drawing/2014/main" id="{36169648-B6B9-FF28-4790-C0455BA8A8FF}"/>
              </a:ext>
            </a:extLst>
          </p:cNvPr>
          <p:cNvSpPr txBox="1">
            <a:spLocks noChangeArrowheads="1"/>
          </p:cNvSpPr>
          <p:nvPr/>
        </p:nvSpPr>
        <p:spPr bwMode="auto">
          <a:xfrm>
            <a:off x="6649672" y="4756724"/>
            <a:ext cx="825164" cy="29059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74423" tIns="37212" rIns="74423" bIns="37212">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400" b="0" dirty="0" err="1">
                <a:solidFill>
                  <a:srgbClr val="0000FF"/>
                </a:solidFill>
                <a:latin typeface="Optima" panose="02000503060000020004" pitchFamily="2" charset="0"/>
                <a:cs typeface="Arial" charset="0"/>
              </a:rPr>
              <a:t>SeaWiFS</a:t>
            </a:r>
            <a:endParaRPr lang="en-US" sz="1400" b="0" dirty="0">
              <a:solidFill>
                <a:srgbClr val="0000FF"/>
              </a:solidFill>
              <a:latin typeface="Optima" panose="02000503060000020004" pitchFamily="2" charset="0"/>
              <a:cs typeface="Arial" charset="0"/>
            </a:endParaRPr>
          </a:p>
        </p:txBody>
      </p:sp>
      <p:sp>
        <p:nvSpPr>
          <p:cNvPr id="15" name="TextBox 18">
            <a:extLst>
              <a:ext uri="{FF2B5EF4-FFF2-40B4-BE49-F238E27FC236}">
                <a16:creationId xmlns:a16="http://schemas.microsoft.com/office/drawing/2014/main" id="{CBF9864C-2348-635B-3101-12EE9B9BB035}"/>
              </a:ext>
            </a:extLst>
          </p:cNvPr>
          <p:cNvSpPr txBox="1">
            <a:spLocks noChangeArrowheads="1"/>
          </p:cNvSpPr>
          <p:nvPr/>
        </p:nvSpPr>
        <p:spPr bwMode="auto">
          <a:xfrm>
            <a:off x="9624598" y="4763849"/>
            <a:ext cx="738602" cy="29059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74423" tIns="37212" rIns="74423" bIns="37212">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r>
              <a:rPr lang="en-US" sz="1400" b="0" dirty="0">
                <a:solidFill>
                  <a:srgbClr val="C00000"/>
                </a:solidFill>
                <a:latin typeface="Optima" panose="02000503060000020004" pitchFamily="2" charset="0"/>
                <a:cs typeface="Arial" charset="0"/>
              </a:rPr>
              <a:t>MODIS</a:t>
            </a:r>
          </a:p>
        </p:txBody>
      </p:sp>
      <p:cxnSp>
        <p:nvCxnSpPr>
          <p:cNvPr id="16" name="Straight Arrow Connector 15">
            <a:extLst>
              <a:ext uri="{FF2B5EF4-FFF2-40B4-BE49-F238E27FC236}">
                <a16:creationId xmlns:a16="http://schemas.microsoft.com/office/drawing/2014/main" id="{F3484C97-1396-72C8-772A-7ABFF9B7E846}"/>
              </a:ext>
            </a:extLst>
          </p:cNvPr>
          <p:cNvCxnSpPr>
            <a:cxnSpLocks/>
          </p:cNvCxnSpPr>
          <p:nvPr/>
        </p:nvCxnSpPr>
        <p:spPr>
          <a:xfrm flipV="1">
            <a:off x="8077200" y="5906849"/>
            <a:ext cx="76200" cy="228602"/>
          </a:xfrm>
          <a:prstGeom prst="straightConnector1">
            <a:avLst/>
          </a:prstGeom>
          <a:ln w="19050">
            <a:solidFill>
              <a:srgbClr val="084712"/>
            </a:solidFill>
            <a:tailEnd type="stealth" w="med" len="lg"/>
          </a:ln>
        </p:spPr>
        <p:style>
          <a:lnRef idx="2">
            <a:schemeClr val="accent1"/>
          </a:lnRef>
          <a:fillRef idx="0">
            <a:schemeClr val="accent1"/>
          </a:fillRef>
          <a:effectRef idx="1">
            <a:schemeClr val="accent1"/>
          </a:effectRef>
          <a:fontRef idx="minor">
            <a:schemeClr val="tx1"/>
          </a:fontRef>
        </p:style>
      </p:cxnSp>
      <p:sp>
        <p:nvSpPr>
          <p:cNvPr id="17" name="Rectangle 11">
            <a:extLst>
              <a:ext uri="{FF2B5EF4-FFF2-40B4-BE49-F238E27FC236}">
                <a16:creationId xmlns:a16="http://schemas.microsoft.com/office/drawing/2014/main" id="{DF79F1F1-8F45-886E-C176-4A5C3B8CAA5E}"/>
              </a:ext>
            </a:extLst>
          </p:cNvPr>
          <p:cNvSpPr txBox="1">
            <a:spLocks noChangeArrowheads="1"/>
          </p:cNvSpPr>
          <p:nvPr/>
        </p:nvSpPr>
        <p:spPr bwMode="auto">
          <a:xfrm>
            <a:off x="1023576" y="1035050"/>
            <a:ext cx="4704459" cy="4787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7013" indent="-227013" algn="l" rtl="0" eaLnBrk="0" fontAlgn="base" hangingPunct="0">
              <a:spcBef>
                <a:spcPct val="20000"/>
              </a:spcBef>
              <a:spcAft>
                <a:spcPct val="0"/>
              </a:spcAft>
              <a:buClr>
                <a:schemeClr val="tx2"/>
              </a:buClr>
              <a:buSzPct val="85000"/>
              <a:buFont typeface="Wingdings" pitchFamily="-112" charset="2"/>
              <a:buChar char="Ø"/>
              <a:defRPr sz="3200">
                <a:solidFill>
                  <a:schemeClr val="tx1"/>
                </a:solidFill>
                <a:effectLst>
                  <a:outerShdw blurRad="38100" dist="38100" dir="2700000" algn="tl">
                    <a:srgbClr val="FFFFFF"/>
                  </a:outerShdw>
                </a:effectLst>
                <a:latin typeface="Optima"/>
                <a:ea typeface="ＭＳ Ｐゴシック" pitchFamily="-65" charset="-128"/>
                <a:cs typeface="ＭＳ Ｐゴシック" pitchFamily="-65" charset="-128"/>
              </a:defRPr>
            </a:lvl1pPr>
            <a:lvl2pPr marL="509588" indent="-168275" algn="l" rtl="0" eaLnBrk="0" fontAlgn="base" hangingPunct="0">
              <a:spcBef>
                <a:spcPct val="20000"/>
              </a:spcBef>
              <a:spcAft>
                <a:spcPct val="0"/>
              </a:spcAft>
              <a:buClr>
                <a:schemeClr val="tx2"/>
              </a:buClr>
              <a:buChar char="–"/>
              <a:defRPr sz="1600">
                <a:solidFill>
                  <a:schemeClr val="tx1"/>
                </a:solidFill>
                <a:effectLst>
                  <a:outerShdw blurRad="38100" dist="38100" dir="2700000" algn="tl">
                    <a:srgbClr val="FFFFFF"/>
                  </a:outerShdw>
                </a:effectLst>
                <a:latin typeface="Optima"/>
                <a:ea typeface="ＭＳ Ｐゴシック" pitchFamily="-65" charset="-128"/>
              </a:defRPr>
            </a:lvl2pPr>
            <a:lvl3pPr marL="798513" indent="-174625" algn="l" rtl="0" eaLnBrk="0" fontAlgn="base" hangingPunct="0">
              <a:spcBef>
                <a:spcPct val="20000"/>
              </a:spcBef>
              <a:spcAft>
                <a:spcPct val="0"/>
              </a:spcAft>
              <a:buClr>
                <a:schemeClr val="tx2"/>
              </a:buClr>
              <a:buSzPct val="85000"/>
              <a:buFont typeface="Wingdings" pitchFamily="-112" charset="2"/>
              <a:buChar char="ü"/>
              <a:defRPr sz="1400">
                <a:solidFill>
                  <a:schemeClr val="tx1"/>
                </a:solidFill>
                <a:effectLst>
                  <a:outerShdw blurRad="38100" dist="38100" dir="2700000" algn="tl">
                    <a:srgbClr val="FFFFFF"/>
                  </a:outerShdw>
                </a:effectLst>
                <a:latin typeface="Optima"/>
                <a:ea typeface="ＭＳ Ｐゴシック" pitchFamily="-65" charset="-128"/>
              </a:defRPr>
            </a:lvl3pPr>
            <a:lvl4pPr marL="1089025" indent="-176213" algn="l" rtl="0" eaLnBrk="0" fontAlgn="base" hangingPunct="0">
              <a:spcBef>
                <a:spcPct val="20000"/>
              </a:spcBef>
              <a:spcAft>
                <a:spcPct val="0"/>
              </a:spcAft>
              <a:buClr>
                <a:schemeClr val="tx2"/>
              </a:buClr>
              <a:buChar char="»"/>
              <a:defRPr sz="1400">
                <a:solidFill>
                  <a:schemeClr val="tx1"/>
                </a:solidFill>
                <a:effectLst>
                  <a:outerShdw blurRad="38100" dist="38100" dir="2700000" algn="tl">
                    <a:srgbClr val="FFFFFF"/>
                  </a:outerShdw>
                </a:effectLst>
                <a:latin typeface="Optima"/>
                <a:ea typeface="ＭＳ Ｐゴシック" pitchFamily="-65" charset="-128"/>
              </a:defRPr>
            </a:lvl4pPr>
            <a:lvl5pPr marL="1370013" indent="-166688" algn="l" rtl="0" eaLnBrk="0" fontAlgn="base" hangingPunct="0">
              <a:spcBef>
                <a:spcPct val="20000"/>
              </a:spcBef>
              <a:spcAft>
                <a:spcPct val="0"/>
              </a:spcAft>
              <a:buClr>
                <a:schemeClr val="tx2"/>
              </a:buClr>
              <a:buChar char="–"/>
              <a:defRPr sz="1400">
                <a:solidFill>
                  <a:schemeClr val="tx1"/>
                </a:solidFill>
                <a:effectLst>
                  <a:outerShdw blurRad="38100" dist="38100" dir="2700000" algn="tl">
                    <a:srgbClr val="FFFFFF"/>
                  </a:outerShdw>
                </a:effectLst>
                <a:latin typeface="Optima"/>
                <a:ea typeface="ＭＳ Ｐゴシック" pitchFamily="-65" charset="-128"/>
              </a:defRPr>
            </a:lvl5pPr>
            <a:lvl6pPr marL="1827213" indent="-166688" algn="l" rtl="0" fontAlgn="base">
              <a:spcBef>
                <a:spcPct val="20000"/>
              </a:spcBef>
              <a:spcAft>
                <a:spcPct val="0"/>
              </a:spcAft>
              <a:buClr>
                <a:schemeClr val="tx2"/>
              </a:buClr>
              <a:buChar char="–"/>
              <a:defRPr sz="1400">
                <a:solidFill>
                  <a:schemeClr val="tx1"/>
                </a:solidFill>
                <a:effectLst>
                  <a:outerShdw blurRad="38100" dist="38100" dir="2700000" algn="tl">
                    <a:srgbClr val="FFFFFF"/>
                  </a:outerShdw>
                </a:effectLst>
                <a:latin typeface="+mn-lt"/>
                <a:ea typeface="ＭＳ Ｐゴシック" pitchFamily="-65" charset="-128"/>
              </a:defRPr>
            </a:lvl6pPr>
            <a:lvl7pPr marL="2284413" indent="-166688" algn="l" rtl="0" fontAlgn="base">
              <a:spcBef>
                <a:spcPct val="20000"/>
              </a:spcBef>
              <a:spcAft>
                <a:spcPct val="0"/>
              </a:spcAft>
              <a:buClr>
                <a:schemeClr val="tx2"/>
              </a:buClr>
              <a:buChar char="–"/>
              <a:defRPr sz="1400">
                <a:solidFill>
                  <a:schemeClr val="tx1"/>
                </a:solidFill>
                <a:effectLst>
                  <a:outerShdw blurRad="38100" dist="38100" dir="2700000" algn="tl">
                    <a:srgbClr val="FFFFFF"/>
                  </a:outerShdw>
                </a:effectLst>
                <a:latin typeface="+mn-lt"/>
                <a:ea typeface="ＭＳ Ｐゴシック" pitchFamily="-65" charset="-128"/>
              </a:defRPr>
            </a:lvl7pPr>
            <a:lvl8pPr marL="2741613" indent="-166688" algn="l" rtl="0" fontAlgn="base">
              <a:spcBef>
                <a:spcPct val="20000"/>
              </a:spcBef>
              <a:spcAft>
                <a:spcPct val="0"/>
              </a:spcAft>
              <a:buClr>
                <a:schemeClr val="tx2"/>
              </a:buClr>
              <a:buChar char="–"/>
              <a:defRPr sz="1400">
                <a:solidFill>
                  <a:schemeClr val="tx1"/>
                </a:solidFill>
                <a:effectLst>
                  <a:outerShdw blurRad="38100" dist="38100" dir="2700000" algn="tl">
                    <a:srgbClr val="FFFFFF"/>
                  </a:outerShdw>
                </a:effectLst>
                <a:latin typeface="+mn-lt"/>
                <a:ea typeface="ＭＳ Ｐゴシック" pitchFamily="-65" charset="-128"/>
              </a:defRPr>
            </a:lvl8pPr>
            <a:lvl9pPr marL="3198813" indent="-166688" algn="l" rtl="0" fontAlgn="base">
              <a:spcBef>
                <a:spcPct val="20000"/>
              </a:spcBef>
              <a:spcAft>
                <a:spcPct val="0"/>
              </a:spcAft>
              <a:buClr>
                <a:schemeClr val="tx2"/>
              </a:buClr>
              <a:buChar char="–"/>
              <a:defRPr sz="1400">
                <a:solidFill>
                  <a:schemeClr val="tx1"/>
                </a:solidFill>
                <a:effectLst>
                  <a:outerShdw blurRad="38100" dist="38100" dir="2700000" algn="tl">
                    <a:srgbClr val="FFFFFF"/>
                  </a:outerShdw>
                </a:effectLst>
                <a:latin typeface="+mn-lt"/>
                <a:ea typeface="ＭＳ Ｐゴシック" pitchFamily="-65" charset="-128"/>
              </a:defRPr>
            </a:lvl9pPr>
          </a:lstStyle>
          <a:p>
            <a:pPr>
              <a:buFont typeface="Arial" panose="020B0604020202020204" pitchFamily="34" charset="0"/>
              <a:buChar char="•"/>
              <a:defRPr/>
            </a:pPr>
            <a:r>
              <a:rPr lang="en-US" sz="1800" b="0" kern="0" dirty="0"/>
              <a:t>MODIS has enabled establishment of a long-term (22+ year), consistent data record of the ocean's biological response to major climatic events.</a:t>
            </a:r>
          </a:p>
          <a:p>
            <a:pPr>
              <a:buFont typeface="Arial" panose="020B0604020202020204" pitchFamily="34" charset="0"/>
              <a:buChar char="•"/>
              <a:defRPr/>
            </a:pPr>
            <a:endParaRPr lang="en-US" sz="1050" b="0" kern="0" dirty="0"/>
          </a:p>
          <a:p>
            <a:pPr>
              <a:buFont typeface="Arial" panose="020B0604020202020204" pitchFamily="34" charset="0"/>
              <a:buChar char="•"/>
              <a:defRPr/>
            </a:pPr>
            <a:r>
              <a:rPr lang="en-US" sz="1800" b="0" kern="0" dirty="0"/>
              <a:t>Global mean mid-latitude (+/- 40) chlorophyll concentration and </a:t>
            </a:r>
            <a:r>
              <a:rPr lang="en-US" sz="1800" b="0" kern="0" dirty="0" err="1"/>
              <a:t>deseasonalized</a:t>
            </a:r>
            <a:r>
              <a:rPr lang="en-US" sz="1800" b="0" kern="0" dirty="0"/>
              <a:t> anomaly.</a:t>
            </a:r>
          </a:p>
          <a:p>
            <a:pPr>
              <a:buFont typeface="Arial" panose="020B0604020202020204" pitchFamily="34" charset="0"/>
              <a:buChar char="•"/>
              <a:defRPr/>
            </a:pPr>
            <a:endParaRPr lang="en-US" sz="1800" b="0" kern="0" dirty="0"/>
          </a:p>
          <a:p>
            <a:pPr>
              <a:buFont typeface="Arial" panose="020B0604020202020204" pitchFamily="34" charset="0"/>
              <a:buChar char="•"/>
              <a:defRPr/>
            </a:pPr>
            <a:r>
              <a:rPr lang="en-US" sz="1800" b="0" kern="0" dirty="0"/>
              <a:t>Global mean mid-latitude (+/- 40) phytoplankton carbon concentration and </a:t>
            </a:r>
            <a:r>
              <a:rPr lang="en-US" sz="1800" b="0" kern="0" dirty="0" err="1"/>
              <a:t>deseasonalized</a:t>
            </a:r>
            <a:r>
              <a:rPr lang="en-US" sz="1800" b="0" kern="0" dirty="0"/>
              <a:t> anomaly.</a:t>
            </a:r>
            <a:endParaRPr lang="en-US" sz="1600" b="0" kern="0" dirty="0"/>
          </a:p>
          <a:p>
            <a:pPr marL="65088" indent="0">
              <a:buNone/>
            </a:pPr>
            <a:endParaRPr lang="en-US" b="0" kern="0" dirty="0">
              <a:ea typeface="ＭＳ Ｐゴシック" charset="-128"/>
            </a:endParaRPr>
          </a:p>
        </p:txBody>
      </p:sp>
    </p:spTree>
    <p:extLst>
      <p:ext uri="{BB962C8B-B14F-4D97-AF65-F5344CB8AC3E}">
        <p14:creationId xmlns:p14="http://schemas.microsoft.com/office/powerpoint/2010/main" val="181173015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20775497</TotalTime>
  <Words>1550</Words>
  <Application>Microsoft Macintosh PowerPoint</Application>
  <PresentationFormat>Widescreen</PresentationFormat>
  <Paragraphs>85</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Candara</vt:lpstr>
      <vt:lpstr>Optima</vt:lpstr>
      <vt:lpstr>Times New Roman</vt:lpstr>
      <vt:lpstr>Wingdings</vt:lpstr>
      <vt:lpstr>Default Design</vt:lpstr>
      <vt:lpstr>PowerPoint Presentation</vt:lpstr>
      <vt:lpstr>MODIS/Aqua is the international gold standard for global ocean color</vt:lpstr>
      <vt:lpstr>Extension of MODIS/Aqua will enable continuity of the global ocean color timeseries into the PACE era</vt:lpstr>
      <vt:lpstr>Excerpted letter from Dariusz Stramski, Scripps Institution of Oceanography, on science enabled by overlap of Aqua with PACE</vt:lpstr>
      <vt:lpstr>Additional Thoughts</vt:lpstr>
      <vt:lpstr>PowerPoint Presentation</vt:lpstr>
      <vt:lpstr>MODIS-Aqua R2022 Rrs Validation</vt:lpstr>
      <vt:lpstr>MODIS-Aqua R2022 Chl Validation</vt:lpstr>
      <vt:lpstr>Maintaining the Ocean Color Climate Data Record</vt:lpstr>
    </vt:vector>
  </TitlesOfParts>
  <Company>B. Franz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Ocean Color Reprocessing </dc:title>
  <dc:creator>B. Franz</dc:creator>
  <cp:lastModifiedBy>Franz, Bryan A. (GSFC-6160)</cp:lastModifiedBy>
  <cp:revision>711</cp:revision>
  <cp:lastPrinted>2019-04-05T03:03:59Z</cp:lastPrinted>
  <dcterms:created xsi:type="dcterms:W3CDTF">2011-05-20T14:09:18Z</dcterms:created>
  <dcterms:modified xsi:type="dcterms:W3CDTF">2022-11-01T16:20:59Z</dcterms:modified>
</cp:coreProperties>
</file>