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 snapToGrid="0">
      <p:cViewPr varScale="1">
        <p:scale>
          <a:sx n="121" d="100"/>
          <a:sy n="121" d="100"/>
        </p:scale>
        <p:origin x="74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35AC98-11B1-E55D-DE3F-8057576C14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FE4FC4F-FAA6-7124-F49E-78E0A35498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045AD1-547F-D908-CC22-D243AAD97D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EDEA5-8DAC-394E-87F9-7AEA205658CB}" type="datetimeFigureOut">
              <a:rPr lang="en-US" smtClean="0"/>
              <a:t>11/1/22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AC0689-F805-8942-B00E-DD6394AC32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768B77-DB24-C28D-3640-F066944097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75301-CC5E-7144-9C6E-B9D3E4756B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10760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CFC1ED-416C-F423-BA08-B03C482DC2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6086A8D-0D69-5A22-00BE-27794233B6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766D82-7527-0768-15E0-C78D69972F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EDEA5-8DAC-394E-87F9-7AEA205658CB}" type="datetimeFigureOut">
              <a:rPr lang="en-US" smtClean="0"/>
              <a:t>11/1/22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C7E9DE-CC86-E6C1-B418-290F4CA0EA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B22613-A8A1-2746-1493-F49E747357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75301-CC5E-7144-9C6E-B9D3E4756B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4463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FD4D638-F6EA-E920-19A0-8280FE0DF57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732D4CE-CBF0-0D05-C44B-C6B54AED7B0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25221E-10F3-D99C-D6CF-A364F5E4FE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EDEA5-8DAC-394E-87F9-7AEA205658CB}" type="datetimeFigureOut">
              <a:rPr lang="en-US" smtClean="0"/>
              <a:t>11/1/22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CC48D0-3787-B662-25D2-76469C328C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E42B57-6EED-33ED-C923-9021A07ED5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75301-CC5E-7144-9C6E-B9D3E4756B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24448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34C59D-6D61-E277-1E44-85DF335598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ABBA93-2F9C-3F64-D5DA-1EEFC6A6A3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EFBF9F-1AAD-1015-293D-0C372844F4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EDEA5-8DAC-394E-87F9-7AEA205658CB}" type="datetimeFigureOut">
              <a:rPr lang="en-US" smtClean="0"/>
              <a:t>11/1/22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63A849-7075-4482-98EC-9D7D2DAF30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E8941E-D1A5-0F08-B68E-6AFC1F60E4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75301-CC5E-7144-9C6E-B9D3E4756B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8830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D9A450-97A8-B01E-0477-B3ACBBD0BE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AD85ED-8B5E-AF1C-142B-BA8F1DE14D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988786-5848-4A67-89E6-D2A8D2E1B3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EDEA5-8DAC-394E-87F9-7AEA205658CB}" type="datetimeFigureOut">
              <a:rPr lang="en-US" smtClean="0"/>
              <a:t>11/1/22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3D4A3F-2C0A-B11D-4867-7FB8F451FE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8A8AAE-F1AB-7F09-4330-78C01876DB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75301-CC5E-7144-9C6E-B9D3E4756B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2077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4633A0-01E1-7C53-7E83-7368E7CB35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CC2052-7284-4C48-B39A-62AC8FF4FF5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1463A20-2E95-0E47-27AD-DD3AC5BC00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2D6450D-6D2A-9865-9EDD-B7CCD6C469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EDEA5-8DAC-394E-87F9-7AEA205658CB}" type="datetimeFigureOut">
              <a:rPr lang="en-US" smtClean="0"/>
              <a:t>11/1/22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3DF547E-C23E-89D2-0CBD-E2750ADA13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C8E8058-252F-6763-2E77-BA9DDFACF4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75301-CC5E-7144-9C6E-B9D3E4756B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2414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86668E-F9DF-FCF1-D041-A12119221C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94C14E-67CE-7475-91C4-6C121FFB18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160ACAC-B508-DBC9-1E81-9E255EB097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CFCD231-8A77-B05E-1ABF-133C1FB1A13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03120D7-F15E-206F-CD42-CC7D88C79D0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9F9F896-D80F-DEDA-ACE1-AF1761458A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EDEA5-8DAC-394E-87F9-7AEA205658CB}" type="datetimeFigureOut">
              <a:rPr lang="en-US" smtClean="0"/>
              <a:t>11/1/22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870A02A-D0A2-670A-72B5-9C3DA6CB1C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7C858A5-E10D-AA10-F5A1-39FDA3E6F8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75301-CC5E-7144-9C6E-B9D3E4756B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57643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6C7894-4EEB-FB3D-E533-E32AD750E6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146C29E-FC6C-43B7-474D-80CFBA1C23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EDEA5-8DAC-394E-87F9-7AEA205658CB}" type="datetimeFigureOut">
              <a:rPr lang="en-US" smtClean="0"/>
              <a:t>11/1/22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4896112-6597-95B6-6778-3BD74475C7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499ACBA-BB8C-0A1D-391B-79DE9F1023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75301-CC5E-7144-9C6E-B9D3E4756B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12975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0FF1263-6844-1D4A-918D-FA3F0F3382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EDEA5-8DAC-394E-87F9-7AEA205658CB}" type="datetimeFigureOut">
              <a:rPr lang="en-US" smtClean="0"/>
              <a:t>11/1/22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A6DCB71-4577-624E-2F46-1F9FB0FD41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5EB4A7A-E1EF-6E83-FC7C-417193E15E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75301-CC5E-7144-9C6E-B9D3E4756B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34194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95B0FB-37A6-4707-90BC-77287B89DC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91E844-6AB3-618B-C6C0-2A41C66AB0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18A2E25-9534-9EE5-41D2-F122AEF32F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8BDDAD4-E5FD-EE16-0E84-13A143125B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EDEA5-8DAC-394E-87F9-7AEA205658CB}" type="datetimeFigureOut">
              <a:rPr lang="en-US" smtClean="0"/>
              <a:t>11/1/22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6F7EBD1-662E-60C2-7ACF-475FAD9993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3B95446-DEC9-9829-8A0D-D5B4F3EC17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75301-CC5E-7144-9C6E-B9D3E4756B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03298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BF6463-6577-011E-625B-8792E5CBD3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BDB0509-9A80-F0DE-9B81-0EFF4524A3B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DF5DF85-D0FE-CAFC-5E54-884F6FDC6C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32A5242-B972-3190-B824-5ECC65928C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EDEA5-8DAC-394E-87F9-7AEA205658CB}" type="datetimeFigureOut">
              <a:rPr lang="en-US" smtClean="0"/>
              <a:t>11/1/22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5755309-1757-D187-D72C-F38A7E7AC3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31AC3C0-4495-4898-7D67-70F8FEDCC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75301-CC5E-7144-9C6E-B9D3E4756B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83325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29F61C9-DB87-0768-4A1B-1C141F982D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3E316F-1D81-D6BB-B854-A593C7A6A9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1C4692-B5BE-8EA5-5CBE-CB72677E631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0EDEA5-8DAC-394E-87F9-7AEA205658CB}" type="datetimeFigureOut">
              <a:rPr lang="en-US" smtClean="0"/>
              <a:t>11/1/22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AF3E3D-2E2D-E0FA-492E-5B57D069B5C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2AF4C1-AF3D-A085-92E0-DD310370318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275301-CC5E-7144-9C6E-B9D3E4756B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4440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doi.org/10.1117/1.2948785" TargetMode="External"/><Relationship Id="rId2" Type="http://schemas.openxmlformats.org/officeDocument/2006/relationships/hyperlink" Target="https://doi.org/10.3390/rs12244096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0A08F9-B8EE-686F-FAD1-2846F492258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4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Science and applications for clouds and aerosols supported by the continuation of the morning Terra orbit</a:t>
            </a:r>
            <a:r>
              <a:rPr lang="en-US" sz="4400" dirty="0">
                <a:effectLst/>
              </a:rPr>
              <a:t> </a:t>
            </a:r>
            <a:endParaRPr lang="en-US" sz="44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AA40A64-ED15-F6BA-967F-EEF9837A689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Robert </a:t>
            </a:r>
            <a:r>
              <a:rPr lang="en-US" dirty="0" err="1"/>
              <a:t>Holz</a:t>
            </a:r>
            <a:r>
              <a:rPr lang="en-US" dirty="0"/>
              <a:t>, Virginie </a:t>
            </a:r>
            <a:r>
              <a:rPr lang="en-US" dirty="0" err="1"/>
              <a:t>Buchard</a:t>
            </a:r>
            <a:r>
              <a:rPr lang="en-US" dirty="0"/>
              <a:t>, </a:t>
            </a:r>
            <a:r>
              <a:rPr lang="en-US" dirty="0" err="1"/>
              <a:t>Arlindo</a:t>
            </a:r>
            <a:r>
              <a:rPr lang="en-US" dirty="0"/>
              <a:t> Da Silva, Ed </a:t>
            </a:r>
            <a:r>
              <a:rPr lang="en-US" dirty="0" err="1"/>
              <a:t>Hyer</a:t>
            </a:r>
            <a:r>
              <a:rPr lang="en-US" dirty="0"/>
              <a:t>, and Jeff Reid</a:t>
            </a:r>
          </a:p>
        </p:txBody>
      </p:sp>
    </p:spTree>
    <p:extLst>
      <p:ext uri="{BB962C8B-B14F-4D97-AF65-F5344CB8AC3E}">
        <p14:creationId xmlns:p14="http://schemas.microsoft.com/office/powerpoint/2010/main" val="11872229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8BB66A-098A-0DC0-97BA-B7B972EF6E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5951" y="0"/>
            <a:ext cx="10515600" cy="1325563"/>
          </a:xfrm>
        </p:spPr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2094E4-7693-8D08-4B26-9A6A66E380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1803" y="1238743"/>
            <a:ext cx="11448393" cy="6244622"/>
          </a:xfrm>
        </p:spPr>
        <p:txBody>
          <a:bodyPr>
            <a:noAutofit/>
          </a:bodyPr>
          <a:lstStyle/>
          <a:p>
            <a:r>
              <a:rPr lang="en-US" sz="2000" dirty="0"/>
              <a:t>Terra provides the only morning orbit with a modern imager with no current replacement until METOP-SG in 2025</a:t>
            </a:r>
          </a:p>
          <a:p>
            <a:r>
              <a:rPr lang="en-US" sz="2000" dirty="0"/>
              <a:t>If retired next year, HVHRR/3 on METOP B/C will be the morning imager with daily coverage unit METOP-SG</a:t>
            </a:r>
          </a:p>
          <a:p>
            <a:pPr lvl="1"/>
            <a:r>
              <a:rPr lang="en-US" sz="2000" dirty="0"/>
              <a:t>HVHRR-3 is a 6-channel imager lacking on orbit calibration, with MODIS Terra being the first imager with on orbit calibration when launched in 1999</a:t>
            </a:r>
          </a:p>
          <a:p>
            <a:pPr lvl="1"/>
            <a:r>
              <a:rPr lang="en-US" sz="2000" dirty="0"/>
              <a:t>Well calibrated observations are needed for aerosol and cloud climate records </a:t>
            </a:r>
          </a:p>
          <a:p>
            <a:pPr lvl="2"/>
            <a:r>
              <a:rPr lang="en-US" dirty="0">
                <a:cs typeface="Calibri" panose="020F0502020204030204" pitchFamily="34" charset="0"/>
              </a:rPr>
              <a:t>K. Meyer et al.: </a:t>
            </a:r>
            <a:r>
              <a:rPr lang="en-US" i="0" u="none" strike="noStrike" dirty="0">
                <a:effectLst/>
              </a:rPr>
              <a:t>Derivation of Shortwave Radiometric Adjustments for SNPP and NOAA-20 VIIRS for the NASA MODIS-VIIRS Continuity Cloud Products: </a:t>
            </a:r>
            <a:r>
              <a:rPr lang="en-US" i="0" strike="noStrike" dirty="0">
                <a:effectLst/>
                <a:cs typeface="Calibri" panose="020F050202020403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doi.org/10.3390/rs12244096</a:t>
            </a:r>
            <a:endParaRPr lang="en-US" i="0" strike="noStrike" dirty="0">
              <a:effectLst/>
              <a:cs typeface="Calibri" panose="020F0502020204030204" pitchFamily="34" charset="0"/>
            </a:endParaRPr>
          </a:p>
          <a:p>
            <a:pPr lvl="2"/>
            <a:r>
              <a:rPr lang="en-US" b="0" dirty="0">
                <a:effectLst/>
              </a:rPr>
              <a:t>A. M. Sayer et al.: VIIRS solar band calibration: </a:t>
            </a:r>
            <a:r>
              <a:rPr lang="en-US" u="sng" dirty="0">
                <a:effectLst/>
                <a:cs typeface="Calibri" panose="020F0502020204030204" pitchFamily="34" charset="0"/>
              </a:rPr>
              <a:t>doi:10.5194/amt-10-1425-2017</a:t>
            </a:r>
            <a:endParaRPr lang="en-US" u="sng" dirty="0"/>
          </a:p>
          <a:p>
            <a:r>
              <a:rPr lang="en-US" sz="2000" dirty="0"/>
              <a:t>The benefits of maintaining the Terra orbit</a:t>
            </a:r>
          </a:p>
          <a:p>
            <a:pPr lvl="1"/>
            <a:r>
              <a:rPr lang="en-US" sz="2000" dirty="0"/>
              <a:t>Provides continuity of the </a:t>
            </a:r>
            <a:r>
              <a:rPr lang="en-US" sz="2000" dirty="0" err="1"/>
              <a:t>PoR</a:t>
            </a:r>
            <a:r>
              <a:rPr lang="en-US" sz="2000" dirty="0"/>
              <a:t> until METOP-SG for the morning cloud and aerosol climate record</a:t>
            </a:r>
          </a:p>
          <a:p>
            <a:pPr lvl="1"/>
            <a:r>
              <a:rPr lang="en-US" sz="2000" dirty="0"/>
              <a:t>Overlap with METOP-SG will be important for validating cloud/aerosol retrievals for continuity</a:t>
            </a:r>
          </a:p>
          <a:p>
            <a:pPr lvl="1"/>
            <a:r>
              <a:rPr lang="en-US" sz="2000" dirty="0"/>
              <a:t>Terra is used for data assimilation of aerosols AOD providing the only morning observations (GMAO,NRL, ECMWF)</a:t>
            </a:r>
          </a:p>
          <a:p>
            <a:pPr lvl="1"/>
            <a:r>
              <a:rPr lang="en-US" sz="2000" dirty="0"/>
              <a:t>Terra is used for fire detection which is assimilated for biomass burning emissions (</a:t>
            </a:r>
            <a:r>
              <a:rPr lang="en-US" sz="2000" b="0" i="0" u="sng" dirty="0">
                <a:solidFill>
                  <a:srgbClr val="800080"/>
                </a:solidFill>
                <a:effectLst/>
                <a:hlinkClick r:id="rId3" tooltip="https://doi.org/10.1117/1.2948785"/>
              </a:rPr>
              <a:t>https://doi.org/10.1117/1.2948785</a:t>
            </a:r>
            <a:r>
              <a:rPr lang="en-US" sz="2000" b="0" i="0" u="sng" dirty="0">
                <a:solidFill>
                  <a:srgbClr val="800080"/>
                </a:solidFill>
                <a:effectLst/>
              </a:rPr>
              <a:t>)</a:t>
            </a:r>
            <a:endParaRPr lang="en-US" sz="2000" dirty="0"/>
          </a:p>
          <a:p>
            <a:pPr lvl="1"/>
            <a:endParaRPr lang="en-US" sz="2000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695321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75D261D-8320-951C-3D86-988C0BF38F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Importance of Terra for </a:t>
            </a:r>
            <a:br>
              <a:rPr lang="en-US" dirty="0"/>
            </a:br>
            <a:r>
              <a:rPr lang="en-US" dirty="0"/>
              <a:t>Aerosol Data Assimilation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996D389-414B-6FFF-146A-3C10C1F3091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143660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Aerosol data assimilation is now practiced in several centers worldwide.</a:t>
            </a:r>
          </a:p>
          <a:p>
            <a:r>
              <a:rPr lang="en-US" dirty="0"/>
              <a:t>MODIS, with its AM (Terra) and PM (Aqua) overpasses, continues to be the main data source for global aerosol DA.</a:t>
            </a:r>
          </a:p>
          <a:p>
            <a:r>
              <a:rPr lang="en-US" dirty="0"/>
              <a:t>Forecast errors are larger in the morning when data was last seen in the afternoon of the previous day</a:t>
            </a:r>
          </a:p>
          <a:p>
            <a:r>
              <a:rPr lang="en-US" dirty="0"/>
              <a:t>Forecasts errors tend to be smaller in the afternoon since data has typically been assimilated in the morning due to the availability of Terra data.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599F0426-65CC-97B1-7B35-FA84AD27DDF7}"/>
              </a:ext>
            </a:extLst>
          </p:cNvPr>
          <p:cNvGrpSpPr/>
          <p:nvPr/>
        </p:nvGrpSpPr>
        <p:grpSpPr>
          <a:xfrm>
            <a:off x="6494607" y="808876"/>
            <a:ext cx="5022723" cy="4132994"/>
            <a:chOff x="5918252" y="493775"/>
            <a:chExt cx="6509086" cy="5691354"/>
          </a:xfrm>
        </p:grpSpPr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6261C57F-42AD-A5A3-EE7E-BD2ED493DECF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l="3043" t="22593" r="7541" b="18395"/>
            <a:stretch/>
          </p:blipFill>
          <p:spPr>
            <a:xfrm>
              <a:off x="5918252" y="3441928"/>
              <a:ext cx="5542155" cy="2743201"/>
            </a:xfrm>
            <a:prstGeom prst="rect">
              <a:avLst/>
            </a:prstGeom>
          </p:spPr>
        </p:pic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F330FFA0-35EA-0698-B7E3-0525F240B1EA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l="2863" t="22263" r="7722" b="19044"/>
            <a:stretch/>
          </p:blipFill>
          <p:spPr>
            <a:xfrm>
              <a:off x="5943896" y="493775"/>
              <a:ext cx="5516511" cy="2897002"/>
            </a:xfrm>
            <a:prstGeom prst="rect">
              <a:avLst/>
            </a:prstGeom>
          </p:spPr>
        </p:pic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D9689BD8-90D6-F367-007A-D597B5ECE19C}"/>
                </a:ext>
              </a:extLst>
            </p:cNvPr>
            <p:cNvSpPr txBox="1"/>
            <p:nvPr/>
          </p:nvSpPr>
          <p:spPr>
            <a:xfrm>
              <a:off x="11460407" y="1326548"/>
              <a:ext cx="966931" cy="36933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pPr algn="l"/>
              <a:r>
                <a:rPr lang="en-US" dirty="0">
                  <a:solidFill>
                    <a:schemeClr val="tx2"/>
                  </a:solidFill>
                </a:rPr>
                <a:t>TERRA</a:t>
              </a: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8F68E4E3-828B-E828-122E-60C279D7B954}"/>
                </a:ext>
              </a:extLst>
            </p:cNvPr>
            <p:cNvSpPr txBox="1"/>
            <p:nvPr/>
          </p:nvSpPr>
          <p:spPr>
            <a:xfrm>
              <a:off x="11460407" y="4444196"/>
              <a:ext cx="838691" cy="36933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pPr algn="l"/>
              <a:r>
                <a:rPr lang="en-US" dirty="0">
                  <a:solidFill>
                    <a:schemeClr val="tx2"/>
                  </a:solidFill>
                </a:rPr>
                <a:t>AQUA</a:t>
              </a:r>
            </a:p>
          </p:txBody>
        </p:sp>
      </p:grpSp>
      <p:sp>
        <p:nvSpPr>
          <p:cNvPr id="13" name="TextBox 12">
            <a:extLst>
              <a:ext uri="{FF2B5EF4-FFF2-40B4-BE49-F238E27FC236}">
                <a16:creationId xmlns:a16="http://schemas.microsoft.com/office/drawing/2014/main" id="{C02F107D-F83D-5968-0A30-2A6287796695}"/>
              </a:ext>
            </a:extLst>
          </p:cNvPr>
          <p:cNvSpPr txBox="1"/>
          <p:nvPr/>
        </p:nvSpPr>
        <p:spPr>
          <a:xfrm>
            <a:off x="6172202" y="5074720"/>
            <a:ext cx="4997025" cy="1189969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i="1" dirty="0"/>
              <a:t>Monthly mean observation minus forecast residual in the morning (Terra) and in the afternoon (Aqua). Assimilation of Terra measurements in the morning reduces the forecast errors in the afternoon.</a:t>
            </a:r>
          </a:p>
          <a:p>
            <a:endParaRPr lang="en-US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2C3E7D2-968F-B1CE-D031-A828F0364BA5}"/>
              </a:ext>
            </a:extLst>
          </p:cNvPr>
          <p:cNvSpPr txBox="1"/>
          <p:nvPr/>
        </p:nvSpPr>
        <p:spPr>
          <a:xfrm>
            <a:off x="4100769" y="6472042"/>
            <a:ext cx="414286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/>
              <a:t>Virginie </a:t>
            </a:r>
            <a:r>
              <a:rPr lang="en-US" sz="1600" i="1" dirty="0" err="1"/>
              <a:t>Buchard</a:t>
            </a:r>
            <a:r>
              <a:rPr lang="en-US" sz="1600" i="1" dirty="0"/>
              <a:t> &amp; </a:t>
            </a:r>
            <a:r>
              <a:rPr lang="en-US" sz="1600" i="1" dirty="0" err="1"/>
              <a:t>Arlindo</a:t>
            </a:r>
            <a:r>
              <a:rPr lang="en-US" sz="1600" i="1" dirty="0"/>
              <a:t> da Silva, NASA/GSFC</a:t>
            </a:r>
          </a:p>
        </p:txBody>
      </p:sp>
    </p:spTree>
    <p:extLst>
      <p:ext uri="{BB962C8B-B14F-4D97-AF65-F5344CB8AC3E}">
        <p14:creationId xmlns:p14="http://schemas.microsoft.com/office/powerpoint/2010/main" val="6710172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4657" y="-69267"/>
            <a:ext cx="10515600" cy="1325563"/>
          </a:xfrm>
        </p:spPr>
        <p:txBody>
          <a:bodyPr>
            <a:normAutofit fontScale="90000"/>
          </a:bodyPr>
          <a:lstStyle/>
          <a:p>
            <a:pPr algn="ctr">
              <a:lnSpc>
                <a:spcPts val="2000"/>
              </a:lnSpc>
            </a:pPr>
            <a:br>
              <a:rPr lang="en-US" dirty="0"/>
            </a:br>
            <a:r>
              <a:rPr lang="en-US" dirty="0"/>
              <a:t>NRL Operations</a:t>
            </a:r>
            <a:br>
              <a:rPr lang="en-US" dirty="0"/>
            </a:br>
            <a:r>
              <a:rPr lang="en-US" dirty="0"/>
              <a:t> </a:t>
            </a:r>
            <a:r>
              <a:rPr lang="en-US" sz="1800" dirty="0"/>
              <a:t>‘Audible’: Ops has been sort of blasé about Terra MODIS availability. Last we heard was several more years down the line (people were talking 25 or 26).</a:t>
            </a:r>
            <a:br>
              <a:rPr lang="en-US" sz="1800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526" y="1031347"/>
            <a:ext cx="11756571" cy="3741640"/>
          </a:xfrm>
        </p:spPr>
        <p:txBody>
          <a:bodyPr>
            <a:normAutofit lnSpcReduction="10000"/>
          </a:bodyPr>
          <a:lstStyle/>
          <a:p>
            <a:r>
              <a:rPr lang="en-US" sz="2400" dirty="0"/>
              <a:t>All centers that operationally assimilate AOD assimilate Terra MODIS data (EC/CAMS, FNMOC/NRL, JMA, </a:t>
            </a:r>
            <a:r>
              <a:rPr lang="en-US" sz="2400" dirty="0" err="1"/>
              <a:t>Meteofrance</a:t>
            </a:r>
            <a:r>
              <a:rPr lang="en-US" sz="2400" dirty="0"/>
              <a:t>, NASA/GMAO, UKMO).</a:t>
            </a:r>
          </a:p>
          <a:p>
            <a:r>
              <a:rPr lang="en-US" sz="2400" dirty="0"/>
              <a:t>Even though Terra and Aqua/JPSS are only 3 </a:t>
            </a:r>
            <a:r>
              <a:rPr lang="en-US" sz="2400" dirty="0" err="1"/>
              <a:t>hrs</a:t>
            </a:r>
            <a:r>
              <a:rPr lang="en-US" sz="2400" dirty="0"/>
              <a:t> apart,  morning orbit is important to the DA cycle, as it can “prime the pump” to get the models back on track from the 21 </a:t>
            </a:r>
            <a:r>
              <a:rPr lang="en-US" sz="2400" dirty="0" err="1"/>
              <a:t>hrs</a:t>
            </a:r>
            <a:r>
              <a:rPr lang="en-US" sz="2400" dirty="0"/>
              <a:t> since the last set of satellite observations</a:t>
            </a:r>
          </a:p>
          <a:p>
            <a:r>
              <a:rPr lang="en-US" sz="2400" dirty="0"/>
              <a:t>As noted in science, there are no morning satellite aerosol observations up to the quality of Terra MODIS.  Hence EC/CAMS anchors all other satellite corrections to MODIS.</a:t>
            </a:r>
          </a:p>
          <a:p>
            <a:r>
              <a:rPr lang="en-US" sz="2400" dirty="0"/>
              <a:t>While not “aerosol” fire observations are especially important for source functions</a:t>
            </a:r>
          </a:p>
          <a:p>
            <a:r>
              <a:rPr lang="en-US" sz="2400" b="1" dirty="0"/>
              <a:t>Bottom line: We expect a noticeable declining model performance without a morning orbit.  Would like at least 1 extra year to work on alternatives.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5013650" y="4868679"/>
          <a:ext cx="6525207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92489">
                  <a:extLst>
                    <a:ext uri="{9D8B030D-6E8A-4147-A177-3AD203B41FA5}">
                      <a16:colId xmlns:a16="http://schemas.microsoft.com/office/drawing/2014/main" val="1612737016"/>
                    </a:ext>
                  </a:extLst>
                </a:gridCol>
                <a:gridCol w="1667069">
                  <a:extLst>
                    <a:ext uri="{9D8B030D-6E8A-4147-A177-3AD203B41FA5}">
                      <a16:colId xmlns:a16="http://schemas.microsoft.com/office/drawing/2014/main" val="160272440"/>
                    </a:ext>
                  </a:extLst>
                </a:gridCol>
                <a:gridCol w="1965649">
                  <a:extLst>
                    <a:ext uri="{9D8B030D-6E8A-4147-A177-3AD203B41FA5}">
                      <a16:colId xmlns:a16="http://schemas.microsoft.com/office/drawing/2014/main" val="32432936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</a:t>
                      </a:r>
                      <a:r>
                        <a:rPr lang="en-US" baseline="30000" dirty="0"/>
                        <a:t>2</a:t>
                      </a:r>
                      <a:r>
                        <a:rPr lang="en-US" dirty="0"/>
                        <a:t> to AERONET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Over Ocean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Over</a:t>
                      </a:r>
                      <a:r>
                        <a:rPr lang="en-US" baseline="0" dirty="0"/>
                        <a:t> Land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28423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NAAPS-Natural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0.29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0.25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530812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NAAPS-Terra MODIS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0.64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0.37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669073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NAAPS-Terra &amp; Aqua MODIS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0.75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0.61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90062577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013650" y="4569886"/>
            <a:ext cx="65428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Zhang et al., 2014; JGR:  Note progression of r2, especially over land.</a:t>
            </a:r>
          </a:p>
        </p:txBody>
      </p:sp>
    </p:spTree>
    <p:extLst>
      <p:ext uri="{BB962C8B-B14F-4D97-AF65-F5344CB8AC3E}">
        <p14:creationId xmlns:p14="http://schemas.microsoft.com/office/powerpoint/2010/main" val="37134393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CB6C0D-5165-E243-EB63-D383F0DFFA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144408"/>
            <a:ext cx="10964917" cy="1325563"/>
          </a:xfrm>
        </p:spPr>
        <p:txBody>
          <a:bodyPr/>
          <a:lstStyle/>
          <a:p>
            <a:r>
              <a:rPr lang="en-US" dirty="0"/>
              <a:t>Terra impact for ECMWF (Sebastien Garrigues)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712AB0-0781-DA22-7B1E-CC1CA6C669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9014" y="1106186"/>
            <a:ext cx="10515600" cy="4351338"/>
          </a:xfrm>
        </p:spPr>
        <p:txBody>
          <a:bodyPr>
            <a:noAutofit/>
          </a:bodyPr>
          <a:lstStyle/>
          <a:p>
            <a:pPr algn="l">
              <a:buFont typeface="Arial" panose="020B0604020202020204" pitchFamily="34" charset="0"/>
              <a:buChar char="•"/>
            </a:pPr>
            <a:r>
              <a:rPr lang="en-US" sz="20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The CAMS aerosol DA has been mainly relying on the assimilation of MODIS which was proved to improve aerosol forecast evaluated against AERONET. There is a direct positive impact of having both TERRA and AQUA on the performances of our system.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20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Complementarity of morning/afternoon overpass:</a:t>
            </a:r>
          </a:p>
          <a:p>
            <a:pPr marL="742950" lvl="1" indent="-285750" algn="l">
              <a:buFont typeface="Courier New" panose="02070309020205020404" pitchFamily="49" charset="0"/>
              <a:buChar char="o"/>
            </a:pPr>
            <a:r>
              <a:rPr lang="en-US" sz="20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Having both AQUA and TERRA observation with afternoon and morning, respectively, overpass is crucial: depending on the location and the DA window (00z vs 12z), if we have only afternoon overpass (AQUA+VIIRS), we may end up with some places with no observations. </a:t>
            </a:r>
          </a:p>
          <a:p>
            <a:pPr marL="742950" lvl="1" indent="-285750" algn="l">
              <a:buFont typeface="Courier New" panose="02070309020205020404" pitchFamily="49" charset="0"/>
              <a:buChar char="o"/>
            </a:pPr>
            <a:r>
              <a:rPr lang="en-US" sz="20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Strengthen resilience against cloud contamination: Be able to sample the diurnal cycle maximize the chance of clear sky conditions and thus increase the number of observations that can be used in DA</a:t>
            </a:r>
          </a:p>
          <a:p>
            <a:pPr marL="228600" algn="l"/>
            <a:r>
              <a:rPr lang="en-US" sz="20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For now, SLSTR (Sentinel-3) is the unique option with morning overpass, the product is not mature enough over land to include it in operation. So, keeping MODIS/TERRA during additional years will provide some time to improve SLSTR AOD to use it in operation</a:t>
            </a:r>
          </a:p>
          <a:p>
            <a:pPr marL="228600" algn="l"/>
            <a:r>
              <a:rPr lang="en-US" sz="20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*/3MI/METOP-SG: 3MI is a bit different than MODIS, keeping MODIS/TERRA will allow to compare it with 3MI which is a key aspect of new product development</a:t>
            </a:r>
          </a:p>
          <a:p>
            <a:pPr marL="228600" algn="l"/>
            <a:r>
              <a:rPr lang="en-US" sz="20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*/ MODIS/TERRA has been used in various intercomparison exercise. Keeping it few additional years will be very valuable to evaluate and improve new AOD products</a:t>
            </a:r>
          </a:p>
        </p:txBody>
      </p:sp>
    </p:spTree>
    <p:extLst>
      <p:ext uri="{BB962C8B-B14F-4D97-AF65-F5344CB8AC3E}">
        <p14:creationId xmlns:p14="http://schemas.microsoft.com/office/powerpoint/2010/main" val="41281791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413</TotalTime>
  <Words>854</Words>
  <Application>Microsoft Macintosh PowerPoint</Application>
  <PresentationFormat>Widescreen</PresentationFormat>
  <Paragraphs>50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Courier New</vt:lpstr>
      <vt:lpstr>Office Theme</vt:lpstr>
      <vt:lpstr>Science and applications for clouds and aerosols supported by the continuation of the morning Terra orbit </vt:lpstr>
      <vt:lpstr>Summary</vt:lpstr>
      <vt:lpstr>Importance of Terra for  Aerosol Data Assimilation</vt:lpstr>
      <vt:lpstr> NRL Operations  ‘Audible’: Ops has been sort of blasé about Terra MODIS availability. Last we heard was several more years down the line (people were talking 25 or 26). </vt:lpstr>
      <vt:lpstr>Terra impact for ECMWF (Sebastien Garrigues)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Science and applications for clouds and aerosols supported by the continuation of the morning Terra orbit </dc:title>
  <dc:creator>ROBERT E HOLZ</dc:creator>
  <cp:lastModifiedBy>ROBERT E HOLZ</cp:lastModifiedBy>
  <cp:revision>12</cp:revision>
  <dcterms:created xsi:type="dcterms:W3CDTF">2022-11-01T15:04:44Z</dcterms:created>
  <dcterms:modified xsi:type="dcterms:W3CDTF">2022-11-01T21:58:06Z</dcterms:modified>
</cp:coreProperties>
</file>