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5" r:id="rId1"/>
  </p:sldMasterIdLst>
  <p:notesMasterIdLst>
    <p:notesMasterId r:id="rId8"/>
  </p:notesMasterIdLst>
  <p:handoutMasterIdLst>
    <p:handoutMasterId r:id="rId9"/>
  </p:handoutMasterIdLst>
  <p:sldIdLst>
    <p:sldId id="411" r:id="rId2"/>
    <p:sldId id="413" r:id="rId3"/>
    <p:sldId id="433" r:id="rId4"/>
    <p:sldId id="434" r:id="rId5"/>
    <p:sldId id="435" r:id="rId6"/>
    <p:sldId id="432" r:id="rId7"/>
  </p:sldIdLst>
  <p:sldSz cx="9144000" cy="6858000" type="screen4x3"/>
  <p:notesSz cx="7019925" cy="9305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DIN" initials="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94" autoAdjust="0"/>
    <p:restoredTop sz="97018" autoAdjust="0"/>
  </p:normalViewPr>
  <p:slideViewPr>
    <p:cSldViewPr snapToGrid="0" snapToObjects="1" showGuides="1">
      <p:cViewPr varScale="1">
        <p:scale>
          <a:sx n="63" d="100"/>
          <a:sy n="63" d="100"/>
        </p:scale>
        <p:origin x="92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E962C-A69F-4E2A-B52A-B5E0AB9803B8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56A17-EFBB-4F9F-A0CA-1392AD3D00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747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816FB0CF-5528-C744-A119-58E52B5EA66C}" type="datetimeFigureOut">
              <a:rPr lang="en-US" smtClean="0"/>
              <a:pPr/>
              <a:t>5/1/2023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370B2DB1-9050-F54C-8252-2890C3B058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28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0B2DB1-9050-F54C-8252-2890C3B0585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412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June 6-10,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291" y="5762170"/>
            <a:ext cx="1031425" cy="101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JPSS Logo5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418" y="5776687"/>
            <a:ext cx="1134012" cy="1059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June 6-10,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June 6-10,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June 6-10,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June 6-10,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71600"/>
            <a:ext cx="403860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371600"/>
            <a:ext cx="4038600" cy="47548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June 6-10,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MODIS VIIRS Scince Team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June 6-10, 2016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MODIS VIIRS Scince Team Meeting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June 6-10,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MODIS VIIRS Scince Team Meeting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June 6-10,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MODIS VIIRS Scince Team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June 6-10,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MODIS VIIRS Scince Team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June 6-10,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MODIS VIIRS Scince Team Meeting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June 6-10, 2016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36F11-A39A-294D-A59D-6180D50ED29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22"/>
          <p:cNvSpPr>
            <a:spLocks noChangeArrowheads="1"/>
          </p:cNvSpPr>
          <p:nvPr/>
        </p:nvSpPr>
        <p:spPr bwMode="auto">
          <a:xfrm>
            <a:off x="0" y="-7938"/>
            <a:ext cx="9144000" cy="887413"/>
          </a:xfrm>
          <a:prstGeom prst="rect">
            <a:avLst/>
          </a:prstGeom>
          <a:gradFill rotWithShape="0">
            <a:gsLst>
              <a:gs pos="0">
                <a:srgbClr val="5487BD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>
              <a:ea typeface="ＭＳ Ｐゴシック" pitchFamily="-108" charset="-128"/>
            </a:endParaRPr>
          </a:p>
        </p:txBody>
      </p:sp>
      <p:pic>
        <p:nvPicPr>
          <p:cNvPr id="11" name="Picture 8" descr="Macintosh HD:Users:gtiona:Documents:GI_info:GI - NPP:Instruments:CERES:CERES LaRC F2F 012808: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8107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6"/>
          <p:cNvSpPr>
            <a:spLocks noChangeShapeType="1"/>
          </p:cNvSpPr>
          <p:nvPr/>
        </p:nvSpPr>
        <p:spPr bwMode="auto">
          <a:xfrm>
            <a:off x="0" y="885825"/>
            <a:ext cx="9144000" cy="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latin typeface="+mj-lt"/>
              <a:ea typeface="+mn-ea"/>
              <a:cs typeface="ＭＳ Ｐゴシック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2960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en-US" dirty="0"/>
              <a:t>Click to edit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0"/>
            <a:ext cx="7604760" cy="908050"/>
          </a:xfrm>
          <a:prstGeom prst="rect">
            <a:avLst/>
          </a:prstGeom>
          <a:noFill/>
        </p:spPr>
        <p:txBody>
          <a:bodyPr vert="horz" lIns="91440" tIns="45720" rIns="91440" bIns="45720" rtlCol="0" anchor="ctr" anchorCtr="1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i="1" dirty="0"/>
              <a:t>MODIS and VIIRS Product Status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20197" y="2903067"/>
            <a:ext cx="6461392" cy="138261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R" sz="2900" b="1" dirty="0"/>
              <a:t>Sadashiva Devadiga</a:t>
            </a:r>
            <a:r>
              <a:rPr lang="en-US" sz="2900" b="1" dirty="0"/>
              <a:t> </a:t>
            </a:r>
          </a:p>
          <a:p>
            <a:pPr marL="0" indent="0" algn="ctr">
              <a:buNone/>
            </a:pPr>
            <a:r>
              <a:rPr lang="en-US" sz="2300" b="1" dirty="0"/>
              <a:t>NASA GSFC</a:t>
            </a:r>
            <a:endParaRPr lang="en-US" b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158240" cy="365125"/>
          </a:xfrm>
        </p:spPr>
        <p:txBody>
          <a:bodyPr/>
          <a:lstStyle/>
          <a:p>
            <a:r>
              <a:rPr lang="en-US" dirty="0"/>
              <a:t>May 1-4,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MODIS VIIRS Science Team Meeting</a:t>
            </a:r>
          </a:p>
        </p:txBody>
      </p:sp>
    </p:spTree>
    <p:extLst>
      <p:ext uri="{BB962C8B-B14F-4D97-AF65-F5344CB8AC3E}">
        <p14:creationId xmlns:p14="http://schemas.microsoft.com/office/powerpoint/2010/main" val="3234069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MODIS (C61) forward processing Status</a:t>
            </a:r>
          </a:p>
          <a:p>
            <a:r>
              <a:rPr lang="en-US" b="1" dirty="0"/>
              <a:t>MODIS C7 reprocessing plan</a:t>
            </a:r>
          </a:p>
          <a:p>
            <a:r>
              <a:rPr lang="en-US" b="1" dirty="0"/>
              <a:t>VIIRS (C1 and C2) processing status</a:t>
            </a:r>
          </a:p>
          <a:p>
            <a:r>
              <a:rPr lang="en-US" b="1" dirty="0"/>
              <a:t>Conclusion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320800" cy="36512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May 1-4, 2023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152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MODIS C61 Forward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57175" indent="-257175">
              <a:spcBef>
                <a:spcPct val="20000"/>
              </a:spcBef>
              <a:buFontTx/>
              <a:buChar char="•"/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Leading edge of the MODIS C61 forward processing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lags current day by a day or two except for maneuver days or satellite/instrument anomaly</a:t>
            </a:r>
          </a:p>
          <a:p>
            <a:pPr marL="600075" lvl="1" indent="-257175">
              <a:spcBef>
                <a:spcPct val="20000"/>
              </a:spcBef>
              <a:buFontTx/>
              <a:buChar char="•"/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Maneuver days are evaluated by LDOPE for geolocation error from LOPA</a:t>
            </a:r>
          </a:p>
          <a:p>
            <a:pPr marL="600075" lvl="1" indent="-257175">
              <a:spcBef>
                <a:spcPct val="20000"/>
              </a:spcBef>
              <a:buFontTx/>
              <a:buChar char="•"/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C61 MAIAC reprocessing yet to complete 2018 – 2021, and C62 reprocessing of DSR/PAR to start in May 2023.</a:t>
            </a:r>
          </a:p>
          <a:p>
            <a:pPr marL="257175" indent="-257175">
              <a:spcBef>
                <a:spcPct val="20000"/>
              </a:spcBef>
              <a:buFontTx/>
              <a:buChar char="•"/>
            </a:pPr>
            <a:r>
              <a:rPr lang="en-US" altLang="en-US" b="1" dirty="0">
                <a:latin typeface="Calibri" pitchFamily="34" charset="0"/>
              </a:rPr>
              <a:t>C6 L1 processing and land reprocessing discontinued in Feb 2023</a:t>
            </a:r>
          </a:p>
          <a:p>
            <a:pPr marL="657225" lvl="1" indent="-257175">
              <a:buFontTx/>
              <a:buChar char="•"/>
            </a:pPr>
            <a:r>
              <a:rPr lang="en-US" altLang="en-US" b="1" dirty="0">
                <a:latin typeface="Calibri" pitchFamily="34" charset="0"/>
              </a:rPr>
              <a:t>Decommissioning of C6 products currently in planning</a:t>
            </a:r>
          </a:p>
          <a:p>
            <a:pPr marL="257175" indent="-257175">
              <a:spcBef>
                <a:spcPct val="20000"/>
              </a:spcBef>
              <a:buFontTx/>
              <a:buChar char="•"/>
            </a:pPr>
            <a:r>
              <a:rPr lang="en-US" altLang="en-US" b="1" dirty="0">
                <a:latin typeface="Calibri" pitchFamily="34" charset="0"/>
              </a:rPr>
              <a:t>NRT processing is all C61 and is completed typically 2 to 2.5 hours after acquisition of data for all L1 and L2 swath data products.</a:t>
            </a:r>
            <a:endParaRPr lang="en-US" alt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May 1-4, 2023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306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680" y="0"/>
            <a:ext cx="8229600" cy="822960"/>
          </a:xfrm>
        </p:spPr>
        <p:txBody>
          <a:bodyPr/>
          <a:lstStyle/>
          <a:p>
            <a:r>
              <a:rPr lang="en-US" b="1" dirty="0"/>
              <a:t>MODIS C7 Reprocessing Plan (Tentative)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600" y="1107440"/>
            <a:ext cx="8331200" cy="5018723"/>
          </a:xfrm>
        </p:spPr>
        <p:txBody>
          <a:bodyPr>
            <a:normAutofit fontScale="85000" lnSpcReduction="20000"/>
          </a:bodyPr>
          <a:lstStyle/>
          <a:p>
            <a:pPr marL="257175" indent="-257175">
              <a:spcBef>
                <a:spcPct val="20000"/>
              </a:spcBef>
              <a:buFontTx/>
              <a:buChar char="•"/>
            </a:pPr>
            <a:r>
              <a:rPr lang="en-US" b="1" dirty="0"/>
              <a:t>C7 MODIS L1B (Jan 2024 – June 2024)</a:t>
            </a:r>
          </a:p>
          <a:p>
            <a:pPr marL="657225" lvl="1" indent="-257175">
              <a:buFontTx/>
              <a:buChar char="•"/>
            </a:pPr>
            <a:r>
              <a:rPr lang="en-US" b="1" dirty="0"/>
              <a:t>MODIS L1B algorithm changes and LUT delivered by MCST</a:t>
            </a:r>
          </a:p>
          <a:p>
            <a:pPr marL="657225" lvl="1" indent="-257175">
              <a:buFontTx/>
              <a:buChar char="•"/>
            </a:pPr>
            <a:r>
              <a:rPr lang="en-US" b="1" dirty="0"/>
              <a:t>Integration of C7 L1 PGEs and downstream select set of C61 L2 atmosphere and land PGEs completed</a:t>
            </a:r>
          </a:p>
          <a:p>
            <a:pPr marL="657225" lvl="1" indent="-257175">
              <a:buFontTx/>
              <a:buChar char="•"/>
            </a:pPr>
            <a:r>
              <a:rPr lang="en-US" b="1" dirty="0"/>
              <a:t>Science test in progress for atmosphere, expected to complete in May 2023.</a:t>
            </a:r>
          </a:p>
          <a:p>
            <a:pPr marL="657225" lvl="1" indent="-257175">
              <a:buFontTx/>
              <a:buChar char="•"/>
            </a:pPr>
            <a:r>
              <a:rPr lang="en-US" b="1" dirty="0"/>
              <a:t>Science test for land expected to start in May 2023</a:t>
            </a:r>
          </a:p>
          <a:p>
            <a:pPr marL="657225" lvl="1" indent="-257175">
              <a:buFontTx/>
              <a:buChar char="•"/>
            </a:pPr>
            <a:r>
              <a:rPr lang="en-US" b="1" dirty="0"/>
              <a:t>Geolocation change delivery in June 2023</a:t>
            </a:r>
          </a:p>
          <a:p>
            <a:pPr marL="257175" indent="-257175">
              <a:spcBef>
                <a:spcPct val="20000"/>
              </a:spcBef>
              <a:buFontTx/>
              <a:buChar char="•"/>
            </a:pPr>
            <a:r>
              <a:rPr lang="en-US" b="1" dirty="0"/>
              <a:t>C7 Atmosphere reprocessing (early 2024 – fall 2024)</a:t>
            </a:r>
          </a:p>
          <a:p>
            <a:pPr marL="657225" lvl="1" indent="-257175">
              <a:buFontTx/>
              <a:buChar char="•"/>
            </a:pPr>
            <a:r>
              <a:rPr lang="en-US" b="1" dirty="0"/>
              <a:t>Algorithm change delivery and integration in progress</a:t>
            </a:r>
          </a:p>
          <a:p>
            <a:pPr marL="257175" indent="-257175">
              <a:spcBef>
                <a:spcPct val="20000"/>
              </a:spcBef>
              <a:buFontTx/>
              <a:buChar char="•"/>
            </a:pPr>
            <a:r>
              <a:rPr lang="en-US" b="1" dirty="0"/>
              <a:t>C7 Land reprocessing (late 2024 – early 2026)</a:t>
            </a:r>
          </a:p>
          <a:p>
            <a:pPr marL="657225" lvl="1" indent="-257175">
              <a:buFontTx/>
              <a:buChar char="•"/>
            </a:pPr>
            <a:r>
              <a:rPr lang="en-US" b="1" dirty="0"/>
              <a:t>Currently in planning</a:t>
            </a:r>
          </a:p>
          <a:p>
            <a:pPr marL="257175" indent="-257175">
              <a:buFontTx/>
              <a:buChar char="•"/>
            </a:pPr>
            <a:r>
              <a:rPr lang="en-US" b="1" dirty="0"/>
              <a:t>Factors driving the collection reprocessing schedule</a:t>
            </a:r>
          </a:p>
          <a:p>
            <a:pPr marL="657225" lvl="1" indent="-257175">
              <a:buFontTx/>
              <a:buChar char="•"/>
            </a:pPr>
            <a:r>
              <a:rPr lang="en-US" b="1" dirty="0"/>
              <a:t>Science Team funding</a:t>
            </a:r>
          </a:p>
          <a:p>
            <a:pPr marL="657225" lvl="1" indent="-257175">
              <a:buFontTx/>
              <a:buChar char="•"/>
            </a:pPr>
            <a:r>
              <a:rPr lang="en-US" b="1" dirty="0"/>
              <a:t>Number of changes and change delivery </a:t>
            </a:r>
          </a:p>
          <a:p>
            <a:pPr marL="657225" lvl="1" indent="-257175">
              <a:buFontTx/>
              <a:buChar char="•"/>
            </a:pPr>
            <a:r>
              <a:rPr lang="en-US" b="1" dirty="0"/>
              <a:t>Science tests at SCF and MODAPS</a:t>
            </a:r>
          </a:p>
          <a:p>
            <a:pPr marL="657225" lvl="1" indent="-257175">
              <a:buFontTx/>
              <a:buChar char="•"/>
            </a:pP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442720" cy="36512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May 1-4, 2023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A83CFCF-D975-4D3B-833D-B556DA5E7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" y="6053329"/>
            <a:ext cx="7924800" cy="381771"/>
          </a:xfrm>
          <a:prstGeom prst="rect">
            <a:avLst/>
          </a:prstGeom>
          <a:solidFill>
            <a:srgbClr val="0099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b="1" dirty="0">
                <a:solidFill>
                  <a:schemeClr val="bg1"/>
                </a:solidFill>
                <a:latin typeface="Calibri" pitchFamily="34" charset="0"/>
              </a:rPr>
              <a:t>Details at Panel 4: MODIS Collection V7  and End of Mission processing</a:t>
            </a:r>
          </a:p>
        </p:txBody>
      </p:sp>
    </p:spTree>
    <p:extLst>
      <p:ext uri="{BB962C8B-B14F-4D97-AF65-F5344CB8AC3E}">
        <p14:creationId xmlns:p14="http://schemas.microsoft.com/office/powerpoint/2010/main" val="1060701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VIIRS (C1 and C2) Processing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60" y="995680"/>
            <a:ext cx="8686800" cy="5516880"/>
          </a:xfrm>
        </p:spPr>
        <p:txBody>
          <a:bodyPr>
            <a:normAutofit fontScale="77500" lnSpcReduction="20000"/>
          </a:bodyPr>
          <a:lstStyle/>
          <a:p>
            <a:pPr marL="257175" indent="-257175">
              <a:spcBef>
                <a:spcPct val="20000"/>
              </a:spcBef>
              <a:buFontTx/>
              <a:buChar char="•"/>
            </a:pPr>
            <a:r>
              <a:rPr lang="en-US" b="1" dirty="0"/>
              <a:t>SNPP VIIRS (C1 and C2)</a:t>
            </a:r>
          </a:p>
          <a:p>
            <a:pPr marL="657225" lvl="1" indent="-257175">
              <a:buFontTx/>
              <a:buChar char="•"/>
            </a:pP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Leading edge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lags current day by a day or two except for maneuver days</a:t>
            </a:r>
          </a:p>
          <a:p>
            <a:pPr marL="657225" lvl="1" indent="-257175">
              <a:buFontTx/>
              <a:buChar char="•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C2 reprocessing of L1 completed in Aug 2022</a:t>
            </a:r>
          </a:p>
          <a:p>
            <a:pPr marL="657225" lvl="1" indent="-257175">
              <a:buFontTx/>
              <a:buChar char="•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C2 land reprocessing completed recently for the mission period 2018 – current date. Reprocessing of early mission period in progress.</a:t>
            </a:r>
          </a:p>
          <a:p>
            <a:pPr marL="657225" lvl="1" indent="-257175">
              <a:buFontTx/>
              <a:buChar char="•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C1 processing to continue for at least six months after completion of C2 reprocessing (i.e. through at least end of 2023) </a:t>
            </a:r>
          </a:p>
          <a:p>
            <a:pPr marL="257175" indent="-257175">
              <a:buFontTx/>
              <a:buChar char="•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J1/NOAA-20 VIIRS (C2)</a:t>
            </a:r>
          </a:p>
          <a:p>
            <a:pPr marL="657225" lvl="1" indent="-257175">
              <a:buFontTx/>
              <a:buChar char="•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Processing of L1 and land products in AS 3194 as experimental version, never released to public. To be decommissioned in May 2023.</a:t>
            </a:r>
          </a:p>
          <a:p>
            <a:pPr marL="657225" lvl="1" indent="-257175">
              <a:buFontTx/>
              <a:buChar char="•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C2 and C2.1 version of  L1 available to public. C2 version of L1 to be decommissioned soon.</a:t>
            </a:r>
          </a:p>
          <a:p>
            <a:pPr marL="657225" lvl="1" indent="-257175">
              <a:buFontTx/>
              <a:buChar char="•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C2 land reprocessing completed recently – used C2.1 version of L1.</a:t>
            </a:r>
          </a:p>
          <a:p>
            <a:pPr marL="257175" indent="-257175">
              <a:buFontTx/>
              <a:buChar char="•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J2/NOAA-21 VIIRS (C2)</a:t>
            </a:r>
          </a:p>
          <a:p>
            <a:pPr marL="657225" lvl="1" indent="-257175">
              <a:buFontTx/>
              <a:buChar char="•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Processing of L1 and land products in progress in AS 4014 of LAADS – products are experimental and use C2 algorithms and VCST delivered incremental versions of LUTs.</a:t>
            </a:r>
          </a:p>
          <a:p>
            <a:pPr marL="657225" lvl="1" indent="-257175">
              <a:buFontTx/>
              <a:buChar char="•"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Operational C2 reprocessing of L1 and land products for public release is pending LDOPE and land science team’s evaluation and approval of L1 and land product performance.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Nov 19 - 21, 2019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MODIS VIIRS Scince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520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974" y="30684"/>
            <a:ext cx="6350580" cy="792276"/>
          </a:xfrm>
        </p:spPr>
        <p:txBody>
          <a:bodyPr>
            <a:normAutofit/>
          </a:bodyPr>
          <a:lstStyle/>
          <a:p>
            <a:r>
              <a:rPr lang="en-US" sz="2800" b="1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" y="1050677"/>
            <a:ext cx="8881368" cy="530567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MODIS (Terra, Aqua and Combined)</a:t>
            </a:r>
          </a:p>
          <a:p>
            <a:pPr lvl="1"/>
            <a:r>
              <a:rPr lang="en-US" dirty="0"/>
              <a:t>C61 Forward processing is nominal.</a:t>
            </a:r>
          </a:p>
          <a:p>
            <a:pPr lvl="1"/>
            <a:r>
              <a:rPr lang="en-US" dirty="0"/>
              <a:t>C7 L1 reprocessing expected to start early 2024, followed by atmosphere and land.</a:t>
            </a:r>
          </a:p>
          <a:p>
            <a:r>
              <a:rPr lang="en-US" b="1" dirty="0"/>
              <a:t>VIIRS (SNPP)</a:t>
            </a:r>
          </a:p>
          <a:p>
            <a:pPr lvl="1"/>
            <a:r>
              <a:rPr lang="en-US" dirty="0"/>
              <a:t>Forward processing includes C1 and C2.</a:t>
            </a:r>
          </a:p>
          <a:p>
            <a:pPr lvl="1"/>
            <a:r>
              <a:rPr lang="en-US" dirty="0"/>
              <a:t>C2 land reprocessing of 2018 – current completed, early mission period of SNPP in progress.</a:t>
            </a:r>
          </a:p>
          <a:p>
            <a:pPr lvl="1"/>
            <a:r>
              <a:rPr lang="en-US" dirty="0"/>
              <a:t>C1 processing to be decommissioned end of 2023 or early 2024.</a:t>
            </a:r>
          </a:p>
          <a:p>
            <a:r>
              <a:rPr lang="en-US" b="1" dirty="0"/>
              <a:t>VIIRS (J1/NOAA-20)</a:t>
            </a:r>
          </a:p>
          <a:p>
            <a:pPr lvl="1"/>
            <a:r>
              <a:rPr lang="en-US" dirty="0"/>
              <a:t>C2.1 L1 is the latest version available to public.</a:t>
            </a:r>
          </a:p>
          <a:p>
            <a:pPr lvl="1"/>
            <a:r>
              <a:rPr lang="en-US" dirty="0"/>
              <a:t>Recently completed C2 land reprocessing used C2.1 L1 products.  </a:t>
            </a:r>
          </a:p>
          <a:p>
            <a:r>
              <a:rPr lang="en-US" b="1" dirty="0"/>
              <a:t>VIIRS (J2/NOAA-21)</a:t>
            </a:r>
          </a:p>
          <a:p>
            <a:pPr lvl="1"/>
            <a:r>
              <a:rPr lang="en-US" dirty="0"/>
              <a:t>Experimental version of L1 and land products in AS 4014</a:t>
            </a:r>
          </a:p>
          <a:p>
            <a:pPr lvl="1"/>
            <a:r>
              <a:rPr lang="en-US" dirty="0"/>
              <a:t>Reprocessing of operational C2 version of L1 and land product for public release is awaiting science teams review and approval of L1 and land product performance.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524000" cy="365125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May 1-4, 2023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MODIS VIIRS Science Team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6F11-A39A-294D-A59D-6180D50ED29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522688"/>
      </p:ext>
    </p:extLst>
  </p:cSld>
  <p:clrMapOvr>
    <a:masterClrMapping/>
  </p:clrMapOvr>
</p:sld>
</file>

<file path=ppt/theme/theme1.xml><?xml version="1.0" encoding="utf-8"?>
<a:theme xmlns:a="http://schemas.openxmlformats.org/drawingml/2006/main" name="NPP_F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NPP_FOR.potx</Template>
  <TotalTime>7744</TotalTime>
  <Words>687</Words>
  <Application>Microsoft Office PowerPoint</Application>
  <PresentationFormat>On-screen Show (4:3)</PresentationFormat>
  <Paragraphs>82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NPP_FOR</vt:lpstr>
      <vt:lpstr>PowerPoint Presentation</vt:lpstr>
      <vt:lpstr>Outline</vt:lpstr>
      <vt:lpstr>MODIS C61 Forward processing</vt:lpstr>
      <vt:lpstr>MODIS C7 Reprocessing Plan (Tentative)</vt:lpstr>
      <vt:lpstr>VIIRS (C1 and C2) Processing Status</vt:lpstr>
      <vt:lpstr>Conclusion</vt:lpstr>
    </vt:vector>
  </TitlesOfParts>
  <Company>Lockheed Martin IS&amp;GS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</dc:title>
  <dc:creator>Richard Ullman</dc:creator>
  <cp:lastModifiedBy>Devadiga, Sadashiva (GSFC-6190)</cp:lastModifiedBy>
  <cp:revision>608</cp:revision>
  <cp:lastPrinted>2018-10-12T14:43:04Z</cp:lastPrinted>
  <dcterms:created xsi:type="dcterms:W3CDTF">2016-06-02T14:25:09Z</dcterms:created>
  <dcterms:modified xsi:type="dcterms:W3CDTF">2023-05-01T14:22:33Z</dcterms:modified>
</cp:coreProperties>
</file>