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8" r:id="rId5"/>
  </p:sldMasterIdLst>
  <p:notesMasterIdLst>
    <p:notesMasterId r:id="rId30"/>
  </p:notesMasterIdLst>
  <p:handoutMasterIdLst>
    <p:handoutMasterId r:id="rId31"/>
  </p:handoutMasterIdLst>
  <p:sldIdLst>
    <p:sldId id="256" r:id="rId6"/>
    <p:sldId id="257" r:id="rId7"/>
    <p:sldId id="258" r:id="rId8"/>
    <p:sldId id="288" r:id="rId9"/>
    <p:sldId id="287" r:id="rId10"/>
    <p:sldId id="259" r:id="rId11"/>
    <p:sldId id="260" r:id="rId12"/>
    <p:sldId id="273" r:id="rId13"/>
    <p:sldId id="295" r:id="rId14"/>
    <p:sldId id="261" r:id="rId15"/>
    <p:sldId id="262" r:id="rId16"/>
    <p:sldId id="263" r:id="rId17"/>
    <p:sldId id="264" r:id="rId18"/>
    <p:sldId id="1152" r:id="rId19"/>
    <p:sldId id="1153" r:id="rId20"/>
    <p:sldId id="1154" r:id="rId21"/>
    <p:sldId id="265" r:id="rId22"/>
    <p:sldId id="267" r:id="rId23"/>
    <p:sldId id="274" r:id="rId24"/>
    <p:sldId id="266" r:id="rId25"/>
    <p:sldId id="289" r:id="rId26"/>
    <p:sldId id="292" r:id="rId27"/>
    <p:sldId id="294" r:id="rId28"/>
    <p:sldId id="290" r:id="rId29"/>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7EA209-7B67-09AA-6228-E3246B030C82}" name="Daniel Link" initials="DL" userId="S::daniel.link@ssaihq.com::83621134-11e2-49c4-86ef-50ac822ae037" providerId="AD"/>
  <p188:author id="{EB1AF624-99AF-6B3D-2E16-26C84F3E2CB2}" name="Sarah Schwenger" initials="SS" userId="S::sarah.schwenger@ssaihq.com::d2e75530-12a8-42a9-942b-90c4d5242ab9" providerId="AD"/>
  <p188:author id="{B0489A67-0183-47EB-133C-767FA021FFD6}" name="Emily Aldoretta" initials="EA" userId="S::emily.aldoretta@ssaihq.com::d74c4251-e654-403f-ad43-b8088f3961cc" providerId="AD"/>
  <p188:author id="{0F891A6C-EBB6-4E59-D45D-7D7D0C91ED1C}" name="Truman Wilson" initials="TW" userId="S::truman.wilson@ssaihq.com::5bb32e2e-25dc-4d13-b7cd-edab113590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Aldoretta" initials="EA" lastIdx="8" clrIdx="0">
    <p:extLst>
      <p:ext uri="{19B8F6BF-5375-455C-9EA6-DF929625EA0E}">
        <p15:presenceInfo xmlns:p15="http://schemas.microsoft.com/office/powerpoint/2012/main" userId="S::emily.aldoretta@ssaihq.com::d74c4251-e654-403f-ad43-b8088f3961cc" providerId="AD"/>
      </p:ext>
    </p:extLst>
  </p:cmAuthor>
  <p:cmAuthor id="2" name="Sarah Henderson" initials="SH" lastIdx="1" clrIdx="1">
    <p:extLst>
      <p:ext uri="{19B8F6BF-5375-455C-9EA6-DF929625EA0E}">
        <p15:presenceInfo xmlns:p15="http://schemas.microsoft.com/office/powerpoint/2012/main" userId="S::sarah.henderson@ssaihq.com::4f1a1f10-c67a-4a29-9c60-bdefb8bc0b63" providerId="AD"/>
      </p:ext>
    </p:extLst>
  </p:cmAuthor>
  <p:cmAuthor id="3" name="Daniel Link" initials="DL" lastIdx="1" clrIdx="2">
    <p:extLst>
      <p:ext uri="{19B8F6BF-5375-455C-9EA6-DF929625EA0E}">
        <p15:presenceInfo xmlns:p15="http://schemas.microsoft.com/office/powerpoint/2012/main" userId="S::daniel.link@ssaihq.com::83621134-11e2-49c4-86ef-50ac822ae0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F0F"/>
    <a:srgbClr val="4848B9"/>
    <a:srgbClr val="0000CC"/>
    <a:srgbClr val="CDD4E5"/>
    <a:srgbClr val="E1E5EF"/>
    <a:srgbClr val="D4DAE8"/>
    <a:srgbClr val="C6CEE0"/>
    <a:srgbClr val="EAEEF6"/>
    <a:srgbClr val="F4F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4D31A-9D6D-44DC-BB9C-93C0AC15E982}" v="393" dt="2023-04-20T18:01:17.068"/>
    <p1510:client id="{A01E591A-AE5F-7A31-3459-8850291DE2F6}" v="5" dt="2023-04-20T17:51:26.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563" autoAdjust="0"/>
  </p:normalViewPr>
  <p:slideViewPr>
    <p:cSldViewPr snapToGrid="0">
      <p:cViewPr varScale="1">
        <p:scale>
          <a:sx n="34" d="100"/>
          <a:sy n="34" d="100"/>
        </p:scale>
        <p:origin x="1828"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661B1881-F6A3-4FA6-B2A3-E4E7F215680B}" type="datetimeFigureOut">
              <a:rPr lang="en-US" smtClean="0"/>
              <a:pPr/>
              <a:t>4/26/2023</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382F9EF9-3356-4C5F-AABC-2D2E73DCB366}" type="slidenum">
              <a:rPr lang="en-US" smtClean="0"/>
              <a:pPr/>
              <a:t>‹#›</a:t>
            </a:fld>
            <a:endParaRPr lang="en-US"/>
          </a:p>
        </p:txBody>
      </p:sp>
    </p:spTree>
    <p:extLst>
      <p:ext uri="{BB962C8B-B14F-4D97-AF65-F5344CB8AC3E}">
        <p14:creationId xmlns:p14="http://schemas.microsoft.com/office/powerpoint/2010/main" val="3724776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8090786E-ECBB-46CA-A850-F3020FB3A206}" type="datetimeFigureOut">
              <a:rPr lang="en-US" smtClean="0"/>
              <a:pPr/>
              <a:t>4/26/2023</a:t>
            </a:fld>
            <a:endParaRPr lang="en-US"/>
          </a:p>
        </p:txBody>
      </p:sp>
      <p:sp>
        <p:nvSpPr>
          <p:cNvPr id="4" name="Slide Image Placeholder 3"/>
          <p:cNvSpPr>
            <a:spLocks noGrp="1" noRot="1" noChangeAspect="1"/>
          </p:cNvSpPr>
          <p:nvPr>
            <p:ph type="sldImg" idx="2"/>
          </p:nvPr>
        </p:nvSpPr>
        <p:spPr>
          <a:xfrm>
            <a:off x="398463" y="693738"/>
            <a:ext cx="6157912"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5F557D60-6EAF-4B33-B250-3815C43E9B1E}" type="slidenum">
              <a:rPr lang="en-US" smtClean="0"/>
              <a:pPr/>
              <a:t>‹#›</a:t>
            </a:fld>
            <a:endParaRPr lang="en-US"/>
          </a:p>
        </p:txBody>
      </p:sp>
    </p:spTree>
    <p:extLst>
      <p:ext uri="{BB962C8B-B14F-4D97-AF65-F5344CB8AC3E}">
        <p14:creationId xmlns:p14="http://schemas.microsoft.com/office/powerpoint/2010/main" val="212516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ACFCC07D-6364-4E6D-BE08-A0F54F44CB90}" type="slidenum">
              <a:rPr lang="en-US" sz="1200" b="0" strike="noStrike" spc="-1">
                <a:solidFill>
                  <a:srgbClr val="000000"/>
                </a:solidFill>
                <a:uFill>
                  <a:solidFill>
                    <a:srgbClr val="FFFFFF"/>
                  </a:solidFill>
                </a:uFill>
                <a:latin typeface="Times New Roman"/>
                <a:ea typeface="+mn-ea"/>
              </a:rPr>
              <a:t>1</a:t>
            </a:fld>
            <a:endParaRPr lang="en-US" sz="1200" b="0" strike="noStrike" spc="-1">
              <a:solidFill>
                <a:srgbClr val="000000"/>
              </a:solidFill>
              <a:uFill>
                <a:solidFill>
                  <a:srgbClr val="FFFFFF"/>
                </a:solidFill>
              </a:uFill>
              <a:latin typeface="Arial"/>
            </a:endParaRPr>
          </a:p>
        </p:txBody>
      </p:sp>
      <p:sp>
        <p:nvSpPr>
          <p:cNvPr id="349" name="CustomShape 2"/>
          <p:cNvSpPr/>
          <p:nvPr/>
        </p:nvSpPr>
        <p:spPr>
          <a:xfrm>
            <a:off x="1227600" y="702360"/>
            <a:ext cx="4498200" cy="34639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50"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902697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437E376D-9C2E-4C10-B290-9E8BDFFC2764}" type="slidenum">
              <a:rPr lang="en-US" sz="1200" b="0" strike="noStrike" spc="-1">
                <a:solidFill>
                  <a:srgbClr val="000000"/>
                </a:solidFill>
                <a:uFill>
                  <a:solidFill>
                    <a:srgbClr val="FFFFFF"/>
                  </a:solidFill>
                </a:uFill>
                <a:latin typeface="Times New Roman"/>
                <a:ea typeface="+mn-ea"/>
              </a:rPr>
              <a:t>11</a:t>
            </a:fld>
            <a:endParaRPr lang="en-US" sz="1200" b="0" strike="noStrike" spc="-1">
              <a:solidFill>
                <a:srgbClr val="000000"/>
              </a:solidFill>
              <a:uFill>
                <a:solidFill>
                  <a:srgbClr val="FFFFFF"/>
                </a:solidFill>
              </a:uFill>
              <a:latin typeface="Arial"/>
            </a:endParaRPr>
          </a:p>
        </p:txBody>
      </p:sp>
      <p:sp>
        <p:nvSpPr>
          <p:cNvPr id="367" name="CustomShape 2"/>
          <p:cNvSpPr/>
          <p:nvPr/>
        </p:nvSpPr>
        <p:spPr>
          <a:xfrm>
            <a:off x="1227600" y="702360"/>
            <a:ext cx="4488480" cy="345276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68"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109357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134385A8-ED1E-40F5-ABC0-CEE31F7BEA59}" type="slidenum">
              <a:rPr lang="en-US" sz="1200" b="0" strike="noStrike" spc="-1">
                <a:solidFill>
                  <a:srgbClr val="000000"/>
                </a:solidFill>
                <a:uFill>
                  <a:solidFill>
                    <a:srgbClr val="FFFFFF"/>
                  </a:solidFill>
                </a:uFill>
                <a:latin typeface="Times New Roman"/>
                <a:ea typeface="+mn-ea"/>
              </a:rPr>
              <a:t>12</a:t>
            </a:fld>
            <a:endParaRPr lang="en-US" sz="1200" b="0" strike="noStrike" spc="-1">
              <a:solidFill>
                <a:srgbClr val="000000"/>
              </a:solidFill>
              <a:uFill>
                <a:solidFill>
                  <a:srgbClr val="FFFFFF"/>
                </a:solidFill>
              </a:uFill>
              <a:latin typeface="Arial"/>
            </a:endParaRPr>
          </a:p>
        </p:txBody>
      </p:sp>
      <p:sp>
        <p:nvSpPr>
          <p:cNvPr id="370" name="CustomShape 2"/>
          <p:cNvSpPr/>
          <p:nvPr/>
        </p:nvSpPr>
        <p:spPr>
          <a:xfrm>
            <a:off x="1227600" y="702360"/>
            <a:ext cx="4498200" cy="34639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71"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904160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557D60-6EAF-4B33-B250-3815C43E9B1E}" type="slidenum">
              <a:rPr lang="en-US" smtClean="0"/>
              <a:pPr/>
              <a:t>13</a:t>
            </a:fld>
            <a:endParaRPr lang="en-US"/>
          </a:p>
        </p:txBody>
      </p:sp>
    </p:spTree>
    <p:extLst>
      <p:ext uri="{BB962C8B-B14F-4D97-AF65-F5344CB8AC3E}">
        <p14:creationId xmlns:p14="http://schemas.microsoft.com/office/powerpoint/2010/main" val="2462172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9F20868C-8AA0-440A-BB76-3B95AAF8974E}" type="slidenum">
              <a:rPr kumimoji="0" lang="en-US" sz="1200" b="0" i="0" u="none" strike="noStrike" kern="1200" cap="none" spc="-1" normalizeH="0" baseline="0" noProof="0">
                <a:ln>
                  <a:noFill/>
                </a:ln>
                <a:solidFill>
                  <a:srgbClr val="000000"/>
                </a:solidFill>
                <a:effectLst/>
                <a:uLnTx/>
                <a:uFill>
                  <a:solidFill>
                    <a:srgbClr val="FFFFFF"/>
                  </a:solidFill>
                </a:uFill>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1" normalizeH="0" baseline="0" noProof="0">
              <a:ln>
                <a:noFill/>
              </a:ln>
              <a:solidFill>
                <a:srgbClr val="000000"/>
              </a:solidFill>
              <a:effectLst/>
              <a:uLnTx/>
              <a:uFill>
                <a:solidFill>
                  <a:srgbClr val="FFFFFF"/>
                </a:solidFill>
              </a:uFill>
              <a:latin typeface="Arial"/>
              <a:ea typeface="+mn-ea"/>
              <a:cs typeface="+mn-cs"/>
            </a:endParaRPr>
          </a:p>
        </p:txBody>
      </p:sp>
      <p:sp>
        <p:nvSpPr>
          <p:cNvPr id="355" name="CustomShape 2"/>
          <p:cNvSpPr/>
          <p:nvPr/>
        </p:nvSpPr>
        <p:spPr>
          <a:xfrm>
            <a:off x="1227600" y="702360"/>
            <a:ext cx="4498200" cy="34639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56" name="PlaceHolder 3"/>
          <p:cNvSpPr>
            <a:spLocks noGrp="1"/>
          </p:cNvSpPr>
          <p:nvPr>
            <p:ph type="body"/>
          </p:nvPr>
        </p:nvSpPr>
        <p:spPr>
          <a:xfrm>
            <a:off x="695880" y="4388400"/>
            <a:ext cx="5552280" cy="4145400"/>
          </a:xfrm>
          <a:prstGeom prst="rect">
            <a:avLst/>
          </a:prstGeom>
        </p:spPr>
        <p:txBody>
          <a:bodyPr lIns="92520" tIns="46440" rIns="92520" bIns="46440" anchor="ctr">
            <a:normAutofit fontScale="85000" lnSpcReduction="20000"/>
          </a:bodyPr>
          <a:lstStyle/>
          <a:p>
            <a:endParaRPr lang="en-US" sz="2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881673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9F20868C-8AA0-440A-BB76-3B95AAF8974E}" type="slidenum">
              <a:rPr kumimoji="0" lang="en-US" sz="1200" b="0" i="0" u="none" strike="noStrike" kern="1200" cap="none" spc="-1" normalizeH="0" baseline="0" noProof="0">
                <a:ln>
                  <a:noFill/>
                </a:ln>
                <a:solidFill>
                  <a:srgbClr val="000000"/>
                </a:solidFill>
                <a:effectLst/>
                <a:uLnTx/>
                <a:uFill>
                  <a:solidFill>
                    <a:srgbClr val="FFFFFF"/>
                  </a:solidFill>
                </a:uFill>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1" normalizeH="0" baseline="0" noProof="0">
              <a:ln>
                <a:noFill/>
              </a:ln>
              <a:solidFill>
                <a:srgbClr val="000000"/>
              </a:solidFill>
              <a:effectLst/>
              <a:uLnTx/>
              <a:uFill>
                <a:solidFill>
                  <a:srgbClr val="FFFFFF"/>
                </a:solidFill>
              </a:uFill>
              <a:latin typeface="Arial"/>
              <a:ea typeface="+mn-ea"/>
              <a:cs typeface="+mn-cs"/>
            </a:endParaRPr>
          </a:p>
        </p:txBody>
      </p:sp>
      <p:sp>
        <p:nvSpPr>
          <p:cNvPr id="355" name="CustomShape 2"/>
          <p:cNvSpPr/>
          <p:nvPr/>
        </p:nvSpPr>
        <p:spPr>
          <a:xfrm>
            <a:off x="1227600" y="702360"/>
            <a:ext cx="4498200" cy="34639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56"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838038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9F20868C-8AA0-440A-BB76-3B95AAF8974E}" type="slidenum">
              <a:rPr kumimoji="0" lang="en-US" sz="1200" b="0" i="0" u="none" strike="noStrike" kern="1200" cap="none" spc="-1" normalizeH="0" baseline="0" noProof="0">
                <a:ln>
                  <a:noFill/>
                </a:ln>
                <a:solidFill>
                  <a:srgbClr val="000000"/>
                </a:solidFill>
                <a:effectLst/>
                <a:uLnTx/>
                <a:uFill>
                  <a:solidFill>
                    <a:srgbClr val="FFFFFF"/>
                  </a:solidFill>
                </a:uFill>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1" normalizeH="0" baseline="0" noProof="0">
              <a:ln>
                <a:noFill/>
              </a:ln>
              <a:solidFill>
                <a:srgbClr val="000000"/>
              </a:solidFill>
              <a:effectLst/>
              <a:uLnTx/>
              <a:uFill>
                <a:solidFill>
                  <a:srgbClr val="FFFFFF"/>
                </a:solidFill>
              </a:uFill>
              <a:latin typeface="Arial"/>
              <a:ea typeface="+mn-ea"/>
              <a:cs typeface="+mn-cs"/>
            </a:endParaRPr>
          </a:p>
        </p:txBody>
      </p:sp>
      <p:sp>
        <p:nvSpPr>
          <p:cNvPr id="355" name="CustomShape 2"/>
          <p:cNvSpPr/>
          <p:nvPr/>
        </p:nvSpPr>
        <p:spPr>
          <a:xfrm>
            <a:off x="1227600" y="702360"/>
            <a:ext cx="4498200" cy="34639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56"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360348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69229518-9C72-4B8D-AAD9-BF7147167AF0}" type="slidenum">
              <a:rPr lang="en-US" sz="1200" b="0" strike="noStrike" spc="-1">
                <a:solidFill>
                  <a:srgbClr val="000000"/>
                </a:solidFill>
                <a:uFill>
                  <a:solidFill>
                    <a:srgbClr val="FFFFFF"/>
                  </a:solidFill>
                </a:uFill>
                <a:latin typeface="Times New Roman"/>
                <a:ea typeface="+mn-ea"/>
              </a:rPr>
              <a:t>20</a:t>
            </a:fld>
            <a:endParaRPr lang="en-US" sz="1200" b="0" strike="noStrike" spc="-1">
              <a:solidFill>
                <a:srgbClr val="000000"/>
              </a:solidFill>
              <a:uFill>
                <a:solidFill>
                  <a:srgbClr val="FFFFFF"/>
                </a:solidFill>
              </a:uFill>
              <a:latin typeface="Arial"/>
            </a:endParaRPr>
          </a:p>
        </p:txBody>
      </p:sp>
      <p:sp>
        <p:nvSpPr>
          <p:cNvPr id="373" name="CustomShape 2"/>
          <p:cNvSpPr/>
          <p:nvPr/>
        </p:nvSpPr>
        <p:spPr>
          <a:xfrm>
            <a:off x="1227600" y="702360"/>
            <a:ext cx="4496760" cy="34621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74"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7680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7A620399-8ACC-4B66-B34A-82B3C40CDBB4}" type="slidenum">
              <a:rPr lang="en-US" sz="1200" b="0" strike="noStrike" spc="-1">
                <a:solidFill>
                  <a:srgbClr val="000000"/>
                </a:solidFill>
                <a:uFill>
                  <a:solidFill>
                    <a:srgbClr val="FFFFFF"/>
                  </a:solidFill>
                </a:uFill>
                <a:latin typeface="Times New Roman"/>
                <a:ea typeface="+mn-ea"/>
              </a:rPr>
              <a:t>21</a:t>
            </a:fld>
            <a:endParaRPr lang="en-US" sz="1200" b="0" strike="noStrike" spc="-1">
              <a:solidFill>
                <a:srgbClr val="000000"/>
              </a:solidFill>
              <a:uFill>
                <a:solidFill>
                  <a:srgbClr val="FFFFFF"/>
                </a:solidFill>
              </a:uFill>
              <a:latin typeface="Arial"/>
            </a:endParaRPr>
          </a:p>
        </p:txBody>
      </p:sp>
      <p:sp>
        <p:nvSpPr>
          <p:cNvPr id="376" name="CustomShape 2"/>
          <p:cNvSpPr/>
          <p:nvPr/>
        </p:nvSpPr>
        <p:spPr>
          <a:xfrm>
            <a:off x="1227600" y="702360"/>
            <a:ext cx="4498200" cy="34639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77"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06916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C3334C2D-6DCF-478E-BB4A-1E887A742239}" type="slidenum">
              <a:rPr lang="en-US" sz="1200" b="0" strike="noStrike" spc="-1">
                <a:solidFill>
                  <a:srgbClr val="000000"/>
                </a:solidFill>
                <a:uFill>
                  <a:solidFill>
                    <a:srgbClr val="FFFFFF"/>
                  </a:solidFill>
                </a:uFill>
                <a:latin typeface="Times New Roman"/>
                <a:ea typeface="+mn-ea"/>
              </a:rPr>
              <a:t>22</a:t>
            </a:fld>
            <a:endParaRPr lang="en-US" sz="1200" b="0" strike="noStrike" spc="-1">
              <a:solidFill>
                <a:srgbClr val="000000"/>
              </a:solidFill>
              <a:uFill>
                <a:solidFill>
                  <a:srgbClr val="FFFFFF"/>
                </a:solidFill>
              </a:uFill>
              <a:latin typeface="Arial"/>
            </a:endParaRPr>
          </a:p>
        </p:txBody>
      </p:sp>
      <p:sp>
        <p:nvSpPr>
          <p:cNvPr id="385" name="CustomShape 2"/>
          <p:cNvSpPr/>
          <p:nvPr/>
        </p:nvSpPr>
        <p:spPr>
          <a:xfrm>
            <a:off x="1227600" y="702360"/>
            <a:ext cx="4498200" cy="34639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86"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504529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C3334C2D-6DCF-478E-BB4A-1E887A742239}" type="slidenum">
              <a:rPr lang="en-US" sz="1200" b="0" strike="noStrike" spc="-1">
                <a:solidFill>
                  <a:srgbClr val="000000"/>
                </a:solidFill>
                <a:uFill>
                  <a:solidFill>
                    <a:srgbClr val="FFFFFF"/>
                  </a:solidFill>
                </a:uFill>
                <a:latin typeface="Times New Roman"/>
                <a:ea typeface="+mn-ea"/>
              </a:rPr>
              <a:t>23</a:t>
            </a:fld>
            <a:endParaRPr lang="en-US" sz="1200" b="0" strike="noStrike" spc="-1">
              <a:solidFill>
                <a:srgbClr val="000000"/>
              </a:solidFill>
              <a:uFill>
                <a:solidFill>
                  <a:srgbClr val="FFFFFF"/>
                </a:solidFill>
              </a:uFill>
              <a:latin typeface="Arial"/>
            </a:endParaRPr>
          </a:p>
        </p:txBody>
      </p:sp>
      <p:sp>
        <p:nvSpPr>
          <p:cNvPr id="385" name="CustomShape 2"/>
          <p:cNvSpPr/>
          <p:nvPr/>
        </p:nvSpPr>
        <p:spPr>
          <a:xfrm>
            <a:off x="1227600" y="702360"/>
            <a:ext cx="4498200" cy="34639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86"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70047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C5771C4F-AB61-4920-88D2-9EE7CA51857C}" type="slidenum">
              <a:rPr lang="en-US" sz="1200" b="0" strike="noStrike" spc="-1">
                <a:solidFill>
                  <a:srgbClr val="000000"/>
                </a:solidFill>
                <a:uFill>
                  <a:solidFill>
                    <a:srgbClr val="FFFFFF"/>
                  </a:solidFill>
                </a:uFill>
                <a:latin typeface="Times New Roman"/>
                <a:ea typeface="+mn-ea"/>
              </a:rPr>
              <a:t>2</a:t>
            </a:fld>
            <a:endParaRPr lang="en-US" sz="1200" b="0" strike="noStrike" spc="-1">
              <a:solidFill>
                <a:srgbClr val="000000"/>
              </a:solidFill>
              <a:uFill>
                <a:solidFill>
                  <a:srgbClr val="FFFFFF"/>
                </a:solidFill>
              </a:uFill>
              <a:latin typeface="Arial"/>
            </a:endParaRPr>
          </a:p>
        </p:txBody>
      </p:sp>
      <p:sp>
        <p:nvSpPr>
          <p:cNvPr id="352" name="CustomShape 2"/>
          <p:cNvSpPr/>
          <p:nvPr/>
        </p:nvSpPr>
        <p:spPr>
          <a:xfrm>
            <a:off x="1227600" y="702360"/>
            <a:ext cx="4488480" cy="345276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53"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117454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C3334C2D-6DCF-478E-BB4A-1E887A742239}" type="slidenum">
              <a:rPr lang="en-US" sz="1200" b="0" strike="noStrike" spc="-1">
                <a:solidFill>
                  <a:srgbClr val="000000"/>
                </a:solidFill>
                <a:uFill>
                  <a:solidFill>
                    <a:srgbClr val="FFFFFF"/>
                  </a:solidFill>
                </a:uFill>
                <a:latin typeface="Times New Roman"/>
                <a:ea typeface="+mn-ea"/>
              </a:rPr>
              <a:t>24</a:t>
            </a:fld>
            <a:endParaRPr lang="en-US" sz="1200" b="0" strike="noStrike" spc="-1">
              <a:solidFill>
                <a:srgbClr val="000000"/>
              </a:solidFill>
              <a:uFill>
                <a:solidFill>
                  <a:srgbClr val="FFFFFF"/>
                </a:solidFill>
              </a:uFill>
              <a:latin typeface="Arial"/>
            </a:endParaRPr>
          </a:p>
        </p:txBody>
      </p:sp>
      <p:sp>
        <p:nvSpPr>
          <p:cNvPr id="385" name="CustomShape 2"/>
          <p:cNvSpPr/>
          <p:nvPr/>
        </p:nvSpPr>
        <p:spPr>
          <a:xfrm>
            <a:off x="1227600" y="702360"/>
            <a:ext cx="4498200" cy="34639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86"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992189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9F20868C-8AA0-440A-BB76-3B95AAF8974E}" type="slidenum">
              <a:rPr lang="en-US" sz="1200" b="0" strike="noStrike" spc="-1">
                <a:solidFill>
                  <a:srgbClr val="000000"/>
                </a:solidFill>
                <a:uFill>
                  <a:solidFill>
                    <a:srgbClr val="FFFFFF"/>
                  </a:solidFill>
                </a:uFill>
                <a:latin typeface="Times New Roman"/>
                <a:ea typeface="+mn-ea"/>
              </a:rPr>
              <a:t>3</a:t>
            </a:fld>
            <a:endParaRPr lang="en-US" sz="1200" b="0" strike="noStrike" spc="-1">
              <a:solidFill>
                <a:srgbClr val="000000"/>
              </a:solidFill>
              <a:uFill>
                <a:solidFill>
                  <a:srgbClr val="FFFFFF"/>
                </a:solidFill>
              </a:uFill>
              <a:latin typeface="Arial"/>
            </a:endParaRPr>
          </a:p>
        </p:txBody>
      </p:sp>
      <p:sp>
        <p:nvSpPr>
          <p:cNvPr id="355" name="CustomShape 2"/>
          <p:cNvSpPr/>
          <p:nvPr/>
        </p:nvSpPr>
        <p:spPr>
          <a:xfrm>
            <a:off x="1227600" y="702360"/>
            <a:ext cx="4498200" cy="34639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56"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881673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C3334C2D-6DCF-478E-BB4A-1E887A742239}" type="slidenum">
              <a:rPr lang="en-US" sz="1200" b="0" strike="noStrike" spc="-1">
                <a:solidFill>
                  <a:srgbClr val="000000"/>
                </a:solidFill>
                <a:uFill>
                  <a:solidFill>
                    <a:srgbClr val="FFFFFF"/>
                  </a:solidFill>
                </a:uFill>
                <a:latin typeface="Times New Roman"/>
                <a:ea typeface="+mn-ea"/>
              </a:rPr>
              <a:t>4</a:t>
            </a:fld>
            <a:endParaRPr lang="en-US" sz="1200" b="0" strike="noStrike" spc="-1">
              <a:solidFill>
                <a:srgbClr val="000000"/>
              </a:solidFill>
              <a:uFill>
                <a:solidFill>
                  <a:srgbClr val="FFFFFF"/>
                </a:solidFill>
              </a:uFill>
              <a:latin typeface="Arial"/>
            </a:endParaRPr>
          </a:p>
        </p:txBody>
      </p:sp>
      <p:sp>
        <p:nvSpPr>
          <p:cNvPr id="385" name="CustomShape 2"/>
          <p:cNvSpPr/>
          <p:nvPr/>
        </p:nvSpPr>
        <p:spPr>
          <a:xfrm>
            <a:off x="1227600" y="702360"/>
            <a:ext cx="4498200" cy="34639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86"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617126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C3334C2D-6DCF-478E-BB4A-1E887A742239}" type="slidenum">
              <a:rPr lang="en-US" sz="1200" b="0" strike="noStrike" spc="-1">
                <a:solidFill>
                  <a:srgbClr val="000000"/>
                </a:solidFill>
                <a:uFill>
                  <a:solidFill>
                    <a:srgbClr val="FFFFFF"/>
                  </a:solidFill>
                </a:uFill>
                <a:latin typeface="Times New Roman"/>
                <a:ea typeface="+mn-ea"/>
              </a:rPr>
              <a:t>5</a:t>
            </a:fld>
            <a:endParaRPr lang="en-US" sz="1200" b="0" strike="noStrike" spc="-1">
              <a:solidFill>
                <a:srgbClr val="000000"/>
              </a:solidFill>
              <a:uFill>
                <a:solidFill>
                  <a:srgbClr val="FFFFFF"/>
                </a:solidFill>
              </a:uFill>
              <a:latin typeface="Arial"/>
            </a:endParaRPr>
          </a:p>
        </p:txBody>
      </p:sp>
      <p:sp>
        <p:nvSpPr>
          <p:cNvPr id="385" name="CustomShape 2"/>
          <p:cNvSpPr/>
          <p:nvPr/>
        </p:nvSpPr>
        <p:spPr>
          <a:xfrm>
            <a:off x="1227600" y="702360"/>
            <a:ext cx="4498200" cy="34639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86"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20206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D264C369-F758-4904-BD8C-B57641DE5B58}" type="slidenum">
              <a:rPr lang="en-US" sz="1200" b="0" strike="noStrike" spc="-1">
                <a:solidFill>
                  <a:srgbClr val="000000"/>
                </a:solidFill>
                <a:uFill>
                  <a:solidFill>
                    <a:srgbClr val="FFFFFF"/>
                  </a:solidFill>
                </a:uFill>
                <a:latin typeface="Times New Roman"/>
                <a:ea typeface="+mn-ea"/>
              </a:rPr>
              <a:t>6</a:t>
            </a:fld>
            <a:endParaRPr lang="en-US" sz="1200" b="0" strike="noStrike" spc="-1">
              <a:solidFill>
                <a:srgbClr val="000000"/>
              </a:solidFill>
              <a:uFill>
                <a:solidFill>
                  <a:srgbClr val="FFFFFF"/>
                </a:solidFill>
              </a:uFill>
              <a:latin typeface="Arial"/>
            </a:endParaRPr>
          </a:p>
        </p:txBody>
      </p:sp>
      <p:sp>
        <p:nvSpPr>
          <p:cNvPr id="358" name="CustomShape 2"/>
          <p:cNvSpPr/>
          <p:nvPr/>
        </p:nvSpPr>
        <p:spPr>
          <a:xfrm>
            <a:off x="1227600" y="702360"/>
            <a:ext cx="4488480" cy="345276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59"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71306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F14C30C2-C6A4-4F28-923D-A0670F93AD40}" type="slidenum">
              <a:rPr lang="en-US" sz="1200" b="0" strike="noStrike" spc="-1">
                <a:solidFill>
                  <a:srgbClr val="000000"/>
                </a:solidFill>
                <a:uFill>
                  <a:solidFill>
                    <a:srgbClr val="FFFFFF"/>
                  </a:solidFill>
                </a:uFill>
                <a:latin typeface="Times New Roman"/>
                <a:ea typeface="+mn-ea"/>
              </a:rPr>
              <a:t>7</a:t>
            </a:fld>
            <a:endParaRPr lang="en-US" sz="1200" b="0" strike="noStrike" spc="-1">
              <a:solidFill>
                <a:srgbClr val="000000"/>
              </a:solidFill>
              <a:uFill>
                <a:solidFill>
                  <a:srgbClr val="FFFFFF"/>
                </a:solidFill>
              </a:uFill>
              <a:latin typeface="Arial"/>
            </a:endParaRPr>
          </a:p>
        </p:txBody>
      </p:sp>
      <p:sp>
        <p:nvSpPr>
          <p:cNvPr id="361" name="CustomShape 2"/>
          <p:cNvSpPr/>
          <p:nvPr/>
        </p:nvSpPr>
        <p:spPr>
          <a:xfrm>
            <a:off x="1227600" y="702360"/>
            <a:ext cx="4498200" cy="34639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62"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789189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60A00D9B-5B50-4B3C-8CBD-5BDBAAE7AFCC}" type="slidenum">
              <a:rPr lang="en-US" sz="1200" b="0" strike="noStrike" spc="-1">
                <a:solidFill>
                  <a:srgbClr val="000000"/>
                </a:solidFill>
                <a:uFill>
                  <a:solidFill>
                    <a:srgbClr val="FFFFFF"/>
                  </a:solidFill>
                </a:uFill>
                <a:latin typeface="Times New Roman"/>
                <a:ea typeface="+mn-ea"/>
              </a:rPr>
              <a:t>8</a:t>
            </a:fld>
            <a:endParaRPr lang="en-US" sz="1200" b="0" strike="noStrike" spc="-1">
              <a:solidFill>
                <a:srgbClr val="000000"/>
              </a:solidFill>
              <a:uFill>
                <a:solidFill>
                  <a:srgbClr val="FFFFFF"/>
                </a:solidFill>
              </a:uFill>
              <a:latin typeface="Arial"/>
            </a:endParaRPr>
          </a:p>
        </p:txBody>
      </p:sp>
      <p:sp>
        <p:nvSpPr>
          <p:cNvPr id="391" name="CustomShape 2"/>
          <p:cNvSpPr/>
          <p:nvPr/>
        </p:nvSpPr>
        <p:spPr>
          <a:xfrm>
            <a:off x="1227600" y="702360"/>
            <a:ext cx="4498200" cy="34639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92"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865424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26F755C9-A3AC-47B4-9295-02016B2A9B18}" type="slidenum">
              <a:rPr lang="en-US" sz="1200" b="0" strike="noStrike" spc="-1">
                <a:solidFill>
                  <a:srgbClr val="000000"/>
                </a:solidFill>
                <a:uFill>
                  <a:solidFill>
                    <a:srgbClr val="FFFFFF"/>
                  </a:solidFill>
                </a:uFill>
                <a:latin typeface="Times New Roman"/>
                <a:ea typeface="+mn-ea"/>
              </a:rPr>
              <a:t>10</a:t>
            </a:fld>
            <a:endParaRPr lang="en-US" sz="1200" b="0" strike="noStrike" spc="-1">
              <a:solidFill>
                <a:srgbClr val="000000"/>
              </a:solidFill>
              <a:uFill>
                <a:solidFill>
                  <a:srgbClr val="FFFFFF"/>
                </a:solidFill>
              </a:uFill>
              <a:latin typeface="Arial"/>
            </a:endParaRPr>
          </a:p>
        </p:txBody>
      </p:sp>
      <p:sp>
        <p:nvSpPr>
          <p:cNvPr id="364" name="CustomShape 2"/>
          <p:cNvSpPr/>
          <p:nvPr/>
        </p:nvSpPr>
        <p:spPr>
          <a:xfrm>
            <a:off x="1227600" y="702360"/>
            <a:ext cx="4488480" cy="345276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65"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146286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810000" y="6356355"/>
            <a:ext cx="4572000" cy="365125"/>
          </a:xfrm>
        </p:spPr>
        <p:txBody>
          <a:bodyPr/>
          <a:lstStyle>
            <a:lvl1pPr>
              <a:defRPr>
                <a:solidFill>
                  <a:srgbClr val="0000CC"/>
                </a:solidFill>
              </a:defRPr>
            </a:lvl1pPr>
          </a:lstStyle>
          <a:p>
            <a:r>
              <a:rPr lang="en-US"/>
              <a:t>MODIS/VIIRS Calibration Workshop – October 2018</a:t>
            </a:r>
          </a:p>
        </p:txBody>
      </p:sp>
      <p:sp>
        <p:nvSpPr>
          <p:cNvPr id="6" name="Slide Number Placeholder 5"/>
          <p:cNvSpPr>
            <a:spLocks noGrp="1"/>
          </p:cNvSpPr>
          <p:nvPr>
            <p:ph type="sldNum" sz="quarter" idx="12"/>
          </p:nvPr>
        </p:nvSpPr>
        <p:spPr/>
        <p:txBody>
          <a:bodyPr/>
          <a:lstStyle/>
          <a:p>
            <a:r>
              <a:rPr lang="en-US"/>
              <a:t>Page </a:t>
            </a:r>
            <a:fld id="{9C1F4F7E-645B-4955-8850-5CA3022054E0}" type="slidenum">
              <a:rPr lang="en-US" smtClean="0"/>
              <a:pPr/>
              <a:t>‹#›</a:t>
            </a:fld>
            <a:endParaRPr lang="en-US"/>
          </a:p>
        </p:txBody>
      </p:sp>
      <p:pic>
        <p:nvPicPr>
          <p:cNvPr id="11" name="Picture 10">
            <a:extLst>
              <a:ext uri="{FF2B5EF4-FFF2-40B4-BE49-F238E27FC236}">
                <a16:creationId xmlns:a16="http://schemas.microsoft.com/office/drawing/2014/main" id="{BBC10D15-DF31-4407-B105-C76F6745B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606" y="5327898"/>
            <a:ext cx="1357564" cy="1028457"/>
          </a:xfrm>
          <a:prstGeom prst="rect">
            <a:avLst/>
          </a:prstGeom>
        </p:spPr>
      </p:pic>
      <p:pic>
        <p:nvPicPr>
          <p:cNvPr id="13" name="Picture 12">
            <a:extLst>
              <a:ext uri="{FF2B5EF4-FFF2-40B4-BE49-F238E27FC236}">
                <a16:creationId xmlns:a16="http://schemas.microsoft.com/office/drawing/2014/main" id="{6DEE24A6-5EE1-4751-946E-00FF1FF30B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5673" y="5416557"/>
            <a:ext cx="1135286" cy="939800"/>
          </a:xfrm>
          <a:prstGeom prst="rect">
            <a:avLst/>
          </a:prstGeom>
        </p:spPr>
      </p:pic>
    </p:spTree>
    <p:extLst>
      <p:ext uri="{BB962C8B-B14F-4D97-AF65-F5344CB8AC3E}">
        <p14:creationId xmlns:p14="http://schemas.microsoft.com/office/powerpoint/2010/main" val="389596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52"/>
          <p:cNvSpPr>
            <a:spLocks noGrp="1" noChangeArrowheads="1"/>
          </p:cNvSpPr>
          <p:nvPr>
            <p:ph type="dt" sz="half" idx="10"/>
          </p:nvPr>
        </p:nvSpPr>
        <p:spPr>
          <a:ln/>
        </p:spPr>
        <p:txBody>
          <a:bodyPr/>
          <a:lstStyle>
            <a:lvl1pPr>
              <a:defRPr/>
            </a:lvl1pPr>
          </a:lstStyle>
          <a:p>
            <a:pPr>
              <a:defRPr/>
            </a:pPr>
            <a:endParaRPr lang="en-US"/>
          </a:p>
        </p:txBody>
      </p:sp>
      <p:sp>
        <p:nvSpPr>
          <p:cNvPr id="5" name="Rectangle 2053"/>
          <p:cNvSpPr>
            <a:spLocks noGrp="1" noChangeArrowheads="1"/>
          </p:cNvSpPr>
          <p:nvPr>
            <p:ph type="sldNum" sz="quarter" idx="11"/>
          </p:nvPr>
        </p:nvSpPr>
        <p:spPr>
          <a:ln/>
        </p:spPr>
        <p:txBody>
          <a:bodyPr/>
          <a:lstStyle>
            <a:lvl1pPr>
              <a:defRPr/>
            </a:lvl1pPr>
          </a:lstStyle>
          <a:p>
            <a:fld id="{FC9EF6AE-D408-4903-97FD-8C2DB4E05BD3}" type="slidenum">
              <a:rPr lang="en-US" altLang="en-US"/>
              <a:pPr/>
              <a:t>‹#›</a:t>
            </a:fld>
            <a:endParaRPr lang="en-US" altLang="en-US"/>
          </a:p>
        </p:txBody>
      </p:sp>
    </p:spTree>
    <p:extLst>
      <p:ext uri="{BB962C8B-B14F-4D97-AF65-F5344CB8AC3E}">
        <p14:creationId xmlns:p14="http://schemas.microsoft.com/office/powerpoint/2010/main" val="33494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066800"/>
            <a:ext cx="508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66800"/>
            <a:ext cx="508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2"/>
          <p:cNvSpPr>
            <a:spLocks noGrp="1" noChangeArrowheads="1"/>
          </p:cNvSpPr>
          <p:nvPr>
            <p:ph type="dt" sz="half" idx="10"/>
          </p:nvPr>
        </p:nvSpPr>
        <p:spPr>
          <a:ln/>
        </p:spPr>
        <p:txBody>
          <a:bodyPr/>
          <a:lstStyle>
            <a:lvl1pPr>
              <a:defRPr/>
            </a:lvl1pPr>
          </a:lstStyle>
          <a:p>
            <a:pPr>
              <a:defRPr/>
            </a:pPr>
            <a:endParaRPr lang="en-US"/>
          </a:p>
        </p:txBody>
      </p:sp>
      <p:sp>
        <p:nvSpPr>
          <p:cNvPr id="6" name="Rectangle 2053"/>
          <p:cNvSpPr>
            <a:spLocks noGrp="1" noChangeArrowheads="1"/>
          </p:cNvSpPr>
          <p:nvPr>
            <p:ph type="sldNum" sz="quarter" idx="11"/>
          </p:nvPr>
        </p:nvSpPr>
        <p:spPr>
          <a:ln/>
        </p:spPr>
        <p:txBody>
          <a:bodyPr/>
          <a:lstStyle>
            <a:lvl1pPr>
              <a:defRPr/>
            </a:lvl1pPr>
          </a:lstStyle>
          <a:p>
            <a:fld id="{61B7B581-FBFA-4FD1-83F1-19355FD4DF30}" type="slidenum">
              <a:rPr lang="en-US" altLang="en-US"/>
              <a:pPr/>
              <a:t>‹#›</a:t>
            </a:fld>
            <a:endParaRPr lang="en-US" altLang="en-US"/>
          </a:p>
        </p:txBody>
      </p:sp>
    </p:spTree>
    <p:extLst>
      <p:ext uri="{BB962C8B-B14F-4D97-AF65-F5344CB8AC3E}">
        <p14:creationId xmlns:p14="http://schemas.microsoft.com/office/powerpoint/2010/main" val="372615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52"/>
          <p:cNvSpPr>
            <a:spLocks noGrp="1" noChangeArrowheads="1"/>
          </p:cNvSpPr>
          <p:nvPr>
            <p:ph type="dt" sz="half" idx="10"/>
          </p:nvPr>
        </p:nvSpPr>
        <p:spPr>
          <a:ln/>
        </p:spPr>
        <p:txBody>
          <a:bodyPr/>
          <a:lstStyle>
            <a:lvl1pPr>
              <a:defRPr/>
            </a:lvl1pPr>
          </a:lstStyle>
          <a:p>
            <a:pPr>
              <a:defRPr/>
            </a:pPr>
            <a:endParaRPr lang="en-US"/>
          </a:p>
        </p:txBody>
      </p:sp>
      <p:sp>
        <p:nvSpPr>
          <p:cNvPr id="8" name="Rectangle 2053"/>
          <p:cNvSpPr>
            <a:spLocks noGrp="1" noChangeArrowheads="1"/>
          </p:cNvSpPr>
          <p:nvPr>
            <p:ph type="sldNum" sz="quarter" idx="11"/>
          </p:nvPr>
        </p:nvSpPr>
        <p:spPr>
          <a:ln/>
        </p:spPr>
        <p:txBody>
          <a:bodyPr/>
          <a:lstStyle>
            <a:lvl1pPr>
              <a:defRPr/>
            </a:lvl1pPr>
          </a:lstStyle>
          <a:p>
            <a:fld id="{6432283D-5AE8-443E-A171-E7320EC56BAE}" type="slidenum">
              <a:rPr lang="en-US" altLang="en-US"/>
              <a:pPr/>
              <a:t>‹#›</a:t>
            </a:fld>
            <a:endParaRPr lang="en-US" altLang="en-US"/>
          </a:p>
        </p:txBody>
      </p:sp>
    </p:spTree>
    <p:extLst>
      <p:ext uri="{BB962C8B-B14F-4D97-AF65-F5344CB8AC3E}">
        <p14:creationId xmlns:p14="http://schemas.microsoft.com/office/powerpoint/2010/main" val="674819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052"/>
          <p:cNvSpPr>
            <a:spLocks noGrp="1" noChangeArrowheads="1"/>
          </p:cNvSpPr>
          <p:nvPr>
            <p:ph type="dt" sz="half" idx="10"/>
          </p:nvPr>
        </p:nvSpPr>
        <p:spPr>
          <a:ln/>
        </p:spPr>
        <p:txBody>
          <a:bodyPr/>
          <a:lstStyle>
            <a:lvl1pPr>
              <a:defRPr/>
            </a:lvl1pPr>
          </a:lstStyle>
          <a:p>
            <a:pPr>
              <a:defRPr/>
            </a:pPr>
            <a:endParaRPr lang="en-US"/>
          </a:p>
        </p:txBody>
      </p:sp>
      <p:sp>
        <p:nvSpPr>
          <p:cNvPr id="4" name="Rectangle 2053"/>
          <p:cNvSpPr>
            <a:spLocks noGrp="1" noChangeArrowheads="1"/>
          </p:cNvSpPr>
          <p:nvPr>
            <p:ph type="sldNum" sz="quarter" idx="11"/>
          </p:nvPr>
        </p:nvSpPr>
        <p:spPr>
          <a:ln/>
        </p:spPr>
        <p:txBody>
          <a:bodyPr/>
          <a:lstStyle>
            <a:lvl1pPr>
              <a:defRPr/>
            </a:lvl1pPr>
          </a:lstStyle>
          <a:p>
            <a:fld id="{CE85CC84-A381-4279-A739-A66671CFCE25}" type="slidenum">
              <a:rPr lang="en-US" altLang="en-US"/>
              <a:pPr/>
              <a:t>‹#›</a:t>
            </a:fld>
            <a:endParaRPr lang="en-US" altLang="en-US"/>
          </a:p>
        </p:txBody>
      </p:sp>
    </p:spTree>
    <p:extLst>
      <p:ext uri="{BB962C8B-B14F-4D97-AF65-F5344CB8AC3E}">
        <p14:creationId xmlns:p14="http://schemas.microsoft.com/office/powerpoint/2010/main" val="4123763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52"/>
          <p:cNvSpPr>
            <a:spLocks noGrp="1" noChangeArrowheads="1"/>
          </p:cNvSpPr>
          <p:nvPr>
            <p:ph type="dt" sz="half" idx="10"/>
          </p:nvPr>
        </p:nvSpPr>
        <p:spPr>
          <a:ln/>
        </p:spPr>
        <p:txBody>
          <a:bodyPr/>
          <a:lstStyle>
            <a:lvl1pPr>
              <a:defRPr/>
            </a:lvl1pPr>
          </a:lstStyle>
          <a:p>
            <a:pPr>
              <a:defRPr/>
            </a:pPr>
            <a:endParaRPr lang="en-US"/>
          </a:p>
        </p:txBody>
      </p:sp>
      <p:sp>
        <p:nvSpPr>
          <p:cNvPr id="3" name="Rectangle 2053"/>
          <p:cNvSpPr>
            <a:spLocks noGrp="1" noChangeArrowheads="1"/>
          </p:cNvSpPr>
          <p:nvPr>
            <p:ph type="sldNum" sz="quarter" idx="11"/>
          </p:nvPr>
        </p:nvSpPr>
        <p:spPr>
          <a:ln/>
        </p:spPr>
        <p:txBody>
          <a:bodyPr/>
          <a:lstStyle>
            <a:lvl1pPr>
              <a:defRPr/>
            </a:lvl1pPr>
          </a:lstStyle>
          <a:p>
            <a:fld id="{C8463A3F-3A5C-4807-B9E9-948AA45DF17C}" type="slidenum">
              <a:rPr lang="en-US" altLang="en-US"/>
              <a:pPr/>
              <a:t>‹#›</a:t>
            </a:fld>
            <a:endParaRPr lang="en-US" altLang="en-US"/>
          </a:p>
        </p:txBody>
      </p:sp>
    </p:spTree>
    <p:extLst>
      <p:ext uri="{BB962C8B-B14F-4D97-AF65-F5344CB8AC3E}">
        <p14:creationId xmlns:p14="http://schemas.microsoft.com/office/powerpoint/2010/main" val="347863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52"/>
          <p:cNvSpPr>
            <a:spLocks noGrp="1" noChangeArrowheads="1"/>
          </p:cNvSpPr>
          <p:nvPr>
            <p:ph type="dt" sz="half" idx="10"/>
          </p:nvPr>
        </p:nvSpPr>
        <p:spPr>
          <a:ln/>
        </p:spPr>
        <p:txBody>
          <a:bodyPr/>
          <a:lstStyle>
            <a:lvl1pPr>
              <a:defRPr/>
            </a:lvl1pPr>
          </a:lstStyle>
          <a:p>
            <a:pPr>
              <a:defRPr/>
            </a:pPr>
            <a:endParaRPr lang="en-US"/>
          </a:p>
        </p:txBody>
      </p:sp>
      <p:sp>
        <p:nvSpPr>
          <p:cNvPr id="6" name="Rectangle 2053"/>
          <p:cNvSpPr>
            <a:spLocks noGrp="1" noChangeArrowheads="1"/>
          </p:cNvSpPr>
          <p:nvPr>
            <p:ph type="sldNum" sz="quarter" idx="11"/>
          </p:nvPr>
        </p:nvSpPr>
        <p:spPr>
          <a:ln/>
        </p:spPr>
        <p:txBody>
          <a:bodyPr/>
          <a:lstStyle>
            <a:lvl1pPr>
              <a:defRPr/>
            </a:lvl1pPr>
          </a:lstStyle>
          <a:p>
            <a:fld id="{08B12980-3E18-4CA7-BABC-F9DA01CDFECF}" type="slidenum">
              <a:rPr lang="en-US" altLang="en-US"/>
              <a:pPr/>
              <a:t>‹#›</a:t>
            </a:fld>
            <a:endParaRPr lang="en-US" altLang="en-US"/>
          </a:p>
        </p:txBody>
      </p:sp>
    </p:spTree>
    <p:extLst>
      <p:ext uri="{BB962C8B-B14F-4D97-AF65-F5344CB8AC3E}">
        <p14:creationId xmlns:p14="http://schemas.microsoft.com/office/powerpoint/2010/main" val="1031645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52"/>
          <p:cNvSpPr>
            <a:spLocks noGrp="1" noChangeArrowheads="1"/>
          </p:cNvSpPr>
          <p:nvPr>
            <p:ph type="dt" sz="half" idx="10"/>
          </p:nvPr>
        </p:nvSpPr>
        <p:spPr>
          <a:ln/>
        </p:spPr>
        <p:txBody>
          <a:bodyPr/>
          <a:lstStyle>
            <a:lvl1pPr>
              <a:defRPr/>
            </a:lvl1pPr>
          </a:lstStyle>
          <a:p>
            <a:pPr>
              <a:defRPr/>
            </a:pPr>
            <a:endParaRPr lang="en-US"/>
          </a:p>
        </p:txBody>
      </p:sp>
      <p:sp>
        <p:nvSpPr>
          <p:cNvPr id="6" name="Rectangle 2053"/>
          <p:cNvSpPr>
            <a:spLocks noGrp="1" noChangeArrowheads="1"/>
          </p:cNvSpPr>
          <p:nvPr>
            <p:ph type="sldNum" sz="quarter" idx="11"/>
          </p:nvPr>
        </p:nvSpPr>
        <p:spPr>
          <a:ln/>
        </p:spPr>
        <p:txBody>
          <a:bodyPr/>
          <a:lstStyle>
            <a:lvl1pPr>
              <a:defRPr/>
            </a:lvl1pPr>
          </a:lstStyle>
          <a:p>
            <a:fld id="{C0EFFDDC-B928-4670-B265-D56AFF76BC09}" type="slidenum">
              <a:rPr lang="en-US" altLang="en-US"/>
              <a:pPr/>
              <a:t>‹#›</a:t>
            </a:fld>
            <a:endParaRPr lang="en-US" altLang="en-US"/>
          </a:p>
        </p:txBody>
      </p:sp>
    </p:spTree>
    <p:extLst>
      <p:ext uri="{BB962C8B-B14F-4D97-AF65-F5344CB8AC3E}">
        <p14:creationId xmlns:p14="http://schemas.microsoft.com/office/powerpoint/2010/main" val="1217728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52"/>
          <p:cNvSpPr>
            <a:spLocks noGrp="1" noChangeArrowheads="1"/>
          </p:cNvSpPr>
          <p:nvPr>
            <p:ph type="dt" sz="half" idx="10"/>
          </p:nvPr>
        </p:nvSpPr>
        <p:spPr>
          <a:ln/>
        </p:spPr>
        <p:txBody>
          <a:bodyPr/>
          <a:lstStyle>
            <a:lvl1pPr>
              <a:defRPr/>
            </a:lvl1pPr>
          </a:lstStyle>
          <a:p>
            <a:pPr>
              <a:defRPr/>
            </a:pPr>
            <a:endParaRPr lang="en-US"/>
          </a:p>
        </p:txBody>
      </p:sp>
      <p:sp>
        <p:nvSpPr>
          <p:cNvPr id="5" name="Rectangle 2053"/>
          <p:cNvSpPr>
            <a:spLocks noGrp="1" noChangeArrowheads="1"/>
          </p:cNvSpPr>
          <p:nvPr>
            <p:ph type="sldNum" sz="quarter" idx="11"/>
          </p:nvPr>
        </p:nvSpPr>
        <p:spPr>
          <a:ln/>
        </p:spPr>
        <p:txBody>
          <a:bodyPr/>
          <a:lstStyle>
            <a:lvl1pPr>
              <a:defRPr/>
            </a:lvl1pPr>
          </a:lstStyle>
          <a:p>
            <a:fld id="{035F8F04-0E54-4F75-A394-65886204A9EC}" type="slidenum">
              <a:rPr lang="en-US" altLang="en-US"/>
              <a:pPr/>
              <a:t>‹#›</a:t>
            </a:fld>
            <a:endParaRPr lang="en-US" altLang="en-US"/>
          </a:p>
        </p:txBody>
      </p:sp>
    </p:spTree>
    <p:extLst>
      <p:ext uri="{BB962C8B-B14F-4D97-AF65-F5344CB8AC3E}">
        <p14:creationId xmlns:p14="http://schemas.microsoft.com/office/powerpoint/2010/main" val="1664666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76200"/>
            <a:ext cx="25908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
            <a:ext cx="7569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52"/>
          <p:cNvSpPr>
            <a:spLocks noGrp="1" noChangeArrowheads="1"/>
          </p:cNvSpPr>
          <p:nvPr>
            <p:ph type="dt" sz="half" idx="10"/>
          </p:nvPr>
        </p:nvSpPr>
        <p:spPr>
          <a:ln/>
        </p:spPr>
        <p:txBody>
          <a:bodyPr/>
          <a:lstStyle>
            <a:lvl1pPr>
              <a:defRPr/>
            </a:lvl1pPr>
          </a:lstStyle>
          <a:p>
            <a:pPr>
              <a:defRPr/>
            </a:pPr>
            <a:endParaRPr lang="en-US"/>
          </a:p>
        </p:txBody>
      </p:sp>
      <p:sp>
        <p:nvSpPr>
          <p:cNvPr id="5" name="Rectangle 2053"/>
          <p:cNvSpPr>
            <a:spLocks noGrp="1" noChangeArrowheads="1"/>
          </p:cNvSpPr>
          <p:nvPr>
            <p:ph type="sldNum" sz="quarter" idx="11"/>
          </p:nvPr>
        </p:nvSpPr>
        <p:spPr>
          <a:ln/>
        </p:spPr>
        <p:txBody>
          <a:bodyPr/>
          <a:lstStyle>
            <a:lvl1pPr>
              <a:defRPr/>
            </a:lvl1pPr>
          </a:lstStyle>
          <a:p>
            <a:fld id="{BD717470-23C6-474D-A399-E81B61E1CDB6}" type="slidenum">
              <a:rPr lang="en-US" altLang="en-US"/>
              <a:pPr/>
              <a:t>‹#›</a:t>
            </a:fld>
            <a:endParaRPr lang="en-US" altLang="en-US"/>
          </a:p>
        </p:txBody>
      </p:sp>
    </p:spTree>
    <p:extLst>
      <p:ext uri="{BB962C8B-B14F-4D97-AF65-F5344CB8AC3E}">
        <p14:creationId xmlns:p14="http://schemas.microsoft.com/office/powerpoint/2010/main" val="459242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76200"/>
            <a:ext cx="8432800" cy="762000"/>
          </a:xfrm>
        </p:spPr>
        <p:txBody>
          <a:bodyPr/>
          <a:lstStyle/>
          <a:p>
            <a:r>
              <a:rPr lang="en-US"/>
              <a:t>Click to edit Master title style</a:t>
            </a:r>
          </a:p>
        </p:txBody>
      </p:sp>
      <p:sp>
        <p:nvSpPr>
          <p:cNvPr id="3" name="Text Placeholder 2"/>
          <p:cNvSpPr>
            <a:spLocks noGrp="1"/>
          </p:cNvSpPr>
          <p:nvPr>
            <p:ph type="body" sz="half" idx="1"/>
          </p:nvPr>
        </p:nvSpPr>
        <p:spPr>
          <a:xfrm>
            <a:off x="914400" y="1066800"/>
            <a:ext cx="508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66800"/>
            <a:ext cx="508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2"/>
          <p:cNvSpPr>
            <a:spLocks noGrp="1" noChangeArrowheads="1"/>
          </p:cNvSpPr>
          <p:nvPr>
            <p:ph type="dt" sz="half" idx="10"/>
          </p:nvPr>
        </p:nvSpPr>
        <p:spPr>
          <a:ln/>
        </p:spPr>
        <p:txBody>
          <a:bodyPr/>
          <a:lstStyle>
            <a:lvl1pPr>
              <a:defRPr/>
            </a:lvl1pPr>
          </a:lstStyle>
          <a:p>
            <a:pPr>
              <a:defRPr/>
            </a:pPr>
            <a:endParaRPr lang="en-US"/>
          </a:p>
        </p:txBody>
      </p:sp>
      <p:sp>
        <p:nvSpPr>
          <p:cNvPr id="6" name="Rectangle 2053"/>
          <p:cNvSpPr>
            <a:spLocks noGrp="1" noChangeArrowheads="1"/>
          </p:cNvSpPr>
          <p:nvPr>
            <p:ph type="sldNum" sz="quarter" idx="11"/>
          </p:nvPr>
        </p:nvSpPr>
        <p:spPr>
          <a:ln/>
        </p:spPr>
        <p:txBody>
          <a:bodyPr/>
          <a:lstStyle>
            <a:lvl1pPr>
              <a:defRPr/>
            </a:lvl1pPr>
          </a:lstStyle>
          <a:p>
            <a:fld id="{4036C3AC-9AC2-4184-A575-B96DEC7A6F58}" type="slidenum">
              <a:rPr lang="en-US" altLang="en-US"/>
              <a:pPr/>
              <a:t>‹#›</a:t>
            </a:fld>
            <a:endParaRPr lang="en-US" altLang="en-US"/>
          </a:p>
        </p:txBody>
      </p:sp>
    </p:spTree>
    <p:extLst>
      <p:ext uri="{BB962C8B-B14F-4D97-AF65-F5344CB8AC3E}">
        <p14:creationId xmlns:p14="http://schemas.microsoft.com/office/powerpoint/2010/main" val="328766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a:t>Page </a:t>
            </a:r>
            <a:fld id="{9C1F4F7E-645B-4955-8850-5CA3022054E0}" type="slidenum">
              <a:rPr lang="en-US" smtClean="0"/>
              <a:pPr/>
              <a:t>‹#›</a:t>
            </a:fld>
            <a:endParaRPr lang="en-US"/>
          </a:p>
        </p:txBody>
      </p:sp>
    </p:spTree>
    <p:extLst>
      <p:ext uri="{BB962C8B-B14F-4D97-AF65-F5344CB8AC3E}">
        <p14:creationId xmlns:p14="http://schemas.microsoft.com/office/powerpoint/2010/main" val="6234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b="1">
                <a:solidFill>
                  <a:srgbClr val="0000CC"/>
                </a:solidFill>
              </a:defRPr>
            </a:lvl1pPr>
          </a:lstStyle>
          <a:p>
            <a:r>
              <a:rPr lang="en-US"/>
              <a:t>Page </a:t>
            </a:r>
            <a:fld id="{9C1F4F7E-645B-4955-8850-5CA3022054E0}" type="slidenum">
              <a:rPr lang="en-US" smtClean="0"/>
              <a:pPr/>
              <a:t>‹#›</a:t>
            </a:fld>
            <a:endParaRPr lang="en-US"/>
          </a:p>
        </p:txBody>
      </p:sp>
      <p:sp>
        <p:nvSpPr>
          <p:cNvPr id="9" name="Title Placeholder 1"/>
          <p:cNvSpPr>
            <a:spLocks noGrp="1"/>
          </p:cNvSpPr>
          <p:nvPr>
            <p:ph type="title"/>
          </p:nvPr>
        </p:nvSpPr>
        <p:spPr>
          <a:xfrm>
            <a:off x="1524000" y="274638"/>
            <a:ext cx="9144000" cy="639762"/>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79549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39762"/>
          </a:xfrm>
        </p:spPr>
        <p:txBody>
          <a:bodyPr/>
          <a:lstStyle>
            <a:lvl1pPr>
              <a:defRPr sz="3600"/>
            </a:lvl1p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r>
              <a:rPr lang="en-US"/>
              <a:t>Page </a:t>
            </a:r>
            <a:fld id="{9C1F4F7E-645B-4955-8850-5CA3022054E0}" type="slidenum">
              <a:rPr lang="en-US" smtClean="0"/>
              <a:pPr/>
              <a:t>‹#›</a:t>
            </a:fld>
            <a:endParaRPr lang="en-US"/>
          </a:p>
        </p:txBody>
      </p:sp>
    </p:spTree>
    <p:extLst>
      <p:ext uri="{BB962C8B-B14F-4D97-AF65-F5344CB8AC3E}">
        <p14:creationId xmlns:p14="http://schemas.microsoft.com/office/powerpoint/2010/main" val="89984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r>
              <a:rPr lang="en-US"/>
              <a:t>Page </a:t>
            </a:r>
            <a:fld id="{9C1F4F7E-645B-4955-8850-5CA3022054E0}" type="slidenum">
              <a:rPr lang="en-US" smtClean="0"/>
              <a:pPr/>
              <a:t>‹#›</a:t>
            </a:fld>
            <a:endParaRPr lang="en-US"/>
          </a:p>
        </p:txBody>
      </p:sp>
    </p:spTree>
    <p:extLst>
      <p:ext uri="{BB962C8B-B14F-4D97-AF65-F5344CB8AC3E}">
        <p14:creationId xmlns:p14="http://schemas.microsoft.com/office/powerpoint/2010/main" val="320993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a:t>Page </a:t>
            </a:r>
            <a:fld id="{9C1F4F7E-645B-4955-8850-5CA3022054E0}" type="slidenum">
              <a:rPr lang="en-US" smtClean="0"/>
              <a:pPr/>
              <a:t>‹#›</a:t>
            </a:fld>
            <a:endParaRPr lang="en-US"/>
          </a:p>
        </p:txBody>
      </p:sp>
    </p:spTree>
    <p:extLst>
      <p:ext uri="{BB962C8B-B14F-4D97-AF65-F5344CB8AC3E}">
        <p14:creationId xmlns:p14="http://schemas.microsoft.com/office/powerpoint/2010/main" val="856742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8737600" y="6356355"/>
            <a:ext cx="2844800" cy="365125"/>
          </a:xfrm>
        </p:spPr>
        <p:txBody>
          <a:bodyPr/>
          <a:lstStyle/>
          <a:p>
            <a:r>
              <a:rPr lang="en-US"/>
              <a:t>Page </a:t>
            </a:r>
            <a:fld id="{9C1F4F7E-645B-4955-8850-5CA3022054E0}" type="slidenum">
              <a:rPr lang="en-US" smtClean="0"/>
              <a:pPr/>
              <a:t>‹#›</a:t>
            </a:fld>
            <a:endParaRPr lang="en-US"/>
          </a:p>
        </p:txBody>
      </p:sp>
    </p:spTree>
    <p:extLst>
      <p:ext uri="{BB962C8B-B14F-4D97-AF65-F5344CB8AC3E}">
        <p14:creationId xmlns:p14="http://schemas.microsoft.com/office/powerpoint/2010/main" val="325504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12386" name="Rectangle 2"/>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912387" name="Rectangle 3"/>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8" name="Rectangle 2052">
            <a:extLst>
              <a:ext uri="{FF2B5EF4-FFF2-40B4-BE49-F238E27FC236}">
                <a16:creationId xmlns:a16="http://schemas.microsoft.com/office/drawing/2014/main" id="{EA5DB01C-DAEF-4E17-B021-412545AC1ABA}"/>
              </a:ext>
            </a:extLst>
          </p:cNvPr>
          <p:cNvSpPr>
            <a:spLocks noGrp="1" noChangeArrowheads="1"/>
          </p:cNvSpPr>
          <p:nvPr>
            <p:ph type="dt" sz="half" idx="2"/>
          </p:nvPr>
        </p:nvSpPr>
        <p:spPr bwMode="auto">
          <a:xfrm>
            <a:off x="203200" y="6477000"/>
            <a:ext cx="2540000" cy="3047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cs typeface="+mn-cs"/>
              </a:defRPr>
            </a:lvl1pPr>
          </a:lstStyle>
          <a:p>
            <a:pPr>
              <a:defRPr/>
            </a:pPr>
            <a:endParaRPr lang="en-US" dirty="0"/>
          </a:p>
        </p:txBody>
      </p:sp>
      <p:sp>
        <p:nvSpPr>
          <p:cNvPr id="9" name="Rectangle 2053">
            <a:extLst>
              <a:ext uri="{FF2B5EF4-FFF2-40B4-BE49-F238E27FC236}">
                <a16:creationId xmlns:a16="http://schemas.microsoft.com/office/drawing/2014/main" id="{4135C1C9-2F3C-446B-BCFF-867ADAD8CF8B}"/>
              </a:ext>
            </a:extLst>
          </p:cNvPr>
          <p:cNvSpPr>
            <a:spLocks noGrp="1" noChangeArrowheads="1"/>
          </p:cNvSpPr>
          <p:nvPr>
            <p:ph type="sldNum" sz="quarter" idx="4"/>
          </p:nvPr>
        </p:nvSpPr>
        <p:spPr bwMode="auto">
          <a:xfrm>
            <a:off x="9550400" y="6480175"/>
            <a:ext cx="2540000" cy="2968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0594BC0A-E279-4D3F-BCA0-16C77014CB09}" type="slidenum">
              <a:rPr lang="en-US" altLang="en-US" smtClean="0"/>
              <a:pPr/>
              <a:t>‹#›</a:t>
            </a:fld>
            <a:endParaRPr lang="en-US" altLang="en-US"/>
          </a:p>
        </p:txBody>
      </p:sp>
    </p:spTree>
    <p:extLst>
      <p:ext uri="{BB962C8B-B14F-4D97-AF65-F5344CB8AC3E}">
        <p14:creationId xmlns:p14="http://schemas.microsoft.com/office/powerpoint/2010/main" val="956509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52"/>
          <p:cNvSpPr>
            <a:spLocks noGrp="1" noChangeArrowheads="1"/>
          </p:cNvSpPr>
          <p:nvPr>
            <p:ph type="dt" sz="half" idx="10"/>
          </p:nvPr>
        </p:nvSpPr>
        <p:spPr>
          <a:ln/>
        </p:spPr>
        <p:txBody>
          <a:bodyPr/>
          <a:lstStyle>
            <a:lvl1pPr>
              <a:defRPr/>
            </a:lvl1pPr>
          </a:lstStyle>
          <a:p>
            <a:pPr>
              <a:defRPr/>
            </a:pPr>
            <a:endParaRPr lang="en-US"/>
          </a:p>
        </p:txBody>
      </p:sp>
      <p:sp>
        <p:nvSpPr>
          <p:cNvPr id="5" name="Rectangle 2053"/>
          <p:cNvSpPr>
            <a:spLocks noGrp="1" noChangeArrowheads="1"/>
          </p:cNvSpPr>
          <p:nvPr>
            <p:ph type="sldNum" sz="quarter" idx="11"/>
          </p:nvPr>
        </p:nvSpPr>
        <p:spPr>
          <a:ln/>
        </p:spPr>
        <p:txBody>
          <a:bodyPr/>
          <a:lstStyle>
            <a:lvl1pPr>
              <a:defRPr/>
            </a:lvl1pPr>
          </a:lstStyle>
          <a:p>
            <a:fld id="{E3F6A61E-8A29-4D21-9558-5F0DE33BED96}" type="slidenum">
              <a:rPr lang="en-US" altLang="en-US"/>
              <a:pPr/>
              <a:t>‹#›</a:t>
            </a:fld>
            <a:endParaRPr lang="en-US" altLang="en-US"/>
          </a:p>
        </p:txBody>
      </p:sp>
    </p:spTree>
    <p:extLst>
      <p:ext uri="{BB962C8B-B14F-4D97-AF65-F5344CB8AC3E}">
        <p14:creationId xmlns:p14="http://schemas.microsoft.com/office/powerpoint/2010/main" val="1225421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6.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74638"/>
            <a:ext cx="9144000" cy="63976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143000"/>
            <a:ext cx="10972800" cy="4983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b="1">
                <a:solidFill>
                  <a:srgbClr val="0000CC"/>
                </a:solidFill>
              </a:defRPr>
            </a:lvl1pPr>
          </a:lstStyle>
          <a:p>
            <a:r>
              <a:rPr lang="en-US"/>
              <a:t>Page </a:t>
            </a:r>
            <a:fld id="{9C1F4F7E-645B-4955-8850-5CA3022054E0}" type="slidenum">
              <a:rPr lang="en-US" smtClean="0"/>
              <a:pPr/>
              <a:t>‹#›</a:t>
            </a:fld>
            <a:endParaRPr lang="en-US"/>
          </a:p>
        </p:txBody>
      </p:sp>
      <p:pic>
        <p:nvPicPr>
          <p:cNvPr id="17" name="Picture 8">
            <a:extLst>
              <a:ext uri="{FF2B5EF4-FFF2-40B4-BE49-F238E27FC236}">
                <a16:creationId xmlns:a16="http://schemas.microsoft.com/office/drawing/2014/main" id="{D9EC73B5-B066-4AEC-A011-423096063F12}"/>
              </a:ext>
            </a:extLst>
          </p:cNvPr>
          <p:cNvPicPr>
            <a:picLocks noChangeArrowheads="1"/>
          </p:cNvPicPr>
          <p:nvPr userDrawn="1"/>
        </p:nvPicPr>
        <p:blipFill>
          <a:blip r:embed="rId9" cstate="print"/>
          <a:srcRect/>
          <a:stretch>
            <a:fillRect/>
          </a:stretch>
        </p:blipFill>
        <p:spPr bwMode="auto">
          <a:xfrm>
            <a:off x="152400" y="152406"/>
            <a:ext cx="1005680" cy="975368"/>
          </a:xfrm>
          <a:prstGeom prst="rect">
            <a:avLst/>
          </a:prstGeom>
          <a:noFill/>
          <a:ln w="12700">
            <a:noFill/>
            <a:miter lim="800000"/>
            <a:headEnd/>
            <a:tailEnd/>
          </a:ln>
        </p:spPr>
      </p:pic>
      <p:pic>
        <p:nvPicPr>
          <p:cNvPr id="18" name="Picture 17" descr="mcstlogo">
            <a:extLst>
              <a:ext uri="{FF2B5EF4-FFF2-40B4-BE49-F238E27FC236}">
                <a16:creationId xmlns:a16="http://schemas.microsoft.com/office/drawing/2014/main" id="{682EB9CA-96CA-4941-9B64-BD24549BA11B}"/>
              </a:ext>
            </a:extLst>
          </p:cNvPr>
          <p:cNvPicPr>
            <a:picLocks noChangeAspect="1" noChangeArrowheads="1"/>
          </p:cNvPicPr>
          <p:nvPr userDrawn="1"/>
        </p:nvPicPr>
        <p:blipFill>
          <a:blip r:embed="rId10" cstate="print"/>
          <a:srcRect/>
          <a:stretch>
            <a:fillRect/>
          </a:stretch>
        </p:blipFill>
        <p:spPr bwMode="auto">
          <a:xfrm>
            <a:off x="10881519" y="137318"/>
            <a:ext cx="1005681" cy="1005681"/>
          </a:xfrm>
          <a:prstGeom prst="rect">
            <a:avLst/>
          </a:prstGeom>
          <a:noFill/>
          <a:ln w="9525">
            <a:noFill/>
            <a:miter lim="800000"/>
            <a:headEnd/>
            <a:tailEnd/>
          </a:ln>
        </p:spPr>
      </p:pic>
    </p:spTree>
    <p:extLst>
      <p:ext uri="{BB962C8B-B14F-4D97-AF65-F5344CB8AC3E}">
        <p14:creationId xmlns:p14="http://schemas.microsoft.com/office/powerpoint/2010/main" val="2497538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defTabSz="914400" rtl="0" eaLnBrk="1" latinLnBrk="0" hangingPunct="1">
        <a:spcBef>
          <a:spcPct val="0"/>
        </a:spcBef>
        <a:buNone/>
        <a:defRPr sz="3600" kern="1200">
          <a:solidFill>
            <a:srgbClr val="0000C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50"/>
          <p:cNvSpPr>
            <a:spLocks noGrp="1" noChangeArrowheads="1"/>
          </p:cNvSpPr>
          <p:nvPr>
            <p:ph type="body" idx="1"/>
          </p:nvPr>
        </p:nvSpPr>
        <p:spPr bwMode="auto">
          <a:xfrm>
            <a:off x="914400" y="1066800"/>
            <a:ext cx="10363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4"/>
            <a:endParaRPr lang="en-US" altLang="en-US"/>
          </a:p>
          <a:p>
            <a:pPr lvl="4"/>
            <a:endParaRPr lang="en-US" altLang="en-US"/>
          </a:p>
        </p:txBody>
      </p:sp>
      <p:sp>
        <p:nvSpPr>
          <p:cNvPr id="1027" name="Rectangle 2051"/>
          <p:cNvSpPr>
            <a:spLocks noGrp="1" noChangeArrowheads="1"/>
          </p:cNvSpPr>
          <p:nvPr>
            <p:ph type="title"/>
          </p:nvPr>
        </p:nvSpPr>
        <p:spPr bwMode="auto">
          <a:xfrm>
            <a:off x="1488017" y="76201"/>
            <a:ext cx="9167283" cy="64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73796" name="Rectangle 2052"/>
          <p:cNvSpPr>
            <a:spLocks noGrp="1" noChangeArrowheads="1"/>
          </p:cNvSpPr>
          <p:nvPr>
            <p:ph type="dt" sz="half" idx="2"/>
          </p:nvPr>
        </p:nvSpPr>
        <p:spPr bwMode="auto">
          <a:xfrm>
            <a:off x="203200" y="6477000"/>
            <a:ext cx="2540000" cy="3047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cs typeface="+mn-cs"/>
              </a:defRPr>
            </a:lvl1pPr>
          </a:lstStyle>
          <a:p>
            <a:pPr>
              <a:defRPr/>
            </a:pPr>
            <a:endParaRPr lang="en-US" dirty="0"/>
          </a:p>
        </p:txBody>
      </p:sp>
      <p:sp>
        <p:nvSpPr>
          <p:cNvPr id="673797" name="Rectangle 2053"/>
          <p:cNvSpPr>
            <a:spLocks noGrp="1" noChangeArrowheads="1"/>
          </p:cNvSpPr>
          <p:nvPr>
            <p:ph type="sldNum" sz="quarter" idx="4"/>
          </p:nvPr>
        </p:nvSpPr>
        <p:spPr bwMode="auto">
          <a:xfrm>
            <a:off x="9550400" y="6480175"/>
            <a:ext cx="2540000" cy="2968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0594BC0A-E279-4D3F-BCA0-16C77014CB09}" type="slidenum">
              <a:rPr lang="en-US" altLang="en-US" smtClean="0"/>
              <a:pPr/>
              <a:t>‹#›</a:t>
            </a:fld>
            <a:endParaRPr lang="en-US" altLang="en-US"/>
          </a:p>
        </p:txBody>
      </p:sp>
      <p:sp>
        <p:nvSpPr>
          <p:cNvPr id="1030" name="Line 2054"/>
          <p:cNvSpPr>
            <a:spLocks noChangeShapeType="1"/>
          </p:cNvSpPr>
          <p:nvPr/>
        </p:nvSpPr>
        <p:spPr bwMode="auto">
          <a:xfrm>
            <a:off x="0" y="793061"/>
            <a:ext cx="121920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200"/>
          </a:p>
        </p:txBody>
      </p:sp>
      <p:sp>
        <p:nvSpPr>
          <p:cNvPr id="1031" name="Line 2056"/>
          <p:cNvSpPr>
            <a:spLocks noChangeShapeType="1"/>
          </p:cNvSpPr>
          <p:nvPr userDrawn="1"/>
        </p:nvSpPr>
        <p:spPr bwMode="auto">
          <a:xfrm>
            <a:off x="0" y="6543675"/>
            <a:ext cx="121920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200"/>
          </a:p>
        </p:txBody>
      </p:sp>
      <p:pic>
        <p:nvPicPr>
          <p:cNvPr id="1032" name="Picture 2093" descr="npp_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321513" y="80328"/>
            <a:ext cx="749520" cy="64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15"/>
          <a:srcRect/>
          <a:stretch>
            <a:fillRect/>
          </a:stretch>
        </p:blipFill>
        <p:spPr bwMode="auto">
          <a:xfrm>
            <a:off x="111926" y="93668"/>
            <a:ext cx="709878" cy="591437"/>
          </a:xfrm>
          <a:prstGeom prst="rect">
            <a:avLst/>
          </a:prstGeom>
          <a:noFill/>
          <a:ln w="9525">
            <a:noFill/>
            <a:miter lim="800000"/>
            <a:headEnd/>
            <a:tailEnd/>
          </a:ln>
          <a:effectLst>
            <a:outerShdw blurRad="50800" dist="38100" dir="2700000">
              <a:srgbClr val="000000">
                <a:alpha val="43000"/>
              </a:srgbClr>
            </a:outerShdw>
          </a:effectLst>
        </p:spPr>
      </p:pic>
      <p:pic>
        <p:nvPicPr>
          <p:cNvPr id="2" name="Picture 1" descr="JPSS Logo5.png">
            <a:extLst>
              <a:ext uri="{FF2B5EF4-FFF2-40B4-BE49-F238E27FC236}">
                <a16:creationId xmlns:a16="http://schemas.microsoft.com/office/drawing/2014/main" id="{AB94D3B0-6659-B6AD-1A2F-F71662B8A884}"/>
              </a:ext>
            </a:extLst>
          </p:cNvPr>
          <p:cNvPicPr>
            <a:picLocks noChangeAspect="1"/>
          </p:cNvPicPr>
          <p:nvPr userDrawn="1"/>
        </p:nvPicPr>
        <p:blipFill>
          <a:blip r:embed="rId16" cstate="print"/>
          <a:srcRect/>
          <a:stretch>
            <a:fillRect/>
          </a:stretch>
        </p:blipFill>
        <p:spPr bwMode="auto">
          <a:xfrm>
            <a:off x="10549815" y="78692"/>
            <a:ext cx="683291" cy="639282"/>
          </a:xfrm>
          <a:prstGeom prst="rect">
            <a:avLst/>
          </a:prstGeom>
          <a:noFill/>
          <a:ln w="9525">
            <a:noFill/>
            <a:miter lim="800000"/>
            <a:headEnd/>
            <a:tailEnd/>
          </a:ln>
          <a:effectLst>
            <a:outerShdw blurRad="50800" dist="50800" dir="5400000" algn="ctr" rotWithShape="0">
              <a:srgbClr val="000000">
                <a:alpha val="57000"/>
              </a:srgbClr>
            </a:outerShdw>
          </a:effectLst>
        </p:spPr>
      </p:pic>
    </p:spTree>
    <p:extLst>
      <p:ext uri="{BB962C8B-B14F-4D97-AF65-F5344CB8AC3E}">
        <p14:creationId xmlns:p14="http://schemas.microsoft.com/office/powerpoint/2010/main" val="30044303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hdr="0" ft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pitchFamily="34" charset="0"/>
        </a:defRPr>
      </a:lvl2pPr>
      <a:lvl3pPr algn="ctr" rtl="0" eaLnBrk="0" fontAlgn="base" hangingPunct="0">
        <a:spcBef>
          <a:spcPct val="0"/>
        </a:spcBef>
        <a:spcAft>
          <a:spcPct val="0"/>
        </a:spcAft>
        <a:defRPr sz="2800" b="1">
          <a:solidFill>
            <a:schemeClr val="tx2"/>
          </a:solidFill>
          <a:latin typeface="Arial" pitchFamily="34" charset="0"/>
        </a:defRPr>
      </a:lvl3pPr>
      <a:lvl4pPr algn="ctr" rtl="0" eaLnBrk="0" fontAlgn="base" hangingPunct="0">
        <a:spcBef>
          <a:spcPct val="0"/>
        </a:spcBef>
        <a:spcAft>
          <a:spcPct val="0"/>
        </a:spcAft>
        <a:defRPr sz="2800" b="1">
          <a:solidFill>
            <a:schemeClr val="tx2"/>
          </a:solidFill>
          <a:latin typeface="Arial" pitchFamily="34" charset="0"/>
        </a:defRPr>
      </a:lvl4pPr>
      <a:lvl5pPr algn="ctr" rtl="0" eaLnBrk="0" fontAlgn="base" hangingPunct="0">
        <a:spcBef>
          <a:spcPct val="0"/>
        </a:spcBef>
        <a:spcAft>
          <a:spcPct val="0"/>
        </a:spcAft>
        <a:defRPr sz="2800" b="1">
          <a:solidFill>
            <a:schemeClr val="tx2"/>
          </a:solidFill>
          <a:latin typeface="Arial" pitchFamily="34" charset="0"/>
        </a:defRPr>
      </a:lvl5pPr>
      <a:lvl6pPr marL="457200" algn="ctr" rtl="0" eaLnBrk="0" fontAlgn="base" hangingPunct="0">
        <a:spcBef>
          <a:spcPct val="0"/>
        </a:spcBef>
        <a:spcAft>
          <a:spcPct val="0"/>
        </a:spcAft>
        <a:defRPr sz="2800" b="1">
          <a:solidFill>
            <a:schemeClr val="tx2"/>
          </a:solidFill>
          <a:latin typeface="Arial" pitchFamily="34" charset="0"/>
        </a:defRPr>
      </a:lvl6pPr>
      <a:lvl7pPr marL="914400" algn="ctr" rtl="0" eaLnBrk="0" fontAlgn="base" hangingPunct="0">
        <a:spcBef>
          <a:spcPct val="0"/>
        </a:spcBef>
        <a:spcAft>
          <a:spcPct val="0"/>
        </a:spcAft>
        <a:defRPr sz="2800" b="1">
          <a:solidFill>
            <a:schemeClr val="tx2"/>
          </a:solidFill>
          <a:latin typeface="Arial" pitchFamily="34" charset="0"/>
        </a:defRPr>
      </a:lvl7pPr>
      <a:lvl8pPr marL="1371600" algn="ctr" rtl="0" eaLnBrk="0" fontAlgn="base" hangingPunct="0">
        <a:spcBef>
          <a:spcPct val="0"/>
        </a:spcBef>
        <a:spcAft>
          <a:spcPct val="0"/>
        </a:spcAft>
        <a:defRPr sz="2800" b="1">
          <a:solidFill>
            <a:schemeClr val="tx2"/>
          </a:solidFill>
          <a:latin typeface="Arial" pitchFamily="34" charset="0"/>
        </a:defRPr>
      </a:lvl8pPr>
      <a:lvl9pPr marL="1828800" algn="ctr" rtl="0" eaLnBrk="0" fontAlgn="base" hangingPunct="0">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gt;"/>
        <a:defRPr sz="16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400" b="1">
          <a:solidFill>
            <a:schemeClr val="tx1"/>
          </a:solidFill>
          <a:latin typeface="+mn-lt"/>
        </a:defRPr>
      </a:lvl5pPr>
      <a:lvl6pPr marL="2514600" indent="-228600" algn="l" rtl="0" eaLnBrk="0" fontAlgn="base" hangingPunct="0">
        <a:spcBef>
          <a:spcPct val="20000"/>
        </a:spcBef>
        <a:spcAft>
          <a:spcPct val="0"/>
        </a:spcAft>
        <a:buChar char="-"/>
        <a:defRPr sz="1400" b="1">
          <a:solidFill>
            <a:schemeClr val="tx1"/>
          </a:solidFill>
          <a:latin typeface="+mn-lt"/>
        </a:defRPr>
      </a:lvl6pPr>
      <a:lvl7pPr marL="2971800" indent="-228600" algn="l" rtl="0" eaLnBrk="0" fontAlgn="base" hangingPunct="0">
        <a:spcBef>
          <a:spcPct val="20000"/>
        </a:spcBef>
        <a:spcAft>
          <a:spcPct val="0"/>
        </a:spcAft>
        <a:buChar char="-"/>
        <a:defRPr sz="1400" b="1">
          <a:solidFill>
            <a:schemeClr val="tx1"/>
          </a:solidFill>
          <a:latin typeface="+mn-lt"/>
        </a:defRPr>
      </a:lvl7pPr>
      <a:lvl8pPr marL="3429000" indent="-228600" algn="l" rtl="0" eaLnBrk="0" fontAlgn="base" hangingPunct="0">
        <a:spcBef>
          <a:spcPct val="20000"/>
        </a:spcBef>
        <a:spcAft>
          <a:spcPct val="0"/>
        </a:spcAft>
        <a:buChar char="-"/>
        <a:defRPr sz="1400" b="1">
          <a:solidFill>
            <a:schemeClr val="tx1"/>
          </a:solidFill>
          <a:latin typeface="+mn-lt"/>
        </a:defRPr>
      </a:lvl8pPr>
      <a:lvl9pPr marL="3886200" indent="-228600" algn="l" rtl="0" eaLnBrk="0" fontAlgn="base" hangingPunct="0">
        <a:spcBef>
          <a:spcPct val="2000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2438400" y="272880"/>
            <a:ext cx="7313760" cy="585648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US" sz="3600" b="1" spc="-1">
                <a:uFill>
                  <a:solidFill>
                    <a:srgbClr val="FFFFFF"/>
                  </a:solidFill>
                </a:uFill>
                <a:latin typeface="+mj-lt"/>
                <a:ea typeface="Bitstream Vera Sans"/>
              </a:rPr>
              <a:t>MODIS and VIIRS Instrument Operations Status</a:t>
            </a:r>
          </a:p>
          <a:p>
            <a:pPr algn="ctr">
              <a:lnSpc>
                <a:spcPct val="93000"/>
              </a:lnSpc>
            </a:pPr>
            <a:endParaRPr lang="en-US" sz="3600" b="1" spc="-1">
              <a:uFill>
                <a:solidFill>
                  <a:srgbClr val="FFFFFF"/>
                </a:solidFill>
              </a:uFill>
              <a:latin typeface="+mj-lt"/>
              <a:ea typeface="Bitstream Vera Sans"/>
            </a:endParaRPr>
          </a:p>
          <a:p>
            <a:pPr algn="ctr">
              <a:lnSpc>
                <a:spcPct val="93000"/>
              </a:lnSpc>
            </a:pPr>
            <a:r>
              <a:rPr lang="en-US" sz="2800" spc="-1">
                <a:uFill>
                  <a:solidFill>
                    <a:srgbClr val="FFFFFF"/>
                  </a:solidFill>
                </a:uFill>
                <a:latin typeface="+mj-lt"/>
                <a:ea typeface="Bitstream Vera Sans"/>
              </a:rPr>
              <a:t>MODIS and VIIRS Characterization Support Teams, NASA GSFC</a:t>
            </a:r>
          </a:p>
          <a:p>
            <a:pPr algn="ctr">
              <a:lnSpc>
                <a:spcPct val="93000"/>
              </a:lnSpc>
            </a:pPr>
            <a:r>
              <a:rPr lang="en-US" sz="2800" spc="-1">
                <a:uFill>
                  <a:solidFill>
                    <a:srgbClr val="FFFFFF"/>
                  </a:solidFill>
                </a:uFill>
                <a:latin typeface="+mj-lt"/>
                <a:ea typeface="Bitstream Vera Sans"/>
              </a:rPr>
              <a:t>(presented by Sarah Schwenger)</a:t>
            </a:r>
            <a:endParaRPr lang="en-US" sz="2800" spc="-1">
              <a:solidFill>
                <a:srgbClr val="000000"/>
              </a:solidFill>
              <a:uFill>
                <a:solidFill>
                  <a:srgbClr val="FFFFFF"/>
                </a:solidFill>
              </a:uFill>
              <a:latin typeface="Arial"/>
            </a:endParaRPr>
          </a:p>
          <a:p>
            <a:pPr algn="ctr">
              <a:lnSpc>
                <a:spcPct val="93000"/>
              </a:lnSpc>
            </a:pPr>
            <a:endParaRPr lang="en-US" sz="3600" spc="-1">
              <a:solidFill>
                <a:srgbClr val="000000"/>
              </a:solidFill>
              <a:uFill>
                <a:solidFill>
                  <a:srgbClr val="FFFFFF"/>
                </a:solidFill>
              </a:uFill>
              <a:latin typeface="Arial"/>
            </a:endParaRPr>
          </a:p>
        </p:txBody>
      </p:sp>
      <p:pic>
        <p:nvPicPr>
          <p:cNvPr id="86" name="Picture 4"/>
          <p:cNvPicPr/>
          <p:nvPr/>
        </p:nvPicPr>
        <p:blipFill>
          <a:blip r:embed="rId3"/>
          <a:stretch/>
        </p:blipFill>
        <p:spPr>
          <a:xfrm>
            <a:off x="10816718" y="5743440"/>
            <a:ext cx="1246320" cy="1113120"/>
          </a:xfrm>
          <a:prstGeom prst="rect">
            <a:avLst/>
          </a:prstGeom>
          <a:ln w="12600">
            <a:noFill/>
          </a:ln>
        </p:spPr>
      </p:pic>
      <p:pic>
        <p:nvPicPr>
          <p:cNvPr id="87" name="Picture 8"/>
          <p:cNvPicPr/>
          <p:nvPr/>
        </p:nvPicPr>
        <p:blipFill>
          <a:blip r:embed="rId4"/>
          <a:stretch/>
        </p:blipFill>
        <p:spPr>
          <a:xfrm>
            <a:off x="128962" y="5905440"/>
            <a:ext cx="1256040" cy="951120"/>
          </a:xfrm>
          <a:prstGeom prst="rect">
            <a:avLst/>
          </a:prstGeom>
          <a:ln w="12600">
            <a:noFill/>
          </a:ln>
        </p:spPr>
      </p:pic>
      <p:sp>
        <p:nvSpPr>
          <p:cNvPr id="88" name="CustomShape 2"/>
          <p:cNvSpPr/>
          <p:nvPr/>
        </p:nvSpPr>
        <p:spPr>
          <a:xfrm>
            <a:off x="4545196" y="6129360"/>
            <a:ext cx="3100168" cy="728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400" b="1" i="1" u="sng" spc="-1">
                <a:solidFill>
                  <a:srgbClr val="4848B9"/>
                </a:solidFill>
                <a:uFill>
                  <a:solidFill>
                    <a:srgbClr val="FFFFFF"/>
                  </a:solidFill>
                </a:uFill>
                <a:latin typeface="Times New Roman"/>
                <a:ea typeface="DejaVu Sans"/>
              </a:rPr>
              <a:t>MODIS/VIIRS Calibration Workshop (</a:t>
            </a:r>
            <a:r>
              <a:rPr lang="en-US" sz="1400" b="1" i="1" spc="-1">
                <a:solidFill>
                  <a:srgbClr val="4848B9"/>
                </a:solidFill>
                <a:uFill>
                  <a:solidFill>
                    <a:srgbClr val="FFFFFF"/>
                  </a:solidFill>
                </a:uFill>
                <a:latin typeface="Times New Roman"/>
                <a:ea typeface="DejaVu Sans"/>
              </a:rPr>
              <a:t>May 01, 2023</a:t>
            </a:r>
            <a:r>
              <a:rPr lang="en-US" sz="1400" b="1" i="1" u="sng" spc="-1">
                <a:solidFill>
                  <a:srgbClr val="4848B9"/>
                </a:solidFill>
                <a:uFill>
                  <a:solidFill>
                    <a:srgbClr val="FFFFFF"/>
                  </a:solidFill>
                </a:uFill>
                <a:latin typeface="Times New Roman"/>
                <a:ea typeface="DejaVu Sans"/>
              </a:rPr>
              <a:t>)</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1"/>
          <p:cNvSpPr/>
          <p:nvPr/>
        </p:nvSpPr>
        <p:spPr>
          <a:xfrm>
            <a:off x="1981200" y="76320"/>
            <a:ext cx="8213760" cy="113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200" b="1" spc="-1">
                <a:solidFill>
                  <a:srgbClr val="4848B9"/>
                </a:solidFill>
                <a:uFill>
                  <a:solidFill>
                    <a:srgbClr val="FFFFFF"/>
                  </a:solidFill>
                </a:uFill>
                <a:latin typeface="+mj-lt"/>
                <a:ea typeface="DejaVu Sans"/>
              </a:rPr>
              <a:t>Instrument Temperature Trends</a:t>
            </a:r>
            <a:endParaRPr lang="en-US" sz="3200" b="1" spc="-1">
              <a:solidFill>
                <a:srgbClr val="4848B9"/>
              </a:solidFill>
              <a:uFill>
                <a:solidFill>
                  <a:srgbClr val="FFFFFF"/>
                </a:solidFill>
              </a:uFill>
              <a:latin typeface="+mj-lt"/>
            </a:endParaRPr>
          </a:p>
        </p:txBody>
      </p:sp>
      <p:sp>
        <p:nvSpPr>
          <p:cNvPr id="106" name="CustomShape 2"/>
          <p:cNvSpPr/>
          <p:nvPr/>
        </p:nvSpPr>
        <p:spPr>
          <a:xfrm>
            <a:off x="8431140" y="2446767"/>
            <a:ext cx="173052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pc="-1">
                <a:solidFill>
                  <a:srgbClr val="000000"/>
                </a:solidFill>
                <a:uFill>
                  <a:solidFill>
                    <a:srgbClr val="FFFFFF"/>
                  </a:solidFill>
                </a:uFill>
                <a:latin typeface="Calibri"/>
                <a:ea typeface="DejaVu Sans"/>
              </a:rPr>
              <a:t>3.5K increase</a:t>
            </a:r>
            <a:endParaRPr lang="en-US" spc="-1">
              <a:solidFill>
                <a:srgbClr val="000000"/>
              </a:solidFill>
              <a:uFill>
                <a:solidFill>
                  <a:srgbClr val="FFFFFF"/>
                </a:solidFill>
              </a:uFill>
              <a:latin typeface="Arial"/>
            </a:endParaRPr>
          </a:p>
        </p:txBody>
      </p:sp>
      <p:sp>
        <p:nvSpPr>
          <p:cNvPr id="107" name="CustomShape 3"/>
          <p:cNvSpPr/>
          <p:nvPr/>
        </p:nvSpPr>
        <p:spPr>
          <a:xfrm>
            <a:off x="7791939" y="4338981"/>
            <a:ext cx="173052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pc="-1">
                <a:solidFill>
                  <a:srgbClr val="000000"/>
                </a:solidFill>
                <a:uFill>
                  <a:solidFill>
                    <a:srgbClr val="FFFFFF"/>
                  </a:solidFill>
                </a:uFill>
                <a:latin typeface="Calibri"/>
                <a:ea typeface="DejaVu Sans"/>
              </a:rPr>
              <a:t>&lt; 2K increase</a:t>
            </a:r>
            <a:endParaRPr lang="en-US" spc="-1">
              <a:solidFill>
                <a:srgbClr val="000000"/>
              </a:solidFill>
              <a:uFill>
                <a:solidFill>
                  <a:srgbClr val="FFFFFF"/>
                </a:solidFill>
              </a:uFill>
              <a:latin typeface="Arial"/>
            </a:endParaRPr>
          </a:p>
        </p:txBody>
      </p:sp>
      <p:sp>
        <p:nvSpPr>
          <p:cNvPr id="108" name="CustomShape 4"/>
          <p:cNvSpPr/>
          <p:nvPr/>
        </p:nvSpPr>
        <p:spPr>
          <a:xfrm>
            <a:off x="9296400" y="6343463"/>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b="1" spc="-1">
                <a:solidFill>
                  <a:srgbClr val="0000CC"/>
                </a:solidFill>
                <a:uFill>
                  <a:solidFill>
                    <a:srgbClr val="FFFFFF"/>
                  </a:solidFill>
                </a:uFill>
                <a:latin typeface="Calibri"/>
                <a:ea typeface="DejaVu Sans"/>
              </a:rPr>
              <a:t>Page </a:t>
            </a:r>
            <a:fld id="{D3A49A13-FCE3-4156-8D3A-D7EEBBA30023}" type="slidenum">
              <a:rPr lang="en-US" sz="1200" b="1" spc="-1">
                <a:solidFill>
                  <a:srgbClr val="0000CC"/>
                </a:solidFill>
                <a:uFill>
                  <a:solidFill>
                    <a:srgbClr val="FFFFFF"/>
                  </a:solidFill>
                </a:uFill>
                <a:latin typeface="Calibri"/>
                <a:ea typeface="DejaVu Sans"/>
              </a:rPr>
              <a:t>10</a:t>
            </a:fld>
            <a:endParaRPr lang="en-US" sz="1200" spc="-1">
              <a:solidFill>
                <a:srgbClr val="000000"/>
              </a:solidFill>
              <a:uFill>
                <a:solidFill>
                  <a:srgbClr val="FFFFFF"/>
                </a:solidFill>
              </a:uFill>
              <a:latin typeface="Arial"/>
            </a:endParaRPr>
          </a:p>
        </p:txBody>
      </p:sp>
      <p:pic>
        <p:nvPicPr>
          <p:cNvPr id="2" name="Picture 1" descr="terra_tinst.png">
            <a:extLst>
              <a:ext uri="{FF2B5EF4-FFF2-40B4-BE49-F238E27FC236}">
                <a16:creationId xmlns:a16="http://schemas.microsoft.com/office/drawing/2014/main" id="{4259CCB0-00AE-940D-2A6B-8D08E34639CF}"/>
              </a:ext>
            </a:extLst>
          </p:cNvPr>
          <p:cNvPicPr>
            <a:picLocks noChangeAspect="1"/>
          </p:cNvPicPr>
          <p:nvPr/>
        </p:nvPicPr>
        <p:blipFill>
          <a:blip r:embed="rId3"/>
          <a:stretch>
            <a:fillRect/>
          </a:stretch>
        </p:blipFill>
        <p:spPr>
          <a:xfrm>
            <a:off x="1887295" y="1123890"/>
            <a:ext cx="8417410" cy="2947750"/>
          </a:xfrm>
          <a:prstGeom prst="rect">
            <a:avLst/>
          </a:prstGeom>
        </p:spPr>
      </p:pic>
      <p:pic>
        <p:nvPicPr>
          <p:cNvPr id="3" name="Picture 2" descr="aqua_tinst.png">
            <a:extLst>
              <a:ext uri="{FF2B5EF4-FFF2-40B4-BE49-F238E27FC236}">
                <a16:creationId xmlns:a16="http://schemas.microsoft.com/office/drawing/2014/main" id="{58E75F13-225E-C1BF-C68B-B42F5D28308F}"/>
              </a:ext>
            </a:extLst>
          </p:cNvPr>
          <p:cNvPicPr>
            <a:picLocks noChangeAspect="1"/>
          </p:cNvPicPr>
          <p:nvPr/>
        </p:nvPicPr>
        <p:blipFill>
          <a:blip r:embed="rId4"/>
          <a:stretch>
            <a:fillRect/>
          </a:stretch>
        </p:blipFill>
        <p:spPr>
          <a:xfrm>
            <a:off x="1887296" y="3913683"/>
            <a:ext cx="8417409" cy="2944317"/>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1981200" y="76320"/>
            <a:ext cx="8213760" cy="113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200" b="1" spc="-1">
                <a:solidFill>
                  <a:srgbClr val="4848B9"/>
                </a:solidFill>
                <a:uFill>
                  <a:solidFill>
                    <a:srgbClr val="FFFFFF"/>
                  </a:solidFill>
                </a:uFill>
                <a:latin typeface="+mj-lt"/>
                <a:ea typeface="DejaVu Sans"/>
              </a:rPr>
              <a:t>BB Temperature Trends</a:t>
            </a:r>
            <a:endParaRPr lang="en-US" sz="3200" b="1" spc="-1">
              <a:solidFill>
                <a:srgbClr val="4848B9"/>
              </a:solidFill>
              <a:uFill>
                <a:solidFill>
                  <a:srgbClr val="FFFFFF"/>
                </a:solidFill>
              </a:uFill>
              <a:latin typeface="+mj-lt"/>
            </a:endParaRPr>
          </a:p>
        </p:txBody>
      </p:sp>
      <p:sp>
        <p:nvSpPr>
          <p:cNvPr id="112" name="CustomShape 2"/>
          <p:cNvSpPr/>
          <p:nvPr/>
        </p:nvSpPr>
        <p:spPr>
          <a:xfrm>
            <a:off x="7584827" y="2227500"/>
            <a:ext cx="1803960" cy="32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pc="-1">
                <a:solidFill>
                  <a:srgbClr val="000000"/>
                </a:solidFill>
                <a:uFill>
                  <a:solidFill>
                    <a:srgbClr val="FFFFFF"/>
                  </a:solidFill>
                </a:uFill>
                <a:latin typeface="Calibri"/>
                <a:ea typeface="DejaVu Sans"/>
              </a:rPr>
              <a:t>&lt; 30 </a:t>
            </a:r>
            <a:r>
              <a:rPr lang="en-US" spc="-1" err="1">
                <a:solidFill>
                  <a:srgbClr val="000000"/>
                </a:solidFill>
                <a:uFill>
                  <a:solidFill>
                    <a:srgbClr val="FFFFFF"/>
                  </a:solidFill>
                </a:uFill>
                <a:latin typeface="Calibri"/>
                <a:ea typeface="DejaVu Sans"/>
              </a:rPr>
              <a:t>mK</a:t>
            </a:r>
            <a:r>
              <a:rPr lang="en-US" spc="-1">
                <a:solidFill>
                  <a:srgbClr val="000000"/>
                </a:solidFill>
                <a:uFill>
                  <a:solidFill>
                    <a:srgbClr val="FFFFFF"/>
                  </a:solidFill>
                </a:uFill>
                <a:latin typeface="Calibri"/>
                <a:ea typeface="DejaVu Sans"/>
              </a:rPr>
              <a:t> increase</a:t>
            </a:r>
            <a:endParaRPr lang="en-US" spc="-1">
              <a:solidFill>
                <a:srgbClr val="000000"/>
              </a:solidFill>
              <a:uFill>
                <a:solidFill>
                  <a:srgbClr val="FFFFFF"/>
                </a:solidFill>
              </a:uFill>
              <a:latin typeface="Arial"/>
            </a:endParaRPr>
          </a:p>
        </p:txBody>
      </p:sp>
      <p:sp>
        <p:nvSpPr>
          <p:cNvPr id="113" name="CustomShape 3"/>
          <p:cNvSpPr/>
          <p:nvPr/>
        </p:nvSpPr>
        <p:spPr>
          <a:xfrm>
            <a:off x="7413420" y="4275119"/>
            <a:ext cx="1648440" cy="91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pc="-1">
                <a:solidFill>
                  <a:srgbClr val="000000"/>
                </a:solidFill>
                <a:uFill>
                  <a:solidFill>
                    <a:srgbClr val="FFFFFF"/>
                  </a:solidFill>
                </a:uFill>
                <a:latin typeface="Calibri"/>
                <a:ea typeface="DejaVu Sans"/>
              </a:rPr>
              <a:t>Excellent stability over mission lifetime</a:t>
            </a:r>
            <a:endParaRPr lang="en-US" spc="-1">
              <a:solidFill>
                <a:srgbClr val="000000"/>
              </a:solidFill>
              <a:uFill>
                <a:solidFill>
                  <a:srgbClr val="FFFFFF"/>
                </a:solidFill>
              </a:uFill>
              <a:latin typeface="Arial"/>
            </a:endParaRPr>
          </a:p>
        </p:txBody>
      </p:sp>
      <p:sp>
        <p:nvSpPr>
          <p:cNvPr id="114" name="CustomShape 4"/>
          <p:cNvSpPr/>
          <p:nvPr/>
        </p:nvSpPr>
        <p:spPr>
          <a:xfrm>
            <a:off x="9559950" y="6407194"/>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b="1" spc="-1">
                <a:solidFill>
                  <a:srgbClr val="0000CC"/>
                </a:solidFill>
                <a:uFill>
                  <a:solidFill>
                    <a:srgbClr val="FFFFFF"/>
                  </a:solidFill>
                </a:uFill>
                <a:latin typeface="Calibri"/>
                <a:ea typeface="DejaVu Sans"/>
              </a:rPr>
              <a:t>Page </a:t>
            </a:r>
            <a:fld id="{AA46C529-FC6B-4D7D-8F51-69699EB51AC3}" type="slidenum">
              <a:rPr lang="en-US" sz="1200" b="1" spc="-1">
                <a:solidFill>
                  <a:srgbClr val="0000CC"/>
                </a:solidFill>
                <a:uFill>
                  <a:solidFill>
                    <a:srgbClr val="FFFFFF"/>
                  </a:solidFill>
                </a:uFill>
                <a:latin typeface="Calibri"/>
                <a:ea typeface="DejaVu Sans"/>
              </a:rPr>
              <a:t>11</a:t>
            </a:fld>
            <a:endParaRPr lang="en-US" sz="1200" spc="-1">
              <a:solidFill>
                <a:srgbClr val="000000"/>
              </a:solidFill>
              <a:uFill>
                <a:solidFill>
                  <a:srgbClr val="FFFFFF"/>
                </a:solidFill>
              </a:uFill>
              <a:latin typeface="Arial"/>
            </a:endParaRPr>
          </a:p>
        </p:txBody>
      </p:sp>
      <p:sp>
        <p:nvSpPr>
          <p:cNvPr id="2" name="TextBox 1">
            <a:extLst>
              <a:ext uri="{FF2B5EF4-FFF2-40B4-BE49-F238E27FC236}">
                <a16:creationId xmlns:a16="http://schemas.microsoft.com/office/drawing/2014/main" id="{1D62202C-F7F4-4A38-9155-4B561008A3FA}"/>
              </a:ext>
            </a:extLst>
          </p:cNvPr>
          <p:cNvSpPr txBox="1"/>
          <p:nvPr/>
        </p:nvSpPr>
        <p:spPr>
          <a:xfrm>
            <a:off x="9666193" y="1710018"/>
            <a:ext cx="238461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4.96K added to values after April 25, 2020 to match trend after setpoint change from 290K to 285K</a:t>
            </a:r>
          </a:p>
        </p:txBody>
      </p:sp>
      <p:pic>
        <p:nvPicPr>
          <p:cNvPr id="3" name="Picture 2" descr="aqua_tbb.png">
            <a:extLst>
              <a:ext uri="{FF2B5EF4-FFF2-40B4-BE49-F238E27FC236}">
                <a16:creationId xmlns:a16="http://schemas.microsoft.com/office/drawing/2014/main" id="{C036DEB3-48C8-36DC-9ACB-DDF598E1E4FB}"/>
              </a:ext>
            </a:extLst>
          </p:cNvPr>
          <p:cNvPicPr>
            <a:picLocks noChangeAspect="1"/>
          </p:cNvPicPr>
          <p:nvPr/>
        </p:nvPicPr>
        <p:blipFill>
          <a:blip r:embed="rId3"/>
          <a:stretch>
            <a:fillRect/>
          </a:stretch>
        </p:blipFill>
        <p:spPr>
          <a:xfrm>
            <a:off x="1534195" y="3916487"/>
            <a:ext cx="8271966" cy="3069176"/>
          </a:xfrm>
          <a:prstGeom prst="rect">
            <a:avLst/>
          </a:prstGeom>
        </p:spPr>
      </p:pic>
      <p:pic>
        <p:nvPicPr>
          <p:cNvPr id="4" name="Picture 3" descr="terra_tbb.png">
            <a:extLst>
              <a:ext uri="{FF2B5EF4-FFF2-40B4-BE49-F238E27FC236}">
                <a16:creationId xmlns:a16="http://schemas.microsoft.com/office/drawing/2014/main" id="{9548CF49-713D-EE6B-E71C-A88E9B715F6C}"/>
              </a:ext>
            </a:extLst>
          </p:cNvPr>
          <p:cNvPicPr>
            <a:picLocks noChangeAspect="1"/>
          </p:cNvPicPr>
          <p:nvPr/>
        </p:nvPicPr>
        <p:blipFill>
          <a:blip r:embed="rId4"/>
          <a:stretch>
            <a:fillRect/>
          </a:stretch>
        </p:blipFill>
        <p:spPr>
          <a:xfrm>
            <a:off x="1534195" y="1013478"/>
            <a:ext cx="8271966" cy="3081084"/>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1981200" y="76320"/>
            <a:ext cx="8226720" cy="11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3000"/>
              </a:lnSpc>
            </a:pPr>
            <a:r>
              <a:rPr lang="en-US" sz="3200" b="1" spc="-1">
                <a:solidFill>
                  <a:srgbClr val="4848B9"/>
                </a:solidFill>
                <a:uFill>
                  <a:solidFill>
                    <a:srgbClr val="FFFFFF"/>
                  </a:solidFill>
                </a:uFill>
                <a:latin typeface="+mj-lt"/>
                <a:ea typeface="DejaVu Sans"/>
              </a:rPr>
              <a:t>CFPA Temperature Trends</a:t>
            </a:r>
            <a:endParaRPr lang="en-US" sz="3200" b="1" spc="-1">
              <a:solidFill>
                <a:srgbClr val="4848B9"/>
              </a:solidFill>
              <a:uFill>
                <a:solidFill>
                  <a:srgbClr val="FFFFFF"/>
                </a:solidFill>
              </a:uFill>
              <a:latin typeface="+mj-lt"/>
            </a:endParaRPr>
          </a:p>
        </p:txBody>
      </p:sp>
      <p:sp>
        <p:nvSpPr>
          <p:cNvPr id="118" name="CustomShape 2"/>
          <p:cNvSpPr/>
          <p:nvPr/>
        </p:nvSpPr>
        <p:spPr>
          <a:xfrm>
            <a:off x="10194481" y="1799461"/>
            <a:ext cx="173052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pc="-1">
                <a:solidFill>
                  <a:srgbClr val="000000"/>
                </a:solidFill>
                <a:uFill>
                  <a:solidFill>
                    <a:srgbClr val="FFFFFF"/>
                  </a:solidFill>
                </a:uFill>
                <a:latin typeface="Calibri"/>
                <a:ea typeface="DejaVu Sans"/>
              </a:rPr>
              <a:t>Very stable over lifetime</a:t>
            </a:r>
            <a:endParaRPr lang="en-US" spc="-1">
              <a:solidFill>
                <a:srgbClr val="000000"/>
              </a:solidFill>
              <a:uFill>
                <a:solidFill>
                  <a:srgbClr val="FFFFFF"/>
                </a:solidFill>
              </a:uFill>
              <a:latin typeface="Arial"/>
            </a:endParaRPr>
          </a:p>
        </p:txBody>
      </p:sp>
      <p:sp>
        <p:nvSpPr>
          <p:cNvPr id="119" name="CustomShape 3"/>
          <p:cNvSpPr/>
          <p:nvPr/>
        </p:nvSpPr>
        <p:spPr>
          <a:xfrm>
            <a:off x="10194481" y="4420620"/>
            <a:ext cx="1730520" cy="143062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pc="-1">
                <a:solidFill>
                  <a:srgbClr val="000000"/>
                </a:solidFill>
                <a:uFill>
                  <a:solidFill>
                    <a:srgbClr val="FFFFFF"/>
                  </a:solidFill>
                </a:uFill>
                <a:latin typeface="Calibri"/>
                <a:ea typeface="DejaVu Sans"/>
              </a:rPr>
              <a:t>Improved performance in recent years, especially after the 2022 outgas operation</a:t>
            </a:r>
            <a:endParaRPr lang="en-US" spc="-1">
              <a:solidFill>
                <a:srgbClr val="000000"/>
              </a:solidFill>
              <a:uFill>
                <a:solidFill>
                  <a:srgbClr val="FFFFFF"/>
                </a:solidFill>
              </a:uFill>
              <a:latin typeface="Arial"/>
            </a:endParaRPr>
          </a:p>
        </p:txBody>
      </p:sp>
      <p:sp>
        <p:nvSpPr>
          <p:cNvPr id="120" name="CustomShape 4"/>
          <p:cNvSpPr/>
          <p:nvPr/>
        </p:nvSpPr>
        <p:spPr>
          <a:xfrm>
            <a:off x="9569281" y="6301779"/>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b="1" spc="-1">
                <a:solidFill>
                  <a:srgbClr val="0000CC"/>
                </a:solidFill>
                <a:uFill>
                  <a:solidFill>
                    <a:srgbClr val="FFFFFF"/>
                  </a:solidFill>
                </a:uFill>
                <a:latin typeface="Calibri"/>
                <a:ea typeface="DejaVu Sans"/>
              </a:rPr>
              <a:t>Page </a:t>
            </a:r>
            <a:fld id="{8B7759AC-685E-4FF0-9A94-D69C8AF75BCC}" type="slidenum">
              <a:rPr lang="en-US" sz="1200" b="1" spc="-1">
                <a:solidFill>
                  <a:srgbClr val="0000CC"/>
                </a:solidFill>
                <a:uFill>
                  <a:solidFill>
                    <a:srgbClr val="FFFFFF"/>
                  </a:solidFill>
                </a:uFill>
                <a:latin typeface="Calibri"/>
                <a:ea typeface="DejaVu Sans"/>
              </a:rPr>
              <a:t>12</a:t>
            </a:fld>
            <a:endParaRPr lang="en-US" sz="1200" spc="-1">
              <a:solidFill>
                <a:srgbClr val="000000"/>
              </a:solidFill>
              <a:uFill>
                <a:solidFill>
                  <a:srgbClr val="FFFFFF"/>
                </a:solidFill>
              </a:uFill>
              <a:latin typeface="Arial"/>
            </a:endParaRPr>
          </a:p>
        </p:txBody>
      </p:sp>
      <p:pic>
        <p:nvPicPr>
          <p:cNvPr id="2" name="Picture 1" descr="terra_smir_lwir.png">
            <a:extLst>
              <a:ext uri="{FF2B5EF4-FFF2-40B4-BE49-F238E27FC236}">
                <a16:creationId xmlns:a16="http://schemas.microsoft.com/office/drawing/2014/main" id="{F2B3C262-2110-1203-6A5E-518C004B3A5A}"/>
              </a:ext>
            </a:extLst>
          </p:cNvPr>
          <p:cNvPicPr>
            <a:picLocks noChangeAspect="1"/>
          </p:cNvPicPr>
          <p:nvPr/>
        </p:nvPicPr>
        <p:blipFill>
          <a:blip r:embed="rId3"/>
          <a:stretch>
            <a:fillRect/>
          </a:stretch>
        </p:blipFill>
        <p:spPr>
          <a:xfrm>
            <a:off x="1981200" y="1066068"/>
            <a:ext cx="8236627" cy="3022867"/>
          </a:xfrm>
          <a:prstGeom prst="rect">
            <a:avLst/>
          </a:prstGeom>
        </p:spPr>
      </p:pic>
      <p:pic>
        <p:nvPicPr>
          <p:cNvPr id="3" name="Picture 2" descr="aqua_smir_lwir.png">
            <a:extLst>
              <a:ext uri="{FF2B5EF4-FFF2-40B4-BE49-F238E27FC236}">
                <a16:creationId xmlns:a16="http://schemas.microsoft.com/office/drawing/2014/main" id="{EBB2DA53-7D31-973C-4E90-5ADD37D2F0B7}"/>
              </a:ext>
            </a:extLst>
          </p:cNvPr>
          <p:cNvPicPr>
            <a:picLocks noChangeAspect="1"/>
          </p:cNvPicPr>
          <p:nvPr/>
        </p:nvPicPr>
        <p:blipFill>
          <a:blip r:embed="rId4"/>
          <a:stretch>
            <a:fillRect/>
          </a:stretch>
        </p:blipFill>
        <p:spPr>
          <a:xfrm>
            <a:off x="1967762" y="3932033"/>
            <a:ext cx="8226719" cy="3027823"/>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2590680" y="274680"/>
            <a:ext cx="7008840" cy="71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200" b="1" spc="-1">
                <a:solidFill>
                  <a:srgbClr val="4848B9"/>
                </a:solidFill>
                <a:uFill>
                  <a:solidFill>
                    <a:srgbClr val="FFFFFF"/>
                  </a:solidFill>
                </a:uFill>
                <a:latin typeface="+mj-lt"/>
                <a:ea typeface="DejaVu Sans"/>
              </a:rPr>
              <a:t>MODIS Calibration Operations</a:t>
            </a:r>
            <a:endParaRPr lang="en-US" sz="3200" b="1" spc="-1">
              <a:solidFill>
                <a:srgbClr val="4848B9"/>
              </a:solidFill>
              <a:uFill>
                <a:solidFill>
                  <a:srgbClr val="FFFFFF"/>
                </a:solidFill>
              </a:uFill>
              <a:latin typeface="+mj-lt"/>
            </a:endParaRPr>
          </a:p>
        </p:txBody>
      </p:sp>
      <p:sp>
        <p:nvSpPr>
          <p:cNvPr id="124" name="CustomShape 4"/>
          <p:cNvSpPr/>
          <p:nvPr/>
        </p:nvSpPr>
        <p:spPr>
          <a:xfrm>
            <a:off x="9372600" y="6401520"/>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b="1" spc="-1">
                <a:solidFill>
                  <a:srgbClr val="0000CC"/>
                </a:solidFill>
                <a:uFill>
                  <a:solidFill>
                    <a:srgbClr val="FFFFFF"/>
                  </a:solidFill>
                </a:uFill>
                <a:latin typeface="Calibri"/>
                <a:ea typeface="DejaVu Sans"/>
              </a:rPr>
              <a:t>Page </a:t>
            </a:r>
            <a:fld id="{EDCBE848-9CD5-4C96-8504-7A5C8CC6F68E}" type="slidenum">
              <a:rPr lang="en-US" sz="1200" b="1" spc="-1">
                <a:solidFill>
                  <a:srgbClr val="0000CC"/>
                </a:solidFill>
                <a:uFill>
                  <a:solidFill>
                    <a:srgbClr val="FFFFFF"/>
                  </a:solidFill>
                </a:uFill>
                <a:latin typeface="Calibri"/>
                <a:ea typeface="DejaVu Sans"/>
              </a:rPr>
              <a:t>13</a:t>
            </a:fld>
            <a:endParaRPr lang="en-US" sz="1200" spc="-1">
              <a:solidFill>
                <a:srgbClr val="000000"/>
              </a:solidFill>
              <a:uFill>
                <a:solidFill>
                  <a:srgbClr val="FFFFFF"/>
                </a:solidFill>
              </a:uFill>
              <a:latin typeface="Arial"/>
            </a:endParaRPr>
          </a:p>
        </p:txBody>
      </p:sp>
      <p:pic>
        <p:nvPicPr>
          <p:cNvPr id="2" name="Picture 1">
            <a:extLst>
              <a:ext uri="{FF2B5EF4-FFF2-40B4-BE49-F238E27FC236}">
                <a16:creationId xmlns:a16="http://schemas.microsoft.com/office/drawing/2014/main" id="{715457B6-7E22-A7CB-F1E7-06D53B7F70B1}"/>
              </a:ext>
            </a:extLst>
          </p:cNvPr>
          <p:cNvPicPr>
            <a:picLocks noChangeAspect="1"/>
          </p:cNvPicPr>
          <p:nvPr/>
        </p:nvPicPr>
        <p:blipFill>
          <a:blip r:embed="rId3"/>
          <a:stretch>
            <a:fillRect/>
          </a:stretch>
        </p:blipFill>
        <p:spPr>
          <a:xfrm>
            <a:off x="3129689" y="975223"/>
            <a:ext cx="5932617" cy="2885936"/>
          </a:xfrm>
          <a:prstGeom prst="rect">
            <a:avLst/>
          </a:prstGeom>
        </p:spPr>
      </p:pic>
      <p:pic>
        <p:nvPicPr>
          <p:cNvPr id="3" name="Picture 2">
            <a:extLst>
              <a:ext uri="{FF2B5EF4-FFF2-40B4-BE49-F238E27FC236}">
                <a16:creationId xmlns:a16="http://schemas.microsoft.com/office/drawing/2014/main" id="{0D299471-40F9-AEF9-0C0A-BD632D556DDE}"/>
              </a:ext>
            </a:extLst>
          </p:cNvPr>
          <p:cNvPicPr>
            <a:picLocks noChangeAspect="1"/>
          </p:cNvPicPr>
          <p:nvPr/>
        </p:nvPicPr>
        <p:blipFill>
          <a:blip r:embed="rId4"/>
          <a:stretch>
            <a:fillRect/>
          </a:stretch>
        </p:blipFill>
        <p:spPr>
          <a:xfrm>
            <a:off x="3129689" y="3847101"/>
            <a:ext cx="5939878" cy="2885936"/>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1818640" y="-187956"/>
            <a:ext cx="8226720" cy="11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base" latinLnBrk="0" hangingPunct="1">
              <a:lnSpc>
                <a:spcPct val="93000"/>
              </a:lnSpc>
              <a:spcBef>
                <a:spcPct val="0"/>
              </a:spcBef>
              <a:spcAft>
                <a:spcPct val="0"/>
              </a:spcAft>
              <a:buClrTx/>
              <a:buSzTx/>
              <a:buFontTx/>
              <a:buNone/>
              <a:tabLst/>
              <a:defRPr/>
            </a:pPr>
            <a:r>
              <a:rPr kumimoji="0" lang="en-US" sz="3200" b="1" i="0" u="none" strike="noStrike" kern="1200" cap="none" spc="-1" normalizeH="0" baseline="0" noProof="0" dirty="0">
                <a:ln>
                  <a:noFill/>
                </a:ln>
                <a:solidFill>
                  <a:srgbClr val="4848B9"/>
                </a:solidFill>
                <a:effectLst/>
                <a:uLnTx/>
                <a:uFill>
                  <a:solidFill>
                    <a:srgbClr val="FFFFFF"/>
                  </a:solidFill>
                </a:uFill>
                <a:latin typeface="Calibri" panose="020F0502020204030204" pitchFamily="34" charset="0"/>
                <a:ea typeface="DejaVu Sans"/>
                <a:cs typeface="Calibri" panose="020F0502020204030204" pitchFamily="34" charset="0"/>
              </a:rPr>
              <a:t>VIIRS Instrument Operations (SNPP)</a:t>
            </a:r>
            <a:endParaRPr kumimoji="0" lang="en-US" sz="3200" b="1" i="0" u="none" strike="noStrike" kern="1200" cap="none" spc="-1" normalizeH="0" baseline="0" noProof="0" dirty="0">
              <a:ln>
                <a:noFill/>
              </a:ln>
              <a:solidFill>
                <a:srgbClr val="4848B9"/>
              </a:solidFill>
              <a:effectLst/>
              <a:uLnTx/>
              <a:uFill>
                <a:solidFill>
                  <a:srgbClr val="FFFFFF"/>
                </a:solidFill>
              </a:uFill>
              <a:latin typeface="Calibri" panose="020F0502020204030204" pitchFamily="34" charset="0"/>
              <a:ea typeface="+mn-ea"/>
              <a:cs typeface="Calibri" panose="020F0502020204030204" pitchFamily="34" charset="0"/>
            </a:endParaRPr>
          </a:p>
        </p:txBody>
      </p:sp>
      <p:sp>
        <p:nvSpPr>
          <p:cNvPr id="94" name="CustomShape 2"/>
          <p:cNvSpPr/>
          <p:nvPr/>
        </p:nvSpPr>
        <p:spPr>
          <a:xfrm>
            <a:off x="516466" y="898380"/>
            <a:ext cx="11064613" cy="506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87020" marR="0" lvl="0" indent="-285750" algn="l" defTabSz="914400" rtl="0" eaLnBrk="1" fontAlgn="base" latinLnBrk="0" hangingPunct="1">
              <a:lnSpc>
                <a:spcPct val="93000"/>
              </a:lnSpc>
              <a:spcBef>
                <a:spcPts val="360"/>
              </a:spcBef>
              <a:spcAft>
                <a:spcPct val="0"/>
              </a:spcAft>
              <a:buClr>
                <a:srgbClr val="000000"/>
              </a:buClr>
              <a:buSzTx/>
              <a:buFont typeface="Wingdings" panose="05000000000000000000" pitchFamily="2" charset="2"/>
              <a:buChar char="§"/>
              <a:tabLst/>
              <a:defRPr/>
            </a:pPr>
            <a:r>
              <a:rPr kumimoji="0" lang="en-US" sz="2000" b="1" i="0" u="none" strike="noStrike" kern="1200" cap="none" spc="-1" normalizeH="0" baseline="0" noProof="0" dirty="0">
                <a:ln>
                  <a:noFill/>
                </a:ln>
                <a:solidFill>
                  <a:srgbClr val="000000"/>
                </a:solidFill>
                <a:effectLst/>
                <a:uLnTx/>
                <a:uFill>
                  <a:solidFill>
                    <a:srgbClr val="FFFFFF"/>
                  </a:solidFill>
                </a:uFill>
                <a:latin typeface="Calibri"/>
                <a:ea typeface="DejaVu Sans"/>
                <a:cs typeface="+mn-cs"/>
              </a:rPr>
              <a:t>SNPP VIIRS is healthy and operating nominally</a:t>
            </a:r>
            <a:endParaRPr kumimoji="0" lang="en-US" sz="2000" b="0" i="0" u="none" strike="noStrike" kern="1200" cap="none" spc="-1" normalizeH="0" baseline="0" noProof="0" dirty="0">
              <a:ln>
                <a:noFill/>
              </a:ln>
              <a:solidFill>
                <a:srgbClr val="000000"/>
              </a:solidFill>
              <a:effectLst/>
              <a:uLnTx/>
              <a:uFill>
                <a:solidFill>
                  <a:srgbClr val="FFFFFF"/>
                </a:solidFill>
              </a:uFill>
              <a:latin typeface="Arial"/>
              <a:ea typeface="+mn-ea"/>
              <a:cs typeface="Arial"/>
            </a:endParaRPr>
          </a:p>
          <a:p>
            <a:pPr marL="287020" marR="0" lvl="0" indent="-285750" algn="l" defTabSz="914400" rtl="0" eaLnBrk="1" fontAlgn="base" latinLnBrk="0" hangingPunct="1">
              <a:lnSpc>
                <a:spcPct val="93000"/>
              </a:lnSpc>
              <a:spcBef>
                <a:spcPts val="360"/>
              </a:spcBef>
              <a:spcAft>
                <a:spcPct val="0"/>
              </a:spcAft>
              <a:buClr>
                <a:srgbClr val="000000"/>
              </a:buClr>
              <a:buSzTx/>
              <a:buFont typeface="Wingdings" panose="05000000000000000000" pitchFamily="2" charset="2"/>
              <a:buChar char="§"/>
              <a:tabLst/>
              <a:defRPr/>
            </a:pPr>
            <a:r>
              <a:rPr kumimoji="0" lang="en-US" sz="2000" b="1" i="0" u="none" strike="noStrike" kern="1200" cap="none" spc="-1" normalizeH="0" baseline="0" noProof="0" dirty="0">
                <a:ln>
                  <a:noFill/>
                </a:ln>
                <a:solidFill>
                  <a:srgbClr val="000000"/>
                </a:solidFill>
                <a:effectLst/>
                <a:uLnTx/>
                <a:uFill>
                  <a:solidFill>
                    <a:srgbClr val="FFFFFF"/>
                  </a:solidFill>
                </a:uFill>
                <a:latin typeface="Calibri"/>
                <a:ea typeface="DejaVu Sans"/>
                <a:cs typeface="+mn-cs"/>
              </a:rPr>
              <a:t>Operational Configuration </a:t>
            </a:r>
            <a:endParaRPr kumimoji="0" lang="en-US" sz="2000" b="0" i="0" u="none" strike="noStrike" kern="1200" cap="none" spc="-1" normalizeH="0" baseline="0" noProof="0" dirty="0">
              <a:ln>
                <a:noFill/>
              </a:ln>
              <a:solidFill>
                <a:srgbClr val="000000"/>
              </a:solidFill>
              <a:effectLst/>
              <a:uLnTx/>
              <a:uFill>
                <a:solidFill>
                  <a:srgbClr val="FFFFFF"/>
                </a:solidFill>
              </a:uFill>
              <a:latin typeface="Arial"/>
              <a:ea typeface="+mn-ea"/>
              <a:cs typeface="Arial"/>
            </a:endParaRPr>
          </a:p>
          <a:p>
            <a:pPr marL="801370" marR="0" lvl="1" indent="-342900" algn="l" defTabSz="914400" rtl="0" eaLnBrk="1" fontAlgn="base" latinLnBrk="0" hangingPunct="1">
              <a:lnSpc>
                <a:spcPct val="110000"/>
              </a:lnSpc>
              <a:spcBef>
                <a:spcPts val="201"/>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DejaVu Sans"/>
                <a:cs typeface="+mn-cs"/>
              </a:rPr>
              <a:t>B-side: launch to date</a:t>
            </a:r>
            <a:endParaRPr kumimoji="0" lang="en-US" sz="1800" b="0" i="0" u="none" strike="noStrike" kern="1200" cap="none" spc="-1" normalizeH="0" baseline="0" noProof="0" dirty="0">
              <a:ln>
                <a:noFill/>
              </a:ln>
              <a:solidFill>
                <a:srgbClr val="000000"/>
              </a:solidFill>
              <a:effectLst/>
              <a:uLnTx/>
              <a:uFill>
                <a:solidFill>
                  <a:srgbClr val="FFFFFF"/>
                </a:solidFill>
              </a:uFill>
              <a:latin typeface="Arial"/>
              <a:ea typeface="+mn-ea"/>
              <a:cs typeface="Arial"/>
            </a:endParaRPr>
          </a:p>
          <a:p>
            <a:pPr marL="801370" marR="0" lvl="1" indent="-342900" algn="l" defTabSz="914400" rtl="0" eaLnBrk="1" fontAlgn="base" latinLnBrk="0" hangingPunct="1">
              <a:lnSpc>
                <a:spcPct val="110000"/>
              </a:lnSpc>
              <a:spcBef>
                <a:spcPts val="201"/>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DejaVu Sans"/>
                <a:cs typeface="+mn-cs"/>
              </a:rPr>
              <a:t>Cold FPA (SMIR and LWIR) nominally controlled at 80K</a:t>
            </a:r>
            <a:endParaRPr kumimoji="0" lang="en-US" sz="1800" b="0" i="0" u="none" strike="noStrike" kern="1200" cap="none" spc="-1" normalizeH="0" baseline="0" noProof="0" dirty="0">
              <a:ln>
                <a:noFill/>
              </a:ln>
              <a:solidFill>
                <a:srgbClr val="000000"/>
              </a:solidFill>
              <a:effectLst/>
              <a:uLnTx/>
              <a:uFill>
                <a:solidFill>
                  <a:srgbClr val="FFFFFF"/>
                </a:solidFill>
              </a:uFill>
              <a:latin typeface="Arial"/>
              <a:ea typeface="+mn-ea"/>
              <a:cs typeface="Arial"/>
            </a:endParaRPr>
          </a:p>
          <a:p>
            <a:pPr marL="801370" marR="0" lvl="0" indent="-342900" algn="l" defTabSz="914400" rtl="0" eaLnBrk="1" fontAlgn="base" latinLnBrk="0" hangingPunct="1">
              <a:lnSpc>
                <a:spcPct val="110000"/>
              </a:lnSpc>
              <a:spcBef>
                <a:spcPts val="200"/>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mn-lt"/>
                <a:cs typeface="Calibri"/>
              </a:rPr>
              <a:t>BB controlled at 292.5 K. Annual warm-up cool down events. </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32 since launch, most recent on 3/14/2023</a:t>
            </a:r>
            <a:endPar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mn-lt"/>
              <a:cs typeface="Calibri"/>
            </a:endParaRPr>
          </a:p>
          <a:p>
            <a:pPr marL="801370" marR="0" lvl="0" indent="-342900" algn="l" defTabSz="914400" rtl="0" eaLnBrk="1" fontAlgn="base" latinLnBrk="0" hangingPunct="1">
              <a:lnSpc>
                <a:spcPct val="110000"/>
              </a:lnSpc>
              <a:spcBef>
                <a:spcPts val="200"/>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mn-lt"/>
                <a:cs typeface="Calibri"/>
              </a:rPr>
              <a:t>SD calibration every orbit. SDSM operated weekly since 5/13/2019</a:t>
            </a:r>
          </a:p>
          <a:p>
            <a:pPr marL="801370" marR="0" lvl="0" indent="-342900" algn="l" defTabSz="914400" rtl="0" eaLnBrk="1" fontAlgn="base" latinLnBrk="0" hangingPunct="1">
              <a:lnSpc>
                <a:spcPct val="110000"/>
              </a:lnSpc>
              <a:spcBef>
                <a:spcPts val="200"/>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mn-lt"/>
                <a:cs typeface="Calibri"/>
              </a:rPr>
              <a:t>Regular lunar roll maneuvers for RSB stability monitoring. </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98 Lunar observations since launch, most recent on May 1, 2023</a:t>
            </a:r>
            <a:endParaRPr kumimoji="0" lang="en-US" sz="1800" b="0" i="0" u="none" strike="noStrike" kern="1200" cap="none" spc="-1" normalizeH="0" baseline="0" noProof="0" dirty="0">
              <a:ln>
                <a:noFill/>
              </a:ln>
              <a:solidFill>
                <a:srgbClr val="C00000"/>
              </a:solidFill>
              <a:effectLst/>
              <a:uLnTx/>
              <a:uFill>
                <a:solidFill>
                  <a:srgbClr val="FFFFFF"/>
                </a:solidFill>
              </a:uFill>
              <a:latin typeface="Calibri"/>
              <a:ea typeface="+mn-lt"/>
              <a:cs typeface="Calibri"/>
            </a:endParaRPr>
          </a:p>
          <a:p>
            <a:pPr marL="801370" marR="0" lvl="0" indent="-342900" algn="l" defTabSz="914400" rtl="0" eaLnBrk="1" fontAlgn="base" latinLnBrk="0" hangingPunct="1">
              <a:lnSpc>
                <a:spcPct val="110000"/>
              </a:lnSpc>
              <a:spcBef>
                <a:spcPts val="200"/>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mn-lt"/>
                <a:cs typeface="Calibri"/>
              </a:rPr>
              <a:t>Monthly DNB VROP calibrations</a:t>
            </a:r>
            <a:endParaRPr kumimoji="0" lang="en-US" sz="1800" b="0" i="0" u="none" strike="noStrike" kern="1200" cap="none" spc="-1" normalizeH="0" baseline="0" noProof="0" dirty="0">
              <a:ln>
                <a:noFill/>
              </a:ln>
              <a:solidFill>
                <a:srgbClr val="000000"/>
              </a:solidFill>
              <a:effectLst/>
              <a:uLnTx/>
              <a:uFill>
                <a:solidFill>
                  <a:srgbClr val="FFFFFF"/>
                </a:solidFill>
              </a:uFill>
              <a:latin typeface="Arial"/>
              <a:ea typeface="+mn-lt"/>
              <a:cs typeface="Arial"/>
            </a:endParaRPr>
          </a:p>
          <a:p>
            <a:pPr marL="287020" marR="0" lvl="0" indent="-285750" algn="l" defTabSz="914400" rtl="0" eaLnBrk="1" fontAlgn="base" latinLnBrk="0" hangingPunct="1">
              <a:lnSpc>
                <a:spcPct val="93000"/>
              </a:lnSpc>
              <a:spcBef>
                <a:spcPts val="360"/>
              </a:spcBef>
              <a:spcAft>
                <a:spcPct val="0"/>
              </a:spcAft>
              <a:buClr>
                <a:srgbClr val="000000"/>
              </a:buClr>
              <a:buSzTx/>
              <a:buFont typeface="Wingdings" panose="05000000000000000000" pitchFamily="2" charset="2"/>
              <a:buChar char="§"/>
              <a:tabLst/>
              <a:defRPr/>
            </a:pPr>
            <a:r>
              <a:rPr kumimoji="0" lang="en-US" sz="2000" b="1" i="0" u="none" strike="noStrike" kern="1200" cap="none" spc="-1" normalizeH="0" baseline="0" noProof="0" dirty="0">
                <a:ln>
                  <a:noFill/>
                </a:ln>
                <a:solidFill>
                  <a:srgbClr val="000000"/>
                </a:solidFill>
                <a:effectLst/>
                <a:uLnTx/>
                <a:uFill>
                  <a:solidFill>
                    <a:srgbClr val="FFFFFF"/>
                  </a:solidFill>
                </a:uFill>
                <a:latin typeface="Calibri"/>
                <a:ea typeface="DejaVu Sans"/>
                <a:cs typeface="+mn-cs"/>
              </a:rPr>
              <a:t>Events since the last STM (Feb 2021)</a:t>
            </a:r>
            <a:endParaRPr kumimoji="0" lang="en-US" sz="2000" b="1" i="0" u="none" strike="noStrike" kern="1200" cap="none" spc="-1" normalizeH="0" baseline="0" noProof="0" dirty="0">
              <a:ln>
                <a:noFill/>
              </a:ln>
              <a:solidFill>
                <a:srgbClr val="000000"/>
              </a:solidFill>
              <a:effectLst/>
              <a:uLnTx/>
              <a:uFill>
                <a:solidFill>
                  <a:srgbClr val="FFFFFF"/>
                </a:solidFill>
              </a:uFill>
              <a:latin typeface="Calibri"/>
              <a:ea typeface="DejaVu Sans"/>
              <a:cs typeface="Calibri"/>
            </a:endParaRPr>
          </a:p>
          <a:p>
            <a:pPr marL="744220" marR="0" lvl="1" indent="-285750" algn="l" defTabSz="914400" rtl="0" eaLnBrk="1" fontAlgn="base" latinLnBrk="0" hangingPunct="1">
              <a:lnSpc>
                <a:spcPct val="93000"/>
              </a:lnSpc>
              <a:spcBef>
                <a:spcPts val="360"/>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DejaVu Sans"/>
                <a:cs typeface="Calibri"/>
              </a:rPr>
              <a:t>S-NPP: Safe mode on 8/3/2021 after Star Catalog V1.09 upload</a:t>
            </a:r>
          </a:p>
          <a:p>
            <a:pPr marL="744220" marR="0" lvl="1" indent="-285750" algn="l" defTabSz="914400" rtl="0" eaLnBrk="1" fontAlgn="base" latinLnBrk="0" hangingPunct="1">
              <a:lnSpc>
                <a:spcPct val="93000"/>
              </a:lnSpc>
              <a:spcBef>
                <a:spcPts val="360"/>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DejaVu Sans"/>
                <a:cs typeface="Calibri"/>
              </a:rPr>
              <a:t>S-NPP: Safe mode from 7/26 to 8/10/2022.</a:t>
            </a:r>
          </a:p>
          <a:p>
            <a:pPr marL="744220" marR="0" lvl="1" indent="-285750" algn="l" defTabSz="914400" rtl="0" eaLnBrk="1" fontAlgn="base" latinLnBrk="0" hangingPunct="1">
              <a:lnSpc>
                <a:spcPct val="93000"/>
              </a:lnSpc>
              <a:spcBef>
                <a:spcPts val="360"/>
              </a:spcBef>
              <a:spcAft>
                <a:spcPct val="0"/>
              </a:spcAft>
              <a:buClr>
                <a:srgbClr val="000000"/>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VIIRS Single Board Computer (SBC) Lock-up (“Petulant Mode”): 16 since launch, most recent on 6/28/2022. No impact on instrument performance, 2-4 hours to return to science mode (improved design in N20 and N21 VIIRS to prevent lockups)</a:t>
            </a:r>
          </a:p>
          <a:p>
            <a:pPr marL="744220" marR="0" lvl="1" indent="-285750" algn="l" defTabSz="914400" rtl="0" eaLnBrk="1" fontAlgn="base" latinLnBrk="0" hangingPunct="1">
              <a:lnSpc>
                <a:spcPct val="93000"/>
              </a:lnSpc>
              <a:spcBef>
                <a:spcPts val="360"/>
              </a:spcBef>
              <a:spcAft>
                <a:spcPct val="0"/>
              </a:spcAft>
              <a:buClr>
                <a:srgbClr val="000000"/>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Scan sync loss: 136 since launch, most recent on 9/17/2022</a:t>
            </a:r>
          </a:p>
          <a:p>
            <a:pPr marL="744220" marR="0" lvl="1" indent="-285750" algn="l" defTabSz="914400" rtl="0" eaLnBrk="1" fontAlgn="base" latinLnBrk="0" hangingPunct="1">
              <a:lnSpc>
                <a:spcPct val="93000"/>
              </a:lnSpc>
              <a:spcBef>
                <a:spcPts val="360"/>
              </a:spcBef>
              <a:spcAft>
                <a:spcPct val="0"/>
              </a:spcAft>
              <a:buClr>
                <a:srgbClr val="000000"/>
              </a:buClr>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744220" marR="0" lvl="1" indent="-285750" algn="l" defTabSz="914400" rtl="0" eaLnBrk="1" fontAlgn="base" latinLnBrk="0" hangingPunct="1">
              <a:lnSpc>
                <a:spcPct val="93000"/>
              </a:lnSpc>
              <a:spcBef>
                <a:spcPts val="360"/>
              </a:spcBef>
              <a:spcAft>
                <a:spcPct val="0"/>
              </a:spcAft>
              <a:buClr>
                <a:srgbClr val="000000"/>
              </a:buClr>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744220" marR="0" lvl="1" indent="-285750" algn="l" defTabSz="914400" rtl="0" eaLnBrk="1" fontAlgn="base" latinLnBrk="0" hangingPunct="1">
              <a:lnSpc>
                <a:spcPct val="93000"/>
              </a:lnSpc>
              <a:spcBef>
                <a:spcPts val="360"/>
              </a:spcBef>
              <a:spcAft>
                <a:spcPct val="0"/>
              </a:spcAft>
              <a:buClr>
                <a:srgbClr val="000000"/>
              </a:buClr>
              <a:buSzTx/>
              <a:buFont typeface="Arial" panose="020B0604020202020204" pitchFamily="34" charset="0"/>
              <a:buChar char="•"/>
              <a:tabLst/>
              <a:defRPr/>
            </a:pPr>
            <a:endParaRPr kumimoji="0" lang="en-US" sz="2000" b="0" i="0" u="none" strike="noStrike" kern="1200" cap="none" spc="-1" normalizeH="0" baseline="0" noProof="0" dirty="0">
              <a:ln>
                <a:noFill/>
              </a:ln>
              <a:solidFill>
                <a:srgbClr val="000000"/>
              </a:solidFill>
              <a:effectLst/>
              <a:uLnTx/>
              <a:uFill>
                <a:solidFill>
                  <a:srgbClr val="FFFFFF"/>
                </a:solidFill>
              </a:uFill>
              <a:latin typeface="Calibri"/>
              <a:ea typeface="DejaVu Sans"/>
              <a:cs typeface="Calibri"/>
            </a:endParaRPr>
          </a:p>
          <a:p>
            <a:pPr marL="287020" marR="0" lvl="0" indent="-285750" algn="l" defTabSz="914400" rtl="0" eaLnBrk="1" fontAlgn="base" latinLnBrk="0" hangingPunct="1">
              <a:lnSpc>
                <a:spcPct val="93000"/>
              </a:lnSpc>
              <a:spcBef>
                <a:spcPts val="360"/>
              </a:spcBef>
              <a:spcAft>
                <a:spcPct val="0"/>
              </a:spcAft>
              <a:buClr>
                <a:srgbClr val="000000"/>
              </a:buClr>
              <a:buSzTx/>
              <a:buFont typeface="Wingdings" panose="05000000000000000000" pitchFamily="2" charset="2"/>
              <a:buChar char="§"/>
              <a:tabLst/>
              <a:defRPr/>
            </a:pPr>
            <a:endParaRPr kumimoji="0" lang="en-US" sz="2000" b="0" i="0" u="none" strike="noStrike" kern="1200" cap="none" spc="-1" normalizeH="0" baseline="0" noProof="0" dirty="0">
              <a:ln>
                <a:noFill/>
              </a:ln>
              <a:solidFill>
                <a:srgbClr val="000000"/>
              </a:solidFill>
              <a:effectLst/>
              <a:uLnTx/>
              <a:uFill>
                <a:solidFill>
                  <a:srgbClr val="FFFFFF"/>
                </a:solidFill>
              </a:uFill>
              <a:latin typeface="Arial"/>
              <a:ea typeface="+mn-ea"/>
              <a:cs typeface="Arial"/>
            </a:endParaRPr>
          </a:p>
        </p:txBody>
      </p:sp>
      <p:sp>
        <p:nvSpPr>
          <p:cNvPr id="95" name="CustomShape 3"/>
          <p:cNvSpPr/>
          <p:nvPr/>
        </p:nvSpPr>
        <p:spPr>
          <a:xfrm>
            <a:off x="9448800" y="6494400"/>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1" normalizeH="0" baseline="0" noProof="0">
                <a:ln>
                  <a:noFill/>
                </a:ln>
                <a:solidFill>
                  <a:srgbClr val="0000CC"/>
                </a:solidFill>
                <a:effectLst/>
                <a:uLnTx/>
                <a:uFill>
                  <a:solidFill>
                    <a:srgbClr val="FFFFFF"/>
                  </a:solidFill>
                </a:uFill>
                <a:latin typeface="Calibri"/>
                <a:ea typeface="DejaVu Sans"/>
                <a:cs typeface="+mn-cs"/>
              </a:rPr>
              <a:t>Page </a:t>
            </a:r>
            <a:fld id="{F575E02D-873F-499C-8143-3B2BCE21F21F}" type="slidenum">
              <a:rPr kumimoji="0" lang="en-US" sz="1200" b="1" i="0" u="none" strike="noStrike" kern="1200" cap="none" spc="-1" normalizeH="0" baseline="0" noProof="0" smtClean="0">
                <a:ln>
                  <a:noFill/>
                </a:ln>
                <a:solidFill>
                  <a:srgbClr val="0000CC"/>
                </a:solidFill>
                <a:effectLst/>
                <a:uLnTx/>
                <a:uFill>
                  <a:solidFill>
                    <a:srgbClr val="FFFFFF"/>
                  </a:solidFill>
                </a:uFill>
                <a:latin typeface="Calibri"/>
                <a:ea typeface="DejaVu Sans"/>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1" normalizeH="0" baseline="0" noProof="0">
              <a:ln>
                <a:noFill/>
              </a:ln>
              <a:solidFill>
                <a:srgbClr val="000000"/>
              </a:solidFill>
              <a:effectLst/>
              <a:uLnTx/>
              <a:uFill>
                <a:solidFill>
                  <a:srgbClr val="FFFFFF"/>
                </a:solidFill>
              </a:uFill>
              <a:latin typeface="Arial"/>
              <a:ea typeface="+mn-ea"/>
              <a:cs typeface="+mn-cs"/>
            </a:endParaRPr>
          </a:p>
        </p:txBody>
      </p:sp>
      <p:sp>
        <p:nvSpPr>
          <p:cNvPr id="2" name="Rectangle 4">
            <a:extLst>
              <a:ext uri="{FF2B5EF4-FFF2-40B4-BE49-F238E27FC236}">
                <a16:creationId xmlns:a16="http://schemas.microsoft.com/office/drawing/2014/main" id="{F87BCF4C-CC7A-4031-67EC-55633C89D0F5}"/>
              </a:ext>
            </a:extLst>
          </p:cNvPr>
          <p:cNvSpPr txBox="1">
            <a:spLocks noChangeArrowheads="1"/>
          </p:cNvSpPr>
          <p:nvPr/>
        </p:nvSpPr>
        <p:spPr bwMode="auto">
          <a:xfrm>
            <a:off x="0" y="6479968"/>
            <a:ext cx="5553604" cy="378032"/>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gt;"/>
              <a:defRPr sz="16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400" b="1">
                <a:solidFill>
                  <a:schemeClr val="tx1"/>
                </a:solidFill>
                <a:latin typeface="+mn-lt"/>
              </a:defRPr>
            </a:lvl5pPr>
            <a:lvl6pPr marL="2514600" indent="-228600" algn="l" rtl="0" eaLnBrk="0" fontAlgn="base" hangingPunct="0">
              <a:spcBef>
                <a:spcPct val="20000"/>
              </a:spcBef>
              <a:spcAft>
                <a:spcPct val="0"/>
              </a:spcAft>
              <a:buChar char="-"/>
              <a:defRPr sz="1400" b="1">
                <a:solidFill>
                  <a:schemeClr val="tx1"/>
                </a:solidFill>
                <a:latin typeface="+mn-lt"/>
              </a:defRPr>
            </a:lvl6pPr>
            <a:lvl7pPr marL="2971800" indent="-228600" algn="l" rtl="0" eaLnBrk="0" fontAlgn="base" hangingPunct="0">
              <a:spcBef>
                <a:spcPct val="20000"/>
              </a:spcBef>
              <a:spcAft>
                <a:spcPct val="0"/>
              </a:spcAft>
              <a:buChar char="-"/>
              <a:defRPr sz="1400" b="1">
                <a:solidFill>
                  <a:schemeClr val="tx1"/>
                </a:solidFill>
                <a:latin typeface="+mn-lt"/>
              </a:defRPr>
            </a:lvl7pPr>
            <a:lvl8pPr marL="3429000" indent="-228600" algn="l" rtl="0" eaLnBrk="0" fontAlgn="base" hangingPunct="0">
              <a:spcBef>
                <a:spcPct val="20000"/>
              </a:spcBef>
              <a:spcAft>
                <a:spcPct val="0"/>
              </a:spcAft>
              <a:buChar char="-"/>
              <a:defRPr sz="1400" b="1">
                <a:solidFill>
                  <a:schemeClr val="tx1"/>
                </a:solidFill>
                <a:latin typeface="+mn-lt"/>
              </a:defRPr>
            </a:lvl8pPr>
            <a:lvl9pPr marL="3886200" indent="-228600" algn="l" rtl="0" eaLnBrk="0" fontAlgn="base" hangingPunct="0">
              <a:spcBef>
                <a:spcPct val="20000"/>
              </a:spcBef>
              <a:spcAft>
                <a:spcPct val="0"/>
              </a:spcAft>
              <a:buChar char="-"/>
              <a:defRPr sz="1400" b="1">
                <a:solidFill>
                  <a:schemeClr val="tx1"/>
                </a:solidFill>
                <a:latin typeface="+mn-lt"/>
              </a:defRPr>
            </a:lvl9pPr>
          </a:lstStyle>
          <a:p>
            <a:pPr marL="0" marR="0" lvl="0" indent="0" algn="l" defTabSz="914400" rtl="0" eaLnBrk="0" fontAlgn="base" latinLnBrk="0" hangingPunct="0">
              <a:lnSpc>
                <a:spcPct val="100000"/>
              </a:lnSpc>
              <a:spcBef>
                <a:spcPts val="300"/>
              </a:spcBef>
              <a:spcAft>
                <a:spcPct val="0"/>
              </a:spcAft>
              <a:buClrTx/>
              <a:buSzTx/>
              <a:buFontTx/>
              <a:buNone/>
              <a:tabLst/>
              <a:defRPr/>
            </a:pPr>
            <a:r>
              <a:rPr kumimoji="0" lang="en-US" altLang="en-US" sz="1400" b="0" i="1" u="none" strike="noStrike" kern="0" cap="none" spc="0" normalizeH="0" baseline="0" noProof="0" dirty="0">
                <a:ln>
                  <a:noFill/>
                </a:ln>
                <a:solidFill>
                  <a:srgbClr val="000000"/>
                </a:solidFill>
                <a:effectLst/>
                <a:uLnTx/>
                <a:uFillTx/>
                <a:latin typeface="Arial"/>
                <a:ea typeface="+mn-ea"/>
                <a:cs typeface="+mn-cs"/>
              </a:rPr>
              <a:t>Operations led by JPSS MOST / MOT and NOAA STAR SDR Team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1818640" y="-187956"/>
            <a:ext cx="8226720" cy="11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base" latinLnBrk="0" hangingPunct="1">
              <a:lnSpc>
                <a:spcPct val="93000"/>
              </a:lnSpc>
              <a:spcBef>
                <a:spcPct val="0"/>
              </a:spcBef>
              <a:spcAft>
                <a:spcPct val="0"/>
              </a:spcAft>
              <a:buClrTx/>
              <a:buSzTx/>
              <a:buFontTx/>
              <a:buNone/>
              <a:tabLst/>
              <a:defRPr/>
            </a:pPr>
            <a:r>
              <a:rPr kumimoji="0" lang="en-US" sz="3200" b="1" i="0" u="none" strike="noStrike" kern="1200" cap="none" spc="-1" normalizeH="0" baseline="0" noProof="0" dirty="0">
                <a:ln>
                  <a:noFill/>
                </a:ln>
                <a:solidFill>
                  <a:srgbClr val="4848B9"/>
                </a:solidFill>
                <a:effectLst/>
                <a:uLnTx/>
                <a:uFill>
                  <a:solidFill>
                    <a:srgbClr val="FFFFFF"/>
                  </a:solidFill>
                </a:uFill>
                <a:latin typeface="Calibri" panose="020F0502020204030204" pitchFamily="34" charset="0"/>
                <a:ea typeface="DejaVu Sans"/>
                <a:cs typeface="Calibri" panose="020F0502020204030204" pitchFamily="34" charset="0"/>
              </a:rPr>
              <a:t>VIIRS Instrument Operations (NOAA-20)</a:t>
            </a:r>
            <a:endParaRPr kumimoji="0" lang="en-US" sz="3200" b="1" i="0" u="none" strike="noStrike" kern="1200" cap="none" spc="-1" normalizeH="0" baseline="0" noProof="0" dirty="0">
              <a:ln>
                <a:noFill/>
              </a:ln>
              <a:solidFill>
                <a:srgbClr val="4848B9"/>
              </a:solidFill>
              <a:effectLst/>
              <a:uLnTx/>
              <a:uFill>
                <a:solidFill>
                  <a:srgbClr val="FFFFFF"/>
                </a:solidFill>
              </a:uFill>
              <a:latin typeface="Calibri" panose="020F0502020204030204" pitchFamily="34" charset="0"/>
              <a:ea typeface="+mn-ea"/>
              <a:cs typeface="Calibri" panose="020F0502020204030204" pitchFamily="34" charset="0"/>
            </a:endParaRPr>
          </a:p>
        </p:txBody>
      </p:sp>
      <p:sp>
        <p:nvSpPr>
          <p:cNvPr id="94" name="CustomShape 2"/>
          <p:cNvSpPr/>
          <p:nvPr/>
        </p:nvSpPr>
        <p:spPr>
          <a:xfrm>
            <a:off x="516466" y="898380"/>
            <a:ext cx="11064613" cy="506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87020" marR="0" lvl="0" indent="-285750" algn="l" defTabSz="914400" rtl="0" eaLnBrk="1" fontAlgn="base" latinLnBrk="0" hangingPunct="1">
              <a:lnSpc>
                <a:spcPct val="93000"/>
              </a:lnSpc>
              <a:spcBef>
                <a:spcPts val="360"/>
              </a:spcBef>
              <a:spcAft>
                <a:spcPct val="0"/>
              </a:spcAft>
              <a:buClr>
                <a:srgbClr val="000000"/>
              </a:buClr>
              <a:buSzTx/>
              <a:buFont typeface="Wingdings" panose="05000000000000000000" pitchFamily="2" charset="2"/>
              <a:buChar char="§"/>
              <a:tabLst/>
              <a:defRPr/>
            </a:pPr>
            <a:r>
              <a:rPr kumimoji="0" lang="en-US" sz="2000" b="1" i="0" u="none" strike="noStrike" kern="1200" cap="none" spc="-1" normalizeH="0" baseline="0" noProof="0" dirty="0">
                <a:ln>
                  <a:noFill/>
                </a:ln>
                <a:solidFill>
                  <a:srgbClr val="000000"/>
                </a:solidFill>
                <a:effectLst/>
                <a:uLnTx/>
                <a:uFill>
                  <a:solidFill>
                    <a:srgbClr val="FFFFFF"/>
                  </a:solidFill>
                </a:uFill>
                <a:latin typeface="Calibri"/>
                <a:ea typeface="DejaVu Sans"/>
                <a:cs typeface="+mn-cs"/>
              </a:rPr>
              <a:t>NOAA-20 VIIRS is healthy and operating nominally</a:t>
            </a:r>
            <a:endParaRPr kumimoji="0" lang="en-US" sz="2000" b="0" i="0" u="none" strike="noStrike" kern="1200" cap="none" spc="-1" normalizeH="0" baseline="0" noProof="0" dirty="0">
              <a:ln>
                <a:noFill/>
              </a:ln>
              <a:solidFill>
                <a:srgbClr val="000000"/>
              </a:solidFill>
              <a:effectLst/>
              <a:uLnTx/>
              <a:uFill>
                <a:solidFill>
                  <a:srgbClr val="FFFFFF"/>
                </a:solidFill>
              </a:uFill>
              <a:latin typeface="Arial"/>
              <a:ea typeface="+mn-ea"/>
              <a:cs typeface="Arial"/>
            </a:endParaRPr>
          </a:p>
          <a:p>
            <a:pPr marL="287020" marR="0" lvl="0" indent="-285750" algn="l" defTabSz="914400" rtl="0" eaLnBrk="1" fontAlgn="base" latinLnBrk="0" hangingPunct="1">
              <a:lnSpc>
                <a:spcPct val="93000"/>
              </a:lnSpc>
              <a:spcBef>
                <a:spcPts val="360"/>
              </a:spcBef>
              <a:spcAft>
                <a:spcPct val="0"/>
              </a:spcAft>
              <a:buClr>
                <a:srgbClr val="000000"/>
              </a:buClr>
              <a:buSzTx/>
              <a:buFont typeface="Wingdings" panose="05000000000000000000" pitchFamily="2" charset="2"/>
              <a:buChar char="§"/>
              <a:tabLst/>
              <a:defRPr/>
            </a:pPr>
            <a:r>
              <a:rPr kumimoji="0" lang="en-US" sz="2000" b="1" i="0" u="none" strike="noStrike" kern="1200" cap="none" spc="-1" normalizeH="0" baseline="0" noProof="0" dirty="0">
                <a:ln>
                  <a:noFill/>
                </a:ln>
                <a:solidFill>
                  <a:srgbClr val="000000"/>
                </a:solidFill>
                <a:effectLst/>
                <a:uLnTx/>
                <a:uFill>
                  <a:solidFill>
                    <a:srgbClr val="FFFFFF"/>
                  </a:solidFill>
                </a:uFill>
                <a:latin typeface="Calibri"/>
                <a:ea typeface="DejaVu Sans"/>
                <a:cs typeface="+mn-cs"/>
              </a:rPr>
              <a:t>Operational Configuration </a:t>
            </a:r>
            <a:endParaRPr kumimoji="0" lang="en-US" sz="2000" b="0" i="0" u="none" strike="noStrike" kern="1200" cap="none" spc="-1" normalizeH="0" baseline="0" noProof="0" dirty="0">
              <a:ln>
                <a:noFill/>
              </a:ln>
              <a:solidFill>
                <a:srgbClr val="000000"/>
              </a:solidFill>
              <a:effectLst/>
              <a:uLnTx/>
              <a:uFill>
                <a:solidFill>
                  <a:srgbClr val="FFFFFF"/>
                </a:solidFill>
              </a:uFill>
              <a:latin typeface="Arial"/>
              <a:ea typeface="+mn-ea"/>
              <a:cs typeface="Arial"/>
            </a:endParaRPr>
          </a:p>
          <a:p>
            <a:pPr marL="801370" marR="0" lvl="1" indent="-342900" algn="l" defTabSz="914400" rtl="0" eaLnBrk="1" fontAlgn="base" latinLnBrk="0" hangingPunct="1">
              <a:lnSpc>
                <a:spcPct val="110000"/>
              </a:lnSpc>
              <a:spcBef>
                <a:spcPts val="201"/>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DejaVu Sans"/>
                <a:cs typeface="+mn-cs"/>
              </a:rPr>
              <a:t>A-side: launch to date</a:t>
            </a:r>
            <a:endParaRPr kumimoji="0" lang="en-US" sz="1800" b="0" i="0" u="none" strike="noStrike" kern="1200" cap="none" spc="-1" normalizeH="0" baseline="0" noProof="0" dirty="0">
              <a:ln>
                <a:noFill/>
              </a:ln>
              <a:solidFill>
                <a:srgbClr val="000000"/>
              </a:solidFill>
              <a:effectLst/>
              <a:uLnTx/>
              <a:uFill>
                <a:solidFill>
                  <a:srgbClr val="FFFFFF"/>
                </a:solidFill>
              </a:uFill>
              <a:latin typeface="Arial"/>
              <a:ea typeface="+mn-ea"/>
              <a:cs typeface="Arial"/>
            </a:endParaRPr>
          </a:p>
          <a:p>
            <a:pPr marL="801370" marR="0" lvl="1" indent="-342900" algn="l" defTabSz="914400" rtl="0" eaLnBrk="1" fontAlgn="base" latinLnBrk="0" hangingPunct="1">
              <a:lnSpc>
                <a:spcPct val="110000"/>
              </a:lnSpc>
              <a:spcBef>
                <a:spcPts val="201"/>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DejaVu Sans"/>
                <a:cs typeface="+mn-cs"/>
              </a:rPr>
              <a:t>Cold FPA (SMIR and LWIR) nominally controlled at 80K</a:t>
            </a:r>
            <a:endParaRPr kumimoji="0" lang="en-US" sz="1800" b="0" i="0" u="none" strike="noStrike" kern="1200" cap="none" spc="-1" normalizeH="0" baseline="0" noProof="0" dirty="0">
              <a:ln>
                <a:noFill/>
              </a:ln>
              <a:solidFill>
                <a:srgbClr val="000000"/>
              </a:solidFill>
              <a:effectLst/>
              <a:uLnTx/>
              <a:uFill>
                <a:solidFill>
                  <a:srgbClr val="FFFFFF"/>
                </a:solidFill>
              </a:uFill>
              <a:latin typeface="Arial"/>
              <a:ea typeface="+mn-ea"/>
              <a:cs typeface="Arial"/>
            </a:endParaRPr>
          </a:p>
          <a:p>
            <a:pPr marL="801370" marR="0" lvl="0" indent="-342900" algn="l" defTabSz="914400" rtl="0" eaLnBrk="1" fontAlgn="base" latinLnBrk="0" hangingPunct="1">
              <a:lnSpc>
                <a:spcPct val="110000"/>
              </a:lnSpc>
              <a:spcBef>
                <a:spcPts val="200"/>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mn-lt"/>
                <a:cs typeface="Calibri"/>
              </a:rPr>
              <a:t>BB controlled at 292.5 K. Annual warm-up cool down events. </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 since launch, most recent on 3/28/2023 </a:t>
            </a:r>
          </a:p>
          <a:p>
            <a:pPr marL="801370" marR="0" lvl="0" indent="-342900" algn="l" defTabSz="914400" rtl="0" eaLnBrk="1" fontAlgn="base" latinLnBrk="0" hangingPunct="1">
              <a:lnSpc>
                <a:spcPct val="110000"/>
              </a:lnSpc>
              <a:spcBef>
                <a:spcPts val="200"/>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mn-lt"/>
                <a:cs typeface="Calibri"/>
              </a:rPr>
              <a:t>SD calibration every orbit. SDSM operated weekly since 3/4/2019</a:t>
            </a:r>
          </a:p>
          <a:p>
            <a:pPr marL="801370" marR="0" lvl="0" indent="-342900" algn="l" defTabSz="914400" rtl="0" eaLnBrk="1" fontAlgn="base" latinLnBrk="0" hangingPunct="1">
              <a:lnSpc>
                <a:spcPct val="110000"/>
              </a:lnSpc>
              <a:spcBef>
                <a:spcPts val="200"/>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mn-lt"/>
                <a:cs typeface="Calibri"/>
              </a:rPr>
              <a:t>Regular lunar roll maneuvers for RSB stability monitoring. </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46 Lunar observations since launch, on the same day as S-NPP.</a:t>
            </a:r>
            <a:endPar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mn-lt"/>
              <a:cs typeface="Calibri"/>
            </a:endParaRPr>
          </a:p>
          <a:p>
            <a:pPr marL="801370" marR="0" lvl="0" indent="-342900" algn="l" defTabSz="914400" rtl="0" eaLnBrk="1" fontAlgn="base" latinLnBrk="0" hangingPunct="1">
              <a:lnSpc>
                <a:spcPct val="110000"/>
              </a:lnSpc>
              <a:spcBef>
                <a:spcPts val="200"/>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mn-lt"/>
                <a:cs typeface="Calibri"/>
              </a:rPr>
              <a:t>Monthly DNB VROP calibrations</a:t>
            </a:r>
            <a:endParaRPr kumimoji="0" lang="en-US" sz="1800" b="0" i="0" u="none" strike="noStrike" kern="1200" cap="none" spc="-1" normalizeH="0" baseline="0" noProof="0" dirty="0">
              <a:ln>
                <a:noFill/>
              </a:ln>
              <a:solidFill>
                <a:srgbClr val="000000"/>
              </a:solidFill>
              <a:effectLst/>
              <a:uLnTx/>
              <a:uFill>
                <a:solidFill>
                  <a:srgbClr val="FFFFFF"/>
                </a:solidFill>
              </a:uFill>
              <a:latin typeface="Arial"/>
              <a:ea typeface="+mn-lt"/>
              <a:cs typeface="Arial"/>
            </a:endParaRPr>
          </a:p>
          <a:p>
            <a:pPr marL="287020" marR="0" lvl="0" indent="-285750" algn="l" defTabSz="914400" rtl="0" eaLnBrk="1" fontAlgn="base" latinLnBrk="0" hangingPunct="1">
              <a:lnSpc>
                <a:spcPct val="93000"/>
              </a:lnSpc>
              <a:spcBef>
                <a:spcPts val="360"/>
              </a:spcBef>
              <a:spcAft>
                <a:spcPct val="0"/>
              </a:spcAft>
              <a:buClr>
                <a:srgbClr val="000000"/>
              </a:buClr>
              <a:buSzTx/>
              <a:buFont typeface="Wingdings" panose="05000000000000000000" pitchFamily="2" charset="2"/>
              <a:buChar char="§"/>
              <a:tabLst/>
              <a:defRPr/>
            </a:pPr>
            <a:r>
              <a:rPr kumimoji="0" lang="en-US" sz="2000" b="1" i="0" u="none" strike="noStrike" kern="1200" cap="none" spc="-1" normalizeH="0" baseline="0" noProof="0" dirty="0">
                <a:ln>
                  <a:noFill/>
                </a:ln>
                <a:solidFill>
                  <a:srgbClr val="000000"/>
                </a:solidFill>
                <a:effectLst/>
                <a:uLnTx/>
                <a:uFill>
                  <a:solidFill>
                    <a:srgbClr val="FFFFFF"/>
                  </a:solidFill>
                </a:uFill>
                <a:latin typeface="Calibri"/>
                <a:ea typeface="DejaVu Sans"/>
                <a:cs typeface="+mn-cs"/>
              </a:rPr>
              <a:t>Events since the last STM (Feb 2021)</a:t>
            </a:r>
            <a:endParaRPr kumimoji="0" lang="en-US" sz="2000" b="1" i="0" u="none" strike="noStrike" kern="1200" cap="none" spc="-1" normalizeH="0" baseline="0" noProof="0" dirty="0">
              <a:ln>
                <a:noFill/>
              </a:ln>
              <a:solidFill>
                <a:srgbClr val="000000"/>
              </a:solidFill>
              <a:effectLst/>
              <a:uLnTx/>
              <a:uFill>
                <a:solidFill>
                  <a:srgbClr val="FFFFFF"/>
                </a:solidFill>
              </a:uFill>
              <a:latin typeface="Calibri"/>
              <a:ea typeface="DejaVu Sans"/>
              <a:cs typeface="Calibri"/>
            </a:endParaRPr>
          </a:p>
          <a:p>
            <a:pPr marL="74295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NOAA-20: VIIRS RTA stop due to single upset event for 6 hours on 2/14/2021.</a:t>
            </a:r>
          </a:p>
          <a:p>
            <a:pPr marL="74295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Scan sync loss: 136 since launch, most recent on 9/17/2022</a:t>
            </a:r>
          </a:p>
          <a:p>
            <a:pPr marL="744220" marR="0" lvl="1" indent="-285750" algn="l" defTabSz="914400" rtl="0" eaLnBrk="1" fontAlgn="base" latinLnBrk="0" hangingPunct="1">
              <a:lnSpc>
                <a:spcPct val="93000"/>
              </a:lnSpc>
              <a:spcBef>
                <a:spcPts val="360"/>
              </a:spcBef>
              <a:spcAft>
                <a:spcPct val="0"/>
              </a:spcAft>
              <a:buClr>
                <a:srgbClr val="000000"/>
              </a:buClr>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744220" marR="0" lvl="1" indent="-285750" algn="l" defTabSz="914400" rtl="0" eaLnBrk="1" fontAlgn="base" latinLnBrk="0" hangingPunct="1">
              <a:lnSpc>
                <a:spcPct val="93000"/>
              </a:lnSpc>
              <a:spcBef>
                <a:spcPts val="360"/>
              </a:spcBef>
              <a:spcAft>
                <a:spcPct val="0"/>
              </a:spcAft>
              <a:buClr>
                <a:srgbClr val="000000"/>
              </a:buClr>
              <a:buSzTx/>
              <a:buFont typeface="Arial" panose="020B0604020202020204" pitchFamily="34" charset="0"/>
              <a:buChar char="•"/>
              <a:tabLst/>
              <a:defRPr/>
            </a:pPr>
            <a:endParaRPr kumimoji="0" lang="en-US" sz="2000" b="0" i="0" u="none" strike="noStrike" kern="1200" cap="none" spc="-1" normalizeH="0" baseline="0" noProof="0" dirty="0">
              <a:ln>
                <a:noFill/>
              </a:ln>
              <a:solidFill>
                <a:srgbClr val="000000"/>
              </a:solidFill>
              <a:effectLst/>
              <a:uLnTx/>
              <a:uFill>
                <a:solidFill>
                  <a:srgbClr val="FFFFFF"/>
                </a:solidFill>
              </a:uFill>
              <a:latin typeface="Calibri"/>
              <a:ea typeface="DejaVu Sans"/>
              <a:cs typeface="Calibri"/>
            </a:endParaRPr>
          </a:p>
          <a:p>
            <a:pPr marL="287020" marR="0" lvl="0" indent="-285750" algn="l" defTabSz="914400" rtl="0" eaLnBrk="1" fontAlgn="base" latinLnBrk="0" hangingPunct="1">
              <a:lnSpc>
                <a:spcPct val="93000"/>
              </a:lnSpc>
              <a:spcBef>
                <a:spcPts val="360"/>
              </a:spcBef>
              <a:spcAft>
                <a:spcPct val="0"/>
              </a:spcAft>
              <a:buClr>
                <a:srgbClr val="000000"/>
              </a:buClr>
              <a:buSzTx/>
              <a:buFont typeface="Wingdings" panose="05000000000000000000" pitchFamily="2" charset="2"/>
              <a:buChar char="§"/>
              <a:tabLst/>
              <a:defRPr/>
            </a:pPr>
            <a:endParaRPr kumimoji="0" lang="en-US" sz="2000" b="0" i="0" u="none" strike="noStrike" kern="1200" cap="none" spc="-1" normalizeH="0" baseline="0" noProof="0" dirty="0">
              <a:ln>
                <a:noFill/>
              </a:ln>
              <a:solidFill>
                <a:srgbClr val="000000"/>
              </a:solidFill>
              <a:effectLst/>
              <a:uLnTx/>
              <a:uFill>
                <a:solidFill>
                  <a:srgbClr val="FFFFFF"/>
                </a:solidFill>
              </a:uFill>
              <a:latin typeface="Arial"/>
              <a:ea typeface="+mn-ea"/>
              <a:cs typeface="Arial"/>
            </a:endParaRPr>
          </a:p>
        </p:txBody>
      </p:sp>
      <p:sp>
        <p:nvSpPr>
          <p:cNvPr id="95" name="CustomShape 3"/>
          <p:cNvSpPr/>
          <p:nvPr/>
        </p:nvSpPr>
        <p:spPr>
          <a:xfrm>
            <a:off x="9448800" y="6494400"/>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1" normalizeH="0" baseline="0" noProof="0">
                <a:ln>
                  <a:noFill/>
                </a:ln>
                <a:solidFill>
                  <a:srgbClr val="0000CC"/>
                </a:solidFill>
                <a:effectLst/>
                <a:uLnTx/>
                <a:uFill>
                  <a:solidFill>
                    <a:srgbClr val="FFFFFF"/>
                  </a:solidFill>
                </a:uFill>
                <a:latin typeface="Calibri"/>
                <a:ea typeface="DejaVu Sans"/>
                <a:cs typeface="+mn-cs"/>
              </a:rPr>
              <a:t>Page </a:t>
            </a:r>
            <a:fld id="{F575E02D-873F-499C-8143-3B2BCE21F21F}" type="slidenum">
              <a:rPr kumimoji="0" lang="en-US" sz="1200" b="1" i="0" u="none" strike="noStrike" kern="1200" cap="none" spc="-1" normalizeH="0" baseline="0" noProof="0" smtClean="0">
                <a:ln>
                  <a:noFill/>
                </a:ln>
                <a:solidFill>
                  <a:srgbClr val="0000CC"/>
                </a:solidFill>
                <a:effectLst/>
                <a:uLnTx/>
                <a:uFill>
                  <a:solidFill>
                    <a:srgbClr val="FFFFFF"/>
                  </a:solidFill>
                </a:uFill>
                <a:latin typeface="Calibri"/>
                <a:ea typeface="DejaVu Sans"/>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1" normalizeH="0" baseline="0" noProof="0">
              <a:ln>
                <a:noFill/>
              </a:ln>
              <a:solidFill>
                <a:srgbClr val="000000"/>
              </a:solidFill>
              <a:effectLst/>
              <a:uLnTx/>
              <a:uFill>
                <a:solidFill>
                  <a:srgbClr val="FFFFFF"/>
                </a:solidFill>
              </a:uFill>
              <a:latin typeface="Arial"/>
              <a:ea typeface="+mn-ea"/>
              <a:cs typeface="+mn-cs"/>
            </a:endParaRPr>
          </a:p>
        </p:txBody>
      </p:sp>
      <p:sp>
        <p:nvSpPr>
          <p:cNvPr id="2" name="Rectangle 4">
            <a:extLst>
              <a:ext uri="{FF2B5EF4-FFF2-40B4-BE49-F238E27FC236}">
                <a16:creationId xmlns:a16="http://schemas.microsoft.com/office/drawing/2014/main" id="{F87BCF4C-CC7A-4031-67EC-55633C89D0F5}"/>
              </a:ext>
            </a:extLst>
          </p:cNvPr>
          <p:cNvSpPr txBox="1">
            <a:spLocks noChangeArrowheads="1"/>
          </p:cNvSpPr>
          <p:nvPr/>
        </p:nvSpPr>
        <p:spPr bwMode="auto">
          <a:xfrm>
            <a:off x="0" y="6479968"/>
            <a:ext cx="5553604" cy="378032"/>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gt;"/>
              <a:defRPr sz="16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400" b="1">
                <a:solidFill>
                  <a:schemeClr val="tx1"/>
                </a:solidFill>
                <a:latin typeface="+mn-lt"/>
              </a:defRPr>
            </a:lvl5pPr>
            <a:lvl6pPr marL="2514600" indent="-228600" algn="l" rtl="0" eaLnBrk="0" fontAlgn="base" hangingPunct="0">
              <a:spcBef>
                <a:spcPct val="20000"/>
              </a:spcBef>
              <a:spcAft>
                <a:spcPct val="0"/>
              </a:spcAft>
              <a:buChar char="-"/>
              <a:defRPr sz="1400" b="1">
                <a:solidFill>
                  <a:schemeClr val="tx1"/>
                </a:solidFill>
                <a:latin typeface="+mn-lt"/>
              </a:defRPr>
            </a:lvl6pPr>
            <a:lvl7pPr marL="2971800" indent="-228600" algn="l" rtl="0" eaLnBrk="0" fontAlgn="base" hangingPunct="0">
              <a:spcBef>
                <a:spcPct val="20000"/>
              </a:spcBef>
              <a:spcAft>
                <a:spcPct val="0"/>
              </a:spcAft>
              <a:buChar char="-"/>
              <a:defRPr sz="1400" b="1">
                <a:solidFill>
                  <a:schemeClr val="tx1"/>
                </a:solidFill>
                <a:latin typeface="+mn-lt"/>
              </a:defRPr>
            </a:lvl7pPr>
            <a:lvl8pPr marL="3429000" indent="-228600" algn="l" rtl="0" eaLnBrk="0" fontAlgn="base" hangingPunct="0">
              <a:spcBef>
                <a:spcPct val="20000"/>
              </a:spcBef>
              <a:spcAft>
                <a:spcPct val="0"/>
              </a:spcAft>
              <a:buChar char="-"/>
              <a:defRPr sz="1400" b="1">
                <a:solidFill>
                  <a:schemeClr val="tx1"/>
                </a:solidFill>
                <a:latin typeface="+mn-lt"/>
              </a:defRPr>
            </a:lvl8pPr>
            <a:lvl9pPr marL="3886200" indent="-228600" algn="l" rtl="0" eaLnBrk="0" fontAlgn="base" hangingPunct="0">
              <a:spcBef>
                <a:spcPct val="20000"/>
              </a:spcBef>
              <a:spcAft>
                <a:spcPct val="0"/>
              </a:spcAft>
              <a:buChar char="-"/>
              <a:defRPr sz="1400" b="1">
                <a:solidFill>
                  <a:schemeClr val="tx1"/>
                </a:solidFill>
                <a:latin typeface="+mn-lt"/>
              </a:defRPr>
            </a:lvl9pPr>
          </a:lstStyle>
          <a:p>
            <a:pPr marL="0" marR="0" lvl="0" indent="0" algn="l" defTabSz="914400" rtl="0" eaLnBrk="0" fontAlgn="base" latinLnBrk="0" hangingPunct="0">
              <a:lnSpc>
                <a:spcPct val="100000"/>
              </a:lnSpc>
              <a:spcBef>
                <a:spcPts val="300"/>
              </a:spcBef>
              <a:spcAft>
                <a:spcPct val="0"/>
              </a:spcAft>
              <a:buClrTx/>
              <a:buSzTx/>
              <a:buFontTx/>
              <a:buNone/>
              <a:tabLst/>
              <a:defRPr/>
            </a:pPr>
            <a:r>
              <a:rPr kumimoji="0" lang="en-US" altLang="en-US" sz="1400" b="0" i="1" u="none" strike="noStrike" kern="0" cap="none" spc="0" normalizeH="0" baseline="0" noProof="0" dirty="0">
                <a:ln>
                  <a:noFill/>
                </a:ln>
                <a:solidFill>
                  <a:srgbClr val="000000"/>
                </a:solidFill>
                <a:effectLst/>
                <a:uLnTx/>
                <a:uFillTx/>
                <a:latin typeface="Arial"/>
                <a:ea typeface="+mn-ea"/>
                <a:cs typeface="+mn-cs"/>
              </a:rPr>
              <a:t>Operations led by JPSS MOST / MOT and NOAA STAR SDR Team</a:t>
            </a:r>
          </a:p>
        </p:txBody>
      </p:sp>
    </p:spTree>
    <p:extLst>
      <p:ext uri="{BB962C8B-B14F-4D97-AF65-F5344CB8AC3E}">
        <p14:creationId xmlns:p14="http://schemas.microsoft.com/office/powerpoint/2010/main" val="217743190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1818640" y="-187956"/>
            <a:ext cx="8226720" cy="11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base" latinLnBrk="0" hangingPunct="1">
              <a:lnSpc>
                <a:spcPct val="93000"/>
              </a:lnSpc>
              <a:spcBef>
                <a:spcPct val="0"/>
              </a:spcBef>
              <a:spcAft>
                <a:spcPct val="0"/>
              </a:spcAft>
              <a:buClrTx/>
              <a:buSzTx/>
              <a:buFontTx/>
              <a:buNone/>
              <a:tabLst/>
              <a:defRPr/>
            </a:pPr>
            <a:r>
              <a:rPr kumimoji="0" lang="en-US" sz="3200" b="1" i="0" u="none" strike="noStrike" kern="1200" cap="none" spc="-1" normalizeH="0" baseline="0" noProof="0" dirty="0">
                <a:ln>
                  <a:noFill/>
                </a:ln>
                <a:solidFill>
                  <a:srgbClr val="4848B9"/>
                </a:solidFill>
                <a:effectLst/>
                <a:uLnTx/>
                <a:uFill>
                  <a:solidFill>
                    <a:srgbClr val="FFFFFF"/>
                  </a:solidFill>
                </a:uFill>
                <a:latin typeface="Calibri" panose="020F0502020204030204" pitchFamily="34" charset="0"/>
                <a:ea typeface="DejaVu Sans"/>
                <a:cs typeface="Calibri" panose="020F0502020204030204" pitchFamily="34" charset="0"/>
              </a:rPr>
              <a:t>VIIRS Instrument Operations (NOAA-21)</a:t>
            </a:r>
            <a:endParaRPr kumimoji="0" lang="en-US" sz="3200" b="1" i="0" u="none" strike="noStrike" kern="1200" cap="none" spc="-1" normalizeH="0" baseline="0" noProof="0" dirty="0">
              <a:ln>
                <a:noFill/>
              </a:ln>
              <a:solidFill>
                <a:srgbClr val="4848B9"/>
              </a:solidFill>
              <a:effectLst/>
              <a:uLnTx/>
              <a:uFill>
                <a:solidFill>
                  <a:srgbClr val="FFFFFF"/>
                </a:solidFill>
              </a:uFill>
              <a:latin typeface="Calibri" panose="020F0502020204030204" pitchFamily="34" charset="0"/>
              <a:ea typeface="+mn-ea"/>
              <a:cs typeface="Calibri" panose="020F0502020204030204" pitchFamily="34" charset="0"/>
            </a:endParaRPr>
          </a:p>
        </p:txBody>
      </p:sp>
      <p:sp>
        <p:nvSpPr>
          <p:cNvPr id="94" name="CustomShape 2"/>
          <p:cNvSpPr/>
          <p:nvPr/>
        </p:nvSpPr>
        <p:spPr>
          <a:xfrm>
            <a:off x="516466" y="898380"/>
            <a:ext cx="11064613" cy="506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87020" marR="0" lvl="0" indent="-285750" algn="l" defTabSz="914400" rtl="0" eaLnBrk="1" fontAlgn="base" latinLnBrk="0" hangingPunct="1">
              <a:lnSpc>
                <a:spcPct val="93000"/>
              </a:lnSpc>
              <a:spcBef>
                <a:spcPts val="360"/>
              </a:spcBef>
              <a:spcAft>
                <a:spcPct val="0"/>
              </a:spcAft>
              <a:buClr>
                <a:srgbClr val="000000"/>
              </a:buClr>
              <a:buSzTx/>
              <a:buFont typeface="Wingdings" panose="05000000000000000000" pitchFamily="2" charset="2"/>
              <a:buChar char="§"/>
              <a:tabLst/>
              <a:defRPr/>
            </a:pPr>
            <a:r>
              <a:rPr kumimoji="0" lang="en-US" sz="2000" b="1" i="0" u="none" strike="noStrike" kern="1200" cap="none" spc="-1" normalizeH="0" baseline="0" noProof="0" dirty="0">
                <a:ln>
                  <a:noFill/>
                </a:ln>
                <a:solidFill>
                  <a:srgbClr val="000000"/>
                </a:solidFill>
                <a:effectLst/>
                <a:uLnTx/>
                <a:uFill>
                  <a:solidFill>
                    <a:srgbClr val="FFFFFF"/>
                  </a:solidFill>
                </a:uFill>
                <a:latin typeface="Calibri"/>
                <a:ea typeface="DejaVu Sans"/>
                <a:cs typeface="+mn-cs"/>
              </a:rPr>
              <a:t>NOAA-21 VIIRS launched on Nov 10, 2022. VIIRS operating nominally. </a:t>
            </a:r>
            <a:endParaRPr kumimoji="0" lang="en-US" sz="2000" b="0" i="0" u="none" strike="noStrike" kern="1200" cap="none" spc="-1" normalizeH="0" baseline="0" noProof="0" dirty="0">
              <a:ln>
                <a:noFill/>
              </a:ln>
              <a:solidFill>
                <a:srgbClr val="000000"/>
              </a:solidFill>
              <a:effectLst/>
              <a:uLnTx/>
              <a:uFill>
                <a:solidFill>
                  <a:srgbClr val="FFFFFF"/>
                </a:solidFill>
              </a:uFill>
              <a:latin typeface="Arial"/>
              <a:ea typeface="+mn-ea"/>
              <a:cs typeface="Arial"/>
            </a:endParaRPr>
          </a:p>
          <a:p>
            <a:pPr marL="287020" marR="0" lvl="0" indent="-285750" algn="l" defTabSz="914400" rtl="0" eaLnBrk="1" fontAlgn="base" latinLnBrk="0" hangingPunct="1">
              <a:lnSpc>
                <a:spcPct val="93000"/>
              </a:lnSpc>
              <a:spcBef>
                <a:spcPts val="360"/>
              </a:spcBef>
              <a:spcAft>
                <a:spcPct val="0"/>
              </a:spcAft>
              <a:buClr>
                <a:srgbClr val="000000"/>
              </a:buClr>
              <a:buSzTx/>
              <a:buFont typeface="Wingdings" panose="05000000000000000000" pitchFamily="2" charset="2"/>
              <a:buChar char="§"/>
              <a:tabLst/>
              <a:defRPr/>
            </a:pPr>
            <a:r>
              <a:rPr kumimoji="0" lang="en-US" sz="2000" b="1" i="0" u="none" strike="noStrike" kern="1200" cap="none" spc="-1" normalizeH="0" baseline="0" noProof="0" dirty="0">
                <a:ln>
                  <a:noFill/>
                </a:ln>
                <a:solidFill>
                  <a:srgbClr val="000000"/>
                </a:solidFill>
                <a:effectLst/>
                <a:uLnTx/>
                <a:uFill>
                  <a:solidFill>
                    <a:srgbClr val="FFFFFF"/>
                  </a:solidFill>
                </a:uFill>
                <a:latin typeface="Calibri"/>
                <a:ea typeface="DejaVu Sans"/>
                <a:cs typeface="+mn-cs"/>
              </a:rPr>
              <a:t>Operational Configuration </a:t>
            </a:r>
            <a:endParaRPr kumimoji="0" lang="en-US" sz="2000" b="0" i="0" u="none" strike="noStrike" kern="1200" cap="none" spc="-1" normalizeH="0" baseline="0" noProof="0" dirty="0">
              <a:ln>
                <a:noFill/>
              </a:ln>
              <a:solidFill>
                <a:srgbClr val="000000"/>
              </a:solidFill>
              <a:effectLst/>
              <a:uLnTx/>
              <a:uFill>
                <a:solidFill>
                  <a:srgbClr val="FFFFFF"/>
                </a:solidFill>
              </a:uFill>
              <a:latin typeface="Arial"/>
              <a:ea typeface="+mn-ea"/>
              <a:cs typeface="Arial"/>
            </a:endParaRPr>
          </a:p>
          <a:p>
            <a:pPr marL="801370" marR="0" lvl="1" indent="-342900" algn="l" defTabSz="914400" rtl="0" eaLnBrk="1" fontAlgn="base" latinLnBrk="0" hangingPunct="1">
              <a:lnSpc>
                <a:spcPct val="110000"/>
              </a:lnSpc>
              <a:spcBef>
                <a:spcPts val="201"/>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DejaVu Sans"/>
                <a:cs typeface="+mn-cs"/>
              </a:rPr>
              <a:t>A-side: launch to date</a:t>
            </a:r>
            <a:endParaRPr kumimoji="0" lang="en-US" sz="1800" b="0" i="0" u="none" strike="noStrike" kern="1200" cap="none" spc="-1" normalizeH="0" baseline="0" noProof="0" dirty="0">
              <a:ln>
                <a:noFill/>
              </a:ln>
              <a:solidFill>
                <a:srgbClr val="000000"/>
              </a:solidFill>
              <a:effectLst/>
              <a:uLnTx/>
              <a:uFill>
                <a:solidFill>
                  <a:srgbClr val="FFFFFF"/>
                </a:solidFill>
              </a:uFill>
              <a:latin typeface="Arial"/>
              <a:ea typeface="+mn-ea"/>
              <a:cs typeface="Arial"/>
            </a:endParaRPr>
          </a:p>
          <a:p>
            <a:pPr marL="801370" marR="0" lvl="1" indent="-342900" algn="l" defTabSz="914400" rtl="0" eaLnBrk="1" fontAlgn="base" latinLnBrk="0" hangingPunct="1">
              <a:lnSpc>
                <a:spcPct val="110000"/>
              </a:lnSpc>
              <a:spcBef>
                <a:spcPts val="201"/>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DejaVu Sans"/>
                <a:cs typeface="+mn-cs"/>
              </a:rPr>
              <a:t>Cold FPA (SMIR and LWIR) controlled at 80K (Operated at 82K from Feb 8 to March 3, 2023)</a:t>
            </a:r>
            <a:endParaRPr kumimoji="0" lang="en-US" sz="1800" b="0" i="0" u="none" strike="noStrike" kern="1200" cap="none" spc="-1" normalizeH="0" baseline="0" noProof="0" dirty="0">
              <a:ln>
                <a:noFill/>
              </a:ln>
              <a:solidFill>
                <a:srgbClr val="000000"/>
              </a:solidFill>
              <a:effectLst/>
              <a:uLnTx/>
              <a:uFill>
                <a:solidFill>
                  <a:srgbClr val="FFFFFF"/>
                </a:solidFill>
              </a:uFill>
              <a:latin typeface="Arial"/>
              <a:ea typeface="+mn-ea"/>
              <a:cs typeface="Arial"/>
            </a:endParaRPr>
          </a:p>
          <a:p>
            <a:pPr marL="801370" marR="0" lvl="0" indent="-342900" algn="l" defTabSz="914400" rtl="0" eaLnBrk="1" fontAlgn="base" latinLnBrk="0" hangingPunct="1">
              <a:lnSpc>
                <a:spcPct val="110000"/>
              </a:lnSpc>
              <a:spcBef>
                <a:spcPts val="200"/>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mn-lt"/>
                <a:cs typeface="Calibri"/>
              </a:rPr>
              <a:t>BB controlled at 292.5 K. 2 warm-up cool down events </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since launch, most recent on 3/12/2023 </a:t>
            </a:r>
          </a:p>
          <a:p>
            <a:pPr marL="801370" marR="0" lvl="0" indent="-342900" algn="l" defTabSz="914400" rtl="0" eaLnBrk="1" fontAlgn="base" latinLnBrk="0" hangingPunct="1">
              <a:lnSpc>
                <a:spcPct val="110000"/>
              </a:lnSpc>
              <a:spcBef>
                <a:spcPts val="200"/>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mn-lt"/>
                <a:cs typeface="Calibri"/>
              </a:rPr>
              <a:t>SD calibration every orbit. SDSM operated once per day since February 14, 2023</a:t>
            </a:r>
          </a:p>
          <a:p>
            <a:pPr marL="801370" marR="0" lvl="0" indent="-342900" algn="l" defTabSz="914400" rtl="0" eaLnBrk="1" fontAlgn="base" latinLnBrk="0" hangingPunct="1">
              <a:lnSpc>
                <a:spcPct val="110000"/>
              </a:lnSpc>
              <a:spcBef>
                <a:spcPts val="200"/>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mn-lt"/>
                <a:cs typeface="Calibri"/>
              </a:rPr>
              <a:t>Regular lunar roll maneuvers for RSB stability monitoring. </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 Lunar observations since launch, on the same day as S-NPP and N20 VIIRS.</a:t>
            </a:r>
            <a:endPar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mn-lt"/>
              <a:cs typeface="Calibri"/>
            </a:endParaRPr>
          </a:p>
          <a:p>
            <a:pPr marL="801370" marR="0" lvl="0" indent="-342900" algn="l" defTabSz="914400" rtl="0" eaLnBrk="1" fontAlgn="base" latinLnBrk="0" hangingPunct="1">
              <a:lnSpc>
                <a:spcPct val="110000"/>
              </a:lnSpc>
              <a:spcBef>
                <a:spcPts val="200"/>
              </a:spcBef>
              <a:spcAft>
                <a:spcPct val="0"/>
              </a:spcAft>
              <a:buClr>
                <a:srgbClr val="000000"/>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Calibri"/>
                <a:ea typeface="+mn-lt"/>
                <a:cs typeface="Calibri"/>
              </a:rPr>
              <a:t>Monthly DNB VROP calibrations</a:t>
            </a:r>
            <a:endParaRPr kumimoji="0" lang="en-US" sz="1800" b="0" i="0" u="none" strike="noStrike" kern="1200" cap="none" spc="-1" normalizeH="0" baseline="0" noProof="0" dirty="0">
              <a:ln>
                <a:noFill/>
              </a:ln>
              <a:solidFill>
                <a:srgbClr val="000000"/>
              </a:solidFill>
              <a:effectLst/>
              <a:uLnTx/>
              <a:uFill>
                <a:solidFill>
                  <a:srgbClr val="FFFFFF"/>
                </a:solidFill>
              </a:uFill>
              <a:latin typeface="Arial"/>
              <a:ea typeface="+mn-lt"/>
              <a:cs typeface="Arial"/>
            </a:endParaRPr>
          </a:p>
          <a:p>
            <a:pPr marL="287020" marR="0" lvl="0" indent="-285750" algn="l" defTabSz="914400" rtl="0" eaLnBrk="1" fontAlgn="base" latinLnBrk="0" hangingPunct="1">
              <a:lnSpc>
                <a:spcPct val="93000"/>
              </a:lnSpc>
              <a:spcBef>
                <a:spcPts val="360"/>
              </a:spcBef>
              <a:spcAft>
                <a:spcPct val="0"/>
              </a:spcAft>
              <a:buClr>
                <a:srgbClr val="000000"/>
              </a:buClr>
              <a:buSzTx/>
              <a:buFont typeface="Wingdings" panose="05000000000000000000" pitchFamily="2" charset="2"/>
              <a:buChar char="§"/>
              <a:tabLst/>
              <a:defRPr/>
            </a:pPr>
            <a:r>
              <a:rPr kumimoji="0" lang="en-US" sz="2000" b="1" i="0" u="none" strike="noStrike" kern="1200" cap="none" spc="-1" normalizeH="0" baseline="0" noProof="0" dirty="0">
                <a:ln>
                  <a:noFill/>
                </a:ln>
                <a:solidFill>
                  <a:srgbClr val="000000"/>
                </a:solidFill>
                <a:effectLst/>
                <a:uLnTx/>
                <a:uFill>
                  <a:solidFill>
                    <a:srgbClr val="FFFFFF"/>
                  </a:solidFill>
                </a:uFill>
                <a:latin typeface="Calibri"/>
                <a:ea typeface="DejaVu Sans"/>
                <a:cs typeface="Calibri"/>
              </a:rPr>
              <a:t>Notable events</a:t>
            </a:r>
          </a:p>
          <a:p>
            <a:pPr marL="74295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NOAA-21: S/C primary Ka-Transmitter (KATX-1) anomaly on 12/16/2022 without science data for all instruments onboard via KATX. The secondary transmitter (KATX-2) activation on 2/2/2023 after 48 days of data gap.</a:t>
            </a:r>
          </a:p>
          <a:p>
            <a:pPr marL="74295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NOAA-21 early mission TEB gain decrease has recovered after MMOG. However, the RSB SWIR and TEB MWIR gains continue to show degradation</a:t>
            </a:r>
          </a:p>
          <a:p>
            <a:pPr marL="74295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Scan sync loss: 5 since launch, most recent on 4/17/2023</a:t>
            </a:r>
          </a:p>
          <a:p>
            <a:pPr marL="744220" marR="0" lvl="1" indent="-285750" algn="l" defTabSz="914400" rtl="0" eaLnBrk="1" fontAlgn="base" latinLnBrk="0" hangingPunct="1">
              <a:lnSpc>
                <a:spcPct val="93000"/>
              </a:lnSpc>
              <a:spcBef>
                <a:spcPts val="360"/>
              </a:spcBef>
              <a:spcAft>
                <a:spcPct val="0"/>
              </a:spcAft>
              <a:buClr>
                <a:srgbClr val="000000"/>
              </a:buClr>
              <a:buSzTx/>
              <a:buFont typeface="Arial" panose="020B0604020202020204" pitchFamily="34" charset="0"/>
              <a:buChar char="•"/>
              <a:tabLst/>
              <a:defRPr/>
            </a:pPr>
            <a:endParaRPr kumimoji="0" lang="en-US" sz="2000" b="0" i="0" u="none" strike="noStrike" kern="1200" cap="none" spc="-1" normalizeH="0" baseline="0" noProof="0" dirty="0">
              <a:ln>
                <a:noFill/>
              </a:ln>
              <a:solidFill>
                <a:srgbClr val="000000"/>
              </a:solidFill>
              <a:effectLst/>
              <a:uLnTx/>
              <a:uFill>
                <a:solidFill>
                  <a:srgbClr val="FFFFFF"/>
                </a:solidFill>
              </a:uFill>
              <a:latin typeface="Calibri"/>
              <a:ea typeface="DejaVu Sans"/>
              <a:cs typeface="Calibri"/>
            </a:endParaRPr>
          </a:p>
          <a:p>
            <a:pPr marL="287020" marR="0" lvl="0" indent="-285750" algn="l" defTabSz="914400" rtl="0" eaLnBrk="1" fontAlgn="base" latinLnBrk="0" hangingPunct="1">
              <a:lnSpc>
                <a:spcPct val="93000"/>
              </a:lnSpc>
              <a:spcBef>
                <a:spcPts val="360"/>
              </a:spcBef>
              <a:spcAft>
                <a:spcPct val="0"/>
              </a:spcAft>
              <a:buClr>
                <a:srgbClr val="000000"/>
              </a:buClr>
              <a:buSzTx/>
              <a:buFont typeface="Wingdings" panose="05000000000000000000" pitchFamily="2" charset="2"/>
              <a:buChar char="§"/>
              <a:tabLst/>
              <a:defRPr/>
            </a:pPr>
            <a:endParaRPr kumimoji="0" lang="en-US" sz="2000" b="0" i="0" u="none" strike="noStrike" kern="1200" cap="none" spc="-1" normalizeH="0" baseline="0" noProof="0" dirty="0">
              <a:ln>
                <a:noFill/>
              </a:ln>
              <a:solidFill>
                <a:srgbClr val="000000"/>
              </a:solidFill>
              <a:effectLst/>
              <a:uLnTx/>
              <a:uFill>
                <a:solidFill>
                  <a:srgbClr val="FFFFFF"/>
                </a:solidFill>
              </a:uFill>
              <a:latin typeface="Arial"/>
              <a:ea typeface="+mn-ea"/>
              <a:cs typeface="Arial"/>
            </a:endParaRPr>
          </a:p>
        </p:txBody>
      </p:sp>
      <p:sp>
        <p:nvSpPr>
          <p:cNvPr id="95" name="CustomShape 3"/>
          <p:cNvSpPr/>
          <p:nvPr/>
        </p:nvSpPr>
        <p:spPr>
          <a:xfrm>
            <a:off x="9448800" y="6494400"/>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1" normalizeH="0" baseline="0" noProof="0">
                <a:ln>
                  <a:noFill/>
                </a:ln>
                <a:solidFill>
                  <a:srgbClr val="0000CC"/>
                </a:solidFill>
                <a:effectLst/>
                <a:uLnTx/>
                <a:uFill>
                  <a:solidFill>
                    <a:srgbClr val="FFFFFF"/>
                  </a:solidFill>
                </a:uFill>
                <a:latin typeface="Calibri"/>
                <a:ea typeface="DejaVu Sans"/>
                <a:cs typeface="+mn-cs"/>
              </a:rPr>
              <a:t>Page </a:t>
            </a:r>
            <a:fld id="{F575E02D-873F-499C-8143-3B2BCE21F21F}" type="slidenum">
              <a:rPr kumimoji="0" lang="en-US" sz="1200" b="1" i="0" u="none" strike="noStrike" kern="1200" cap="none" spc="-1" normalizeH="0" baseline="0" noProof="0" smtClean="0">
                <a:ln>
                  <a:noFill/>
                </a:ln>
                <a:solidFill>
                  <a:srgbClr val="0000CC"/>
                </a:solidFill>
                <a:effectLst/>
                <a:uLnTx/>
                <a:uFill>
                  <a:solidFill>
                    <a:srgbClr val="FFFFFF"/>
                  </a:solidFill>
                </a:uFill>
                <a:latin typeface="Calibri"/>
                <a:ea typeface="DejaVu Sans"/>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1" normalizeH="0" baseline="0" noProof="0">
              <a:ln>
                <a:noFill/>
              </a:ln>
              <a:solidFill>
                <a:srgbClr val="000000"/>
              </a:solidFill>
              <a:effectLst/>
              <a:uLnTx/>
              <a:uFill>
                <a:solidFill>
                  <a:srgbClr val="FFFFFF"/>
                </a:solidFill>
              </a:uFill>
              <a:latin typeface="Arial"/>
              <a:ea typeface="+mn-ea"/>
              <a:cs typeface="+mn-cs"/>
            </a:endParaRPr>
          </a:p>
        </p:txBody>
      </p:sp>
      <p:sp>
        <p:nvSpPr>
          <p:cNvPr id="2" name="Rectangle 4">
            <a:extLst>
              <a:ext uri="{FF2B5EF4-FFF2-40B4-BE49-F238E27FC236}">
                <a16:creationId xmlns:a16="http://schemas.microsoft.com/office/drawing/2014/main" id="{F87BCF4C-CC7A-4031-67EC-55633C89D0F5}"/>
              </a:ext>
            </a:extLst>
          </p:cNvPr>
          <p:cNvSpPr txBox="1">
            <a:spLocks noChangeArrowheads="1"/>
          </p:cNvSpPr>
          <p:nvPr/>
        </p:nvSpPr>
        <p:spPr bwMode="auto">
          <a:xfrm>
            <a:off x="0" y="6479968"/>
            <a:ext cx="5553604" cy="378032"/>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gt;"/>
              <a:defRPr sz="16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400" b="1">
                <a:solidFill>
                  <a:schemeClr val="tx1"/>
                </a:solidFill>
                <a:latin typeface="+mn-lt"/>
              </a:defRPr>
            </a:lvl5pPr>
            <a:lvl6pPr marL="2514600" indent="-228600" algn="l" rtl="0" eaLnBrk="0" fontAlgn="base" hangingPunct="0">
              <a:spcBef>
                <a:spcPct val="20000"/>
              </a:spcBef>
              <a:spcAft>
                <a:spcPct val="0"/>
              </a:spcAft>
              <a:buChar char="-"/>
              <a:defRPr sz="1400" b="1">
                <a:solidFill>
                  <a:schemeClr val="tx1"/>
                </a:solidFill>
                <a:latin typeface="+mn-lt"/>
              </a:defRPr>
            </a:lvl6pPr>
            <a:lvl7pPr marL="2971800" indent="-228600" algn="l" rtl="0" eaLnBrk="0" fontAlgn="base" hangingPunct="0">
              <a:spcBef>
                <a:spcPct val="20000"/>
              </a:spcBef>
              <a:spcAft>
                <a:spcPct val="0"/>
              </a:spcAft>
              <a:buChar char="-"/>
              <a:defRPr sz="1400" b="1">
                <a:solidFill>
                  <a:schemeClr val="tx1"/>
                </a:solidFill>
                <a:latin typeface="+mn-lt"/>
              </a:defRPr>
            </a:lvl7pPr>
            <a:lvl8pPr marL="3429000" indent="-228600" algn="l" rtl="0" eaLnBrk="0" fontAlgn="base" hangingPunct="0">
              <a:spcBef>
                <a:spcPct val="20000"/>
              </a:spcBef>
              <a:spcAft>
                <a:spcPct val="0"/>
              </a:spcAft>
              <a:buChar char="-"/>
              <a:defRPr sz="1400" b="1">
                <a:solidFill>
                  <a:schemeClr val="tx1"/>
                </a:solidFill>
                <a:latin typeface="+mn-lt"/>
              </a:defRPr>
            </a:lvl8pPr>
            <a:lvl9pPr marL="3886200" indent="-228600" algn="l" rtl="0" eaLnBrk="0" fontAlgn="base" hangingPunct="0">
              <a:spcBef>
                <a:spcPct val="20000"/>
              </a:spcBef>
              <a:spcAft>
                <a:spcPct val="0"/>
              </a:spcAft>
              <a:buChar char="-"/>
              <a:defRPr sz="1400" b="1">
                <a:solidFill>
                  <a:schemeClr val="tx1"/>
                </a:solidFill>
                <a:latin typeface="+mn-lt"/>
              </a:defRPr>
            </a:lvl9pPr>
          </a:lstStyle>
          <a:p>
            <a:pPr marL="0" marR="0" lvl="0" indent="0" algn="l" defTabSz="914400" rtl="0" eaLnBrk="0" fontAlgn="base" latinLnBrk="0" hangingPunct="0">
              <a:lnSpc>
                <a:spcPct val="100000"/>
              </a:lnSpc>
              <a:spcBef>
                <a:spcPts val="300"/>
              </a:spcBef>
              <a:spcAft>
                <a:spcPct val="0"/>
              </a:spcAft>
              <a:buClrTx/>
              <a:buSzTx/>
              <a:buFontTx/>
              <a:buNone/>
              <a:tabLst/>
              <a:defRPr/>
            </a:pPr>
            <a:r>
              <a:rPr kumimoji="0" lang="en-US" altLang="en-US" sz="1400" b="0" i="1" u="none" strike="noStrike" kern="0" cap="none" spc="0" normalizeH="0" baseline="0" noProof="0" dirty="0">
                <a:ln>
                  <a:noFill/>
                </a:ln>
                <a:solidFill>
                  <a:srgbClr val="000000"/>
                </a:solidFill>
                <a:effectLst/>
                <a:uLnTx/>
                <a:uFillTx/>
                <a:latin typeface="Arial"/>
                <a:ea typeface="+mn-ea"/>
                <a:cs typeface="+mn-cs"/>
              </a:rPr>
              <a:t>Operations led by JPSS MOST / MOT and NOAA STAR SDR Team</a:t>
            </a:r>
          </a:p>
        </p:txBody>
      </p:sp>
    </p:spTree>
    <p:extLst>
      <p:ext uri="{BB962C8B-B14F-4D97-AF65-F5344CB8AC3E}">
        <p14:creationId xmlns:p14="http://schemas.microsoft.com/office/powerpoint/2010/main" val="157889080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2470100" y="2927445"/>
            <a:ext cx="7008840" cy="71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200" b="1" spc="-1">
                <a:solidFill>
                  <a:srgbClr val="4848B9"/>
                </a:solidFill>
                <a:uFill>
                  <a:solidFill>
                    <a:srgbClr val="FFFFFF"/>
                  </a:solidFill>
                </a:uFill>
                <a:latin typeface="+mj-lt"/>
                <a:ea typeface="DejaVu Sans"/>
              </a:rPr>
              <a:t>IOT Backup Slides</a:t>
            </a:r>
            <a:endParaRPr lang="en-US" sz="3200" b="1" spc="-1">
              <a:solidFill>
                <a:srgbClr val="4848B9"/>
              </a:solidFill>
              <a:uFill>
                <a:solidFill>
                  <a:srgbClr val="FFFFFF"/>
                </a:solidFill>
              </a:uFill>
              <a:latin typeface="+mj-lt"/>
            </a:endParaRPr>
          </a:p>
        </p:txBody>
      </p:sp>
      <p:sp>
        <p:nvSpPr>
          <p:cNvPr id="132" name="CustomShape 7"/>
          <p:cNvSpPr/>
          <p:nvPr/>
        </p:nvSpPr>
        <p:spPr>
          <a:xfrm>
            <a:off x="9067800" y="6400800"/>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b="1" spc="-1">
                <a:solidFill>
                  <a:srgbClr val="0000CC"/>
                </a:solidFill>
                <a:uFill>
                  <a:solidFill>
                    <a:srgbClr val="FFFFFF"/>
                  </a:solidFill>
                </a:uFill>
                <a:latin typeface="Calibri"/>
                <a:ea typeface="DejaVu Sans"/>
              </a:rPr>
              <a:t>Page </a:t>
            </a:r>
            <a:fld id="{2C61A4FB-9553-433E-B655-012206AB1B31}" type="slidenum">
              <a:rPr lang="en-US" sz="1200" b="1" spc="-1">
                <a:solidFill>
                  <a:srgbClr val="0000CC"/>
                </a:solidFill>
                <a:uFill>
                  <a:solidFill>
                    <a:srgbClr val="FFFFFF"/>
                  </a:solidFill>
                </a:uFill>
                <a:latin typeface="Calibri"/>
                <a:ea typeface="DejaVu Sans"/>
              </a:rPr>
              <a:t>17</a:t>
            </a:fld>
            <a:endParaRPr lang="en-US" sz="1200"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2590680" y="274680"/>
            <a:ext cx="7008840" cy="71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200" b="1" spc="-1">
                <a:solidFill>
                  <a:srgbClr val="4848B9"/>
                </a:solidFill>
                <a:uFill>
                  <a:solidFill>
                    <a:srgbClr val="FFFFFF"/>
                  </a:solidFill>
                </a:uFill>
                <a:latin typeface="+mj-lt"/>
                <a:ea typeface="DejaVu Sans"/>
              </a:rPr>
              <a:t>Future Operational Considerations</a:t>
            </a:r>
            <a:endParaRPr lang="en-US" sz="3200" b="1" spc="-1">
              <a:solidFill>
                <a:srgbClr val="4848B9"/>
              </a:solidFill>
              <a:uFill>
                <a:solidFill>
                  <a:srgbClr val="FFFFFF"/>
                </a:solidFill>
              </a:uFill>
              <a:latin typeface="+mj-lt"/>
            </a:endParaRPr>
          </a:p>
        </p:txBody>
      </p:sp>
      <p:sp>
        <p:nvSpPr>
          <p:cNvPr id="210" name="CustomShape 2"/>
          <p:cNvSpPr/>
          <p:nvPr/>
        </p:nvSpPr>
        <p:spPr>
          <a:xfrm>
            <a:off x="1295400" y="1140840"/>
            <a:ext cx="9829800" cy="274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rmAutofit fontScale="92500" lnSpcReduction="10000"/>
          </a:bodyPr>
          <a:lstStyle/>
          <a:p>
            <a:pPr marL="342900" indent="-341630">
              <a:spcBef>
                <a:spcPts val="400"/>
              </a:spcBef>
              <a:buClr>
                <a:srgbClr val="000000"/>
              </a:buClr>
              <a:buFont typeface="Arial"/>
              <a:buChar char="•"/>
            </a:pPr>
            <a:r>
              <a:rPr lang="en-US" sz="2000" spc="-1">
                <a:solidFill>
                  <a:srgbClr val="000000"/>
                </a:solidFill>
                <a:uFill>
                  <a:solidFill>
                    <a:srgbClr val="FFFFFF"/>
                  </a:solidFill>
                </a:uFill>
                <a:latin typeface="Calibri"/>
                <a:ea typeface="DejaVu Sans"/>
              </a:rPr>
              <a:t>Aqua MODIS CFPA temperature control</a:t>
            </a:r>
            <a:endParaRPr lang="en-US" sz="2000" spc="-1">
              <a:solidFill>
                <a:srgbClr val="000000"/>
              </a:solidFill>
              <a:uFill>
                <a:solidFill>
                  <a:srgbClr val="FFFFFF"/>
                </a:solidFill>
              </a:uFill>
              <a:latin typeface="Arial"/>
              <a:cs typeface="Arial"/>
            </a:endParaRPr>
          </a:p>
          <a:p>
            <a:pPr marL="742950" lvl="1" indent="-283845">
              <a:spcBef>
                <a:spcPts val="360"/>
              </a:spcBef>
              <a:buClr>
                <a:srgbClr val="000000"/>
              </a:buClr>
              <a:buFont typeface="Arial"/>
              <a:buChar char="–"/>
            </a:pPr>
            <a:r>
              <a:rPr lang="en-US" spc="-1">
                <a:solidFill>
                  <a:srgbClr val="000000"/>
                </a:solidFill>
                <a:uFill>
                  <a:solidFill>
                    <a:srgbClr val="FFFFFF"/>
                  </a:solidFill>
                </a:uFill>
                <a:latin typeface="Calibri"/>
                <a:ea typeface="DejaVu Sans"/>
              </a:rPr>
              <a:t>Currently set at 83K</a:t>
            </a:r>
            <a:endParaRPr lang="en-US" spc="-1">
              <a:solidFill>
                <a:srgbClr val="000000"/>
              </a:solidFill>
              <a:uFill>
                <a:solidFill>
                  <a:srgbClr val="FFFFFF"/>
                </a:solidFill>
              </a:uFill>
              <a:latin typeface="Arial"/>
              <a:cs typeface="Arial"/>
            </a:endParaRPr>
          </a:p>
          <a:p>
            <a:pPr marL="742950" lvl="1" indent="-283845">
              <a:spcBef>
                <a:spcPts val="400"/>
              </a:spcBef>
              <a:buClr>
                <a:srgbClr val="000000"/>
              </a:buClr>
              <a:buFont typeface="Arial"/>
              <a:buChar char="–"/>
            </a:pPr>
            <a:r>
              <a:rPr lang="en-US" spc="-1">
                <a:solidFill>
                  <a:srgbClr val="000000"/>
                </a:solidFill>
                <a:uFill>
                  <a:solidFill>
                    <a:srgbClr val="FFFFFF"/>
                  </a:solidFill>
                </a:uFill>
                <a:latin typeface="Calibri"/>
                <a:ea typeface="DejaVu Sans"/>
              </a:rPr>
              <a:t>Minimal impact on science data</a:t>
            </a:r>
            <a:endParaRPr lang="en-US" spc="-1">
              <a:solidFill>
                <a:srgbClr val="000000"/>
              </a:solidFill>
              <a:uFill>
                <a:solidFill>
                  <a:srgbClr val="FFFFFF"/>
                </a:solidFill>
              </a:uFill>
              <a:latin typeface="Arial"/>
              <a:cs typeface="Arial"/>
            </a:endParaRPr>
          </a:p>
          <a:p>
            <a:pPr marL="342900" indent="-341630">
              <a:spcBef>
                <a:spcPts val="400"/>
              </a:spcBef>
              <a:buClr>
                <a:srgbClr val="000000"/>
              </a:buClr>
              <a:buFont typeface="Arial"/>
              <a:buChar char="•"/>
            </a:pPr>
            <a:r>
              <a:rPr lang="en-US" sz="2200" spc="-1">
                <a:solidFill>
                  <a:srgbClr val="000000"/>
                </a:solidFill>
                <a:uFill>
                  <a:solidFill>
                    <a:srgbClr val="FFFFFF"/>
                  </a:solidFill>
                </a:uFill>
                <a:latin typeface="Calibri"/>
                <a:ea typeface="DejaVu Sans"/>
              </a:rPr>
              <a:t>SRCA Lamps</a:t>
            </a:r>
            <a:endParaRPr lang="en-US" sz="2200" spc="-1">
              <a:solidFill>
                <a:srgbClr val="000000"/>
              </a:solidFill>
              <a:uFill>
                <a:solidFill>
                  <a:srgbClr val="FFFFFF"/>
                </a:solidFill>
              </a:uFill>
              <a:latin typeface="Arial"/>
              <a:cs typeface="Arial"/>
            </a:endParaRPr>
          </a:p>
          <a:p>
            <a:pPr marL="742950" lvl="1" indent="-283845">
              <a:spcBef>
                <a:spcPts val="360"/>
              </a:spcBef>
              <a:buClr>
                <a:srgbClr val="000000"/>
              </a:buClr>
              <a:buFont typeface="Arial"/>
              <a:buChar char="–"/>
            </a:pPr>
            <a:r>
              <a:rPr lang="en-US" spc="-1">
                <a:solidFill>
                  <a:srgbClr val="000000"/>
                </a:solidFill>
                <a:uFill>
                  <a:solidFill>
                    <a:srgbClr val="FFFFFF"/>
                  </a:solidFill>
                </a:uFill>
                <a:latin typeface="Calibri"/>
                <a:ea typeface="DejaVu Sans"/>
              </a:rPr>
              <a:t>Aqua currently has 1 working 10 W lamp</a:t>
            </a:r>
            <a:endParaRPr lang="en-US" spc="-1">
              <a:solidFill>
                <a:srgbClr val="000000"/>
              </a:solidFill>
              <a:uFill>
                <a:solidFill>
                  <a:srgbClr val="FFFFFF"/>
                </a:solidFill>
              </a:uFill>
              <a:latin typeface="Arial"/>
              <a:cs typeface="Arial"/>
            </a:endParaRPr>
          </a:p>
          <a:p>
            <a:pPr marL="742950" lvl="1" indent="-283845">
              <a:spcBef>
                <a:spcPts val="360"/>
              </a:spcBef>
              <a:buClr>
                <a:srgbClr val="000000"/>
              </a:buClr>
              <a:buFont typeface="Arial"/>
              <a:buChar char="–"/>
            </a:pPr>
            <a:r>
              <a:rPr lang="en-US" spc="-1">
                <a:solidFill>
                  <a:srgbClr val="000000"/>
                </a:solidFill>
                <a:uFill>
                  <a:solidFill>
                    <a:srgbClr val="FFFFFF"/>
                  </a:solidFill>
                </a:uFill>
                <a:latin typeface="Calibri"/>
                <a:ea typeface="DejaVu Sans"/>
              </a:rPr>
              <a:t>No change in frequency since last STM (decreased in 2017)</a:t>
            </a:r>
            <a:endParaRPr lang="en-US" spc="-1">
              <a:solidFill>
                <a:srgbClr val="000000"/>
              </a:solidFill>
              <a:uFill>
                <a:solidFill>
                  <a:srgbClr val="FFFFFF"/>
                </a:solidFill>
              </a:uFill>
              <a:latin typeface="Calibri"/>
              <a:cs typeface="Calibri"/>
            </a:endParaRPr>
          </a:p>
          <a:p>
            <a:pPr marL="342900" indent="-341630">
              <a:spcBef>
                <a:spcPts val="360"/>
              </a:spcBef>
              <a:buClr>
                <a:srgbClr val="000000"/>
              </a:buClr>
              <a:buFont typeface="Arial"/>
              <a:buChar char="•"/>
            </a:pPr>
            <a:r>
              <a:rPr lang="en-US" sz="2000" spc="-1">
                <a:solidFill>
                  <a:srgbClr val="000000"/>
                </a:solidFill>
                <a:uFill>
                  <a:solidFill>
                    <a:srgbClr val="FFFFFF"/>
                  </a:solidFill>
                </a:uFill>
                <a:latin typeface="Calibri"/>
                <a:ea typeface="DejaVu Sans"/>
              </a:rPr>
              <a:t>Aqua SD door movements</a:t>
            </a:r>
            <a:endParaRPr lang="en-US" sz="2000" spc="-1">
              <a:solidFill>
                <a:srgbClr val="000000"/>
              </a:solidFill>
              <a:uFill>
                <a:solidFill>
                  <a:srgbClr val="FFFFFF"/>
                </a:solidFill>
              </a:uFill>
              <a:latin typeface="Arial"/>
              <a:cs typeface="Arial"/>
            </a:endParaRPr>
          </a:p>
          <a:p>
            <a:pPr marL="742950" lvl="1" indent="-283845">
              <a:spcBef>
                <a:spcPts val="360"/>
              </a:spcBef>
              <a:buClr>
                <a:srgbClr val="000000"/>
              </a:buClr>
              <a:buFont typeface="Arial"/>
              <a:buChar char="–"/>
            </a:pPr>
            <a:r>
              <a:rPr lang="en-US" spc="-1">
                <a:solidFill>
                  <a:srgbClr val="000000"/>
                </a:solidFill>
                <a:uFill>
                  <a:solidFill>
                    <a:srgbClr val="FFFFFF"/>
                  </a:solidFill>
                </a:uFill>
                <a:latin typeface="Calibri"/>
                <a:ea typeface="DejaVu Sans"/>
              </a:rPr>
              <a:t>Passed projected lifetime limit on movements</a:t>
            </a:r>
            <a:endParaRPr lang="en-US" spc="-1">
              <a:solidFill>
                <a:srgbClr val="000000"/>
              </a:solidFill>
              <a:uFill>
                <a:solidFill>
                  <a:srgbClr val="FFFFFF"/>
                </a:solidFill>
              </a:uFill>
              <a:latin typeface="Arial"/>
              <a:cs typeface="Arial"/>
            </a:endParaRPr>
          </a:p>
          <a:p>
            <a:pPr marL="742950" lvl="1" indent="-283845">
              <a:spcBef>
                <a:spcPts val="360"/>
              </a:spcBef>
              <a:buClr>
                <a:srgbClr val="000000"/>
              </a:buClr>
              <a:buFont typeface="Arial"/>
              <a:buChar char="–"/>
            </a:pPr>
            <a:r>
              <a:rPr lang="en-US" spc="-1">
                <a:solidFill>
                  <a:srgbClr val="000000"/>
                </a:solidFill>
                <a:uFill>
                  <a:solidFill>
                    <a:srgbClr val="FFFFFF"/>
                  </a:solidFill>
                </a:uFill>
                <a:latin typeface="Calibri"/>
                <a:ea typeface="DejaVu Sans"/>
              </a:rPr>
              <a:t>No reduction in frequency of SD calibration activities planned</a:t>
            </a:r>
            <a:endParaRPr lang="en-US" spc="-1">
              <a:solidFill>
                <a:srgbClr val="000000"/>
              </a:solidFill>
              <a:uFill>
                <a:solidFill>
                  <a:srgbClr val="FFFFFF"/>
                </a:solidFill>
              </a:uFill>
              <a:latin typeface="Arial"/>
              <a:cs typeface="Arial"/>
            </a:endParaRPr>
          </a:p>
        </p:txBody>
      </p:sp>
      <p:sp>
        <p:nvSpPr>
          <p:cNvPr id="211" name="CustomShape 3"/>
          <p:cNvSpPr/>
          <p:nvPr/>
        </p:nvSpPr>
        <p:spPr>
          <a:xfrm>
            <a:off x="1752600" y="5562720"/>
            <a:ext cx="8685360" cy="57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pc="-1">
                <a:solidFill>
                  <a:srgbClr val="000000"/>
                </a:solidFill>
                <a:uFill>
                  <a:solidFill>
                    <a:srgbClr val="FFFFFF"/>
                  </a:solidFill>
                </a:uFill>
                <a:latin typeface="Calibri"/>
                <a:ea typeface="DejaVu Sans"/>
              </a:rPr>
              <a:t>* As of 07/02/2003, SD Door in fixed ‘open’ position with screen in place</a:t>
            </a:r>
            <a:endParaRPr lang="en-US" sz="1600" spc="-1">
              <a:solidFill>
                <a:srgbClr val="000000"/>
              </a:solidFill>
              <a:uFill>
                <a:solidFill>
                  <a:srgbClr val="FFFFFF"/>
                </a:solidFill>
              </a:uFill>
              <a:latin typeface="Arial"/>
            </a:endParaRPr>
          </a:p>
          <a:p>
            <a:pPr marL="115920" indent="-114480"/>
            <a:r>
              <a:rPr lang="en-US" sz="1600" spc="-1" baseline="30000">
                <a:solidFill>
                  <a:srgbClr val="000000"/>
                </a:solidFill>
                <a:uFill>
                  <a:solidFill>
                    <a:srgbClr val="FFFFFF"/>
                  </a:solidFill>
                </a:uFill>
                <a:latin typeface="Calibri"/>
                <a:ea typeface="DejaVu Sans"/>
              </a:rPr>
              <a:t>+</a:t>
            </a:r>
            <a:r>
              <a:rPr lang="en-US" sz="1600" spc="-1">
                <a:solidFill>
                  <a:srgbClr val="000000"/>
                </a:solidFill>
                <a:uFill>
                  <a:solidFill>
                    <a:srgbClr val="FFFFFF"/>
                  </a:solidFill>
                </a:uFill>
                <a:latin typeface="Calibri"/>
                <a:ea typeface="DejaVu Sans"/>
              </a:rPr>
              <a:t> </a:t>
            </a:r>
            <a:r>
              <a:rPr lang="en-US" sz="1600" spc="-1">
                <a:solidFill>
                  <a:srgbClr val="C00000"/>
                </a:solidFill>
                <a:uFill>
                  <a:solidFill>
                    <a:srgbClr val="FFFFFF"/>
                  </a:solidFill>
                </a:uFill>
                <a:latin typeface="Calibri"/>
                <a:ea typeface="DejaVu Sans"/>
              </a:rPr>
              <a:t>Aqua reached designed lifetime of door movement on DOY 2012/191 (July 2012). </a:t>
            </a:r>
            <a:endParaRPr lang="en-US" sz="1600" spc="-1">
              <a:solidFill>
                <a:srgbClr val="000000"/>
              </a:solidFill>
              <a:uFill>
                <a:solidFill>
                  <a:srgbClr val="FFFFFF"/>
                </a:solidFill>
              </a:uFill>
              <a:latin typeface="Arial"/>
            </a:endParaRPr>
          </a:p>
        </p:txBody>
      </p:sp>
      <p:graphicFrame>
        <p:nvGraphicFramePr>
          <p:cNvPr id="212" name="Table 4"/>
          <p:cNvGraphicFramePr/>
          <p:nvPr>
            <p:extLst>
              <p:ext uri="{D42A27DB-BD31-4B8C-83A1-F6EECF244321}">
                <p14:modId xmlns:p14="http://schemas.microsoft.com/office/powerpoint/2010/main" val="998924732"/>
              </p:ext>
            </p:extLst>
          </p:nvPr>
        </p:nvGraphicFramePr>
        <p:xfrm>
          <a:off x="1904880" y="4038480"/>
          <a:ext cx="8305560" cy="1372680"/>
        </p:xfrm>
        <a:graphic>
          <a:graphicData uri="http://schemas.openxmlformats.org/drawingml/2006/table">
            <a:tbl>
              <a:tblPr/>
              <a:tblGrid>
                <a:gridCol w="99036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790640">
                  <a:extLst>
                    <a:ext uri="{9D8B030D-6E8A-4147-A177-3AD203B41FA5}">
                      <a16:colId xmlns:a16="http://schemas.microsoft.com/office/drawing/2014/main" val="20002"/>
                    </a:ext>
                  </a:extLst>
                </a:gridCol>
                <a:gridCol w="1384200">
                  <a:extLst>
                    <a:ext uri="{9D8B030D-6E8A-4147-A177-3AD203B41FA5}">
                      <a16:colId xmlns:a16="http://schemas.microsoft.com/office/drawing/2014/main" val="20003"/>
                    </a:ext>
                  </a:extLst>
                </a:gridCol>
                <a:gridCol w="1384200">
                  <a:extLst>
                    <a:ext uri="{9D8B030D-6E8A-4147-A177-3AD203B41FA5}">
                      <a16:colId xmlns:a16="http://schemas.microsoft.com/office/drawing/2014/main" val="20004"/>
                    </a:ext>
                  </a:extLst>
                </a:gridCol>
                <a:gridCol w="1384560">
                  <a:extLst>
                    <a:ext uri="{9D8B030D-6E8A-4147-A177-3AD203B41FA5}">
                      <a16:colId xmlns:a16="http://schemas.microsoft.com/office/drawing/2014/main" val="20005"/>
                    </a:ext>
                  </a:extLst>
                </a:gridCol>
              </a:tblGrid>
              <a:tr h="640440">
                <a:tc>
                  <a:txBody>
                    <a:bodyPr/>
                    <a:lstStyle/>
                    <a:p>
                      <a:pPr algn="ctr">
                        <a:lnSpc>
                          <a:spcPct val="100000"/>
                        </a:lnSpc>
                      </a:pPr>
                      <a:r>
                        <a:rPr lang="en-US" sz="1100" b="1" strike="noStrike" spc="-1">
                          <a:solidFill>
                            <a:srgbClr val="000000"/>
                          </a:solidFill>
                          <a:uFill>
                            <a:solidFill>
                              <a:srgbClr val="FFFFFF"/>
                            </a:solidFill>
                          </a:uFill>
                          <a:latin typeface="Arial"/>
                          <a:ea typeface="DejaVu Sans"/>
                        </a:rPr>
                        <a:t>SD Door Movements</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EECE1"/>
                    </a:solidFill>
                  </a:tcPr>
                </a:tc>
                <a:tc>
                  <a:txBody>
                    <a:bodyPr/>
                    <a:lstStyle/>
                    <a:p>
                      <a:pPr algn="ctr">
                        <a:lnSpc>
                          <a:spcPct val="100000"/>
                        </a:lnSpc>
                      </a:pPr>
                      <a:r>
                        <a:rPr lang="en-US" sz="1800" b="1" strike="noStrike" spc="-1">
                          <a:solidFill>
                            <a:srgbClr val="000000"/>
                          </a:solidFill>
                          <a:uFill>
                            <a:solidFill>
                              <a:srgbClr val="FFFFFF"/>
                            </a:solidFill>
                          </a:uFill>
                          <a:latin typeface="Arial"/>
                          <a:ea typeface="DejaVu Sans"/>
                        </a:rPr>
                        <a:t>PL to 11/2019</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EECE1"/>
                    </a:solidFill>
                  </a:tcPr>
                </a:tc>
                <a:tc>
                  <a:txBody>
                    <a:bodyPr/>
                    <a:lstStyle/>
                    <a:p>
                      <a:pPr algn="ctr">
                        <a:lnSpc>
                          <a:spcPct val="100000"/>
                        </a:lnSpc>
                      </a:pPr>
                      <a:r>
                        <a:rPr lang="en-US" sz="1800" b="1" strike="noStrike" spc="-1">
                          <a:solidFill>
                            <a:srgbClr val="000000"/>
                          </a:solidFill>
                          <a:uFill>
                            <a:solidFill>
                              <a:srgbClr val="FFFFFF"/>
                            </a:solidFill>
                          </a:uFill>
                          <a:latin typeface="Arial"/>
                          <a:ea typeface="DejaVu Sans"/>
                        </a:rPr>
                        <a:t>11/2019 to present</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EECE1"/>
                    </a:solidFill>
                  </a:tcPr>
                </a:tc>
                <a:tc>
                  <a:txBody>
                    <a:bodyPr/>
                    <a:lstStyle/>
                    <a:p>
                      <a:pPr algn="ctr">
                        <a:lnSpc>
                          <a:spcPct val="100000"/>
                        </a:lnSpc>
                      </a:pPr>
                      <a:r>
                        <a:rPr lang="en-US" sz="1800" b="1" strike="noStrike" spc="-1">
                          <a:solidFill>
                            <a:srgbClr val="000000"/>
                          </a:solidFill>
                          <a:uFill>
                            <a:solidFill>
                              <a:srgbClr val="FFFFFF"/>
                            </a:solidFill>
                          </a:uFill>
                          <a:latin typeface="Arial"/>
                          <a:ea typeface="DejaVu Sans"/>
                        </a:rPr>
                        <a:t>Total</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EECE1"/>
                    </a:solidFill>
                  </a:tcPr>
                </a:tc>
                <a:tc>
                  <a:txBody>
                    <a:bodyPr/>
                    <a:lstStyle/>
                    <a:p>
                      <a:pPr algn="ctr">
                        <a:lnSpc>
                          <a:spcPct val="100000"/>
                        </a:lnSpc>
                      </a:pPr>
                      <a:r>
                        <a:rPr lang="en-US" sz="1800" b="1" strike="noStrike" spc="-1">
                          <a:solidFill>
                            <a:srgbClr val="000000"/>
                          </a:solidFill>
                          <a:uFill>
                            <a:solidFill>
                              <a:srgbClr val="FFFFFF"/>
                            </a:solidFill>
                          </a:uFill>
                          <a:latin typeface="Arial"/>
                          <a:ea typeface="DejaVu Sans"/>
                        </a:rPr>
                        <a:t>Design Lifetime</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EECE1"/>
                    </a:solidFill>
                  </a:tcPr>
                </a:tc>
                <a:tc>
                  <a:txBody>
                    <a:bodyPr/>
                    <a:lstStyle/>
                    <a:p>
                      <a:pPr algn="ctr">
                        <a:lnSpc>
                          <a:spcPct val="100000"/>
                        </a:lnSpc>
                      </a:pPr>
                      <a:r>
                        <a:rPr lang="en-US" sz="1800" b="1" strike="noStrike" spc="-1">
                          <a:solidFill>
                            <a:srgbClr val="000000"/>
                          </a:solidFill>
                          <a:uFill>
                            <a:solidFill>
                              <a:srgbClr val="FFFFFF"/>
                            </a:solidFill>
                          </a:uFill>
                          <a:latin typeface="Arial"/>
                          <a:ea typeface="DejaVu Sans"/>
                        </a:rPr>
                        <a:t>% Used</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EECE1"/>
                    </a:solidFill>
                  </a:tcPr>
                </a:tc>
                <a:extLst>
                  <a:ext uri="{0D108BD9-81ED-4DB2-BD59-A6C34878D82A}">
                    <a16:rowId xmlns:a16="http://schemas.microsoft.com/office/drawing/2014/main" val="10000"/>
                  </a:ext>
                </a:extLst>
              </a:tr>
              <a:tr h="366120">
                <a:tc>
                  <a:txBody>
                    <a:bodyPr/>
                    <a:lstStyle/>
                    <a:p>
                      <a:pPr>
                        <a:lnSpc>
                          <a:spcPct val="100000"/>
                        </a:lnSpc>
                      </a:pPr>
                      <a:r>
                        <a:rPr lang="en-US" sz="1800" b="0" strike="noStrike" spc="-1">
                          <a:solidFill>
                            <a:srgbClr val="000000"/>
                          </a:solidFill>
                          <a:uFill>
                            <a:solidFill>
                              <a:srgbClr val="FFFFFF"/>
                            </a:solidFill>
                          </a:uFill>
                          <a:latin typeface="Arial"/>
                          <a:ea typeface="DejaVu Sans"/>
                        </a:rPr>
                        <a:t>Terra*</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00B050">
                        <a:alpha val="50000"/>
                      </a:srgbClr>
                    </a:solidFill>
                  </a:tcPr>
                </a:tc>
                <a:tc>
                  <a:txBody>
                    <a:bodyPr/>
                    <a:lstStyle/>
                    <a:p>
                      <a:pPr algn="ctr">
                        <a:lnSpc>
                          <a:spcPct val="100000"/>
                        </a:lnSpc>
                      </a:pPr>
                      <a:r>
                        <a:rPr lang="en-US" sz="1800" b="0" strike="noStrike" spc="-1">
                          <a:solidFill>
                            <a:srgbClr val="000000"/>
                          </a:solidFill>
                          <a:uFill>
                            <a:solidFill>
                              <a:srgbClr val="FFFFFF"/>
                            </a:solidFill>
                          </a:uFill>
                          <a:latin typeface="Arial"/>
                          <a:ea typeface="DejaVu Sans"/>
                        </a:rPr>
                        <a:t>2146</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00B050">
                        <a:alpha val="50000"/>
                      </a:srgbClr>
                    </a:solidFill>
                  </a:tcPr>
                </a:tc>
                <a:tc>
                  <a:txBody>
                    <a:bodyPr/>
                    <a:lstStyle/>
                    <a:p>
                      <a:pPr algn="ctr">
                        <a:lnSpc>
                          <a:spcPct val="100000"/>
                        </a:lnSpc>
                      </a:pPr>
                      <a:r>
                        <a:rPr lang="en-US" sz="1800" b="0" strike="noStrike" spc="-1">
                          <a:solidFill>
                            <a:srgbClr val="000000"/>
                          </a:solidFill>
                          <a:uFill>
                            <a:solidFill>
                              <a:srgbClr val="FFFFFF"/>
                            </a:solidFill>
                          </a:uFill>
                          <a:latin typeface="Arial"/>
                          <a:ea typeface="DejaVu Sans"/>
                        </a:rPr>
                        <a:t>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00B050">
                        <a:alpha val="50000"/>
                      </a:srgbClr>
                    </a:solidFill>
                  </a:tcPr>
                </a:tc>
                <a:tc>
                  <a:txBody>
                    <a:bodyPr/>
                    <a:lstStyle/>
                    <a:p>
                      <a:pPr algn="ctr">
                        <a:lnSpc>
                          <a:spcPct val="100000"/>
                        </a:lnSpc>
                      </a:pPr>
                      <a:r>
                        <a:rPr lang="en-US" sz="1800" b="0" strike="noStrike" spc="-1">
                          <a:solidFill>
                            <a:srgbClr val="000000"/>
                          </a:solidFill>
                          <a:uFill>
                            <a:solidFill>
                              <a:srgbClr val="FFFFFF"/>
                            </a:solidFill>
                          </a:uFill>
                          <a:latin typeface="Arial"/>
                          <a:ea typeface="DejaVu Sans"/>
                        </a:rPr>
                        <a:t>2146</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00B050">
                        <a:alpha val="50000"/>
                      </a:srgbClr>
                    </a:solidFill>
                  </a:tcPr>
                </a:tc>
                <a:tc>
                  <a:txBody>
                    <a:bodyPr/>
                    <a:lstStyle/>
                    <a:p>
                      <a:pPr algn="ctr">
                        <a:lnSpc>
                          <a:spcPct val="100000"/>
                        </a:lnSpc>
                      </a:pPr>
                      <a:r>
                        <a:rPr lang="en-US" sz="1800" b="0" strike="noStrike" spc="-1">
                          <a:solidFill>
                            <a:srgbClr val="000000"/>
                          </a:solidFill>
                          <a:uFill>
                            <a:solidFill>
                              <a:srgbClr val="FFFFFF"/>
                            </a:solidFill>
                          </a:uFill>
                          <a:latin typeface="Arial"/>
                          <a:ea typeface="DejaVu Sans"/>
                        </a:rPr>
                        <a:t>3022</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00B050">
                        <a:alpha val="50000"/>
                      </a:srgbClr>
                    </a:solidFill>
                  </a:tcPr>
                </a:tc>
                <a:tc>
                  <a:txBody>
                    <a:bodyPr/>
                    <a:lstStyle/>
                    <a:p>
                      <a:pPr algn="ctr">
                        <a:lnSpc>
                          <a:spcPct val="100000"/>
                        </a:lnSpc>
                      </a:pPr>
                      <a:r>
                        <a:rPr lang="en-US" sz="1800" b="0" strike="noStrike" spc="-1">
                          <a:solidFill>
                            <a:srgbClr val="000000"/>
                          </a:solidFill>
                          <a:uFill>
                            <a:solidFill>
                              <a:srgbClr val="FFFFFF"/>
                            </a:solidFill>
                          </a:uFill>
                          <a:latin typeface="Arial"/>
                          <a:ea typeface="DejaVu Sans"/>
                        </a:rPr>
                        <a:t>71.01</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00B050">
                        <a:alpha val="50000"/>
                      </a:srgbClr>
                    </a:solidFill>
                  </a:tcPr>
                </a:tc>
                <a:extLst>
                  <a:ext uri="{0D108BD9-81ED-4DB2-BD59-A6C34878D82A}">
                    <a16:rowId xmlns:a16="http://schemas.microsoft.com/office/drawing/2014/main" val="10001"/>
                  </a:ext>
                </a:extLst>
              </a:tr>
              <a:tr h="366120">
                <a:tc>
                  <a:txBody>
                    <a:bodyPr/>
                    <a:lstStyle/>
                    <a:p>
                      <a:pPr>
                        <a:lnSpc>
                          <a:spcPct val="100000"/>
                        </a:lnSpc>
                      </a:pPr>
                      <a:r>
                        <a:rPr lang="en-US" sz="1800" b="0" strike="noStrike" spc="-1">
                          <a:solidFill>
                            <a:srgbClr val="000000"/>
                          </a:solidFill>
                          <a:uFill>
                            <a:solidFill>
                              <a:srgbClr val="FFFFFF"/>
                            </a:solidFill>
                          </a:uFill>
                          <a:latin typeface="Arial"/>
                          <a:ea typeface="DejaVu Sans"/>
                        </a:rPr>
                        <a:t>Aqua</a:t>
                      </a:r>
                      <a:r>
                        <a:rPr lang="en-US" sz="1800" b="0" strike="noStrike" spc="-1" baseline="30000">
                          <a:solidFill>
                            <a:srgbClr val="000000"/>
                          </a:solidFill>
                          <a:uFill>
                            <a:solidFill>
                              <a:srgbClr val="FFFFFF"/>
                            </a:solidFill>
                          </a:uFill>
                          <a:latin typeface="Arial"/>
                          <a:ea typeface="DejaVu Sans"/>
                        </a:rPr>
                        <a:t>+</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0099FF"/>
                    </a:solidFill>
                  </a:tcPr>
                </a:tc>
                <a:tc>
                  <a:txBody>
                    <a:bodyPr/>
                    <a:lstStyle/>
                    <a:p>
                      <a:pPr algn="ctr">
                        <a:lnSpc>
                          <a:spcPct val="100000"/>
                        </a:lnSpc>
                      </a:pPr>
                      <a:r>
                        <a:rPr lang="en-US" sz="1800" b="0" strike="noStrike" spc="-1">
                          <a:solidFill>
                            <a:srgbClr val="000000"/>
                          </a:solidFill>
                          <a:uFill>
                            <a:solidFill>
                              <a:srgbClr val="FFFFFF"/>
                            </a:solidFill>
                          </a:uFill>
                          <a:latin typeface="+mn-lt"/>
                          <a:ea typeface="+mn-ea"/>
                        </a:rPr>
                        <a:t>3574</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0099FF"/>
                    </a:solidFill>
                  </a:tcPr>
                </a:tc>
                <a:tc>
                  <a:txBody>
                    <a:bodyPr/>
                    <a:lstStyle/>
                    <a:p>
                      <a:pPr algn="ctr">
                        <a:lnSpc>
                          <a:spcPct val="100000"/>
                        </a:lnSpc>
                      </a:pPr>
                      <a:r>
                        <a:rPr lang="en-US" sz="1800" b="0" strike="noStrike" spc="-1">
                          <a:solidFill>
                            <a:srgbClr val="000000"/>
                          </a:solidFill>
                          <a:uFill>
                            <a:solidFill>
                              <a:srgbClr val="FFFFFF"/>
                            </a:solidFill>
                          </a:uFill>
                          <a:latin typeface="Arial"/>
                          <a:ea typeface="DejaVu Sans"/>
                        </a:rPr>
                        <a:t>376</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0099FF"/>
                    </a:solidFill>
                  </a:tcPr>
                </a:tc>
                <a:tc>
                  <a:txBody>
                    <a:bodyPr/>
                    <a:lstStyle/>
                    <a:p>
                      <a:pPr algn="ctr">
                        <a:lnSpc>
                          <a:spcPct val="100000"/>
                        </a:lnSpc>
                      </a:pPr>
                      <a:r>
                        <a:rPr lang="en-US" sz="1800" b="0" strike="noStrike" spc="-1">
                          <a:solidFill>
                            <a:srgbClr val="000000"/>
                          </a:solidFill>
                          <a:uFill>
                            <a:solidFill>
                              <a:srgbClr val="FFFFFF"/>
                            </a:solidFill>
                          </a:uFill>
                          <a:latin typeface="Arial"/>
                          <a:ea typeface="DejaVu Sans"/>
                        </a:rPr>
                        <a:t>3950</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0099FF"/>
                    </a:solidFill>
                  </a:tcPr>
                </a:tc>
                <a:tc>
                  <a:txBody>
                    <a:bodyPr/>
                    <a:lstStyle/>
                    <a:p>
                      <a:pPr algn="ctr">
                        <a:lnSpc>
                          <a:spcPct val="100000"/>
                        </a:lnSpc>
                      </a:pPr>
                      <a:r>
                        <a:rPr lang="en-US" sz="1800" b="0" strike="noStrike" spc="-1">
                          <a:solidFill>
                            <a:srgbClr val="000000"/>
                          </a:solidFill>
                          <a:uFill>
                            <a:solidFill>
                              <a:srgbClr val="FFFFFF"/>
                            </a:solidFill>
                          </a:uFill>
                          <a:latin typeface="Arial"/>
                          <a:ea typeface="DejaVu Sans"/>
                        </a:rPr>
                        <a:t>3022</a:t>
                      </a:r>
                      <a:endParaRPr lang="en-US"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0099FF"/>
                    </a:solidFill>
                  </a:tcPr>
                </a:tc>
                <a:tc>
                  <a:txBody>
                    <a:bodyPr/>
                    <a:lstStyle/>
                    <a:p>
                      <a:pPr algn="ctr">
                        <a:lnSpc>
                          <a:spcPct val="100000"/>
                        </a:lnSpc>
                      </a:pPr>
                      <a:r>
                        <a:rPr lang="en-US" sz="1800" b="0" strike="noStrike" spc="-1">
                          <a:solidFill>
                            <a:srgbClr val="000000"/>
                          </a:solidFill>
                          <a:uFill>
                            <a:solidFill>
                              <a:srgbClr val="FFFFFF"/>
                            </a:solidFill>
                          </a:uFill>
                          <a:latin typeface="Arial"/>
                        </a:rPr>
                        <a:t>130.71</a:t>
                      </a:r>
                    </a:p>
                  </a:txBody>
                  <a:tcPr>
                    <a:lnL w="12240">
                      <a:solidFill>
                        <a:srgbClr val="FFFFFF"/>
                      </a:solidFill>
                    </a:lnL>
                    <a:lnR w="12240">
                      <a:solidFill>
                        <a:srgbClr val="FFFFFF"/>
                      </a:solidFill>
                    </a:lnR>
                    <a:lnT w="12240">
                      <a:solidFill>
                        <a:srgbClr val="FFFFFF"/>
                      </a:solidFill>
                    </a:lnT>
                    <a:lnB w="12240">
                      <a:solidFill>
                        <a:srgbClr val="FFFFFF"/>
                      </a:solidFill>
                    </a:lnB>
                    <a:solidFill>
                      <a:srgbClr val="0099FF"/>
                    </a:solidFill>
                  </a:tcPr>
                </a:tc>
                <a:extLst>
                  <a:ext uri="{0D108BD9-81ED-4DB2-BD59-A6C34878D82A}">
                    <a16:rowId xmlns:a16="http://schemas.microsoft.com/office/drawing/2014/main" val="10002"/>
                  </a:ext>
                </a:extLst>
              </a:tr>
            </a:tbl>
          </a:graphicData>
        </a:graphic>
      </p:graphicFrame>
      <p:sp>
        <p:nvSpPr>
          <p:cNvPr id="213" name="CustomShape 5"/>
          <p:cNvSpPr/>
          <p:nvPr/>
        </p:nvSpPr>
        <p:spPr>
          <a:xfrm>
            <a:off x="9371820" y="6401520"/>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b="1" spc="-1">
                <a:solidFill>
                  <a:srgbClr val="0000CC"/>
                </a:solidFill>
                <a:uFill>
                  <a:solidFill>
                    <a:srgbClr val="FFFFFF"/>
                  </a:solidFill>
                </a:uFill>
                <a:latin typeface="Calibri"/>
                <a:ea typeface="DejaVu Sans"/>
              </a:rPr>
              <a:t>Page </a:t>
            </a:r>
            <a:fld id="{76A24B3B-1D70-4F68-BABD-4ADEE5C0E4E0}" type="slidenum">
              <a:rPr lang="en-US" sz="1200" b="1" spc="-1">
                <a:solidFill>
                  <a:srgbClr val="0000CC"/>
                </a:solidFill>
                <a:uFill>
                  <a:solidFill>
                    <a:srgbClr val="FFFFFF"/>
                  </a:solidFill>
                </a:uFill>
                <a:latin typeface="Calibri"/>
                <a:ea typeface="DejaVu Sans"/>
              </a:rPr>
              <a:t>18</a:t>
            </a:fld>
            <a:endParaRPr lang="en-US" sz="1200"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2590680" y="274680"/>
            <a:ext cx="7008840" cy="71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200" b="1" spc="-1">
                <a:solidFill>
                  <a:srgbClr val="4848B9"/>
                </a:solidFill>
                <a:uFill>
                  <a:solidFill>
                    <a:srgbClr val="FFFFFF"/>
                  </a:solidFill>
                </a:uFill>
                <a:latin typeface="+mj-lt"/>
                <a:ea typeface="DejaVu Sans"/>
              </a:rPr>
              <a:t>Terra/Aqua MODIS OBC Operations</a:t>
            </a:r>
            <a:endParaRPr lang="en-US" sz="3200" b="1" spc="-1">
              <a:solidFill>
                <a:srgbClr val="4848B9"/>
              </a:solidFill>
              <a:uFill>
                <a:solidFill>
                  <a:srgbClr val="FFFFFF"/>
                </a:solidFill>
              </a:uFill>
              <a:latin typeface="+mj-lt"/>
            </a:endParaRPr>
          </a:p>
        </p:txBody>
      </p:sp>
      <p:sp>
        <p:nvSpPr>
          <p:cNvPr id="127" name="CustomShape 2"/>
          <p:cNvSpPr/>
          <p:nvPr/>
        </p:nvSpPr>
        <p:spPr>
          <a:xfrm>
            <a:off x="2209800" y="5943600"/>
            <a:ext cx="4646880" cy="819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spc="-1" baseline="30000">
                <a:solidFill>
                  <a:srgbClr val="000000"/>
                </a:solidFill>
                <a:uFill>
                  <a:solidFill>
                    <a:srgbClr val="FFFFFF"/>
                  </a:solidFill>
                </a:uFill>
                <a:latin typeface="Times New Roman"/>
                <a:ea typeface="DejaVu Sans"/>
              </a:rPr>
              <a:t>#</a:t>
            </a:r>
            <a:r>
              <a:rPr lang="en-US" sz="1600" spc="-1">
                <a:solidFill>
                  <a:srgbClr val="000000"/>
                </a:solidFill>
                <a:uFill>
                  <a:solidFill>
                    <a:srgbClr val="FFFFFF"/>
                  </a:solidFill>
                </a:uFill>
                <a:latin typeface="Times New Roman"/>
                <a:ea typeface="DejaVu Sans"/>
              </a:rPr>
              <a:t> Open &amp; Screened Activities counted independently </a:t>
            </a:r>
            <a:endParaRPr lang="en-US" sz="1600" spc="-1">
              <a:solidFill>
                <a:srgbClr val="000000"/>
              </a:solidFill>
              <a:uFill>
                <a:solidFill>
                  <a:srgbClr val="FFFFFF"/>
                </a:solidFill>
              </a:uFill>
              <a:latin typeface="Arial"/>
            </a:endParaRPr>
          </a:p>
          <a:p>
            <a:pPr>
              <a:lnSpc>
                <a:spcPct val="100000"/>
              </a:lnSpc>
            </a:pPr>
            <a:r>
              <a:rPr lang="en-US" sz="1600" spc="-1">
                <a:solidFill>
                  <a:srgbClr val="000000"/>
                </a:solidFill>
                <a:uFill>
                  <a:solidFill>
                    <a:srgbClr val="FFFFFF"/>
                  </a:solidFill>
                </a:uFill>
                <a:latin typeface="Times New Roman"/>
                <a:ea typeface="DejaVu Sans"/>
              </a:rPr>
              <a:t>* Includes Spatial, Spectral, and Radiometric</a:t>
            </a:r>
            <a:endParaRPr lang="en-US" sz="1600" spc="-1">
              <a:solidFill>
                <a:srgbClr val="000000"/>
              </a:solidFill>
              <a:uFill>
                <a:solidFill>
                  <a:srgbClr val="FFFFFF"/>
                </a:solidFill>
              </a:uFill>
              <a:latin typeface="Arial"/>
            </a:endParaRPr>
          </a:p>
          <a:p>
            <a:pPr>
              <a:lnSpc>
                <a:spcPct val="100000"/>
              </a:lnSpc>
            </a:pPr>
            <a:r>
              <a:rPr lang="en-US" sz="1600" spc="-1">
                <a:solidFill>
                  <a:srgbClr val="000000"/>
                </a:solidFill>
                <a:uFill>
                  <a:solidFill>
                    <a:srgbClr val="FFFFFF"/>
                  </a:solidFill>
                </a:uFill>
                <a:latin typeface="Times New Roman"/>
                <a:ea typeface="DejaVu Sans"/>
              </a:rPr>
              <a:t>11/2019 = last Science Team Meeting</a:t>
            </a:r>
            <a:endParaRPr lang="en-US" sz="1600" spc="-1">
              <a:solidFill>
                <a:srgbClr val="000000"/>
              </a:solidFill>
              <a:uFill>
                <a:solidFill>
                  <a:srgbClr val="FFFFFF"/>
                </a:solidFill>
              </a:uFill>
              <a:latin typeface="Arial"/>
            </a:endParaRPr>
          </a:p>
        </p:txBody>
      </p:sp>
      <p:sp>
        <p:nvSpPr>
          <p:cNvPr id="128" name="CustomShape 3"/>
          <p:cNvSpPr/>
          <p:nvPr/>
        </p:nvSpPr>
        <p:spPr>
          <a:xfrm>
            <a:off x="1676280" y="1600200"/>
            <a:ext cx="379440" cy="1510560"/>
          </a:xfrm>
          <a:prstGeom prst="rect">
            <a:avLst/>
          </a:prstGeom>
          <a:noFill/>
          <a:ln w="9360">
            <a:solidFill>
              <a:srgbClr val="00B050"/>
            </a:solidFill>
            <a:miter/>
          </a:ln>
        </p:spPr>
        <p:style>
          <a:lnRef idx="0">
            <a:scrgbClr r="0" g="0" b="0"/>
          </a:lnRef>
          <a:fillRef idx="0">
            <a:scrgbClr r="0" g="0" b="0"/>
          </a:fillRef>
          <a:effectRef idx="0">
            <a:scrgbClr r="0" g="0" b="0"/>
          </a:effectRef>
          <a:fontRef idx="minor"/>
        </p:style>
        <p:txBody>
          <a:bodyPr lIns="90000" tIns="45000" rIns="90000" bIns="45000"/>
          <a:lstStyle/>
          <a:p>
            <a:pPr>
              <a:spcBef>
                <a:spcPts val="700"/>
              </a:spcBef>
            </a:pPr>
            <a:r>
              <a:rPr lang="en-US" sz="1400" b="1" spc="-1">
                <a:solidFill>
                  <a:srgbClr val="000000"/>
                </a:solidFill>
                <a:uFill>
                  <a:solidFill>
                    <a:srgbClr val="FFFFFF"/>
                  </a:solidFill>
                </a:uFill>
                <a:latin typeface="Calibri"/>
                <a:ea typeface="DejaVu Sans"/>
              </a:rPr>
              <a:t>T</a:t>
            </a:r>
            <a:endParaRPr lang="en-US" sz="1400" spc="-1">
              <a:solidFill>
                <a:srgbClr val="000000"/>
              </a:solidFill>
              <a:uFill>
                <a:solidFill>
                  <a:srgbClr val="FFFFFF"/>
                </a:solidFill>
              </a:uFill>
              <a:latin typeface="Arial"/>
            </a:endParaRPr>
          </a:p>
          <a:p>
            <a:pPr>
              <a:spcBef>
                <a:spcPts val="700"/>
              </a:spcBef>
            </a:pPr>
            <a:r>
              <a:rPr lang="en-US" sz="1400" b="1" spc="-1">
                <a:solidFill>
                  <a:srgbClr val="000000"/>
                </a:solidFill>
                <a:uFill>
                  <a:solidFill>
                    <a:srgbClr val="FFFFFF"/>
                  </a:solidFill>
                </a:uFill>
                <a:latin typeface="Calibri"/>
                <a:ea typeface="DejaVu Sans"/>
              </a:rPr>
              <a:t>E</a:t>
            </a:r>
            <a:endParaRPr lang="en-US" sz="1400" spc="-1">
              <a:solidFill>
                <a:srgbClr val="000000"/>
              </a:solidFill>
              <a:uFill>
                <a:solidFill>
                  <a:srgbClr val="FFFFFF"/>
                </a:solidFill>
              </a:uFill>
              <a:latin typeface="Arial"/>
            </a:endParaRPr>
          </a:p>
          <a:p>
            <a:pPr>
              <a:spcBef>
                <a:spcPts val="700"/>
              </a:spcBef>
            </a:pPr>
            <a:r>
              <a:rPr lang="en-US" sz="1400" b="1" spc="-1">
                <a:solidFill>
                  <a:srgbClr val="000000"/>
                </a:solidFill>
                <a:uFill>
                  <a:solidFill>
                    <a:srgbClr val="FFFFFF"/>
                  </a:solidFill>
                </a:uFill>
                <a:latin typeface="Calibri"/>
                <a:ea typeface="DejaVu Sans"/>
              </a:rPr>
              <a:t>R</a:t>
            </a:r>
            <a:endParaRPr lang="en-US" sz="1400" spc="-1">
              <a:solidFill>
                <a:srgbClr val="000000"/>
              </a:solidFill>
              <a:uFill>
                <a:solidFill>
                  <a:srgbClr val="FFFFFF"/>
                </a:solidFill>
              </a:uFill>
              <a:latin typeface="Arial"/>
            </a:endParaRPr>
          </a:p>
          <a:p>
            <a:pPr>
              <a:spcBef>
                <a:spcPts val="700"/>
              </a:spcBef>
            </a:pPr>
            <a:r>
              <a:rPr lang="en-US" sz="1400" b="1" spc="-1">
                <a:solidFill>
                  <a:srgbClr val="000000"/>
                </a:solidFill>
                <a:uFill>
                  <a:solidFill>
                    <a:srgbClr val="FFFFFF"/>
                  </a:solidFill>
                </a:uFill>
                <a:latin typeface="Calibri"/>
                <a:ea typeface="DejaVu Sans"/>
              </a:rPr>
              <a:t>R</a:t>
            </a:r>
            <a:endParaRPr lang="en-US" sz="1400" spc="-1">
              <a:solidFill>
                <a:srgbClr val="000000"/>
              </a:solidFill>
              <a:uFill>
                <a:solidFill>
                  <a:srgbClr val="FFFFFF"/>
                </a:solidFill>
              </a:uFill>
              <a:latin typeface="Arial"/>
            </a:endParaRPr>
          </a:p>
          <a:p>
            <a:pPr>
              <a:spcBef>
                <a:spcPts val="700"/>
              </a:spcBef>
            </a:pPr>
            <a:r>
              <a:rPr lang="en-US" sz="1400" b="1" spc="-1">
                <a:solidFill>
                  <a:srgbClr val="000000"/>
                </a:solidFill>
                <a:uFill>
                  <a:solidFill>
                    <a:srgbClr val="FFFFFF"/>
                  </a:solidFill>
                </a:uFill>
                <a:latin typeface="Calibri"/>
                <a:ea typeface="DejaVu Sans"/>
              </a:rPr>
              <a:t>A</a:t>
            </a:r>
            <a:endParaRPr lang="en-US" sz="1400" spc="-1">
              <a:solidFill>
                <a:srgbClr val="000000"/>
              </a:solidFill>
              <a:uFill>
                <a:solidFill>
                  <a:srgbClr val="FFFFFF"/>
                </a:solidFill>
              </a:uFill>
              <a:latin typeface="Arial"/>
            </a:endParaRPr>
          </a:p>
        </p:txBody>
      </p:sp>
      <p:sp>
        <p:nvSpPr>
          <p:cNvPr id="129" name="CustomShape 4"/>
          <p:cNvSpPr/>
          <p:nvPr/>
        </p:nvSpPr>
        <p:spPr>
          <a:xfrm>
            <a:off x="1676280" y="4114800"/>
            <a:ext cx="379440" cy="1208520"/>
          </a:xfrm>
          <a:prstGeom prst="rect">
            <a:avLst/>
          </a:prstGeom>
          <a:noFill/>
          <a:ln w="9360">
            <a:solidFill>
              <a:srgbClr val="00B0F0"/>
            </a:solidFill>
            <a:miter/>
          </a:ln>
        </p:spPr>
        <p:style>
          <a:lnRef idx="0">
            <a:scrgbClr r="0" g="0" b="0"/>
          </a:lnRef>
          <a:fillRef idx="0">
            <a:scrgbClr r="0" g="0" b="0"/>
          </a:fillRef>
          <a:effectRef idx="0">
            <a:scrgbClr r="0" g="0" b="0"/>
          </a:effectRef>
          <a:fontRef idx="minor"/>
        </p:style>
        <p:txBody>
          <a:bodyPr lIns="90000" tIns="45000" rIns="90000" bIns="45000"/>
          <a:lstStyle/>
          <a:p>
            <a:pPr>
              <a:spcBef>
                <a:spcPts val="700"/>
              </a:spcBef>
            </a:pPr>
            <a:r>
              <a:rPr lang="en-US" sz="1400" b="1" spc="-1">
                <a:solidFill>
                  <a:srgbClr val="000000"/>
                </a:solidFill>
                <a:uFill>
                  <a:solidFill>
                    <a:srgbClr val="FFFFFF"/>
                  </a:solidFill>
                </a:uFill>
                <a:latin typeface="Calibri"/>
                <a:ea typeface="DejaVu Sans"/>
              </a:rPr>
              <a:t>A</a:t>
            </a:r>
            <a:endParaRPr lang="en-US" sz="1400" spc="-1">
              <a:solidFill>
                <a:srgbClr val="000000"/>
              </a:solidFill>
              <a:uFill>
                <a:solidFill>
                  <a:srgbClr val="FFFFFF"/>
                </a:solidFill>
              </a:uFill>
              <a:latin typeface="Arial"/>
            </a:endParaRPr>
          </a:p>
          <a:p>
            <a:pPr>
              <a:spcBef>
                <a:spcPts val="700"/>
              </a:spcBef>
            </a:pPr>
            <a:r>
              <a:rPr lang="en-US" sz="1400" b="1" spc="-1">
                <a:solidFill>
                  <a:srgbClr val="000000"/>
                </a:solidFill>
                <a:uFill>
                  <a:solidFill>
                    <a:srgbClr val="FFFFFF"/>
                  </a:solidFill>
                </a:uFill>
                <a:latin typeface="Calibri"/>
                <a:ea typeface="DejaVu Sans"/>
              </a:rPr>
              <a:t>Q</a:t>
            </a:r>
            <a:endParaRPr lang="en-US" sz="1400" spc="-1">
              <a:solidFill>
                <a:srgbClr val="000000"/>
              </a:solidFill>
              <a:uFill>
                <a:solidFill>
                  <a:srgbClr val="FFFFFF"/>
                </a:solidFill>
              </a:uFill>
              <a:latin typeface="Arial"/>
            </a:endParaRPr>
          </a:p>
          <a:p>
            <a:pPr>
              <a:spcBef>
                <a:spcPts val="700"/>
              </a:spcBef>
            </a:pPr>
            <a:r>
              <a:rPr lang="en-US" sz="1400" b="1" spc="-1">
                <a:solidFill>
                  <a:srgbClr val="000000"/>
                </a:solidFill>
                <a:uFill>
                  <a:solidFill>
                    <a:srgbClr val="FFFFFF"/>
                  </a:solidFill>
                </a:uFill>
                <a:latin typeface="Calibri"/>
                <a:ea typeface="DejaVu Sans"/>
              </a:rPr>
              <a:t>U</a:t>
            </a:r>
            <a:endParaRPr lang="en-US" sz="1400" spc="-1">
              <a:solidFill>
                <a:srgbClr val="000000"/>
              </a:solidFill>
              <a:uFill>
                <a:solidFill>
                  <a:srgbClr val="FFFFFF"/>
                </a:solidFill>
              </a:uFill>
              <a:latin typeface="Arial"/>
            </a:endParaRPr>
          </a:p>
          <a:p>
            <a:pPr>
              <a:spcBef>
                <a:spcPts val="700"/>
              </a:spcBef>
            </a:pPr>
            <a:r>
              <a:rPr lang="en-US" sz="1400" b="1" spc="-1">
                <a:solidFill>
                  <a:srgbClr val="000000"/>
                </a:solidFill>
                <a:uFill>
                  <a:solidFill>
                    <a:srgbClr val="FFFFFF"/>
                  </a:solidFill>
                </a:uFill>
                <a:latin typeface="Calibri"/>
                <a:ea typeface="DejaVu Sans"/>
              </a:rPr>
              <a:t>A</a:t>
            </a:r>
            <a:endParaRPr lang="en-US" sz="1400" spc="-1">
              <a:solidFill>
                <a:srgbClr val="000000"/>
              </a:solidFill>
              <a:uFill>
                <a:solidFill>
                  <a:srgbClr val="FFFFFF"/>
                </a:solidFill>
              </a:uFill>
              <a:latin typeface="Arial"/>
            </a:endParaRPr>
          </a:p>
        </p:txBody>
      </p:sp>
      <p:sp>
        <p:nvSpPr>
          <p:cNvPr id="132" name="CustomShape 7"/>
          <p:cNvSpPr/>
          <p:nvPr/>
        </p:nvSpPr>
        <p:spPr>
          <a:xfrm>
            <a:off x="9525000" y="6375051"/>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b="1" spc="-1">
                <a:solidFill>
                  <a:srgbClr val="0000CC"/>
                </a:solidFill>
                <a:uFill>
                  <a:solidFill>
                    <a:srgbClr val="FFFFFF"/>
                  </a:solidFill>
                </a:uFill>
                <a:latin typeface="Calibri"/>
                <a:ea typeface="DejaVu Sans"/>
              </a:rPr>
              <a:t>Page </a:t>
            </a:r>
            <a:fld id="{017D512B-D455-426A-8CC2-CE95E6D50458}" type="slidenum">
              <a:rPr lang="en-US" sz="1200" b="1" spc="-1">
                <a:solidFill>
                  <a:srgbClr val="0000CC"/>
                </a:solidFill>
                <a:uFill>
                  <a:solidFill>
                    <a:srgbClr val="FFFFFF"/>
                  </a:solidFill>
                </a:uFill>
                <a:latin typeface="Calibri"/>
                <a:ea typeface="DejaVu Sans"/>
              </a:rPr>
              <a:t>19</a:t>
            </a:fld>
            <a:endParaRPr lang="en-US" sz="1200" spc="-1">
              <a:solidFill>
                <a:srgbClr val="000000"/>
              </a:solidFill>
              <a:uFill>
                <a:solidFill>
                  <a:srgbClr val="FFFFFF"/>
                </a:solidFill>
              </a:uFill>
              <a:latin typeface="Arial"/>
            </a:endParaRPr>
          </a:p>
        </p:txBody>
      </p:sp>
      <p:graphicFrame>
        <p:nvGraphicFramePr>
          <p:cNvPr id="2" name="Group 80">
            <a:extLst>
              <a:ext uri="{FF2B5EF4-FFF2-40B4-BE49-F238E27FC236}">
                <a16:creationId xmlns:a16="http://schemas.microsoft.com/office/drawing/2014/main" id="{B6A8E768-3AF7-760F-3E78-FF6F3C364CF2}"/>
              </a:ext>
            </a:extLst>
          </p:cNvPr>
          <p:cNvGraphicFramePr>
            <a:graphicFrameLocks/>
          </p:cNvGraphicFramePr>
          <p:nvPr>
            <p:extLst>
              <p:ext uri="{D42A27DB-BD31-4B8C-83A1-F6EECF244321}">
                <p14:modId xmlns:p14="http://schemas.microsoft.com/office/powerpoint/2010/main" val="2039477193"/>
              </p:ext>
            </p:extLst>
          </p:nvPr>
        </p:nvGraphicFramePr>
        <p:xfrm>
          <a:off x="2209800" y="1371600"/>
          <a:ext cx="8229600" cy="2228850"/>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264343">
                  <a:extLst>
                    <a:ext uri="{9D8B030D-6E8A-4147-A177-3AD203B41FA5}">
                      <a16:colId xmlns:a16="http://schemas.microsoft.com/office/drawing/2014/main" val="20002"/>
                    </a:ext>
                  </a:extLst>
                </a:gridCol>
                <a:gridCol w="1850457">
                  <a:extLst>
                    <a:ext uri="{9D8B030D-6E8A-4147-A177-3AD203B41FA5}">
                      <a16:colId xmlns:a16="http://schemas.microsoft.com/office/drawing/2014/main" val="20003"/>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rPr>
                        <a:t>Activity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rPr>
                        <a:t>PL to 03/2021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rPr>
                        <a:t>03/2021 – present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SD/SDSM</a:t>
                      </a:r>
                      <a:r>
                        <a:rPr kumimoji="0" lang="en-US" sz="1800" b="0" i="0" u="none" strike="noStrike" cap="none" normalizeH="0" baseline="30000">
                          <a:ln>
                            <a:noFill/>
                          </a:ln>
                          <a:solidFill>
                            <a:srgbClr val="000000"/>
                          </a:solidFill>
                          <a:effectLst/>
                          <a:latin typeface="Arial"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797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837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BB WUCD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120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130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SRCA*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480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504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Electronic Cal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102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105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Lunar Roll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215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233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alpha val="50000"/>
                      </a:srgbClr>
                    </a:solidFill>
                  </a:tcPr>
                </a:tc>
                <a:extLst>
                  <a:ext uri="{0D108BD9-81ED-4DB2-BD59-A6C34878D82A}">
                    <a16:rowId xmlns:a16="http://schemas.microsoft.com/office/drawing/2014/main" val="10005"/>
                  </a:ext>
                </a:extLst>
              </a:tr>
            </a:tbl>
          </a:graphicData>
        </a:graphic>
      </p:graphicFrame>
      <p:graphicFrame>
        <p:nvGraphicFramePr>
          <p:cNvPr id="3" name="Group 89">
            <a:extLst>
              <a:ext uri="{FF2B5EF4-FFF2-40B4-BE49-F238E27FC236}">
                <a16:creationId xmlns:a16="http://schemas.microsoft.com/office/drawing/2014/main" id="{B8212226-72D5-EF70-2EC6-DFC76887945A}"/>
              </a:ext>
            </a:extLst>
          </p:cNvPr>
          <p:cNvGraphicFramePr>
            <a:graphicFrameLocks noGrp="1"/>
          </p:cNvGraphicFramePr>
          <p:nvPr>
            <p:extLst>
              <p:ext uri="{D42A27DB-BD31-4B8C-83A1-F6EECF244321}">
                <p14:modId xmlns:p14="http://schemas.microsoft.com/office/powerpoint/2010/main" val="1396629821"/>
              </p:ext>
            </p:extLst>
          </p:nvPr>
        </p:nvGraphicFramePr>
        <p:xfrm>
          <a:off x="2209800" y="3676454"/>
          <a:ext cx="8229600" cy="2228850"/>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264343">
                  <a:extLst>
                    <a:ext uri="{9D8B030D-6E8A-4147-A177-3AD203B41FA5}">
                      <a16:colId xmlns:a16="http://schemas.microsoft.com/office/drawing/2014/main" val="20002"/>
                    </a:ext>
                  </a:extLst>
                </a:gridCol>
                <a:gridCol w="1850457">
                  <a:extLst>
                    <a:ext uri="{9D8B030D-6E8A-4147-A177-3AD203B41FA5}">
                      <a16:colId xmlns:a16="http://schemas.microsoft.com/office/drawing/2014/main" val="20003"/>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rPr>
                        <a:t>Activity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rPr>
                        <a:t>PL to 03/2021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rPr>
                        <a:t>03/2021 - present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99FF"/>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SD/SDSM</a:t>
                      </a:r>
                      <a:r>
                        <a:rPr kumimoji="0" lang="en-US" sz="1800" b="0" i="0" u="none" strike="noStrike" cap="none" normalizeH="0" baseline="30000">
                          <a:ln>
                            <a:noFill/>
                          </a:ln>
                          <a:solidFill>
                            <a:srgbClr val="000000"/>
                          </a:solidFill>
                          <a:effectLst/>
                          <a:latin typeface="Arial" pitchFamily="34" charset="0"/>
                        </a:rPr>
                        <a:t>#</a:t>
                      </a:r>
                      <a:endParaRPr kumimoji="0" lang="en-US" sz="1800" b="0" i="0" u="none" strike="noStrike" cap="none" normalizeH="0" baseline="0">
                        <a:ln>
                          <a:noFill/>
                        </a:ln>
                        <a:solidFill>
                          <a:srgbClr val="000000"/>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701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801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BB WUCD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SRCA*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361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382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Electronic Cal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Lunar Roll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195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rPr>
                        <a:t>213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355444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981200" y="76320"/>
            <a:ext cx="8213760" cy="113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200" b="1" spc="-1">
                <a:solidFill>
                  <a:srgbClr val="0000CC"/>
                </a:solidFill>
                <a:uFill>
                  <a:solidFill>
                    <a:srgbClr val="FFFFFF"/>
                  </a:solidFill>
                </a:uFill>
                <a:latin typeface="+mj-lt"/>
                <a:ea typeface="DejaVu Sans"/>
              </a:rPr>
              <a:t>Terra Flight Operations</a:t>
            </a:r>
            <a:endParaRPr lang="en-US" sz="3200" b="1" spc="-1">
              <a:solidFill>
                <a:srgbClr val="000000"/>
              </a:solidFill>
              <a:uFill>
                <a:solidFill>
                  <a:srgbClr val="FFFFFF"/>
                </a:solidFill>
              </a:uFill>
              <a:latin typeface="+mj-lt"/>
            </a:endParaRPr>
          </a:p>
        </p:txBody>
      </p:sp>
      <p:sp>
        <p:nvSpPr>
          <p:cNvPr id="90" name="CustomShape 2"/>
          <p:cNvSpPr/>
          <p:nvPr/>
        </p:nvSpPr>
        <p:spPr>
          <a:xfrm>
            <a:off x="937346" y="1208520"/>
            <a:ext cx="10301468" cy="4799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93000"/>
              </a:lnSpc>
              <a:spcBef>
                <a:spcPts val="360"/>
              </a:spcBef>
              <a:buClr>
                <a:srgbClr val="000000"/>
              </a:buClr>
              <a:buFont typeface="Symbol"/>
              <a:buChar char=""/>
            </a:pPr>
            <a:r>
              <a:rPr lang="en-US" sz="2000" spc="-1">
                <a:solidFill>
                  <a:srgbClr val="000000"/>
                </a:solidFill>
                <a:uFill>
                  <a:solidFill>
                    <a:srgbClr val="FFFFFF"/>
                  </a:solidFill>
                </a:uFill>
                <a:latin typeface="Calibri" panose="020F0502020204030204" pitchFamily="34" charset="0"/>
                <a:ea typeface="DejaVu Sans"/>
                <a:cs typeface="Calibri" panose="020F0502020204030204" pitchFamily="34" charset="0"/>
              </a:rPr>
              <a:t>Terra Spacecraft Status</a:t>
            </a:r>
            <a:endParaRPr lang="en-US" sz="2000" spc="-1">
              <a:solidFill>
                <a:srgbClr val="000000"/>
              </a:solidFill>
              <a:uFill>
                <a:solidFill>
                  <a:srgbClr val="FFFFFF"/>
                </a:solidFill>
              </a:uFill>
              <a:latin typeface="Calibri" panose="020F0502020204030204" pitchFamily="34" charset="0"/>
              <a:cs typeface="Calibri" panose="020F0502020204030204" pitchFamily="34" charset="0"/>
            </a:endParaRPr>
          </a:p>
          <a:p>
            <a:pPr marL="743040" lvl="1" indent="-284400">
              <a:lnSpc>
                <a:spcPct val="93000"/>
              </a:lnSpc>
              <a:spcBef>
                <a:spcPts val="360"/>
              </a:spcBef>
              <a:buClr>
                <a:srgbClr val="000000"/>
              </a:buClr>
              <a:buFont typeface="Symbol"/>
              <a:buChar char=""/>
            </a:pPr>
            <a:r>
              <a:rPr lang="en-US" sz="2000" spc="-1">
                <a:uFill>
                  <a:solidFill>
                    <a:srgbClr val="FFFFFF"/>
                  </a:solidFill>
                </a:uFill>
                <a:latin typeface="Calibri" panose="020F0502020204030204" pitchFamily="34" charset="0"/>
                <a:ea typeface="DejaVu Sans"/>
                <a:cs typeface="Calibri" panose="020F0502020204030204" pitchFamily="34" charset="0"/>
              </a:rPr>
              <a:t>23+ years of successful operation. Since the last STM, the MODIS instrument has continued to operate nominally.</a:t>
            </a:r>
            <a:endParaRPr lang="en-US" sz="2000" spc="-1">
              <a:uFill>
                <a:solidFill>
                  <a:srgbClr val="FFFFFF"/>
                </a:solidFill>
              </a:uFill>
              <a:latin typeface="Calibri" panose="020F0502020204030204" pitchFamily="34" charset="0"/>
              <a:cs typeface="Calibri" panose="020F0502020204030204" pitchFamily="34" charset="0"/>
            </a:endParaRPr>
          </a:p>
          <a:p>
            <a:pPr marL="742950" lvl="1" indent="-283845">
              <a:lnSpc>
                <a:spcPct val="93000"/>
              </a:lnSpc>
              <a:spcBef>
                <a:spcPts val="360"/>
              </a:spcBef>
              <a:buClr>
                <a:srgbClr val="000000"/>
              </a:buClr>
              <a:buFont typeface="Symbol"/>
              <a:buChar char=""/>
            </a:pPr>
            <a:r>
              <a:rPr lang="en-US" sz="2000" spc="-1">
                <a:uFill>
                  <a:solidFill>
                    <a:srgbClr val="FFFFFF"/>
                  </a:solidFill>
                </a:uFill>
                <a:ea typeface="DejaVu Sans"/>
                <a:cs typeface="Calibri" panose="020F0502020204030204" pitchFamily="34" charset="0"/>
              </a:rPr>
              <a:t>Solid State Recorder – </a:t>
            </a:r>
            <a:r>
              <a:rPr lang="en-US" sz="2000" spc="-1">
                <a:solidFill>
                  <a:srgbClr val="000000"/>
                </a:solidFill>
                <a:uFill>
                  <a:solidFill>
                    <a:srgbClr val="FFFFFF"/>
                  </a:solidFill>
                </a:uFill>
                <a:ea typeface="DejaVu Sans"/>
                <a:cs typeface="Calibri"/>
              </a:rPr>
              <a:t>Full data allocation</a:t>
            </a:r>
            <a:r>
              <a:rPr lang="en-US" sz="2000" spc="-1">
                <a:solidFill>
                  <a:srgbClr val="000000"/>
                </a:solidFill>
                <a:uFill>
                  <a:solidFill>
                    <a:srgbClr val="FFFFFF"/>
                  </a:solidFill>
                </a:uFill>
                <a:cs typeface="Calibri"/>
              </a:rPr>
              <a:t> </a:t>
            </a:r>
            <a:r>
              <a:rPr lang="en-US" sz="2000" spc="-1">
                <a:uFill>
                  <a:solidFill>
                    <a:srgbClr val="FFFFFF"/>
                  </a:solidFill>
                </a:uFill>
                <a:ea typeface="DejaVu Sans"/>
                <a:cs typeface="Calibri" panose="020F0502020204030204" pitchFamily="34" charset="0"/>
              </a:rPr>
              <a:t>following successful SSR Reset on September 22, 2021.</a:t>
            </a:r>
            <a:endParaRPr lang="en-US" sz="2000" spc="-1">
              <a:uFill>
                <a:solidFill>
                  <a:srgbClr val="FFFFFF"/>
                </a:solidFill>
              </a:uFill>
              <a:cs typeface="Calibri" panose="020F0502020204030204" pitchFamily="34" charset="0"/>
            </a:endParaRPr>
          </a:p>
          <a:p>
            <a:pPr marL="742950" lvl="1" indent="-283845">
              <a:lnSpc>
                <a:spcPct val="93000"/>
              </a:lnSpc>
              <a:spcBef>
                <a:spcPts val="360"/>
              </a:spcBef>
              <a:buClr>
                <a:srgbClr val="000000"/>
              </a:buClr>
              <a:buFont typeface="Symbol"/>
              <a:buChar char=""/>
            </a:pPr>
            <a:r>
              <a:rPr lang="en-US" sz="2000" spc="-1">
                <a:uFill>
                  <a:solidFill>
                    <a:srgbClr val="FFFFFF"/>
                  </a:solidFill>
                </a:uFill>
                <a:latin typeface="Calibri" panose="020F0502020204030204" pitchFamily="34" charset="0"/>
                <a:ea typeface="DejaVu Sans"/>
                <a:cs typeface="Calibri" panose="020F0502020204030204" pitchFamily="34" charset="0"/>
              </a:rPr>
              <a:t>Orbit Maneuvers:  </a:t>
            </a:r>
            <a:r>
              <a:rPr lang="en-US" sz="2000" spc="-1">
                <a:solidFill>
                  <a:srgbClr val="000000"/>
                </a:solidFill>
                <a:uFill>
                  <a:solidFill>
                    <a:srgbClr val="FFFFFF"/>
                  </a:solidFill>
                </a:uFill>
                <a:latin typeface="Calibri"/>
                <a:ea typeface="DejaVu Sans"/>
                <a:cs typeface="Calibri"/>
              </a:rPr>
              <a:t>final Drag Make-up July 28, 2022 (2022/209), final Inclination Adjustment February 27, 2020 (2020/058).</a:t>
            </a:r>
          </a:p>
          <a:p>
            <a:pPr marL="1200150" lvl="2" indent="-283845">
              <a:lnSpc>
                <a:spcPct val="93000"/>
              </a:lnSpc>
              <a:spcBef>
                <a:spcPts val="360"/>
              </a:spcBef>
              <a:buClr>
                <a:srgbClr val="000000"/>
              </a:buClr>
              <a:buFont typeface="Symbol"/>
              <a:buChar char=""/>
            </a:pPr>
            <a:r>
              <a:rPr lang="en-US" sz="2000" spc="-1">
                <a:solidFill>
                  <a:srgbClr val="000000"/>
                </a:solidFill>
                <a:uFill>
                  <a:solidFill>
                    <a:srgbClr val="FFFFFF"/>
                  </a:solidFill>
                </a:uFill>
                <a:latin typeface="Calibri"/>
                <a:ea typeface="DejaVu Sans"/>
                <a:cs typeface="Calibri"/>
              </a:rPr>
              <a:t>Constellation Exit Maneuvers October 12, 2022 (2022/285) and October 19, 2022 (2022/292)</a:t>
            </a:r>
          </a:p>
        </p:txBody>
      </p:sp>
      <p:pic>
        <p:nvPicPr>
          <p:cNvPr id="91" name="Picture 5"/>
          <p:cNvPicPr>
            <a:picLocks noChangeAspect="1"/>
          </p:cNvPicPr>
          <p:nvPr/>
        </p:nvPicPr>
        <p:blipFill>
          <a:blip r:embed="rId3"/>
          <a:stretch/>
        </p:blipFill>
        <p:spPr>
          <a:xfrm>
            <a:off x="3894815" y="4190037"/>
            <a:ext cx="4402369" cy="2452748"/>
          </a:xfrm>
          <a:prstGeom prst="rect">
            <a:avLst/>
          </a:prstGeom>
          <a:ln w="9360">
            <a:noFill/>
          </a:ln>
        </p:spPr>
      </p:pic>
      <p:sp>
        <p:nvSpPr>
          <p:cNvPr id="92" name="CustomShape 3"/>
          <p:cNvSpPr/>
          <p:nvPr/>
        </p:nvSpPr>
        <p:spPr>
          <a:xfrm>
            <a:off x="9677400" y="6418080"/>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b="1" spc="-1">
                <a:solidFill>
                  <a:srgbClr val="0000CC"/>
                </a:solidFill>
                <a:uFill>
                  <a:solidFill>
                    <a:srgbClr val="FFFFFF"/>
                  </a:solidFill>
                </a:uFill>
                <a:latin typeface="Calibri"/>
                <a:ea typeface="DejaVu Sans"/>
              </a:rPr>
              <a:t>Page </a:t>
            </a:r>
            <a:fld id="{976BAC7D-7316-40CE-8989-E4C171FE775D}" type="slidenum">
              <a:rPr lang="en-US" sz="1200" b="1" spc="-1" smtClean="0">
                <a:solidFill>
                  <a:srgbClr val="0000CC"/>
                </a:solidFill>
                <a:uFill>
                  <a:solidFill>
                    <a:srgbClr val="FFFFFF"/>
                  </a:solidFill>
                </a:uFill>
                <a:latin typeface="Calibri"/>
                <a:ea typeface="DejaVu Sans"/>
              </a:rPr>
              <a:t>2</a:t>
            </a:fld>
            <a:endParaRPr lang="en-US" sz="1200"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 name="Table 1"/>
          <p:cNvGraphicFramePr/>
          <p:nvPr/>
        </p:nvGraphicFramePr>
        <p:xfrm>
          <a:off x="2044815" y="2817421"/>
          <a:ext cx="8115120" cy="3366600"/>
        </p:xfrm>
        <a:graphic>
          <a:graphicData uri="http://schemas.openxmlformats.org/drawingml/2006/table">
            <a:tbl>
              <a:tblPr firstRow="1" bandRow="1">
                <a:tableStyleId>{3C2FFA5D-87B4-456A-9821-1D502468CF0F}</a:tableStyleId>
              </a:tblPr>
              <a:tblGrid>
                <a:gridCol w="1014120">
                  <a:extLst>
                    <a:ext uri="{9D8B030D-6E8A-4147-A177-3AD203B41FA5}">
                      <a16:colId xmlns:a16="http://schemas.microsoft.com/office/drawing/2014/main" val="20000"/>
                    </a:ext>
                  </a:extLst>
                </a:gridCol>
                <a:gridCol w="1014120">
                  <a:extLst>
                    <a:ext uri="{9D8B030D-6E8A-4147-A177-3AD203B41FA5}">
                      <a16:colId xmlns:a16="http://schemas.microsoft.com/office/drawing/2014/main" val="20001"/>
                    </a:ext>
                  </a:extLst>
                </a:gridCol>
                <a:gridCol w="1014120">
                  <a:extLst>
                    <a:ext uri="{9D8B030D-6E8A-4147-A177-3AD203B41FA5}">
                      <a16:colId xmlns:a16="http://schemas.microsoft.com/office/drawing/2014/main" val="20002"/>
                    </a:ext>
                  </a:extLst>
                </a:gridCol>
                <a:gridCol w="1014120">
                  <a:extLst>
                    <a:ext uri="{9D8B030D-6E8A-4147-A177-3AD203B41FA5}">
                      <a16:colId xmlns:a16="http://schemas.microsoft.com/office/drawing/2014/main" val="20003"/>
                    </a:ext>
                  </a:extLst>
                </a:gridCol>
                <a:gridCol w="1014120">
                  <a:extLst>
                    <a:ext uri="{9D8B030D-6E8A-4147-A177-3AD203B41FA5}">
                      <a16:colId xmlns:a16="http://schemas.microsoft.com/office/drawing/2014/main" val="20004"/>
                    </a:ext>
                  </a:extLst>
                </a:gridCol>
                <a:gridCol w="1014120">
                  <a:extLst>
                    <a:ext uri="{9D8B030D-6E8A-4147-A177-3AD203B41FA5}">
                      <a16:colId xmlns:a16="http://schemas.microsoft.com/office/drawing/2014/main" val="20005"/>
                    </a:ext>
                  </a:extLst>
                </a:gridCol>
                <a:gridCol w="1014120">
                  <a:extLst>
                    <a:ext uri="{9D8B030D-6E8A-4147-A177-3AD203B41FA5}">
                      <a16:colId xmlns:a16="http://schemas.microsoft.com/office/drawing/2014/main" val="20006"/>
                    </a:ext>
                  </a:extLst>
                </a:gridCol>
                <a:gridCol w="1016280">
                  <a:extLst>
                    <a:ext uri="{9D8B030D-6E8A-4147-A177-3AD203B41FA5}">
                      <a16:colId xmlns:a16="http://schemas.microsoft.com/office/drawing/2014/main" val="20007"/>
                    </a:ext>
                  </a:extLst>
                </a:gridCol>
              </a:tblGrid>
              <a:tr h="420825">
                <a:tc gridSpan="2">
                  <a:txBody>
                    <a:bodyPr/>
                    <a:lstStyle/>
                    <a:p>
                      <a:endParaRPr lang="en-US"/>
                    </a:p>
                  </a:txBody>
                  <a:tcPr/>
                </a:tc>
                <a:tc hMerge="1">
                  <a:txBody>
                    <a:bodyPr/>
                    <a:lstStyle/>
                    <a:p>
                      <a:endParaRPr lang="en-US"/>
                    </a:p>
                  </a:txBody>
                  <a:tcPr>
                    <a:solidFill>
                      <a:srgbClr val="729FCF"/>
                    </a:solidFill>
                  </a:tcPr>
                </a:tc>
                <a:tc gridSpan="4">
                  <a:txBody>
                    <a:bodyPr/>
                    <a:lstStyle/>
                    <a:p>
                      <a:endParaRPr lang="en-US"/>
                    </a:p>
                  </a:txBody>
                  <a:tcPr/>
                </a:tc>
                <a:tc hMerge="1">
                  <a:txBody>
                    <a:bodyPr/>
                    <a:lstStyle/>
                    <a:p>
                      <a:endParaRPr lang="en-US"/>
                    </a:p>
                  </a:txBody>
                  <a:tcPr>
                    <a:solidFill>
                      <a:srgbClr val="729FCF"/>
                    </a:solidFill>
                  </a:tcPr>
                </a:tc>
                <a:tc hMerge="1">
                  <a:txBody>
                    <a:bodyPr/>
                    <a:lstStyle/>
                    <a:p>
                      <a:endParaRPr lang="en-US"/>
                    </a:p>
                  </a:txBody>
                  <a:tcPr>
                    <a:solidFill>
                      <a:srgbClr val="729FCF"/>
                    </a:solidFill>
                  </a:tcPr>
                </a:tc>
                <a:tc hMerge="1">
                  <a:txBody>
                    <a:bodyPr/>
                    <a:lstStyle/>
                    <a:p>
                      <a:endParaRPr lang="en-US"/>
                    </a:p>
                  </a:txBody>
                  <a:tcPr>
                    <a:solidFill>
                      <a:srgbClr val="729FCF"/>
                    </a:solidFill>
                  </a:tcPr>
                </a:tc>
                <a:tc gridSpan="2">
                  <a:txBody>
                    <a:bodyPr/>
                    <a:lstStyle/>
                    <a:p>
                      <a:endParaRPr lang="en-US"/>
                    </a:p>
                  </a:txBody>
                  <a:tcPr/>
                </a:tc>
                <a:tc hMerge="1">
                  <a:txBody>
                    <a:bodyPr/>
                    <a:lstStyle/>
                    <a:p>
                      <a:endParaRPr lang="en-US"/>
                    </a:p>
                  </a:txBody>
                  <a:tcPr>
                    <a:solidFill>
                      <a:srgbClr val="729FCF"/>
                    </a:solidFill>
                  </a:tcPr>
                </a:tc>
                <a:extLst>
                  <a:ext uri="{0D108BD9-81ED-4DB2-BD59-A6C34878D82A}">
                    <a16:rowId xmlns:a16="http://schemas.microsoft.com/office/drawing/2014/main" val="10000"/>
                  </a:ext>
                </a:extLst>
              </a:tr>
              <a:tr h="420825">
                <a:tc gridSpan="2">
                  <a:txBody>
                    <a:bodyPr/>
                    <a:lstStyle/>
                    <a:p>
                      <a:endParaRPr lang="en-US"/>
                    </a:p>
                  </a:txBody>
                  <a:tcPr/>
                </a:tc>
                <a:tc hMerge="1">
                  <a:txBody>
                    <a:bodyPr/>
                    <a:lstStyle/>
                    <a:p>
                      <a:endParaRPr lang="en-US"/>
                    </a:p>
                  </a:txBody>
                  <a:tcPr>
                    <a:solidFill>
                      <a:srgbClr val="729FCF"/>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20825">
                <a:tc rowSpan="3">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20825">
                <a:tc vMerge="1">
                  <a:txBody>
                    <a:bodyPr/>
                    <a:lstStyle/>
                    <a:p>
                      <a:endParaRPr lang="en-US"/>
                    </a:p>
                  </a:txBody>
                  <a:tcPr>
                    <a:solidFill>
                      <a:srgbClr val="729FCF"/>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20825">
                <a:tc vMerge="1">
                  <a:txBody>
                    <a:bodyPr/>
                    <a:lstStyle/>
                    <a:p>
                      <a:endParaRPr lang="en-US"/>
                    </a:p>
                  </a:txBody>
                  <a:tcPr>
                    <a:solidFill>
                      <a:srgbClr val="729FCF"/>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420825">
                <a:tc rowSpan="3">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420825">
                <a:tc vMerge="1">
                  <a:txBody>
                    <a:bodyPr/>
                    <a:lstStyle/>
                    <a:p>
                      <a:endParaRPr lang="en-US"/>
                    </a:p>
                  </a:txBody>
                  <a:tcPr>
                    <a:solidFill>
                      <a:srgbClr val="729FCF"/>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420825">
                <a:tc vMerge="1">
                  <a:txBody>
                    <a:bodyPr/>
                    <a:lstStyle/>
                    <a:p>
                      <a:endParaRPr lang="en-US"/>
                    </a:p>
                  </a:txBody>
                  <a:tcPr>
                    <a:solidFill>
                      <a:srgbClr val="729FCF"/>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bl>
          </a:graphicData>
        </a:graphic>
      </p:graphicFrame>
      <p:sp>
        <p:nvSpPr>
          <p:cNvPr id="134" name="CustomShape 2"/>
          <p:cNvSpPr/>
          <p:nvPr/>
        </p:nvSpPr>
        <p:spPr>
          <a:xfrm>
            <a:off x="1981200" y="76320"/>
            <a:ext cx="8223480" cy="114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81000"/>
              </a:lnSpc>
            </a:pPr>
            <a:r>
              <a:rPr lang="en-US" sz="3200" b="1" spc="-1">
                <a:solidFill>
                  <a:srgbClr val="4848B9"/>
                </a:solidFill>
                <a:uFill>
                  <a:solidFill>
                    <a:srgbClr val="FFFFFF"/>
                  </a:solidFill>
                </a:uFill>
                <a:latin typeface="+mj-lt"/>
                <a:ea typeface="DejaVu Sans"/>
              </a:rPr>
              <a:t>SRCA Calibrations</a:t>
            </a:r>
            <a:endParaRPr lang="en-US" sz="3200" b="1" spc="-1">
              <a:solidFill>
                <a:srgbClr val="4848B9"/>
              </a:solidFill>
              <a:uFill>
                <a:solidFill>
                  <a:srgbClr val="FFFFFF"/>
                </a:solidFill>
              </a:uFill>
              <a:latin typeface="+mj-lt"/>
            </a:endParaRPr>
          </a:p>
        </p:txBody>
      </p:sp>
      <p:sp>
        <p:nvSpPr>
          <p:cNvPr id="135" name="CustomShape 3"/>
          <p:cNvSpPr/>
          <p:nvPr/>
        </p:nvSpPr>
        <p:spPr>
          <a:xfrm>
            <a:off x="1981200" y="1447920"/>
            <a:ext cx="8250480" cy="13441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5000" lnSpcReduction="20000"/>
          </a:bodyPr>
          <a:lstStyle/>
          <a:p>
            <a:pPr marL="342900" indent="-342900">
              <a:lnSpc>
                <a:spcPct val="120000"/>
              </a:lnSpc>
              <a:spcBef>
                <a:spcPct val="20000"/>
              </a:spcBef>
              <a:buFont typeface="Arial" pitchFamily="34" charset="0"/>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defRPr/>
            </a:pPr>
            <a:r>
              <a:rPr lang="en-GB" sz="2000"/>
              <a:t>Terra – 504 SRCA Calibrations</a:t>
            </a:r>
          </a:p>
          <a:p>
            <a:pPr marL="342900" indent="-342900">
              <a:lnSpc>
                <a:spcPct val="120000"/>
              </a:lnSpc>
              <a:spcBef>
                <a:spcPct val="20000"/>
              </a:spcBef>
              <a:buFont typeface="Arial" pitchFamily="34" charset="0"/>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defRPr/>
            </a:pPr>
            <a:r>
              <a:rPr lang="en-GB" sz="2000"/>
              <a:t>Aqua – 382 SRCA Calibrations</a:t>
            </a:r>
          </a:p>
          <a:p>
            <a:pPr marL="342900" indent="-342900">
              <a:lnSpc>
                <a:spcPct val="120000"/>
              </a:lnSpc>
              <a:spcBef>
                <a:spcPct val="20000"/>
              </a:spcBef>
              <a:buFont typeface="Arial" pitchFamily="34" charset="0"/>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defRPr/>
            </a:pPr>
            <a:r>
              <a:rPr lang="en-GB" sz="2000"/>
              <a:t>Lamps well within lifetime usage margins</a:t>
            </a:r>
          </a:p>
          <a:p>
            <a:pPr marL="342900" indent="-342900">
              <a:lnSpc>
                <a:spcPct val="120000"/>
              </a:lnSpc>
              <a:spcBef>
                <a:spcPct val="20000"/>
              </a:spcBef>
              <a:buFont typeface="Arial" pitchFamily="34" charset="0"/>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defRPr/>
            </a:pPr>
            <a:r>
              <a:rPr lang="en-GB" sz="2000"/>
              <a:t>Aqua Lamp #4 Failure - 2016</a:t>
            </a:r>
          </a:p>
        </p:txBody>
      </p:sp>
      <p:sp>
        <p:nvSpPr>
          <p:cNvPr id="136" name="CustomShape 4"/>
          <p:cNvSpPr/>
          <p:nvPr/>
        </p:nvSpPr>
        <p:spPr>
          <a:xfrm>
            <a:off x="9175576" y="5717161"/>
            <a:ext cx="1018080" cy="4233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6.4%</a:t>
            </a:r>
            <a:endParaRPr lang="en-US" spc="-1">
              <a:solidFill>
                <a:srgbClr val="000000"/>
              </a:solidFill>
              <a:uFill>
                <a:solidFill>
                  <a:srgbClr val="FFFFFF"/>
                </a:solidFill>
              </a:uFill>
              <a:latin typeface="Arial"/>
            </a:endParaRPr>
          </a:p>
        </p:txBody>
      </p:sp>
      <p:sp>
        <p:nvSpPr>
          <p:cNvPr id="137" name="CustomShape 5"/>
          <p:cNvSpPr/>
          <p:nvPr/>
        </p:nvSpPr>
        <p:spPr>
          <a:xfrm>
            <a:off x="8157496" y="5717161"/>
            <a:ext cx="1018080" cy="4233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10.7%</a:t>
            </a:r>
            <a:endParaRPr lang="en-US" spc="-1">
              <a:solidFill>
                <a:srgbClr val="000000"/>
              </a:solidFill>
              <a:uFill>
                <a:solidFill>
                  <a:srgbClr val="FFFFFF"/>
                </a:solidFill>
              </a:uFill>
              <a:latin typeface="Arial"/>
            </a:endParaRPr>
          </a:p>
        </p:txBody>
      </p:sp>
      <p:sp>
        <p:nvSpPr>
          <p:cNvPr id="138" name="CustomShape 6"/>
          <p:cNvSpPr/>
          <p:nvPr/>
        </p:nvSpPr>
        <p:spPr>
          <a:xfrm>
            <a:off x="7109175" y="5770083"/>
            <a:ext cx="1018080" cy="423360"/>
          </a:xfrm>
          <a:prstGeom prst="rect">
            <a:avLst/>
          </a:prstGeom>
          <a:solidFill>
            <a:srgbClr val="FFC000"/>
          </a:solid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224"/>
              </a:spcBef>
            </a:pPr>
            <a:r>
              <a:rPr lang="en-US" sz="900" b="1" spc="-1">
                <a:solidFill>
                  <a:srgbClr val="000000"/>
                </a:solidFill>
                <a:uFill>
                  <a:solidFill>
                    <a:srgbClr val="FFFFFF"/>
                  </a:solidFill>
                </a:uFill>
                <a:latin typeface="Calibri"/>
                <a:ea typeface="DejaVu Sans"/>
              </a:rPr>
              <a:t>Failed on</a:t>
            </a:r>
            <a:endParaRPr lang="en-US" sz="900" spc="-1">
              <a:solidFill>
                <a:srgbClr val="000000"/>
              </a:solidFill>
              <a:uFill>
                <a:solidFill>
                  <a:srgbClr val="FFFFFF"/>
                </a:solidFill>
              </a:uFill>
              <a:latin typeface="Arial"/>
            </a:endParaRPr>
          </a:p>
          <a:p>
            <a:pPr algn="ctr">
              <a:spcBef>
                <a:spcPts val="224"/>
              </a:spcBef>
            </a:pPr>
            <a:r>
              <a:rPr lang="en-US" sz="900" b="1" spc="-1">
                <a:solidFill>
                  <a:srgbClr val="000000"/>
                </a:solidFill>
                <a:uFill>
                  <a:solidFill>
                    <a:srgbClr val="FFFFFF"/>
                  </a:solidFill>
                </a:uFill>
                <a:latin typeface="Calibri"/>
                <a:ea typeface="DejaVu Sans"/>
              </a:rPr>
              <a:t>6-30-2016</a:t>
            </a:r>
            <a:endParaRPr lang="en-US" sz="900" spc="-1">
              <a:solidFill>
                <a:srgbClr val="000000"/>
              </a:solidFill>
              <a:uFill>
                <a:solidFill>
                  <a:srgbClr val="FFFFFF"/>
                </a:solidFill>
              </a:uFill>
              <a:latin typeface="Arial"/>
            </a:endParaRPr>
          </a:p>
        </p:txBody>
      </p:sp>
      <p:sp>
        <p:nvSpPr>
          <p:cNvPr id="139" name="CustomShape 7"/>
          <p:cNvSpPr/>
          <p:nvPr/>
        </p:nvSpPr>
        <p:spPr>
          <a:xfrm>
            <a:off x="6100695" y="5773291"/>
            <a:ext cx="1018080" cy="423360"/>
          </a:xfrm>
          <a:prstGeom prst="rect">
            <a:avLst/>
          </a:prstGeom>
          <a:solidFill>
            <a:srgbClr val="FFC000"/>
          </a:solid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224"/>
              </a:spcBef>
            </a:pPr>
            <a:r>
              <a:rPr lang="en-US" sz="900" b="1" spc="-1">
                <a:solidFill>
                  <a:srgbClr val="000000"/>
                </a:solidFill>
                <a:uFill>
                  <a:solidFill>
                    <a:srgbClr val="FFFFFF"/>
                  </a:solidFill>
                </a:uFill>
                <a:latin typeface="Calibri"/>
                <a:ea typeface="DejaVu Sans"/>
              </a:rPr>
              <a:t>Failed on</a:t>
            </a:r>
            <a:endParaRPr lang="en-US" sz="900" spc="-1">
              <a:solidFill>
                <a:srgbClr val="000000"/>
              </a:solidFill>
              <a:uFill>
                <a:solidFill>
                  <a:srgbClr val="FFFFFF"/>
                </a:solidFill>
              </a:uFill>
              <a:latin typeface="Arial"/>
            </a:endParaRPr>
          </a:p>
          <a:p>
            <a:pPr algn="ctr">
              <a:spcBef>
                <a:spcPts val="224"/>
              </a:spcBef>
            </a:pPr>
            <a:r>
              <a:rPr lang="en-US" sz="900" b="1" spc="-1">
                <a:solidFill>
                  <a:srgbClr val="000000"/>
                </a:solidFill>
                <a:uFill>
                  <a:solidFill>
                    <a:srgbClr val="FFFFFF"/>
                  </a:solidFill>
                </a:uFill>
                <a:latin typeface="Calibri"/>
                <a:ea typeface="DejaVu Sans"/>
              </a:rPr>
              <a:t>6-28-2005</a:t>
            </a:r>
            <a:endParaRPr lang="en-US" sz="900" spc="-1">
              <a:solidFill>
                <a:srgbClr val="000000"/>
              </a:solidFill>
              <a:uFill>
                <a:solidFill>
                  <a:srgbClr val="FFFFFF"/>
                </a:solidFill>
              </a:uFill>
              <a:latin typeface="Arial"/>
            </a:endParaRPr>
          </a:p>
        </p:txBody>
      </p:sp>
      <p:sp>
        <p:nvSpPr>
          <p:cNvPr id="140" name="CustomShape 8"/>
          <p:cNvSpPr/>
          <p:nvPr/>
        </p:nvSpPr>
        <p:spPr>
          <a:xfrm>
            <a:off x="5100551" y="5776499"/>
            <a:ext cx="1018080" cy="423360"/>
          </a:xfrm>
          <a:prstGeom prst="rect">
            <a:avLst/>
          </a:prstGeom>
          <a:solidFill>
            <a:srgbClr val="FFC000"/>
          </a:solid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224"/>
              </a:spcBef>
            </a:pPr>
            <a:r>
              <a:rPr lang="en-US" sz="900" b="1" spc="-1">
                <a:solidFill>
                  <a:srgbClr val="000000"/>
                </a:solidFill>
                <a:uFill>
                  <a:solidFill>
                    <a:srgbClr val="FFFFFF"/>
                  </a:solidFill>
                </a:uFill>
                <a:latin typeface="Calibri"/>
                <a:ea typeface="DejaVu Sans"/>
              </a:rPr>
              <a:t>Failed on </a:t>
            </a:r>
            <a:endParaRPr lang="en-US" sz="900" spc="-1">
              <a:solidFill>
                <a:srgbClr val="000000"/>
              </a:solidFill>
              <a:uFill>
                <a:solidFill>
                  <a:srgbClr val="FFFFFF"/>
                </a:solidFill>
              </a:uFill>
              <a:latin typeface="Arial"/>
            </a:endParaRPr>
          </a:p>
          <a:p>
            <a:pPr algn="ctr">
              <a:spcBef>
                <a:spcPts val="224"/>
              </a:spcBef>
            </a:pPr>
            <a:r>
              <a:rPr lang="en-US" sz="900" b="1" spc="-1">
                <a:solidFill>
                  <a:srgbClr val="000000"/>
                </a:solidFill>
                <a:uFill>
                  <a:solidFill>
                    <a:srgbClr val="FFFFFF"/>
                  </a:solidFill>
                </a:uFill>
                <a:latin typeface="Calibri"/>
                <a:ea typeface="DejaVu Sans"/>
              </a:rPr>
              <a:t>4-14-2003</a:t>
            </a:r>
            <a:endParaRPr lang="en-US" sz="900" spc="-1">
              <a:solidFill>
                <a:srgbClr val="000000"/>
              </a:solidFill>
              <a:uFill>
                <a:solidFill>
                  <a:srgbClr val="FFFFFF"/>
                </a:solidFill>
              </a:uFill>
              <a:latin typeface="Arial"/>
            </a:endParaRPr>
          </a:p>
        </p:txBody>
      </p:sp>
      <p:sp>
        <p:nvSpPr>
          <p:cNvPr id="141" name="CustomShape 9"/>
          <p:cNvSpPr/>
          <p:nvPr/>
        </p:nvSpPr>
        <p:spPr>
          <a:xfrm>
            <a:off x="4080856" y="5717161"/>
            <a:ext cx="1018080" cy="4233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78.0%</a:t>
            </a:r>
            <a:endParaRPr lang="en-US" spc="-1">
              <a:solidFill>
                <a:srgbClr val="000000"/>
              </a:solidFill>
              <a:uFill>
                <a:solidFill>
                  <a:srgbClr val="FFFFFF"/>
                </a:solidFill>
              </a:uFill>
              <a:latin typeface="Arial"/>
            </a:endParaRPr>
          </a:p>
        </p:txBody>
      </p:sp>
      <p:sp>
        <p:nvSpPr>
          <p:cNvPr id="142" name="CustomShape 10"/>
          <p:cNvSpPr/>
          <p:nvPr/>
        </p:nvSpPr>
        <p:spPr>
          <a:xfrm>
            <a:off x="3061336" y="5717161"/>
            <a:ext cx="1018080" cy="4233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z="1400" b="1" spc="-1">
                <a:solidFill>
                  <a:srgbClr val="000000"/>
                </a:solidFill>
                <a:uFill>
                  <a:solidFill>
                    <a:srgbClr val="FFFFFF"/>
                  </a:solidFill>
                </a:uFill>
                <a:latin typeface="Calibri"/>
                <a:ea typeface="DejaVu Sans"/>
              </a:rPr>
              <a:t>percent</a:t>
            </a:r>
            <a:endParaRPr lang="en-US" sz="1400" b="1" spc="-1">
              <a:solidFill>
                <a:srgbClr val="000000"/>
              </a:solidFill>
              <a:uFill>
                <a:solidFill>
                  <a:srgbClr val="FFFFFF"/>
                </a:solidFill>
              </a:uFill>
              <a:latin typeface="Arial"/>
            </a:endParaRPr>
          </a:p>
        </p:txBody>
      </p:sp>
      <p:sp>
        <p:nvSpPr>
          <p:cNvPr id="143" name="CustomShape 11"/>
          <p:cNvSpPr/>
          <p:nvPr/>
        </p:nvSpPr>
        <p:spPr>
          <a:xfrm>
            <a:off x="9175576" y="5322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5000</a:t>
            </a:r>
            <a:endParaRPr lang="en-US" spc="-1">
              <a:solidFill>
                <a:srgbClr val="000000"/>
              </a:solidFill>
              <a:uFill>
                <a:solidFill>
                  <a:srgbClr val="FFFFFF"/>
                </a:solidFill>
              </a:uFill>
              <a:latin typeface="Arial"/>
            </a:endParaRPr>
          </a:p>
        </p:txBody>
      </p:sp>
      <p:sp>
        <p:nvSpPr>
          <p:cNvPr id="144" name="CustomShape 12"/>
          <p:cNvSpPr/>
          <p:nvPr/>
        </p:nvSpPr>
        <p:spPr>
          <a:xfrm>
            <a:off x="8157496" y="5322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5000</a:t>
            </a:r>
            <a:endParaRPr lang="en-US" spc="-1">
              <a:solidFill>
                <a:srgbClr val="000000"/>
              </a:solidFill>
              <a:uFill>
                <a:solidFill>
                  <a:srgbClr val="FFFFFF"/>
                </a:solidFill>
              </a:uFill>
              <a:latin typeface="Arial"/>
            </a:endParaRPr>
          </a:p>
        </p:txBody>
      </p:sp>
      <p:sp>
        <p:nvSpPr>
          <p:cNvPr id="145" name="CustomShape 13"/>
          <p:cNvSpPr/>
          <p:nvPr/>
        </p:nvSpPr>
        <p:spPr>
          <a:xfrm>
            <a:off x="7137976" y="5322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500</a:t>
            </a:r>
            <a:endParaRPr lang="en-US" spc="-1">
              <a:solidFill>
                <a:srgbClr val="000000"/>
              </a:solidFill>
              <a:uFill>
                <a:solidFill>
                  <a:srgbClr val="FFFFFF"/>
                </a:solidFill>
              </a:uFill>
              <a:latin typeface="Arial"/>
            </a:endParaRPr>
          </a:p>
        </p:txBody>
      </p:sp>
      <p:sp>
        <p:nvSpPr>
          <p:cNvPr id="146" name="CustomShape 14"/>
          <p:cNvSpPr/>
          <p:nvPr/>
        </p:nvSpPr>
        <p:spPr>
          <a:xfrm>
            <a:off x="6118456" y="5322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500</a:t>
            </a:r>
            <a:endParaRPr lang="en-US" spc="-1">
              <a:solidFill>
                <a:srgbClr val="000000"/>
              </a:solidFill>
              <a:uFill>
                <a:solidFill>
                  <a:srgbClr val="FFFFFF"/>
                </a:solidFill>
              </a:uFill>
              <a:latin typeface="Arial"/>
            </a:endParaRPr>
          </a:p>
        </p:txBody>
      </p:sp>
      <p:sp>
        <p:nvSpPr>
          <p:cNvPr id="147" name="CustomShape 15"/>
          <p:cNvSpPr/>
          <p:nvPr/>
        </p:nvSpPr>
        <p:spPr>
          <a:xfrm>
            <a:off x="5098936" y="5322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500</a:t>
            </a:r>
            <a:endParaRPr lang="en-US" spc="-1">
              <a:solidFill>
                <a:srgbClr val="000000"/>
              </a:solidFill>
              <a:uFill>
                <a:solidFill>
                  <a:srgbClr val="FFFFFF"/>
                </a:solidFill>
              </a:uFill>
              <a:latin typeface="Arial"/>
            </a:endParaRPr>
          </a:p>
        </p:txBody>
      </p:sp>
      <p:sp>
        <p:nvSpPr>
          <p:cNvPr id="148" name="CustomShape 16"/>
          <p:cNvSpPr/>
          <p:nvPr/>
        </p:nvSpPr>
        <p:spPr>
          <a:xfrm>
            <a:off x="4080856" y="5322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500</a:t>
            </a:r>
            <a:endParaRPr lang="en-US" spc="-1">
              <a:solidFill>
                <a:srgbClr val="000000"/>
              </a:solidFill>
              <a:uFill>
                <a:solidFill>
                  <a:srgbClr val="FFFFFF"/>
                </a:solidFill>
              </a:uFill>
              <a:latin typeface="Arial"/>
            </a:endParaRPr>
          </a:p>
        </p:txBody>
      </p:sp>
      <p:sp>
        <p:nvSpPr>
          <p:cNvPr id="149" name="CustomShape 17"/>
          <p:cNvSpPr/>
          <p:nvPr/>
        </p:nvSpPr>
        <p:spPr>
          <a:xfrm>
            <a:off x="3061336" y="5322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z="1400" b="1" spc="-1">
                <a:solidFill>
                  <a:srgbClr val="000000"/>
                </a:solidFill>
                <a:uFill>
                  <a:solidFill>
                    <a:srgbClr val="FFFFFF"/>
                  </a:solidFill>
                </a:uFill>
                <a:latin typeface="Calibri"/>
                <a:ea typeface="DejaVu Sans"/>
              </a:rPr>
              <a:t>Life (</a:t>
            </a:r>
            <a:r>
              <a:rPr lang="en-US" sz="1400" b="1" spc="-1" err="1">
                <a:solidFill>
                  <a:srgbClr val="000000"/>
                </a:solidFill>
                <a:uFill>
                  <a:solidFill>
                    <a:srgbClr val="FFFFFF"/>
                  </a:solidFill>
                </a:uFill>
                <a:latin typeface="Calibri"/>
                <a:ea typeface="DejaVu Sans"/>
              </a:rPr>
              <a:t>hr</a:t>
            </a:r>
            <a:r>
              <a:rPr lang="en-US" sz="1400" b="1" spc="-1">
                <a:solidFill>
                  <a:srgbClr val="000000"/>
                </a:solidFill>
                <a:uFill>
                  <a:solidFill>
                    <a:srgbClr val="FFFFFF"/>
                  </a:solidFill>
                </a:uFill>
                <a:latin typeface="Calibri"/>
                <a:ea typeface="DejaVu Sans"/>
              </a:rPr>
              <a:t>)</a:t>
            </a:r>
            <a:endParaRPr lang="en-US" sz="1400" b="1" spc="-1">
              <a:solidFill>
                <a:srgbClr val="000000"/>
              </a:solidFill>
              <a:uFill>
                <a:solidFill>
                  <a:srgbClr val="FFFFFF"/>
                </a:solidFill>
              </a:uFill>
              <a:latin typeface="Arial"/>
            </a:endParaRPr>
          </a:p>
        </p:txBody>
      </p:sp>
      <p:sp>
        <p:nvSpPr>
          <p:cNvPr id="150" name="CustomShape 18"/>
          <p:cNvSpPr/>
          <p:nvPr/>
        </p:nvSpPr>
        <p:spPr>
          <a:xfrm>
            <a:off x="9175576" y="4926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320.1</a:t>
            </a:r>
            <a:endParaRPr lang="en-US" spc="-1">
              <a:solidFill>
                <a:srgbClr val="000000"/>
              </a:solidFill>
              <a:uFill>
                <a:solidFill>
                  <a:srgbClr val="FFFFFF"/>
                </a:solidFill>
              </a:uFill>
              <a:latin typeface="Arial"/>
            </a:endParaRPr>
          </a:p>
        </p:txBody>
      </p:sp>
      <p:sp>
        <p:nvSpPr>
          <p:cNvPr id="151" name="CustomShape 19"/>
          <p:cNvSpPr/>
          <p:nvPr/>
        </p:nvSpPr>
        <p:spPr>
          <a:xfrm>
            <a:off x="8157496" y="4926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533.8</a:t>
            </a:r>
            <a:endParaRPr lang="en-US" spc="-1">
              <a:solidFill>
                <a:srgbClr val="000000"/>
              </a:solidFill>
              <a:uFill>
                <a:solidFill>
                  <a:srgbClr val="FFFFFF"/>
                </a:solidFill>
              </a:uFill>
              <a:latin typeface="Arial"/>
            </a:endParaRPr>
          </a:p>
        </p:txBody>
      </p:sp>
      <p:sp>
        <p:nvSpPr>
          <p:cNvPr id="152" name="CustomShape 20"/>
          <p:cNvSpPr/>
          <p:nvPr/>
        </p:nvSpPr>
        <p:spPr>
          <a:xfrm>
            <a:off x="7137976" y="4926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135.0</a:t>
            </a:r>
            <a:endParaRPr lang="en-US" spc="-1">
              <a:solidFill>
                <a:srgbClr val="000000"/>
              </a:solidFill>
              <a:uFill>
                <a:solidFill>
                  <a:srgbClr val="FFFFFF"/>
                </a:solidFill>
              </a:uFill>
              <a:latin typeface="Arial"/>
            </a:endParaRPr>
          </a:p>
        </p:txBody>
      </p:sp>
      <p:sp>
        <p:nvSpPr>
          <p:cNvPr id="153" name="CustomShape 21"/>
          <p:cNvSpPr/>
          <p:nvPr/>
        </p:nvSpPr>
        <p:spPr>
          <a:xfrm>
            <a:off x="6118456" y="4926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205.7</a:t>
            </a:r>
            <a:endParaRPr lang="en-US" spc="-1">
              <a:solidFill>
                <a:srgbClr val="000000"/>
              </a:solidFill>
              <a:uFill>
                <a:solidFill>
                  <a:srgbClr val="FFFFFF"/>
                </a:solidFill>
              </a:uFill>
              <a:latin typeface="Arial"/>
            </a:endParaRPr>
          </a:p>
        </p:txBody>
      </p:sp>
      <p:sp>
        <p:nvSpPr>
          <p:cNvPr id="154" name="CustomShape 22"/>
          <p:cNvSpPr/>
          <p:nvPr/>
        </p:nvSpPr>
        <p:spPr>
          <a:xfrm>
            <a:off x="5098936" y="4926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188.1</a:t>
            </a:r>
            <a:endParaRPr lang="en-US" spc="-1">
              <a:solidFill>
                <a:srgbClr val="000000"/>
              </a:solidFill>
              <a:uFill>
                <a:solidFill>
                  <a:srgbClr val="FFFFFF"/>
                </a:solidFill>
              </a:uFill>
              <a:latin typeface="Arial"/>
            </a:endParaRPr>
          </a:p>
        </p:txBody>
      </p:sp>
      <p:sp>
        <p:nvSpPr>
          <p:cNvPr id="155" name="CustomShape 23"/>
          <p:cNvSpPr/>
          <p:nvPr/>
        </p:nvSpPr>
        <p:spPr>
          <a:xfrm>
            <a:off x="4080856" y="4926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390.2</a:t>
            </a:r>
            <a:endParaRPr lang="en-US" spc="-1">
              <a:solidFill>
                <a:srgbClr val="000000"/>
              </a:solidFill>
              <a:uFill>
                <a:solidFill>
                  <a:srgbClr val="FFFFFF"/>
                </a:solidFill>
              </a:uFill>
              <a:latin typeface="Arial"/>
            </a:endParaRPr>
          </a:p>
        </p:txBody>
      </p:sp>
      <p:sp>
        <p:nvSpPr>
          <p:cNvPr id="156" name="CustomShape 24"/>
          <p:cNvSpPr/>
          <p:nvPr/>
        </p:nvSpPr>
        <p:spPr>
          <a:xfrm>
            <a:off x="3061336" y="4926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z="1400" b="1" spc="-1">
                <a:solidFill>
                  <a:srgbClr val="000000"/>
                </a:solidFill>
                <a:uFill>
                  <a:solidFill>
                    <a:srgbClr val="FFFFFF"/>
                  </a:solidFill>
                </a:uFill>
                <a:latin typeface="Calibri"/>
                <a:ea typeface="DejaVu Sans"/>
              </a:rPr>
              <a:t>Usage (</a:t>
            </a:r>
            <a:r>
              <a:rPr lang="en-US" sz="1400" b="1" spc="-1" err="1">
                <a:solidFill>
                  <a:srgbClr val="000000"/>
                </a:solidFill>
                <a:uFill>
                  <a:solidFill>
                    <a:srgbClr val="FFFFFF"/>
                  </a:solidFill>
                </a:uFill>
                <a:latin typeface="Calibri"/>
                <a:ea typeface="DejaVu Sans"/>
              </a:rPr>
              <a:t>hr</a:t>
            </a:r>
            <a:r>
              <a:rPr lang="en-US" sz="1400" b="1" spc="-1">
                <a:solidFill>
                  <a:srgbClr val="000000"/>
                </a:solidFill>
                <a:uFill>
                  <a:solidFill>
                    <a:srgbClr val="FFFFFF"/>
                  </a:solidFill>
                </a:uFill>
                <a:latin typeface="Calibri"/>
                <a:ea typeface="DejaVu Sans"/>
              </a:rPr>
              <a:t>)</a:t>
            </a:r>
            <a:endParaRPr lang="en-US" sz="1400" b="1" spc="-1">
              <a:solidFill>
                <a:srgbClr val="000000"/>
              </a:solidFill>
              <a:uFill>
                <a:solidFill>
                  <a:srgbClr val="FFFFFF"/>
                </a:solidFill>
              </a:uFill>
              <a:latin typeface="Arial"/>
            </a:endParaRPr>
          </a:p>
        </p:txBody>
      </p:sp>
      <p:sp>
        <p:nvSpPr>
          <p:cNvPr id="157" name="CustomShape 25"/>
          <p:cNvSpPr/>
          <p:nvPr/>
        </p:nvSpPr>
        <p:spPr>
          <a:xfrm>
            <a:off x="2041816" y="4926601"/>
            <a:ext cx="1018080" cy="12139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Aqua</a:t>
            </a:r>
            <a:endParaRPr lang="en-US" spc="-1">
              <a:solidFill>
                <a:srgbClr val="000000"/>
              </a:solidFill>
              <a:uFill>
                <a:solidFill>
                  <a:srgbClr val="FFFFFF"/>
                </a:solidFill>
              </a:uFill>
              <a:latin typeface="Arial"/>
            </a:endParaRPr>
          </a:p>
        </p:txBody>
      </p:sp>
      <p:sp>
        <p:nvSpPr>
          <p:cNvPr id="158" name="CustomShape 26"/>
          <p:cNvSpPr/>
          <p:nvPr/>
        </p:nvSpPr>
        <p:spPr>
          <a:xfrm>
            <a:off x="9175576" y="4501801"/>
            <a:ext cx="1018080" cy="4233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8.2%</a:t>
            </a:r>
            <a:endParaRPr lang="en-US" spc="-1">
              <a:solidFill>
                <a:srgbClr val="000000"/>
              </a:solidFill>
              <a:uFill>
                <a:solidFill>
                  <a:srgbClr val="FFFFFF"/>
                </a:solidFill>
              </a:uFill>
              <a:latin typeface="Arial"/>
            </a:endParaRPr>
          </a:p>
        </p:txBody>
      </p:sp>
      <p:sp>
        <p:nvSpPr>
          <p:cNvPr id="159" name="CustomShape 27"/>
          <p:cNvSpPr/>
          <p:nvPr/>
        </p:nvSpPr>
        <p:spPr>
          <a:xfrm>
            <a:off x="8157496" y="4501801"/>
            <a:ext cx="1018080" cy="4233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14.9%</a:t>
            </a:r>
            <a:endParaRPr lang="en-US" spc="-1">
              <a:solidFill>
                <a:srgbClr val="000000"/>
              </a:solidFill>
              <a:uFill>
                <a:solidFill>
                  <a:srgbClr val="FFFFFF"/>
                </a:solidFill>
              </a:uFill>
              <a:latin typeface="Arial"/>
            </a:endParaRPr>
          </a:p>
        </p:txBody>
      </p:sp>
      <p:sp>
        <p:nvSpPr>
          <p:cNvPr id="160" name="CustomShape 28"/>
          <p:cNvSpPr/>
          <p:nvPr/>
        </p:nvSpPr>
        <p:spPr>
          <a:xfrm>
            <a:off x="7137976" y="4501801"/>
            <a:ext cx="1018080" cy="4233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30.4%</a:t>
            </a:r>
            <a:endParaRPr lang="en-US" spc="-1">
              <a:solidFill>
                <a:srgbClr val="000000"/>
              </a:solidFill>
              <a:uFill>
                <a:solidFill>
                  <a:srgbClr val="FFFFFF"/>
                </a:solidFill>
              </a:uFill>
              <a:latin typeface="Arial"/>
            </a:endParaRPr>
          </a:p>
        </p:txBody>
      </p:sp>
      <p:sp>
        <p:nvSpPr>
          <p:cNvPr id="161" name="CustomShape 29"/>
          <p:cNvSpPr/>
          <p:nvPr/>
        </p:nvSpPr>
        <p:spPr>
          <a:xfrm>
            <a:off x="6106172" y="4501801"/>
            <a:ext cx="1018080" cy="423360"/>
          </a:xfrm>
          <a:prstGeom prst="rect">
            <a:avLst/>
          </a:prstGeom>
          <a:solidFill>
            <a:srgbClr val="FFC000"/>
          </a:solid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224"/>
              </a:spcBef>
            </a:pPr>
            <a:r>
              <a:rPr lang="en-US" sz="900" b="1" spc="-1">
                <a:solidFill>
                  <a:srgbClr val="000000"/>
                </a:solidFill>
                <a:uFill>
                  <a:solidFill>
                    <a:srgbClr val="FFFFFF"/>
                  </a:solidFill>
                </a:uFill>
                <a:latin typeface="Calibri"/>
                <a:ea typeface="DejaVu Sans"/>
              </a:rPr>
              <a:t>Failed on</a:t>
            </a:r>
            <a:endParaRPr lang="en-US" sz="900" spc="-1">
              <a:solidFill>
                <a:srgbClr val="000000"/>
              </a:solidFill>
              <a:uFill>
                <a:solidFill>
                  <a:srgbClr val="FFFFFF"/>
                </a:solidFill>
              </a:uFill>
              <a:latin typeface="Arial"/>
            </a:endParaRPr>
          </a:p>
          <a:p>
            <a:pPr algn="ctr">
              <a:spcBef>
                <a:spcPts val="224"/>
              </a:spcBef>
            </a:pPr>
            <a:r>
              <a:rPr lang="en-US" sz="900" b="1" spc="-1">
                <a:solidFill>
                  <a:srgbClr val="000000"/>
                </a:solidFill>
                <a:uFill>
                  <a:solidFill>
                    <a:srgbClr val="FFFFFF"/>
                  </a:solidFill>
                </a:uFill>
                <a:latin typeface="Calibri"/>
                <a:ea typeface="DejaVu Sans"/>
              </a:rPr>
              <a:t>2-18-2006</a:t>
            </a:r>
            <a:endParaRPr lang="en-US" sz="900" spc="-1">
              <a:solidFill>
                <a:srgbClr val="000000"/>
              </a:solidFill>
              <a:uFill>
                <a:solidFill>
                  <a:srgbClr val="FFFFFF"/>
                </a:solidFill>
              </a:uFill>
              <a:latin typeface="Arial"/>
            </a:endParaRPr>
          </a:p>
        </p:txBody>
      </p:sp>
      <p:sp>
        <p:nvSpPr>
          <p:cNvPr id="162" name="CustomShape 30"/>
          <p:cNvSpPr/>
          <p:nvPr/>
        </p:nvSpPr>
        <p:spPr>
          <a:xfrm>
            <a:off x="5088812" y="4501801"/>
            <a:ext cx="1018080" cy="423360"/>
          </a:xfrm>
          <a:prstGeom prst="rect">
            <a:avLst/>
          </a:prstGeom>
          <a:solidFill>
            <a:srgbClr val="FFC000"/>
          </a:solid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224"/>
              </a:spcBef>
            </a:pPr>
            <a:r>
              <a:rPr lang="en-US" sz="900" b="1" spc="-1">
                <a:solidFill>
                  <a:srgbClr val="000000"/>
                </a:solidFill>
                <a:uFill>
                  <a:solidFill>
                    <a:srgbClr val="FFFFFF"/>
                  </a:solidFill>
                </a:uFill>
                <a:latin typeface="Calibri"/>
                <a:ea typeface="DejaVu Sans"/>
              </a:rPr>
              <a:t>Failed on </a:t>
            </a:r>
            <a:endParaRPr lang="en-US" sz="900" spc="-1">
              <a:solidFill>
                <a:srgbClr val="000000"/>
              </a:solidFill>
              <a:uFill>
                <a:solidFill>
                  <a:srgbClr val="FFFFFF"/>
                </a:solidFill>
              </a:uFill>
              <a:latin typeface="Arial"/>
            </a:endParaRPr>
          </a:p>
          <a:p>
            <a:pPr algn="ctr">
              <a:spcBef>
                <a:spcPts val="224"/>
              </a:spcBef>
            </a:pPr>
            <a:r>
              <a:rPr lang="en-US" sz="900" b="1" spc="-1">
                <a:solidFill>
                  <a:srgbClr val="000000"/>
                </a:solidFill>
                <a:uFill>
                  <a:solidFill>
                    <a:srgbClr val="FFFFFF"/>
                  </a:solidFill>
                </a:uFill>
                <a:latin typeface="Calibri"/>
                <a:ea typeface="DejaVu Sans"/>
              </a:rPr>
              <a:t>11-20-2004</a:t>
            </a:r>
            <a:endParaRPr lang="en-US" sz="900" spc="-1">
              <a:solidFill>
                <a:srgbClr val="000000"/>
              </a:solidFill>
              <a:uFill>
                <a:solidFill>
                  <a:srgbClr val="FFFFFF"/>
                </a:solidFill>
              </a:uFill>
              <a:latin typeface="Arial"/>
            </a:endParaRPr>
          </a:p>
        </p:txBody>
      </p:sp>
      <p:sp>
        <p:nvSpPr>
          <p:cNvPr id="163" name="CustomShape 31"/>
          <p:cNvSpPr/>
          <p:nvPr/>
        </p:nvSpPr>
        <p:spPr>
          <a:xfrm>
            <a:off x="4080856" y="4501801"/>
            <a:ext cx="1018080" cy="4233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80.0%</a:t>
            </a:r>
            <a:endParaRPr lang="en-US" spc="-1">
              <a:solidFill>
                <a:srgbClr val="000000"/>
              </a:solidFill>
              <a:uFill>
                <a:solidFill>
                  <a:srgbClr val="FFFFFF"/>
                </a:solidFill>
              </a:uFill>
              <a:latin typeface="Arial"/>
            </a:endParaRPr>
          </a:p>
        </p:txBody>
      </p:sp>
      <p:sp>
        <p:nvSpPr>
          <p:cNvPr id="164" name="CustomShape 32"/>
          <p:cNvSpPr/>
          <p:nvPr/>
        </p:nvSpPr>
        <p:spPr>
          <a:xfrm>
            <a:off x="3061336" y="4501801"/>
            <a:ext cx="1018080" cy="4233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z="1400" b="1" spc="-1">
                <a:solidFill>
                  <a:srgbClr val="000000"/>
                </a:solidFill>
                <a:uFill>
                  <a:solidFill>
                    <a:srgbClr val="FFFFFF"/>
                  </a:solidFill>
                </a:uFill>
                <a:latin typeface="Calibri"/>
                <a:ea typeface="DejaVu Sans"/>
              </a:rPr>
              <a:t>percent</a:t>
            </a:r>
            <a:endParaRPr lang="en-US" sz="1400" b="1" spc="-1">
              <a:solidFill>
                <a:srgbClr val="000000"/>
              </a:solidFill>
              <a:uFill>
                <a:solidFill>
                  <a:srgbClr val="FFFFFF"/>
                </a:solidFill>
              </a:uFill>
              <a:latin typeface="Arial"/>
            </a:endParaRPr>
          </a:p>
        </p:txBody>
      </p:sp>
      <p:sp>
        <p:nvSpPr>
          <p:cNvPr id="165" name="CustomShape 33"/>
          <p:cNvSpPr/>
          <p:nvPr/>
        </p:nvSpPr>
        <p:spPr>
          <a:xfrm>
            <a:off x="9175576" y="4106161"/>
            <a:ext cx="1018080" cy="3945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4000</a:t>
            </a:r>
            <a:endParaRPr lang="en-US" spc="-1">
              <a:solidFill>
                <a:srgbClr val="000000"/>
              </a:solidFill>
              <a:uFill>
                <a:solidFill>
                  <a:srgbClr val="FFFFFF"/>
                </a:solidFill>
              </a:uFill>
              <a:latin typeface="Arial"/>
            </a:endParaRPr>
          </a:p>
        </p:txBody>
      </p:sp>
      <p:sp>
        <p:nvSpPr>
          <p:cNvPr id="166" name="CustomShape 34"/>
          <p:cNvSpPr/>
          <p:nvPr/>
        </p:nvSpPr>
        <p:spPr>
          <a:xfrm>
            <a:off x="8157496" y="4106161"/>
            <a:ext cx="1018080" cy="3945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4000</a:t>
            </a:r>
            <a:endParaRPr lang="en-US" spc="-1">
              <a:solidFill>
                <a:srgbClr val="000000"/>
              </a:solidFill>
              <a:uFill>
                <a:solidFill>
                  <a:srgbClr val="FFFFFF"/>
                </a:solidFill>
              </a:uFill>
              <a:latin typeface="Arial"/>
            </a:endParaRPr>
          </a:p>
        </p:txBody>
      </p:sp>
      <p:sp>
        <p:nvSpPr>
          <p:cNvPr id="167" name="CustomShape 35"/>
          <p:cNvSpPr/>
          <p:nvPr/>
        </p:nvSpPr>
        <p:spPr>
          <a:xfrm>
            <a:off x="7137976" y="4106161"/>
            <a:ext cx="1018080" cy="3945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500</a:t>
            </a:r>
            <a:endParaRPr lang="en-US" spc="-1">
              <a:solidFill>
                <a:srgbClr val="000000"/>
              </a:solidFill>
              <a:uFill>
                <a:solidFill>
                  <a:srgbClr val="FFFFFF"/>
                </a:solidFill>
              </a:uFill>
              <a:latin typeface="Arial"/>
            </a:endParaRPr>
          </a:p>
        </p:txBody>
      </p:sp>
      <p:sp>
        <p:nvSpPr>
          <p:cNvPr id="168" name="CustomShape 36"/>
          <p:cNvSpPr/>
          <p:nvPr/>
        </p:nvSpPr>
        <p:spPr>
          <a:xfrm>
            <a:off x="6118456" y="4106161"/>
            <a:ext cx="1018080" cy="3945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500</a:t>
            </a:r>
            <a:endParaRPr lang="en-US" spc="-1">
              <a:solidFill>
                <a:srgbClr val="000000"/>
              </a:solidFill>
              <a:uFill>
                <a:solidFill>
                  <a:srgbClr val="FFFFFF"/>
                </a:solidFill>
              </a:uFill>
              <a:latin typeface="Arial"/>
            </a:endParaRPr>
          </a:p>
        </p:txBody>
      </p:sp>
      <p:sp>
        <p:nvSpPr>
          <p:cNvPr id="169" name="CustomShape 37"/>
          <p:cNvSpPr/>
          <p:nvPr/>
        </p:nvSpPr>
        <p:spPr>
          <a:xfrm>
            <a:off x="5098936" y="4106161"/>
            <a:ext cx="1018080" cy="3945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500</a:t>
            </a:r>
            <a:endParaRPr lang="en-US" spc="-1">
              <a:solidFill>
                <a:srgbClr val="000000"/>
              </a:solidFill>
              <a:uFill>
                <a:solidFill>
                  <a:srgbClr val="FFFFFF"/>
                </a:solidFill>
              </a:uFill>
              <a:latin typeface="Arial"/>
            </a:endParaRPr>
          </a:p>
        </p:txBody>
      </p:sp>
      <p:sp>
        <p:nvSpPr>
          <p:cNvPr id="170" name="CustomShape 38"/>
          <p:cNvSpPr/>
          <p:nvPr/>
        </p:nvSpPr>
        <p:spPr>
          <a:xfrm>
            <a:off x="4080856" y="4106161"/>
            <a:ext cx="1018080" cy="3945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500</a:t>
            </a:r>
            <a:endParaRPr lang="en-US" spc="-1">
              <a:solidFill>
                <a:srgbClr val="000000"/>
              </a:solidFill>
              <a:uFill>
                <a:solidFill>
                  <a:srgbClr val="FFFFFF"/>
                </a:solidFill>
              </a:uFill>
              <a:latin typeface="Arial"/>
            </a:endParaRPr>
          </a:p>
        </p:txBody>
      </p:sp>
      <p:sp>
        <p:nvSpPr>
          <p:cNvPr id="171" name="CustomShape 39"/>
          <p:cNvSpPr/>
          <p:nvPr/>
        </p:nvSpPr>
        <p:spPr>
          <a:xfrm>
            <a:off x="3061336" y="4106161"/>
            <a:ext cx="1018080" cy="3945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z="1400" b="1" spc="-1">
                <a:solidFill>
                  <a:srgbClr val="000000"/>
                </a:solidFill>
                <a:uFill>
                  <a:solidFill>
                    <a:srgbClr val="FFFFFF"/>
                  </a:solidFill>
                </a:uFill>
                <a:latin typeface="Calibri"/>
                <a:ea typeface="DejaVu Sans"/>
              </a:rPr>
              <a:t>Life (</a:t>
            </a:r>
            <a:r>
              <a:rPr lang="en-US" sz="1400" b="1" spc="-1" err="1">
                <a:solidFill>
                  <a:srgbClr val="000000"/>
                </a:solidFill>
                <a:uFill>
                  <a:solidFill>
                    <a:srgbClr val="FFFFFF"/>
                  </a:solidFill>
                </a:uFill>
                <a:latin typeface="Calibri"/>
                <a:ea typeface="DejaVu Sans"/>
              </a:rPr>
              <a:t>hr</a:t>
            </a:r>
            <a:r>
              <a:rPr lang="en-US" sz="1400" b="1" spc="-1">
                <a:solidFill>
                  <a:srgbClr val="000000"/>
                </a:solidFill>
                <a:uFill>
                  <a:solidFill>
                    <a:srgbClr val="FFFFFF"/>
                  </a:solidFill>
                </a:uFill>
                <a:latin typeface="Calibri"/>
                <a:ea typeface="DejaVu Sans"/>
              </a:rPr>
              <a:t>)</a:t>
            </a:r>
            <a:endParaRPr lang="en-US" sz="1400" b="1" spc="-1">
              <a:solidFill>
                <a:srgbClr val="000000"/>
              </a:solidFill>
              <a:uFill>
                <a:solidFill>
                  <a:srgbClr val="FFFFFF"/>
                </a:solidFill>
              </a:uFill>
              <a:latin typeface="Arial"/>
            </a:endParaRPr>
          </a:p>
        </p:txBody>
      </p:sp>
      <p:sp>
        <p:nvSpPr>
          <p:cNvPr id="172" name="CustomShape 40"/>
          <p:cNvSpPr/>
          <p:nvPr/>
        </p:nvSpPr>
        <p:spPr>
          <a:xfrm>
            <a:off x="9175576" y="3711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327.0</a:t>
            </a:r>
            <a:endParaRPr lang="en-US" spc="-1">
              <a:solidFill>
                <a:srgbClr val="000000"/>
              </a:solidFill>
              <a:uFill>
                <a:solidFill>
                  <a:srgbClr val="FFFFFF"/>
                </a:solidFill>
              </a:uFill>
              <a:latin typeface="Arial"/>
            </a:endParaRPr>
          </a:p>
        </p:txBody>
      </p:sp>
      <p:sp>
        <p:nvSpPr>
          <p:cNvPr id="173" name="CustomShape 41"/>
          <p:cNvSpPr/>
          <p:nvPr/>
        </p:nvSpPr>
        <p:spPr>
          <a:xfrm>
            <a:off x="8157496" y="3711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596.9</a:t>
            </a:r>
            <a:endParaRPr lang="en-US" spc="-1">
              <a:solidFill>
                <a:srgbClr val="000000"/>
              </a:solidFill>
              <a:uFill>
                <a:solidFill>
                  <a:srgbClr val="FFFFFF"/>
                </a:solidFill>
              </a:uFill>
              <a:latin typeface="Arial"/>
            </a:endParaRPr>
          </a:p>
        </p:txBody>
      </p:sp>
      <p:sp>
        <p:nvSpPr>
          <p:cNvPr id="174" name="CustomShape 42"/>
          <p:cNvSpPr/>
          <p:nvPr/>
        </p:nvSpPr>
        <p:spPr>
          <a:xfrm>
            <a:off x="7137976" y="3711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152.0</a:t>
            </a:r>
            <a:endParaRPr lang="en-US" spc="-1">
              <a:solidFill>
                <a:srgbClr val="000000"/>
              </a:solidFill>
              <a:uFill>
                <a:solidFill>
                  <a:srgbClr val="FFFFFF"/>
                </a:solidFill>
              </a:uFill>
              <a:latin typeface="Arial"/>
            </a:endParaRPr>
          </a:p>
        </p:txBody>
      </p:sp>
      <p:sp>
        <p:nvSpPr>
          <p:cNvPr id="175" name="CustomShape 43"/>
          <p:cNvSpPr/>
          <p:nvPr/>
        </p:nvSpPr>
        <p:spPr>
          <a:xfrm>
            <a:off x="6118456" y="3711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190.3</a:t>
            </a:r>
            <a:endParaRPr lang="en-US" spc="-1">
              <a:solidFill>
                <a:srgbClr val="000000"/>
              </a:solidFill>
              <a:uFill>
                <a:solidFill>
                  <a:srgbClr val="FFFFFF"/>
                </a:solidFill>
              </a:uFill>
              <a:latin typeface="Arial"/>
            </a:endParaRPr>
          </a:p>
        </p:txBody>
      </p:sp>
      <p:sp>
        <p:nvSpPr>
          <p:cNvPr id="176" name="CustomShape 44"/>
          <p:cNvSpPr/>
          <p:nvPr/>
        </p:nvSpPr>
        <p:spPr>
          <a:xfrm>
            <a:off x="5098936" y="3711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172.1</a:t>
            </a:r>
            <a:endParaRPr lang="en-US" spc="-1">
              <a:solidFill>
                <a:srgbClr val="000000"/>
              </a:solidFill>
              <a:uFill>
                <a:solidFill>
                  <a:srgbClr val="FFFFFF"/>
                </a:solidFill>
              </a:uFill>
              <a:latin typeface="Arial"/>
            </a:endParaRPr>
          </a:p>
        </p:txBody>
      </p:sp>
      <p:sp>
        <p:nvSpPr>
          <p:cNvPr id="177" name="CustomShape 45"/>
          <p:cNvSpPr/>
          <p:nvPr/>
        </p:nvSpPr>
        <p:spPr>
          <a:xfrm>
            <a:off x="4080856" y="3711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400.0</a:t>
            </a:r>
            <a:endParaRPr lang="en-US" spc="-1">
              <a:solidFill>
                <a:srgbClr val="000000"/>
              </a:solidFill>
              <a:uFill>
                <a:solidFill>
                  <a:srgbClr val="FFFFFF"/>
                </a:solidFill>
              </a:uFill>
              <a:latin typeface="Arial"/>
            </a:endParaRPr>
          </a:p>
        </p:txBody>
      </p:sp>
      <p:sp>
        <p:nvSpPr>
          <p:cNvPr id="178" name="CustomShape 46"/>
          <p:cNvSpPr/>
          <p:nvPr/>
        </p:nvSpPr>
        <p:spPr>
          <a:xfrm>
            <a:off x="3061336" y="3711601"/>
            <a:ext cx="101808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z="1400" b="1" spc="-1">
                <a:solidFill>
                  <a:srgbClr val="000000"/>
                </a:solidFill>
                <a:uFill>
                  <a:solidFill>
                    <a:srgbClr val="FFFFFF"/>
                  </a:solidFill>
                </a:uFill>
                <a:latin typeface="Calibri"/>
                <a:ea typeface="DejaVu Sans"/>
              </a:rPr>
              <a:t>Usage (</a:t>
            </a:r>
            <a:r>
              <a:rPr lang="en-US" sz="1400" b="1" spc="-1" err="1">
                <a:solidFill>
                  <a:srgbClr val="000000"/>
                </a:solidFill>
                <a:uFill>
                  <a:solidFill>
                    <a:srgbClr val="FFFFFF"/>
                  </a:solidFill>
                </a:uFill>
                <a:latin typeface="Calibri"/>
                <a:ea typeface="DejaVu Sans"/>
              </a:rPr>
              <a:t>hr</a:t>
            </a:r>
            <a:r>
              <a:rPr lang="en-US" sz="1400" b="1" spc="-1">
                <a:solidFill>
                  <a:srgbClr val="000000"/>
                </a:solidFill>
                <a:uFill>
                  <a:solidFill>
                    <a:srgbClr val="FFFFFF"/>
                  </a:solidFill>
                </a:uFill>
                <a:latin typeface="Calibri"/>
                <a:ea typeface="DejaVu Sans"/>
              </a:rPr>
              <a:t>)</a:t>
            </a:r>
            <a:endParaRPr lang="en-US" sz="1400" b="1" spc="-1">
              <a:solidFill>
                <a:srgbClr val="000000"/>
              </a:solidFill>
              <a:uFill>
                <a:solidFill>
                  <a:srgbClr val="FFFFFF"/>
                </a:solidFill>
              </a:uFill>
              <a:latin typeface="Arial"/>
            </a:endParaRPr>
          </a:p>
        </p:txBody>
      </p:sp>
      <p:sp>
        <p:nvSpPr>
          <p:cNvPr id="179" name="CustomShape 47"/>
          <p:cNvSpPr/>
          <p:nvPr/>
        </p:nvSpPr>
        <p:spPr>
          <a:xfrm>
            <a:off x="2041816" y="3711601"/>
            <a:ext cx="1018080" cy="12139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Terra</a:t>
            </a:r>
            <a:endParaRPr lang="en-US" spc="-1">
              <a:solidFill>
                <a:srgbClr val="000000"/>
              </a:solidFill>
              <a:uFill>
                <a:solidFill>
                  <a:srgbClr val="FFFFFF"/>
                </a:solidFill>
              </a:uFill>
              <a:latin typeface="Arial"/>
            </a:endParaRPr>
          </a:p>
        </p:txBody>
      </p:sp>
      <p:sp>
        <p:nvSpPr>
          <p:cNvPr id="180" name="CustomShape 48"/>
          <p:cNvSpPr/>
          <p:nvPr/>
        </p:nvSpPr>
        <p:spPr>
          <a:xfrm>
            <a:off x="9175576" y="3315601"/>
            <a:ext cx="1018080" cy="3945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2</a:t>
            </a:r>
            <a:endParaRPr lang="en-US" spc="-1">
              <a:solidFill>
                <a:srgbClr val="000000"/>
              </a:solidFill>
              <a:uFill>
                <a:solidFill>
                  <a:srgbClr val="FFFFFF"/>
                </a:solidFill>
              </a:uFill>
              <a:latin typeface="Arial"/>
            </a:endParaRPr>
          </a:p>
        </p:txBody>
      </p:sp>
      <p:sp>
        <p:nvSpPr>
          <p:cNvPr id="181" name="CustomShape 49"/>
          <p:cNvSpPr/>
          <p:nvPr/>
        </p:nvSpPr>
        <p:spPr>
          <a:xfrm>
            <a:off x="8157496" y="3315601"/>
            <a:ext cx="1018080" cy="3945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1</a:t>
            </a:r>
            <a:endParaRPr lang="en-US" spc="-1">
              <a:solidFill>
                <a:srgbClr val="000000"/>
              </a:solidFill>
              <a:uFill>
                <a:solidFill>
                  <a:srgbClr val="FFFFFF"/>
                </a:solidFill>
              </a:uFill>
              <a:latin typeface="Arial"/>
            </a:endParaRPr>
          </a:p>
        </p:txBody>
      </p:sp>
      <p:sp>
        <p:nvSpPr>
          <p:cNvPr id="182" name="CustomShape 50"/>
          <p:cNvSpPr/>
          <p:nvPr/>
        </p:nvSpPr>
        <p:spPr>
          <a:xfrm>
            <a:off x="7137976" y="3315601"/>
            <a:ext cx="1018080" cy="3945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4</a:t>
            </a:r>
            <a:endParaRPr lang="en-US" spc="-1">
              <a:solidFill>
                <a:srgbClr val="000000"/>
              </a:solidFill>
              <a:uFill>
                <a:solidFill>
                  <a:srgbClr val="FFFFFF"/>
                </a:solidFill>
              </a:uFill>
              <a:latin typeface="Arial"/>
            </a:endParaRPr>
          </a:p>
        </p:txBody>
      </p:sp>
      <p:sp>
        <p:nvSpPr>
          <p:cNvPr id="183" name="CustomShape 51"/>
          <p:cNvSpPr/>
          <p:nvPr/>
        </p:nvSpPr>
        <p:spPr>
          <a:xfrm>
            <a:off x="6118456" y="3315601"/>
            <a:ext cx="1018080" cy="3945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3</a:t>
            </a:r>
            <a:endParaRPr lang="en-US" spc="-1">
              <a:solidFill>
                <a:srgbClr val="000000"/>
              </a:solidFill>
              <a:uFill>
                <a:solidFill>
                  <a:srgbClr val="FFFFFF"/>
                </a:solidFill>
              </a:uFill>
              <a:latin typeface="Arial"/>
            </a:endParaRPr>
          </a:p>
        </p:txBody>
      </p:sp>
      <p:sp>
        <p:nvSpPr>
          <p:cNvPr id="184" name="CustomShape 52"/>
          <p:cNvSpPr/>
          <p:nvPr/>
        </p:nvSpPr>
        <p:spPr>
          <a:xfrm>
            <a:off x="5098936" y="3315601"/>
            <a:ext cx="1018080" cy="3945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2</a:t>
            </a:r>
            <a:endParaRPr lang="en-US" spc="-1">
              <a:solidFill>
                <a:srgbClr val="000000"/>
              </a:solidFill>
              <a:uFill>
                <a:solidFill>
                  <a:srgbClr val="FFFFFF"/>
                </a:solidFill>
              </a:uFill>
              <a:latin typeface="Arial"/>
            </a:endParaRPr>
          </a:p>
        </p:txBody>
      </p:sp>
      <p:sp>
        <p:nvSpPr>
          <p:cNvPr id="185" name="CustomShape 53"/>
          <p:cNvSpPr/>
          <p:nvPr/>
        </p:nvSpPr>
        <p:spPr>
          <a:xfrm>
            <a:off x="4080856" y="3315601"/>
            <a:ext cx="1018080" cy="3945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1</a:t>
            </a:r>
            <a:endParaRPr lang="en-US" spc="-1">
              <a:solidFill>
                <a:srgbClr val="000000"/>
              </a:solidFill>
              <a:uFill>
                <a:solidFill>
                  <a:srgbClr val="FFFFFF"/>
                </a:solidFill>
              </a:uFill>
              <a:latin typeface="Arial"/>
            </a:endParaRPr>
          </a:p>
        </p:txBody>
      </p:sp>
      <p:sp>
        <p:nvSpPr>
          <p:cNvPr id="186" name="CustomShape 54"/>
          <p:cNvSpPr/>
          <p:nvPr/>
        </p:nvSpPr>
        <p:spPr>
          <a:xfrm>
            <a:off x="2041816" y="3315601"/>
            <a:ext cx="2037600" cy="39456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Lamp #</a:t>
            </a:r>
            <a:endParaRPr lang="en-US" spc="-1">
              <a:solidFill>
                <a:srgbClr val="000000"/>
              </a:solidFill>
              <a:uFill>
                <a:solidFill>
                  <a:srgbClr val="FFFFFF"/>
                </a:solidFill>
              </a:uFill>
              <a:latin typeface="Arial"/>
            </a:endParaRPr>
          </a:p>
        </p:txBody>
      </p:sp>
      <p:sp>
        <p:nvSpPr>
          <p:cNvPr id="187" name="CustomShape 55"/>
          <p:cNvSpPr/>
          <p:nvPr/>
        </p:nvSpPr>
        <p:spPr>
          <a:xfrm>
            <a:off x="8127255" y="2831221"/>
            <a:ext cx="203616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1W</a:t>
            </a:r>
            <a:endParaRPr lang="en-US" spc="-1">
              <a:solidFill>
                <a:srgbClr val="000000"/>
              </a:solidFill>
              <a:uFill>
                <a:solidFill>
                  <a:srgbClr val="FFFFFF"/>
                </a:solidFill>
              </a:uFill>
              <a:latin typeface="Arial"/>
            </a:endParaRPr>
          </a:p>
        </p:txBody>
      </p:sp>
      <p:sp>
        <p:nvSpPr>
          <p:cNvPr id="188" name="CustomShape 56"/>
          <p:cNvSpPr/>
          <p:nvPr/>
        </p:nvSpPr>
        <p:spPr>
          <a:xfrm>
            <a:off x="4080856" y="2831221"/>
            <a:ext cx="407520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10W</a:t>
            </a:r>
            <a:endParaRPr lang="en-US" spc="-1">
              <a:solidFill>
                <a:srgbClr val="000000"/>
              </a:solidFill>
              <a:uFill>
                <a:solidFill>
                  <a:srgbClr val="FFFFFF"/>
                </a:solidFill>
              </a:uFill>
              <a:latin typeface="Arial"/>
            </a:endParaRPr>
          </a:p>
        </p:txBody>
      </p:sp>
      <p:sp>
        <p:nvSpPr>
          <p:cNvPr id="189" name="CustomShape 57"/>
          <p:cNvSpPr/>
          <p:nvPr/>
        </p:nvSpPr>
        <p:spPr>
          <a:xfrm>
            <a:off x="2048768" y="2831221"/>
            <a:ext cx="2037600" cy="3931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ctr"/>
          <a:lstStyle/>
          <a:p>
            <a:pPr algn="ctr">
              <a:spcBef>
                <a:spcPts val="451"/>
              </a:spcBef>
            </a:pPr>
            <a:r>
              <a:rPr lang="en-US" spc="-1">
                <a:solidFill>
                  <a:srgbClr val="000000"/>
                </a:solidFill>
                <a:uFill>
                  <a:solidFill>
                    <a:srgbClr val="FFFFFF"/>
                  </a:solidFill>
                </a:uFill>
                <a:latin typeface="Calibri"/>
                <a:ea typeface="DejaVu Sans"/>
              </a:rPr>
              <a:t>Lamp Power</a:t>
            </a:r>
            <a:endParaRPr lang="en-US" spc="-1">
              <a:solidFill>
                <a:srgbClr val="000000"/>
              </a:solidFill>
              <a:uFill>
                <a:solidFill>
                  <a:srgbClr val="FFFFFF"/>
                </a:solidFill>
              </a:uFill>
              <a:latin typeface="Arial"/>
            </a:endParaRPr>
          </a:p>
        </p:txBody>
      </p:sp>
      <p:sp>
        <p:nvSpPr>
          <p:cNvPr id="190" name="Line 58"/>
          <p:cNvSpPr/>
          <p:nvPr/>
        </p:nvSpPr>
        <p:spPr>
          <a:xfrm>
            <a:off x="7543560" y="1699657"/>
            <a:ext cx="8153640" cy="1440"/>
          </a:xfrm>
          <a:prstGeom prst="line">
            <a:avLst/>
          </a:prstGeom>
          <a:ln w="28440">
            <a:noFill/>
          </a:ln>
        </p:spPr>
        <p:style>
          <a:lnRef idx="0">
            <a:scrgbClr r="0" g="0" b="0"/>
          </a:lnRef>
          <a:fillRef idx="0">
            <a:scrgbClr r="0" g="0" b="0"/>
          </a:fillRef>
          <a:effectRef idx="0">
            <a:scrgbClr r="0" g="0" b="0"/>
          </a:effectRef>
          <a:fontRef idx="minor"/>
        </p:style>
      </p:sp>
      <p:sp>
        <p:nvSpPr>
          <p:cNvPr id="191" name="Line 59"/>
          <p:cNvSpPr/>
          <p:nvPr/>
        </p:nvSpPr>
        <p:spPr>
          <a:xfrm>
            <a:off x="2041456" y="3315241"/>
            <a:ext cx="8153640" cy="1440"/>
          </a:xfrm>
          <a:prstGeom prst="line">
            <a:avLst/>
          </a:prstGeom>
          <a:ln w="12600">
            <a:noFill/>
          </a:ln>
        </p:spPr>
        <p:style>
          <a:lnRef idx="0">
            <a:scrgbClr r="0" g="0" b="0"/>
          </a:lnRef>
          <a:fillRef idx="0">
            <a:scrgbClr r="0" g="0" b="0"/>
          </a:fillRef>
          <a:effectRef idx="0">
            <a:scrgbClr r="0" g="0" b="0"/>
          </a:effectRef>
          <a:fontRef idx="minor"/>
        </p:style>
      </p:sp>
      <p:sp>
        <p:nvSpPr>
          <p:cNvPr id="192" name="Line 60"/>
          <p:cNvSpPr/>
          <p:nvPr/>
        </p:nvSpPr>
        <p:spPr>
          <a:xfrm>
            <a:off x="2041456" y="3711241"/>
            <a:ext cx="8153640" cy="1440"/>
          </a:xfrm>
          <a:prstGeom prst="line">
            <a:avLst/>
          </a:prstGeom>
          <a:ln w="12600">
            <a:noFill/>
          </a:ln>
        </p:spPr>
        <p:style>
          <a:lnRef idx="0">
            <a:scrgbClr r="0" g="0" b="0"/>
          </a:lnRef>
          <a:fillRef idx="0">
            <a:scrgbClr r="0" g="0" b="0"/>
          </a:fillRef>
          <a:effectRef idx="0">
            <a:scrgbClr r="0" g="0" b="0"/>
          </a:effectRef>
          <a:fontRef idx="minor"/>
        </p:style>
      </p:sp>
      <p:sp>
        <p:nvSpPr>
          <p:cNvPr id="193" name="Line 61"/>
          <p:cNvSpPr/>
          <p:nvPr/>
        </p:nvSpPr>
        <p:spPr>
          <a:xfrm>
            <a:off x="2041456" y="4926601"/>
            <a:ext cx="8153640" cy="1440"/>
          </a:xfrm>
          <a:prstGeom prst="line">
            <a:avLst/>
          </a:prstGeom>
          <a:ln w="12600">
            <a:noFill/>
          </a:ln>
        </p:spPr>
        <p:style>
          <a:lnRef idx="0">
            <a:scrgbClr r="0" g="0" b="0"/>
          </a:lnRef>
          <a:fillRef idx="0">
            <a:scrgbClr r="0" g="0" b="0"/>
          </a:fillRef>
          <a:effectRef idx="0">
            <a:scrgbClr r="0" g="0" b="0"/>
          </a:effectRef>
          <a:fontRef idx="minor"/>
        </p:style>
      </p:sp>
      <p:sp>
        <p:nvSpPr>
          <p:cNvPr id="194" name="Line 62"/>
          <p:cNvSpPr/>
          <p:nvPr/>
        </p:nvSpPr>
        <p:spPr>
          <a:xfrm>
            <a:off x="2041456" y="6143401"/>
            <a:ext cx="8153640" cy="1440"/>
          </a:xfrm>
          <a:prstGeom prst="line">
            <a:avLst/>
          </a:prstGeom>
          <a:ln w="28440">
            <a:noFill/>
          </a:ln>
        </p:spPr>
        <p:style>
          <a:lnRef idx="0">
            <a:scrgbClr r="0" g="0" b="0"/>
          </a:lnRef>
          <a:fillRef idx="0">
            <a:scrgbClr r="0" g="0" b="0"/>
          </a:fillRef>
          <a:effectRef idx="0">
            <a:scrgbClr r="0" g="0" b="0"/>
          </a:effectRef>
          <a:fontRef idx="minor"/>
        </p:style>
      </p:sp>
      <p:sp>
        <p:nvSpPr>
          <p:cNvPr id="195" name="Line 63"/>
          <p:cNvSpPr/>
          <p:nvPr/>
        </p:nvSpPr>
        <p:spPr>
          <a:xfrm>
            <a:off x="2041456" y="2920681"/>
            <a:ext cx="1440" cy="3222720"/>
          </a:xfrm>
          <a:prstGeom prst="line">
            <a:avLst/>
          </a:prstGeom>
          <a:ln w="28440">
            <a:noFill/>
          </a:ln>
        </p:spPr>
        <p:style>
          <a:lnRef idx="0">
            <a:scrgbClr r="0" g="0" b="0"/>
          </a:lnRef>
          <a:fillRef idx="0">
            <a:scrgbClr r="0" g="0" b="0"/>
          </a:fillRef>
          <a:effectRef idx="0">
            <a:scrgbClr r="0" g="0" b="0"/>
          </a:effectRef>
          <a:fontRef idx="minor"/>
        </p:style>
      </p:sp>
      <p:sp>
        <p:nvSpPr>
          <p:cNvPr id="196" name="Line 64"/>
          <p:cNvSpPr/>
          <p:nvPr/>
        </p:nvSpPr>
        <p:spPr>
          <a:xfrm>
            <a:off x="4080856" y="2920681"/>
            <a:ext cx="1440" cy="3222720"/>
          </a:xfrm>
          <a:prstGeom prst="line">
            <a:avLst/>
          </a:prstGeom>
          <a:ln w="12600">
            <a:noFill/>
          </a:ln>
        </p:spPr>
        <p:style>
          <a:lnRef idx="0">
            <a:scrgbClr r="0" g="0" b="0"/>
          </a:lnRef>
          <a:fillRef idx="0">
            <a:scrgbClr r="0" g="0" b="0"/>
          </a:fillRef>
          <a:effectRef idx="0">
            <a:scrgbClr r="0" g="0" b="0"/>
          </a:effectRef>
          <a:fontRef idx="minor"/>
        </p:style>
      </p:sp>
      <p:sp>
        <p:nvSpPr>
          <p:cNvPr id="197" name="Line 65"/>
          <p:cNvSpPr/>
          <p:nvPr/>
        </p:nvSpPr>
        <p:spPr>
          <a:xfrm>
            <a:off x="8157496" y="2920681"/>
            <a:ext cx="1440" cy="3222720"/>
          </a:xfrm>
          <a:prstGeom prst="line">
            <a:avLst/>
          </a:prstGeom>
          <a:ln w="12600">
            <a:noFill/>
          </a:ln>
        </p:spPr>
        <p:style>
          <a:lnRef idx="0">
            <a:scrgbClr r="0" g="0" b="0"/>
          </a:lnRef>
          <a:fillRef idx="0">
            <a:scrgbClr r="0" g="0" b="0"/>
          </a:fillRef>
          <a:effectRef idx="0">
            <a:scrgbClr r="0" g="0" b="0"/>
          </a:effectRef>
          <a:fontRef idx="minor"/>
        </p:style>
      </p:sp>
      <p:sp>
        <p:nvSpPr>
          <p:cNvPr id="198" name="Line 66"/>
          <p:cNvSpPr/>
          <p:nvPr/>
        </p:nvSpPr>
        <p:spPr>
          <a:xfrm>
            <a:off x="10195096" y="2920681"/>
            <a:ext cx="1440" cy="3222720"/>
          </a:xfrm>
          <a:prstGeom prst="line">
            <a:avLst/>
          </a:prstGeom>
          <a:ln w="28440">
            <a:noFill/>
          </a:ln>
        </p:spPr>
        <p:style>
          <a:lnRef idx="0">
            <a:scrgbClr r="0" g="0" b="0"/>
          </a:lnRef>
          <a:fillRef idx="0">
            <a:scrgbClr r="0" g="0" b="0"/>
          </a:fillRef>
          <a:effectRef idx="0">
            <a:scrgbClr r="0" g="0" b="0"/>
          </a:effectRef>
          <a:fontRef idx="minor"/>
        </p:style>
      </p:sp>
      <p:sp>
        <p:nvSpPr>
          <p:cNvPr id="199" name="Line 67"/>
          <p:cNvSpPr/>
          <p:nvPr/>
        </p:nvSpPr>
        <p:spPr>
          <a:xfrm>
            <a:off x="3060976" y="3711241"/>
            <a:ext cx="1440" cy="2432160"/>
          </a:xfrm>
          <a:prstGeom prst="line">
            <a:avLst/>
          </a:prstGeom>
          <a:ln w="12600">
            <a:noFill/>
          </a:ln>
        </p:spPr>
        <p:style>
          <a:lnRef idx="0">
            <a:scrgbClr r="0" g="0" b="0"/>
          </a:lnRef>
          <a:fillRef idx="0">
            <a:scrgbClr r="0" g="0" b="0"/>
          </a:fillRef>
          <a:effectRef idx="0">
            <a:scrgbClr r="0" g="0" b="0"/>
          </a:effectRef>
          <a:fontRef idx="minor"/>
        </p:style>
      </p:sp>
      <p:sp>
        <p:nvSpPr>
          <p:cNvPr id="200" name="Line 68"/>
          <p:cNvSpPr/>
          <p:nvPr/>
        </p:nvSpPr>
        <p:spPr>
          <a:xfrm>
            <a:off x="3060976" y="4105801"/>
            <a:ext cx="7134120" cy="1440"/>
          </a:xfrm>
          <a:prstGeom prst="line">
            <a:avLst/>
          </a:prstGeom>
          <a:ln w="12600">
            <a:noFill/>
          </a:ln>
        </p:spPr>
        <p:style>
          <a:lnRef idx="0">
            <a:scrgbClr r="0" g="0" b="0"/>
          </a:lnRef>
          <a:fillRef idx="0">
            <a:scrgbClr r="0" g="0" b="0"/>
          </a:fillRef>
          <a:effectRef idx="0">
            <a:scrgbClr r="0" g="0" b="0"/>
          </a:effectRef>
          <a:fontRef idx="minor"/>
        </p:style>
      </p:sp>
      <p:sp>
        <p:nvSpPr>
          <p:cNvPr id="201" name="Line 69"/>
          <p:cNvSpPr/>
          <p:nvPr/>
        </p:nvSpPr>
        <p:spPr>
          <a:xfrm>
            <a:off x="3070560" y="4461544"/>
            <a:ext cx="7134120" cy="1440"/>
          </a:xfrm>
          <a:prstGeom prst="line">
            <a:avLst/>
          </a:prstGeom>
          <a:ln w="12600">
            <a:noFill/>
          </a:ln>
        </p:spPr>
        <p:style>
          <a:lnRef idx="0">
            <a:scrgbClr r="0" g="0" b="0"/>
          </a:lnRef>
          <a:fillRef idx="0">
            <a:scrgbClr r="0" g="0" b="0"/>
          </a:fillRef>
          <a:effectRef idx="0">
            <a:scrgbClr r="0" g="0" b="0"/>
          </a:effectRef>
          <a:fontRef idx="minor"/>
        </p:style>
      </p:sp>
      <p:sp>
        <p:nvSpPr>
          <p:cNvPr id="202" name="Line 70"/>
          <p:cNvSpPr/>
          <p:nvPr/>
        </p:nvSpPr>
        <p:spPr>
          <a:xfrm>
            <a:off x="3060976" y="5322601"/>
            <a:ext cx="7134120" cy="1440"/>
          </a:xfrm>
          <a:prstGeom prst="line">
            <a:avLst/>
          </a:prstGeom>
          <a:ln w="12600">
            <a:noFill/>
          </a:ln>
        </p:spPr>
        <p:style>
          <a:lnRef idx="0">
            <a:scrgbClr r="0" g="0" b="0"/>
          </a:lnRef>
          <a:fillRef idx="0">
            <a:scrgbClr r="0" g="0" b="0"/>
          </a:fillRef>
          <a:effectRef idx="0">
            <a:scrgbClr r="0" g="0" b="0"/>
          </a:effectRef>
          <a:fontRef idx="minor"/>
        </p:style>
      </p:sp>
      <p:sp>
        <p:nvSpPr>
          <p:cNvPr id="203" name="Line 71"/>
          <p:cNvSpPr/>
          <p:nvPr/>
        </p:nvSpPr>
        <p:spPr>
          <a:xfrm>
            <a:off x="3060976" y="5717161"/>
            <a:ext cx="7134120" cy="1440"/>
          </a:xfrm>
          <a:prstGeom prst="line">
            <a:avLst/>
          </a:prstGeom>
          <a:ln w="12600">
            <a:noFill/>
          </a:ln>
        </p:spPr>
        <p:style>
          <a:lnRef idx="0">
            <a:scrgbClr r="0" g="0" b="0"/>
          </a:lnRef>
          <a:fillRef idx="0">
            <a:scrgbClr r="0" g="0" b="0"/>
          </a:fillRef>
          <a:effectRef idx="0">
            <a:scrgbClr r="0" g="0" b="0"/>
          </a:effectRef>
          <a:fontRef idx="minor"/>
        </p:style>
      </p:sp>
      <p:sp>
        <p:nvSpPr>
          <p:cNvPr id="204" name="Line 72"/>
          <p:cNvSpPr/>
          <p:nvPr/>
        </p:nvSpPr>
        <p:spPr>
          <a:xfrm>
            <a:off x="5098936" y="3315241"/>
            <a:ext cx="1440" cy="2826720"/>
          </a:xfrm>
          <a:prstGeom prst="line">
            <a:avLst/>
          </a:prstGeom>
          <a:ln w="12600">
            <a:noFill/>
          </a:ln>
        </p:spPr>
        <p:style>
          <a:lnRef idx="0">
            <a:scrgbClr r="0" g="0" b="0"/>
          </a:lnRef>
          <a:fillRef idx="0">
            <a:scrgbClr r="0" g="0" b="0"/>
          </a:fillRef>
          <a:effectRef idx="0">
            <a:scrgbClr r="0" g="0" b="0"/>
          </a:effectRef>
          <a:fontRef idx="minor"/>
        </p:style>
      </p:sp>
      <p:sp>
        <p:nvSpPr>
          <p:cNvPr id="205" name="Line 73"/>
          <p:cNvSpPr/>
          <p:nvPr/>
        </p:nvSpPr>
        <p:spPr>
          <a:xfrm>
            <a:off x="6118456" y="3315241"/>
            <a:ext cx="1440" cy="2826720"/>
          </a:xfrm>
          <a:prstGeom prst="line">
            <a:avLst/>
          </a:prstGeom>
          <a:ln w="12600">
            <a:noFill/>
          </a:ln>
        </p:spPr>
        <p:style>
          <a:lnRef idx="0">
            <a:scrgbClr r="0" g="0" b="0"/>
          </a:lnRef>
          <a:fillRef idx="0">
            <a:scrgbClr r="0" g="0" b="0"/>
          </a:fillRef>
          <a:effectRef idx="0">
            <a:scrgbClr r="0" g="0" b="0"/>
          </a:effectRef>
          <a:fontRef idx="minor"/>
        </p:style>
      </p:sp>
      <p:sp>
        <p:nvSpPr>
          <p:cNvPr id="206" name="Line 74"/>
          <p:cNvSpPr/>
          <p:nvPr/>
        </p:nvSpPr>
        <p:spPr>
          <a:xfrm>
            <a:off x="7137976" y="3315241"/>
            <a:ext cx="1440" cy="2826720"/>
          </a:xfrm>
          <a:prstGeom prst="line">
            <a:avLst/>
          </a:prstGeom>
          <a:ln w="12600">
            <a:noFill/>
          </a:ln>
        </p:spPr>
        <p:style>
          <a:lnRef idx="0">
            <a:scrgbClr r="0" g="0" b="0"/>
          </a:lnRef>
          <a:fillRef idx="0">
            <a:scrgbClr r="0" g="0" b="0"/>
          </a:fillRef>
          <a:effectRef idx="0">
            <a:scrgbClr r="0" g="0" b="0"/>
          </a:effectRef>
          <a:fontRef idx="minor"/>
        </p:style>
      </p:sp>
      <p:sp>
        <p:nvSpPr>
          <p:cNvPr id="207" name="Line 75"/>
          <p:cNvSpPr/>
          <p:nvPr/>
        </p:nvSpPr>
        <p:spPr>
          <a:xfrm>
            <a:off x="9175576" y="3315241"/>
            <a:ext cx="1440" cy="2826720"/>
          </a:xfrm>
          <a:prstGeom prst="line">
            <a:avLst/>
          </a:prstGeom>
          <a:ln w="12600">
            <a:noFill/>
          </a:ln>
        </p:spPr>
        <p:style>
          <a:lnRef idx="0">
            <a:scrgbClr r="0" g="0" b="0"/>
          </a:lnRef>
          <a:fillRef idx="0">
            <a:scrgbClr r="0" g="0" b="0"/>
          </a:fillRef>
          <a:effectRef idx="0">
            <a:scrgbClr r="0" g="0" b="0"/>
          </a:effectRef>
          <a:fontRef idx="minor"/>
        </p:style>
      </p:sp>
      <p:sp>
        <p:nvSpPr>
          <p:cNvPr id="208" name="CustomShape 76"/>
          <p:cNvSpPr/>
          <p:nvPr/>
        </p:nvSpPr>
        <p:spPr>
          <a:xfrm>
            <a:off x="9654879" y="6411361"/>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b="1" spc="-1">
                <a:solidFill>
                  <a:srgbClr val="0000CC"/>
                </a:solidFill>
                <a:uFill>
                  <a:solidFill>
                    <a:srgbClr val="FFFFFF"/>
                  </a:solidFill>
                </a:uFill>
                <a:latin typeface="Calibri"/>
                <a:ea typeface="DejaVu Sans"/>
              </a:rPr>
              <a:t>Page </a:t>
            </a:r>
            <a:fld id="{E550A86C-D8AD-4BDF-B0E8-72EDF02BF40D}" type="slidenum">
              <a:rPr lang="en-US" sz="1200" b="1" spc="-1">
                <a:solidFill>
                  <a:srgbClr val="0000CC"/>
                </a:solidFill>
                <a:uFill>
                  <a:solidFill>
                    <a:srgbClr val="FFFFFF"/>
                  </a:solidFill>
                </a:uFill>
                <a:latin typeface="Calibri"/>
                <a:ea typeface="DejaVu Sans"/>
              </a:rPr>
              <a:t>20</a:t>
            </a:fld>
            <a:endParaRPr lang="en-US" sz="1200"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1981200" y="76320"/>
            <a:ext cx="8226720" cy="11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3000"/>
              </a:lnSpc>
            </a:pPr>
            <a:r>
              <a:rPr lang="en-US" sz="3200" b="1" spc="-1">
                <a:solidFill>
                  <a:srgbClr val="4848B9"/>
                </a:solidFill>
                <a:uFill>
                  <a:solidFill>
                    <a:srgbClr val="FFFFFF"/>
                  </a:solidFill>
                </a:uFill>
                <a:latin typeface="+mj-lt"/>
                <a:ea typeface="DejaVu Sans"/>
              </a:rPr>
              <a:t>Terra CP/FP Reset</a:t>
            </a:r>
            <a:endParaRPr lang="en-US" sz="3200" b="1" spc="-1">
              <a:solidFill>
                <a:srgbClr val="4848B9"/>
              </a:solidFill>
              <a:highlight>
                <a:srgbClr val="FFFF00"/>
              </a:highlight>
              <a:uFill>
                <a:solidFill>
                  <a:srgbClr val="FFFFFF"/>
                </a:solidFill>
              </a:uFill>
              <a:latin typeface="+mj-lt"/>
              <a:cs typeface="Calibri"/>
            </a:endParaRPr>
          </a:p>
        </p:txBody>
      </p:sp>
      <p:sp>
        <p:nvSpPr>
          <p:cNvPr id="215" name="CustomShape 2"/>
          <p:cNvSpPr/>
          <p:nvPr/>
        </p:nvSpPr>
        <p:spPr>
          <a:xfrm>
            <a:off x="1938360" y="1295280"/>
            <a:ext cx="8085240" cy="4799160"/>
          </a:xfrm>
          <a:prstGeom prst="rect">
            <a:avLst/>
          </a:prstGeom>
          <a:noFill/>
          <a:ln>
            <a:noFill/>
          </a:ln>
        </p:spPr>
        <p:style>
          <a:lnRef idx="0">
            <a:scrgbClr r="0" g="0" b="0"/>
          </a:lnRef>
          <a:fillRef idx="0">
            <a:scrgbClr r="0" g="0" b="0"/>
          </a:fillRef>
          <a:effectRef idx="0">
            <a:scrgbClr r="0" g="0" b="0"/>
          </a:effectRef>
          <a:fontRef idx="minor"/>
        </p:style>
      </p:sp>
      <p:sp>
        <p:nvSpPr>
          <p:cNvPr id="216" name="CustomShape 3"/>
          <p:cNvSpPr/>
          <p:nvPr/>
        </p:nvSpPr>
        <p:spPr>
          <a:xfrm>
            <a:off x="9448800" y="6305748"/>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b="1" spc="-1">
                <a:solidFill>
                  <a:srgbClr val="0000CC"/>
                </a:solidFill>
                <a:uFill>
                  <a:solidFill>
                    <a:srgbClr val="FFFFFF"/>
                  </a:solidFill>
                </a:uFill>
                <a:latin typeface="Calibri"/>
                <a:ea typeface="DejaVu Sans"/>
              </a:rPr>
              <a:t>Page </a:t>
            </a:r>
            <a:fld id="{D3145329-9743-4B2F-B5BA-6E0753FB4294}" type="slidenum">
              <a:rPr lang="en-US" sz="1200" b="1" spc="-1">
                <a:solidFill>
                  <a:srgbClr val="0000CC"/>
                </a:solidFill>
                <a:uFill>
                  <a:solidFill>
                    <a:srgbClr val="FFFFFF"/>
                  </a:solidFill>
                </a:uFill>
                <a:latin typeface="Calibri"/>
                <a:ea typeface="DejaVu Sans"/>
              </a:rPr>
              <a:t>21</a:t>
            </a:fld>
            <a:endParaRPr lang="en-US" sz="1200" spc="-1">
              <a:solidFill>
                <a:srgbClr val="000000"/>
              </a:solidFill>
              <a:uFill>
                <a:solidFill>
                  <a:srgbClr val="FFFFFF"/>
                </a:solidFill>
              </a:uFill>
              <a:latin typeface="Arial"/>
            </a:endParaRPr>
          </a:p>
        </p:txBody>
      </p:sp>
      <p:sp>
        <p:nvSpPr>
          <p:cNvPr id="2" name="TextBox 1">
            <a:extLst>
              <a:ext uri="{FF2B5EF4-FFF2-40B4-BE49-F238E27FC236}">
                <a16:creationId xmlns:a16="http://schemas.microsoft.com/office/drawing/2014/main" id="{F6774919-8644-47F5-AA7E-6ED41ECBF5B8}"/>
              </a:ext>
            </a:extLst>
          </p:cNvPr>
          <p:cNvSpPr txBox="1"/>
          <p:nvPr/>
        </p:nvSpPr>
        <p:spPr>
          <a:xfrm>
            <a:off x="990600" y="1388454"/>
            <a:ext cx="10058400" cy="3807196"/>
          </a:xfrm>
          <a:prstGeom prst="rect">
            <a:avLst/>
          </a:prstGeom>
          <a:noFill/>
        </p:spPr>
        <p:txBody>
          <a:bodyPr wrap="square" lIns="91440" tIns="45720" rIns="91440" bIns="45720" rtlCol="0" anchor="t">
            <a:spAutoFit/>
          </a:bodyPr>
          <a:lstStyle/>
          <a:p>
            <a:pPr marL="347345" indent="-346075">
              <a:lnSpc>
                <a:spcPct val="87000"/>
              </a:lnSpc>
              <a:spcBef>
                <a:spcPts val="1200"/>
              </a:spcBef>
              <a:buClr>
                <a:srgbClr val="000000"/>
              </a:buClr>
              <a:buSzPct val="45000"/>
              <a:buFont typeface="Wingdings" charset="2"/>
              <a:buChar char=""/>
            </a:pPr>
            <a:r>
              <a:rPr lang="en-US" sz="2000" spc="-1">
                <a:solidFill>
                  <a:srgbClr val="000000"/>
                </a:solidFill>
                <a:uFill>
                  <a:solidFill>
                    <a:srgbClr val="FFFFFF"/>
                  </a:solidFill>
                </a:uFill>
                <a:latin typeface="Calibri"/>
                <a:cs typeface="Calibri"/>
              </a:rPr>
              <a:t>An on-orbit anomaly occurred on 3/15/22 (2022/074) at 08:54, causing the Terra MODIS format processor (FP) and  command processor (CP) to reset and send MODIS to Standby Mode.</a:t>
            </a:r>
          </a:p>
          <a:p>
            <a:pPr marL="347345" indent="-346075">
              <a:lnSpc>
                <a:spcPct val="87000"/>
              </a:lnSpc>
              <a:spcBef>
                <a:spcPts val="1200"/>
              </a:spcBef>
              <a:buClr>
                <a:srgbClr val="000000"/>
              </a:buClr>
              <a:buSzPct val="45000"/>
              <a:buFont typeface="Wingdings" charset="2"/>
              <a:buChar char=""/>
            </a:pPr>
            <a:r>
              <a:rPr lang="en-US" sz="2000" spc="-1">
                <a:solidFill>
                  <a:srgbClr val="000000"/>
                </a:solidFill>
                <a:uFill>
                  <a:solidFill>
                    <a:srgbClr val="FFFFFF"/>
                  </a:solidFill>
                </a:uFill>
                <a:latin typeface="Calibri"/>
                <a:cs typeface="Calibri"/>
              </a:rPr>
              <a:t>No indication from MODIS telemetry on what caused the reset. The reset information showed an </a:t>
            </a:r>
            <a:r>
              <a:rPr lang="en-US" sz="2000" spc="-1" err="1">
                <a:solidFill>
                  <a:srgbClr val="000000"/>
                </a:solidFill>
                <a:uFill>
                  <a:solidFill>
                    <a:srgbClr val="FFFFFF"/>
                  </a:solidFill>
                </a:uFill>
                <a:latin typeface="Calibri"/>
                <a:cs typeface="Calibri"/>
              </a:rPr>
              <a:t>Auxil_Reset</a:t>
            </a:r>
            <a:r>
              <a:rPr lang="en-US" sz="2000" spc="-1">
                <a:solidFill>
                  <a:srgbClr val="000000"/>
                </a:solidFill>
                <a:uFill>
                  <a:solidFill>
                    <a:srgbClr val="FFFFFF"/>
                  </a:solidFill>
                </a:uFill>
                <a:latin typeface="Calibri"/>
                <a:cs typeface="Calibri"/>
              </a:rPr>
              <a:t>, which is only used during hardware testing. </a:t>
            </a:r>
          </a:p>
          <a:p>
            <a:pPr marL="347345" indent="-346075">
              <a:lnSpc>
                <a:spcPct val="87000"/>
              </a:lnSpc>
              <a:spcBef>
                <a:spcPts val="1200"/>
              </a:spcBef>
              <a:buClr>
                <a:srgbClr val="000000"/>
              </a:buClr>
              <a:buSzPct val="45000"/>
              <a:buFont typeface="Wingdings" charset="2"/>
              <a:buChar char=""/>
            </a:pPr>
            <a:r>
              <a:rPr lang="en-US" sz="2000" spc="-1">
                <a:solidFill>
                  <a:srgbClr val="000000"/>
                </a:solidFill>
                <a:uFill>
                  <a:solidFill>
                    <a:srgbClr val="FFFFFF"/>
                  </a:solidFill>
                </a:uFill>
                <a:latin typeface="Calibri"/>
                <a:cs typeface="Calibri"/>
              </a:rPr>
              <a:t>Because the CP and FR reset, MODIS IOT needed to send commands to bring MODIS back to nominal Science configuration in addition to re-uploading all CP and FP patches which were in place before the resets. </a:t>
            </a:r>
          </a:p>
          <a:p>
            <a:pPr marL="347345" indent="-346075">
              <a:lnSpc>
                <a:spcPct val="87000"/>
              </a:lnSpc>
              <a:spcBef>
                <a:spcPts val="1200"/>
              </a:spcBef>
              <a:buClr>
                <a:srgbClr val="000000"/>
              </a:buClr>
              <a:buSzPct val="45000"/>
              <a:buFont typeface="Wingdings" charset="2"/>
              <a:buChar char=""/>
            </a:pPr>
            <a:r>
              <a:rPr lang="en-US" sz="2000" spc="-1">
                <a:solidFill>
                  <a:srgbClr val="000000"/>
                </a:solidFill>
                <a:uFill>
                  <a:solidFill>
                    <a:srgbClr val="FFFFFF"/>
                  </a:solidFill>
                </a:uFill>
                <a:latin typeface="Calibri"/>
                <a:cs typeface="Calibri"/>
              </a:rPr>
              <a:t>Due to the large number of patches, those that were deemed important for instrument safety were executed on 3/15/22 and those important for science continuity were executed on 3/16/22. </a:t>
            </a:r>
          </a:p>
          <a:p>
            <a:pPr marL="347345" indent="-346075">
              <a:buClr>
                <a:srgbClr val="000000"/>
              </a:buClr>
              <a:buSzPct val="45000"/>
              <a:buFont typeface="Wingdings" charset="2"/>
              <a:buChar char=""/>
            </a:pPr>
            <a:endParaRPr lang="en-US" sz="2000" spc="-1">
              <a:solidFill>
                <a:srgbClr val="000000"/>
              </a:solidFill>
              <a:uFill>
                <a:solidFill>
                  <a:srgbClr val="FFFFFF"/>
                </a:solidFill>
              </a:uFill>
              <a:latin typeface="Calibri"/>
              <a:cs typeface="Calibri"/>
            </a:endParaRPr>
          </a:p>
        </p:txBody>
      </p:sp>
    </p:spTree>
    <p:extLst>
      <p:ext uri="{BB962C8B-B14F-4D97-AF65-F5344CB8AC3E}">
        <p14:creationId xmlns:p14="http://schemas.microsoft.com/office/powerpoint/2010/main" val="304807285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1981200" y="76320"/>
            <a:ext cx="8226720" cy="11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3000"/>
              </a:lnSpc>
            </a:pPr>
            <a:r>
              <a:rPr lang="en-US" sz="3200" b="1" spc="-1">
                <a:solidFill>
                  <a:srgbClr val="4848B9"/>
                </a:solidFill>
                <a:uFill>
                  <a:solidFill>
                    <a:srgbClr val="FFFFFF"/>
                  </a:solidFill>
                </a:uFill>
                <a:latin typeface="+mj-lt"/>
                <a:ea typeface="DejaVu Sans"/>
              </a:rPr>
              <a:t>Terra Constellation Exit Maneuvers - Doors</a:t>
            </a:r>
            <a:r>
              <a:rPr lang="en-US" sz="3200" b="1" spc="-1">
                <a:solidFill>
                  <a:srgbClr val="4848B9"/>
                </a:solidFill>
                <a:uFill>
                  <a:solidFill>
                    <a:srgbClr val="FFFFFF"/>
                  </a:solidFill>
                </a:uFill>
                <a:latin typeface="+mj-lt"/>
              </a:rPr>
              <a:t> </a:t>
            </a:r>
          </a:p>
        </p:txBody>
      </p:sp>
      <p:sp>
        <p:nvSpPr>
          <p:cNvPr id="337" name="CustomShape 2"/>
          <p:cNvSpPr/>
          <p:nvPr/>
        </p:nvSpPr>
        <p:spPr>
          <a:xfrm>
            <a:off x="9525000" y="6418080"/>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algn="r">
              <a:lnSpc>
                <a:spcPct val="100000"/>
              </a:lnSpc>
            </a:pPr>
            <a:r>
              <a:rPr lang="en-US" sz="1200" b="1" spc="-1">
                <a:solidFill>
                  <a:srgbClr val="0000CC"/>
                </a:solidFill>
                <a:uFill>
                  <a:solidFill>
                    <a:srgbClr val="FFFFFF"/>
                  </a:solidFill>
                </a:uFill>
                <a:latin typeface="Calibri"/>
                <a:ea typeface="DejaVu Sans"/>
              </a:rPr>
              <a:t>Page </a:t>
            </a:r>
            <a:fld id="{1111071A-56E9-4D52-9B50-EEE0BE7B6C05}" type="slidenum">
              <a:rPr lang="en-US" sz="1200" b="1" spc="-1" smtClean="0">
                <a:solidFill>
                  <a:srgbClr val="0000CC"/>
                </a:solidFill>
                <a:uFill>
                  <a:solidFill>
                    <a:srgbClr val="FFFFFF"/>
                  </a:solidFill>
                </a:uFill>
                <a:latin typeface="Calibri"/>
                <a:ea typeface="DejaVu Sans"/>
              </a:rPr>
              <a:t>22</a:t>
            </a:fld>
            <a:endParaRPr lang="en-US" sz="1200" spc="-1">
              <a:solidFill>
                <a:srgbClr val="000000"/>
              </a:solidFill>
              <a:uFill>
                <a:solidFill>
                  <a:srgbClr val="FFFFFF"/>
                </a:solidFill>
              </a:uFill>
              <a:latin typeface="Arial"/>
            </a:endParaRPr>
          </a:p>
        </p:txBody>
      </p:sp>
      <p:sp>
        <p:nvSpPr>
          <p:cNvPr id="338" name="CustomShape 3"/>
          <p:cNvSpPr/>
          <p:nvPr/>
        </p:nvSpPr>
        <p:spPr>
          <a:xfrm>
            <a:off x="1066800" y="1219320"/>
            <a:ext cx="10058400" cy="460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marL="342265" indent="-341630">
              <a:lnSpc>
                <a:spcPct val="87000"/>
              </a:lnSpc>
              <a:spcBef>
                <a:spcPts val="1199"/>
              </a:spcBef>
              <a:buClr>
                <a:srgbClr val="000000"/>
              </a:buClr>
              <a:buFont typeface="Times New Roman"/>
              <a:buChar char="•"/>
            </a:pPr>
            <a:endParaRPr lang="en-US" sz="2000">
              <a:latin typeface="Calibri"/>
              <a:cs typeface="Calibri"/>
            </a:endParaRPr>
          </a:p>
        </p:txBody>
      </p:sp>
      <p:sp>
        <p:nvSpPr>
          <p:cNvPr id="4" name="TextBox 3">
            <a:extLst>
              <a:ext uri="{FF2B5EF4-FFF2-40B4-BE49-F238E27FC236}">
                <a16:creationId xmlns:a16="http://schemas.microsoft.com/office/drawing/2014/main" id="{31CE7272-C452-B18E-5D8F-47E77DF92946}"/>
              </a:ext>
            </a:extLst>
          </p:cNvPr>
          <p:cNvSpPr txBox="1"/>
          <p:nvPr/>
        </p:nvSpPr>
        <p:spPr>
          <a:xfrm>
            <a:off x="1065360" y="1180394"/>
            <a:ext cx="10058400" cy="2363852"/>
          </a:xfrm>
          <a:prstGeom prst="rect">
            <a:avLst/>
          </a:prstGeom>
          <a:noFill/>
        </p:spPr>
        <p:txBody>
          <a:bodyPr wrap="square" lIns="91440" tIns="45720" rIns="91440" bIns="45720" rtlCol="0" anchor="t">
            <a:spAutoFit/>
          </a:bodyPr>
          <a:lstStyle/>
          <a:p>
            <a:pPr marL="347345" indent="-346075">
              <a:lnSpc>
                <a:spcPct val="87000"/>
              </a:lnSpc>
              <a:spcBef>
                <a:spcPts val="1200"/>
              </a:spcBef>
              <a:buClr>
                <a:srgbClr val="000000"/>
              </a:buClr>
              <a:buSzPct val="45000"/>
              <a:buFont typeface="Wingdings" charset="2"/>
              <a:buChar char=""/>
            </a:pPr>
            <a:r>
              <a:rPr lang="en-US" spc="-1">
                <a:solidFill>
                  <a:srgbClr val="000000"/>
                </a:solidFill>
                <a:uFill>
                  <a:solidFill>
                    <a:srgbClr val="FFFFFF"/>
                  </a:solidFill>
                </a:uFill>
                <a:latin typeface="Calibri"/>
                <a:cs typeface="Calibri"/>
              </a:rPr>
              <a:t>As part of MODIS pre-CEM operations, the Nadir and SV doors were commanded to be closed at 2022/283 13:04:00.</a:t>
            </a:r>
          </a:p>
          <a:p>
            <a:pPr marL="347345" indent="-346075">
              <a:lnSpc>
                <a:spcPct val="87000"/>
              </a:lnSpc>
              <a:spcBef>
                <a:spcPts val="1200"/>
              </a:spcBef>
              <a:buClr>
                <a:srgbClr val="000000"/>
              </a:buClr>
              <a:buSzPct val="45000"/>
              <a:buFont typeface="Wingdings" charset="2"/>
              <a:buChar char=""/>
            </a:pPr>
            <a:r>
              <a:rPr lang="en-US" spc="-1">
                <a:solidFill>
                  <a:srgbClr val="000000"/>
                </a:solidFill>
                <a:uFill>
                  <a:solidFill>
                    <a:srgbClr val="FFFFFF"/>
                  </a:solidFill>
                </a:uFill>
                <a:latin typeface="Calibri"/>
                <a:cs typeface="Calibri"/>
              </a:rPr>
              <a:t>Both door open switches read NOT_OPEN as the motors began stepping down. The SVD CLOSED switch read CLOSED within 14 seconds of the door step count reaching 0, while the Nadir door CLOSED switch read CLOSED 27 minutes after the door step count reached 0.</a:t>
            </a:r>
          </a:p>
          <a:p>
            <a:pPr marL="347345" indent="-346075">
              <a:lnSpc>
                <a:spcPct val="87000"/>
              </a:lnSpc>
              <a:spcBef>
                <a:spcPts val="1200"/>
              </a:spcBef>
              <a:buClr>
                <a:srgbClr val="000000"/>
              </a:buClr>
              <a:buSzPct val="45000"/>
              <a:buFont typeface="Wingdings" charset="2"/>
              <a:buChar char=""/>
            </a:pPr>
            <a:r>
              <a:rPr lang="en-US" spc="-1">
                <a:solidFill>
                  <a:srgbClr val="000000"/>
                </a:solidFill>
                <a:uFill>
                  <a:solidFill>
                    <a:srgbClr val="FFFFFF"/>
                  </a:solidFill>
                </a:uFill>
                <a:latin typeface="Calibri"/>
                <a:cs typeface="Calibri"/>
              </a:rPr>
              <a:t>During the door closure, the CP registered two events indicating that the SVD and NAD triggers had not been found. MODIS software handled this properly by stepping the doors the set amount. </a:t>
            </a:r>
          </a:p>
          <a:p>
            <a:pPr marL="347345" indent="-346075">
              <a:buClr>
                <a:srgbClr val="000000"/>
              </a:buClr>
              <a:buSzPct val="45000"/>
              <a:buFont typeface="Wingdings" charset="2"/>
              <a:buChar char=""/>
            </a:pPr>
            <a:endParaRPr lang="en-US" spc="-1">
              <a:solidFill>
                <a:srgbClr val="000000"/>
              </a:solidFill>
              <a:uFill>
                <a:solidFill>
                  <a:srgbClr val="FFFFFF"/>
                </a:solidFill>
              </a:uFill>
              <a:latin typeface="Calibri"/>
              <a:cs typeface="Calibri"/>
            </a:endParaRPr>
          </a:p>
        </p:txBody>
      </p:sp>
      <p:pic>
        <p:nvPicPr>
          <p:cNvPr id="7" name="Picture 6" descr="Chart, timeline, bar chart&#10;&#10;Description automatically generated">
            <a:extLst>
              <a:ext uri="{FF2B5EF4-FFF2-40B4-BE49-F238E27FC236}">
                <a16:creationId xmlns:a16="http://schemas.microsoft.com/office/drawing/2014/main" id="{2E505C5E-940B-0E0E-881C-E66984A87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846" y="3370261"/>
            <a:ext cx="5629501" cy="3047819"/>
          </a:xfrm>
          <a:prstGeom prst="rect">
            <a:avLst/>
          </a:prstGeom>
        </p:spPr>
      </p:pic>
      <p:pic>
        <p:nvPicPr>
          <p:cNvPr id="9" name="Picture 8" descr="Timeline&#10;&#10;Description automatically generated">
            <a:extLst>
              <a:ext uri="{FF2B5EF4-FFF2-40B4-BE49-F238E27FC236}">
                <a16:creationId xmlns:a16="http://schemas.microsoft.com/office/drawing/2014/main" id="{0AD4A767-14EB-3706-8772-F7EFD4C34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822" y="3370261"/>
            <a:ext cx="5671334" cy="3047819"/>
          </a:xfrm>
          <a:prstGeom prst="rect">
            <a:avLst/>
          </a:prstGeom>
        </p:spPr>
      </p:pic>
    </p:spTree>
    <p:extLst>
      <p:ext uri="{BB962C8B-B14F-4D97-AF65-F5344CB8AC3E}">
        <p14:creationId xmlns:p14="http://schemas.microsoft.com/office/powerpoint/2010/main" val="154181813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1981200" y="76320"/>
            <a:ext cx="8226720" cy="11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3000"/>
              </a:lnSpc>
            </a:pPr>
            <a:r>
              <a:rPr lang="en-US" sz="3200" b="1" spc="-1">
                <a:solidFill>
                  <a:srgbClr val="4848B9"/>
                </a:solidFill>
                <a:uFill>
                  <a:solidFill>
                    <a:srgbClr val="FFFFFF"/>
                  </a:solidFill>
                </a:uFill>
                <a:latin typeface="+mj-lt"/>
                <a:ea typeface="DejaVu Sans"/>
              </a:rPr>
              <a:t>Terra Constellation Exit Maneuvers - Doors</a:t>
            </a:r>
            <a:r>
              <a:rPr lang="en-US" sz="3200" b="1" spc="-1">
                <a:solidFill>
                  <a:srgbClr val="4848B9"/>
                </a:solidFill>
                <a:uFill>
                  <a:solidFill>
                    <a:srgbClr val="FFFFFF"/>
                  </a:solidFill>
                </a:uFill>
                <a:latin typeface="+mj-lt"/>
              </a:rPr>
              <a:t> </a:t>
            </a:r>
          </a:p>
        </p:txBody>
      </p:sp>
      <p:sp>
        <p:nvSpPr>
          <p:cNvPr id="337" name="CustomShape 2"/>
          <p:cNvSpPr/>
          <p:nvPr/>
        </p:nvSpPr>
        <p:spPr>
          <a:xfrm>
            <a:off x="9525000" y="6418080"/>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algn="r">
              <a:lnSpc>
                <a:spcPct val="100000"/>
              </a:lnSpc>
            </a:pPr>
            <a:r>
              <a:rPr lang="en-US" sz="1200" b="1" spc="-1">
                <a:solidFill>
                  <a:srgbClr val="0000CC"/>
                </a:solidFill>
                <a:uFill>
                  <a:solidFill>
                    <a:srgbClr val="FFFFFF"/>
                  </a:solidFill>
                </a:uFill>
                <a:latin typeface="Calibri"/>
                <a:ea typeface="DejaVu Sans"/>
              </a:rPr>
              <a:t>Page </a:t>
            </a:r>
            <a:fld id="{1111071A-56E9-4D52-9B50-EEE0BE7B6C05}" type="slidenum">
              <a:rPr lang="en-US" sz="1200" b="1" spc="-1" smtClean="0">
                <a:solidFill>
                  <a:srgbClr val="0000CC"/>
                </a:solidFill>
                <a:uFill>
                  <a:solidFill>
                    <a:srgbClr val="FFFFFF"/>
                  </a:solidFill>
                </a:uFill>
                <a:latin typeface="Calibri"/>
                <a:ea typeface="DejaVu Sans"/>
              </a:rPr>
              <a:t>23</a:t>
            </a:fld>
            <a:endParaRPr lang="en-US" sz="1200" spc="-1">
              <a:solidFill>
                <a:srgbClr val="000000"/>
              </a:solidFill>
              <a:uFill>
                <a:solidFill>
                  <a:srgbClr val="FFFFFF"/>
                </a:solidFill>
              </a:uFill>
              <a:latin typeface="Arial"/>
            </a:endParaRPr>
          </a:p>
        </p:txBody>
      </p:sp>
      <p:sp>
        <p:nvSpPr>
          <p:cNvPr id="338" name="CustomShape 3"/>
          <p:cNvSpPr/>
          <p:nvPr/>
        </p:nvSpPr>
        <p:spPr>
          <a:xfrm>
            <a:off x="1066800" y="1121790"/>
            <a:ext cx="10058400" cy="470589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pc="-1" dirty="0">
                <a:solidFill>
                  <a:srgbClr val="000000"/>
                </a:solidFill>
                <a:uFill>
                  <a:solidFill>
                    <a:srgbClr val="FFFFFF"/>
                  </a:solidFill>
                </a:uFill>
                <a:latin typeface="Calibri"/>
                <a:cs typeface="Calibri"/>
              </a:rPr>
              <a:t>Because the door closed switches did eventually change as expected, it was deemed the doors had moved properly and the delay in door switch telemetry was the result of the switches getting older.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pc="-1" dirty="0">
                <a:solidFill>
                  <a:srgbClr val="000000"/>
                </a:solidFill>
                <a:uFill>
                  <a:solidFill>
                    <a:srgbClr val="FFFFFF"/>
                  </a:solidFill>
                </a:uFill>
                <a:latin typeface="Calibri"/>
                <a:cs typeface="Calibri"/>
              </a:rPr>
              <a:t>There is a concern that the door switch delay could result in stepping the doors beyond their limits and overdriving the door motors.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pc="-1" dirty="0">
                <a:solidFill>
                  <a:srgbClr val="000000"/>
                </a:solidFill>
                <a:uFill>
                  <a:solidFill>
                    <a:srgbClr val="FFFFFF"/>
                  </a:solidFill>
                </a:uFill>
                <a:latin typeface="Calibri"/>
                <a:cs typeface="Calibri"/>
              </a:rPr>
              <a:t>Following the CEMs, MODIS IOT</a:t>
            </a:r>
            <a:r>
              <a:rPr lang="en-US" spc="-1" dirty="0">
                <a:uFill>
                  <a:solidFill>
                    <a:srgbClr val="FFFFFF"/>
                  </a:solidFill>
                </a:uFill>
                <a:latin typeface="Calibri"/>
                <a:cs typeface="Calibri"/>
              </a:rPr>
              <a:t>, </a:t>
            </a:r>
            <a:r>
              <a:rPr lang="en-US" spc="-1" dirty="0">
                <a:uFill>
                  <a:solidFill>
                    <a:srgbClr val="FFFFFF"/>
                  </a:solidFill>
                </a:uFill>
                <a:latin typeface="Calibri" panose="020F0502020204030204" pitchFamily="34" charset="0"/>
                <a:cs typeface="Calibri"/>
              </a:rPr>
              <a:t> </a:t>
            </a:r>
            <a:r>
              <a:rPr lang="en-US" sz="1800" b="0" i="0" u="none" strike="noStrike" dirty="0">
                <a:effectLst/>
                <a:latin typeface="Calibri" panose="020F0502020204030204" pitchFamily="34" charset="0"/>
              </a:rPr>
              <a:t>in close co-ordination with the MODIS Software Engineer, Raytheon,</a:t>
            </a:r>
            <a:r>
              <a:rPr lang="en-US" spc="-1" dirty="0">
                <a:solidFill>
                  <a:srgbClr val="000000"/>
                </a:solidFill>
                <a:uFill>
                  <a:solidFill>
                    <a:srgbClr val="FFFFFF"/>
                  </a:solidFill>
                </a:uFill>
                <a:latin typeface="Calibri"/>
                <a:cs typeface="Calibri"/>
              </a:rPr>
              <a:t> decided it would be safer to replace the door-opening commands, MOD_SVD_TO_OPEN and MOD_NAD_TO_OPEN, that depend on the door switches with a command that step the doors a fixed amount, MOD_STEP_DOOR, and does not depend on door switches.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pc="-1" dirty="0">
                <a:solidFill>
                  <a:srgbClr val="000000"/>
                </a:solidFill>
                <a:uFill>
                  <a:solidFill>
                    <a:srgbClr val="FFFFFF"/>
                  </a:solidFill>
                </a:uFill>
                <a:latin typeface="Calibri"/>
                <a:cs typeface="Calibri"/>
              </a:rPr>
              <a:t>MODIS IOT intends to use these step commands to move the doors moving forward. </a:t>
            </a:r>
          </a:p>
          <a:p>
            <a:endParaRPr lang="en-US" sz="1200" b="0" strike="noStrike" spc="-1" dirty="0">
              <a:solidFill>
                <a:srgbClr val="000000"/>
              </a:solidFill>
              <a:uFill>
                <a:solidFill>
                  <a:srgbClr val="FFFFFF"/>
                </a:solidFill>
              </a:uFill>
              <a:latin typeface="Arial"/>
            </a:endParaRPr>
          </a:p>
        </p:txBody>
      </p:sp>
      <p:pic>
        <p:nvPicPr>
          <p:cNvPr id="3" name="Picture 2" descr="Timeline&#10;&#10;Description automatically generated">
            <a:extLst>
              <a:ext uri="{FF2B5EF4-FFF2-40B4-BE49-F238E27FC236}">
                <a16:creationId xmlns:a16="http://schemas.microsoft.com/office/drawing/2014/main" id="{6933896F-3129-E68F-9F64-5EE755D9B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214" y="3756129"/>
            <a:ext cx="5557614" cy="3019676"/>
          </a:xfrm>
          <a:prstGeom prst="rect">
            <a:avLst/>
          </a:prstGeom>
        </p:spPr>
      </p:pic>
      <p:pic>
        <p:nvPicPr>
          <p:cNvPr id="6" name="Picture 5" descr="Timeline&#10;&#10;Description automatically generated">
            <a:extLst>
              <a:ext uri="{FF2B5EF4-FFF2-40B4-BE49-F238E27FC236}">
                <a16:creationId xmlns:a16="http://schemas.microsoft.com/office/drawing/2014/main" id="{1EBCB7F7-6946-9CD9-3CD9-2D8300502B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737" y="3750254"/>
            <a:ext cx="5557614" cy="3031426"/>
          </a:xfrm>
          <a:prstGeom prst="rect">
            <a:avLst/>
          </a:prstGeom>
        </p:spPr>
      </p:pic>
    </p:spTree>
    <p:extLst>
      <p:ext uri="{BB962C8B-B14F-4D97-AF65-F5344CB8AC3E}">
        <p14:creationId xmlns:p14="http://schemas.microsoft.com/office/powerpoint/2010/main" val="202921082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1981200" y="76320"/>
            <a:ext cx="8226720" cy="11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3000"/>
              </a:lnSpc>
            </a:pPr>
            <a:r>
              <a:rPr lang="en-US" sz="3200" b="1" spc="-1">
                <a:solidFill>
                  <a:srgbClr val="4848B9"/>
                </a:solidFill>
                <a:uFill>
                  <a:solidFill>
                    <a:srgbClr val="FFFFFF"/>
                  </a:solidFill>
                </a:uFill>
                <a:latin typeface="+mj-lt"/>
              </a:rPr>
              <a:t>Decommissioning Plans</a:t>
            </a:r>
          </a:p>
        </p:txBody>
      </p:sp>
      <p:sp>
        <p:nvSpPr>
          <p:cNvPr id="337" name="CustomShape 2"/>
          <p:cNvSpPr/>
          <p:nvPr/>
        </p:nvSpPr>
        <p:spPr>
          <a:xfrm>
            <a:off x="9525000" y="6418080"/>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algn="r">
              <a:lnSpc>
                <a:spcPct val="100000"/>
              </a:lnSpc>
            </a:pPr>
            <a:r>
              <a:rPr lang="en-US" sz="1200" b="1" spc="-1">
                <a:solidFill>
                  <a:srgbClr val="0000CC"/>
                </a:solidFill>
                <a:uFill>
                  <a:solidFill>
                    <a:srgbClr val="FFFFFF"/>
                  </a:solidFill>
                </a:uFill>
                <a:latin typeface="Calibri"/>
                <a:ea typeface="DejaVu Sans"/>
              </a:rPr>
              <a:t>Page </a:t>
            </a:r>
            <a:fld id="{1111071A-56E9-4D52-9B50-EEE0BE7B6C05}" type="slidenum">
              <a:rPr lang="en-US" sz="1200" b="1" spc="-1" smtClean="0">
                <a:solidFill>
                  <a:srgbClr val="0000CC"/>
                </a:solidFill>
                <a:uFill>
                  <a:solidFill>
                    <a:srgbClr val="FFFFFF"/>
                  </a:solidFill>
                </a:uFill>
                <a:latin typeface="Calibri"/>
                <a:ea typeface="DejaVu Sans"/>
              </a:rPr>
              <a:t>24</a:t>
            </a:fld>
            <a:endParaRPr lang="en-US" sz="1200" spc="-1">
              <a:solidFill>
                <a:srgbClr val="000000"/>
              </a:solidFill>
              <a:uFill>
                <a:solidFill>
                  <a:srgbClr val="FFFFFF"/>
                </a:solidFill>
              </a:uFill>
              <a:latin typeface="Arial"/>
            </a:endParaRPr>
          </a:p>
        </p:txBody>
      </p:sp>
      <p:sp>
        <p:nvSpPr>
          <p:cNvPr id="2" name="TextBox 1">
            <a:extLst>
              <a:ext uri="{FF2B5EF4-FFF2-40B4-BE49-F238E27FC236}">
                <a16:creationId xmlns:a16="http://schemas.microsoft.com/office/drawing/2014/main" id="{5B0D45DF-E33C-4078-8318-8CE0B460BA57}"/>
              </a:ext>
            </a:extLst>
          </p:cNvPr>
          <p:cNvSpPr txBox="1"/>
          <p:nvPr/>
        </p:nvSpPr>
        <p:spPr>
          <a:xfrm>
            <a:off x="997353" y="1522687"/>
            <a:ext cx="4697391" cy="4124206"/>
          </a:xfrm>
          <a:prstGeom prst="rect">
            <a:avLst/>
          </a:prstGeom>
          <a:noFill/>
        </p:spPr>
        <p:txBody>
          <a:bodyPr wrap="square" rtlCol="0">
            <a:spAutoFit/>
          </a:bodyPr>
          <a:lstStyle/>
          <a:p>
            <a:r>
              <a:rPr lang="en-US" sz="2800" b="1">
                <a:solidFill>
                  <a:srgbClr val="00B0F0"/>
                </a:solidFill>
              </a:rPr>
              <a:t>Aqua</a:t>
            </a:r>
          </a:p>
          <a:p>
            <a:endParaRPr lang="en-US"/>
          </a:p>
          <a:p>
            <a:r>
              <a:rPr lang="en-US" u="sng"/>
              <a:t>Expected End of Mission:</a:t>
            </a:r>
          </a:p>
          <a:p>
            <a:pPr marL="285750" indent="-285750">
              <a:buFont typeface="Arial" panose="020B0604020202020204" pitchFamily="34" charset="0"/>
              <a:buChar char="•"/>
            </a:pPr>
            <a:r>
              <a:rPr lang="en-US"/>
              <a:t>December 2023 (possible extension to September 2026)</a:t>
            </a:r>
          </a:p>
          <a:p>
            <a:pPr marL="285750" indent="-285750">
              <a:buFont typeface="Arial" panose="020B0604020202020204" pitchFamily="34" charset="0"/>
              <a:buChar char="•"/>
            </a:pPr>
            <a:r>
              <a:rPr lang="en-US"/>
              <a:t>Perigee Lowering Maneuvers performed 1 month prior</a:t>
            </a:r>
          </a:p>
          <a:p>
            <a:pPr marL="285750" indent="-285750">
              <a:buFont typeface="Arial" panose="020B0604020202020204" pitchFamily="34" charset="0"/>
              <a:buChar char="•"/>
            </a:pPr>
            <a:endParaRPr lang="en-US"/>
          </a:p>
          <a:p>
            <a:r>
              <a:rPr lang="en-US" u="sng"/>
              <a:t>MODIS Decommissioning Configuration:</a:t>
            </a:r>
          </a:p>
          <a:p>
            <a:pPr marL="285750" indent="-285750">
              <a:buFont typeface="Arial" panose="020B0604020202020204" pitchFamily="34" charset="0"/>
              <a:buChar char="•"/>
            </a:pPr>
            <a:r>
              <a:rPr lang="en-US"/>
              <a:t>Command to Standby Mode (Blackbody off)</a:t>
            </a:r>
          </a:p>
          <a:p>
            <a:pPr marL="285750" indent="-285750">
              <a:buFont typeface="Arial" panose="020B0604020202020204" pitchFamily="34" charset="0"/>
              <a:buChar char="•"/>
            </a:pPr>
            <a:r>
              <a:rPr lang="en-US"/>
              <a:t>Command to Safe Mode (NADIR and SV doors closed)</a:t>
            </a:r>
          </a:p>
          <a:p>
            <a:pPr marL="285750" indent="-285750">
              <a:buFont typeface="Arial" panose="020B0604020202020204" pitchFamily="34" charset="0"/>
              <a:buChar char="•"/>
            </a:pPr>
            <a:r>
              <a:rPr lang="en-US"/>
              <a:t>Command MODIS off</a:t>
            </a:r>
          </a:p>
          <a:p>
            <a:pPr marL="285750" indent="-285750">
              <a:buFont typeface="Arial" panose="020B0604020202020204" pitchFamily="34" charset="0"/>
              <a:buChar char="•"/>
            </a:pPr>
            <a:endParaRPr lang="en-US"/>
          </a:p>
        </p:txBody>
      </p:sp>
      <p:sp>
        <p:nvSpPr>
          <p:cNvPr id="6" name="TextBox 5">
            <a:extLst>
              <a:ext uri="{FF2B5EF4-FFF2-40B4-BE49-F238E27FC236}">
                <a16:creationId xmlns:a16="http://schemas.microsoft.com/office/drawing/2014/main" id="{32D18D8A-F351-4E7A-A97C-4B9E1679A97A}"/>
              </a:ext>
            </a:extLst>
          </p:cNvPr>
          <p:cNvSpPr txBox="1"/>
          <p:nvPr/>
        </p:nvSpPr>
        <p:spPr>
          <a:xfrm>
            <a:off x="6205961" y="1522687"/>
            <a:ext cx="4988685" cy="3293209"/>
          </a:xfrm>
          <a:prstGeom prst="rect">
            <a:avLst/>
          </a:prstGeom>
          <a:noFill/>
        </p:spPr>
        <p:txBody>
          <a:bodyPr wrap="square" rtlCol="0">
            <a:spAutoFit/>
          </a:bodyPr>
          <a:lstStyle/>
          <a:p>
            <a:r>
              <a:rPr lang="en-US" sz="2800" b="1" dirty="0">
                <a:solidFill>
                  <a:srgbClr val="00B050"/>
                </a:solidFill>
              </a:rPr>
              <a:t>Terra</a:t>
            </a:r>
          </a:p>
          <a:p>
            <a:endParaRPr lang="en-US" dirty="0"/>
          </a:p>
          <a:p>
            <a:r>
              <a:rPr lang="en-US" u="sng" dirty="0"/>
              <a:t>Expected End of Mission:</a:t>
            </a:r>
          </a:p>
          <a:p>
            <a:pPr marL="285750" indent="-285750">
              <a:buFont typeface="Arial" panose="020B0604020202020204" pitchFamily="34" charset="0"/>
              <a:buChar char="•"/>
            </a:pPr>
            <a:r>
              <a:rPr lang="en-US" dirty="0"/>
              <a:t>February 2024 (possible extension to April 2027) </a:t>
            </a:r>
          </a:p>
          <a:p>
            <a:pPr marL="285750" indent="-285750">
              <a:buFont typeface="Arial" panose="020B0604020202020204" pitchFamily="34" charset="0"/>
              <a:buChar char="•"/>
            </a:pPr>
            <a:r>
              <a:rPr lang="en-US" dirty="0"/>
              <a:t>Perigee Lowering Maneuvers performed 1 month prior</a:t>
            </a:r>
          </a:p>
          <a:p>
            <a:pPr marL="285750" indent="-285750">
              <a:buFont typeface="Arial" panose="020B0604020202020204" pitchFamily="34" charset="0"/>
              <a:buChar char="•"/>
            </a:pPr>
            <a:endParaRPr lang="en-US" dirty="0"/>
          </a:p>
          <a:p>
            <a:r>
              <a:rPr lang="en-US" u="sng" dirty="0"/>
              <a:t>MODIS Decommissioning Configuration: </a:t>
            </a:r>
          </a:p>
          <a:p>
            <a:pPr marL="285750" indent="-285750">
              <a:buFont typeface="Arial" panose="020B0604020202020204" pitchFamily="34" charset="0"/>
              <a:buChar char="•"/>
            </a:pPr>
            <a:r>
              <a:rPr lang="en-US" dirty="0"/>
              <a:t>Command to Safe Mode (Blackbody off, NADIR and SV doors closed)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7451890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1981200" y="76320"/>
            <a:ext cx="8226720" cy="11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3000"/>
              </a:lnSpc>
            </a:pPr>
            <a:r>
              <a:rPr lang="en-US" sz="3200" b="1" spc="-1">
                <a:solidFill>
                  <a:srgbClr val="4848B9"/>
                </a:solidFill>
                <a:uFill>
                  <a:solidFill>
                    <a:srgbClr val="FFFFFF"/>
                  </a:solidFill>
                </a:uFill>
                <a:latin typeface="+mj-lt"/>
                <a:ea typeface="DejaVu Sans"/>
              </a:rPr>
              <a:t>MODIS Instrument Operations (Terra)</a:t>
            </a:r>
            <a:endParaRPr lang="en-US" sz="3200" b="1" spc="-1">
              <a:solidFill>
                <a:srgbClr val="4848B9"/>
              </a:solidFill>
              <a:uFill>
                <a:solidFill>
                  <a:srgbClr val="FFFFFF"/>
                </a:solidFill>
              </a:uFill>
              <a:latin typeface="+mj-lt"/>
            </a:endParaRPr>
          </a:p>
        </p:txBody>
      </p:sp>
      <p:sp>
        <p:nvSpPr>
          <p:cNvPr id="94" name="CustomShape 2"/>
          <p:cNvSpPr/>
          <p:nvPr/>
        </p:nvSpPr>
        <p:spPr>
          <a:xfrm>
            <a:off x="1219200" y="1114416"/>
            <a:ext cx="9677400" cy="506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87020" indent="-285750">
              <a:lnSpc>
                <a:spcPct val="93000"/>
              </a:lnSpc>
              <a:spcBef>
                <a:spcPts val="360"/>
              </a:spcBef>
              <a:buClr>
                <a:srgbClr val="000000"/>
              </a:buClr>
              <a:buFont typeface="Wingdings" panose="05000000000000000000" pitchFamily="2" charset="2"/>
              <a:buChar char="§"/>
            </a:pPr>
            <a:r>
              <a:rPr lang="en-US" sz="2000" b="1" spc="-1">
                <a:solidFill>
                  <a:srgbClr val="000000"/>
                </a:solidFill>
                <a:uFill>
                  <a:solidFill>
                    <a:srgbClr val="FFFFFF"/>
                  </a:solidFill>
                </a:uFill>
                <a:latin typeface="Calibri"/>
                <a:ea typeface="DejaVu Sans"/>
              </a:rPr>
              <a:t>Terra MODIS is healthy and operating nominally</a:t>
            </a:r>
            <a:endParaRPr lang="en-US" sz="2000" spc="-1">
              <a:solidFill>
                <a:srgbClr val="000000"/>
              </a:solidFill>
              <a:uFill>
                <a:solidFill>
                  <a:srgbClr val="FFFFFF"/>
                </a:solidFill>
              </a:uFill>
              <a:latin typeface="Arial"/>
              <a:cs typeface="Arial"/>
            </a:endParaRPr>
          </a:p>
          <a:p>
            <a:pPr marL="287020" indent="-285750">
              <a:lnSpc>
                <a:spcPct val="93000"/>
              </a:lnSpc>
              <a:spcBef>
                <a:spcPts val="360"/>
              </a:spcBef>
              <a:buClr>
                <a:srgbClr val="000000"/>
              </a:buClr>
              <a:buFont typeface="Wingdings" panose="05000000000000000000" pitchFamily="2" charset="2"/>
              <a:buChar char="§"/>
            </a:pPr>
            <a:r>
              <a:rPr lang="en-US" sz="2000" b="1" spc="-1">
                <a:solidFill>
                  <a:srgbClr val="000000"/>
                </a:solidFill>
                <a:uFill>
                  <a:solidFill>
                    <a:srgbClr val="FFFFFF"/>
                  </a:solidFill>
                </a:uFill>
                <a:latin typeface="Calibri"/>
                <a:ea typeface="DejaVu Sans"/>
              </a:rPr>
              <a:t>Operational Configuration </a:t>
            </a:r>
            <a:endParaRPr lang="en-US" sz="2000" spc="-1">
              <a:solidFill>
                <a:srgbClr val="000000"/>
              </a:solidFill>
              <a:uFill>
                <a:solidFill>
                  <a:srgbClr val="FFFFFF"/>
                </a:solidFill>
              </a:uFill>
              <a:latin typeface="Arial"/>
              <a:cs typeface="Arial"/>
            </a:endParaRPr>
          </a:p>
          <a:p>
            <a:pPr marL="801370" lvl="1" indent="-342900">
              <a:lnSpc>
                <a:spcPct val="110000"/>
              </a:lnSpc>
              <a:spcBef>
                <a:spcPts val="201"/>
              </a:spcBef>
              <a:buClr>
                <a:srgbClr val="000000"/>
              </a:buClr>
              <a:buFont typeface="Arial" panose="020B0604020202020204" pitchFamily="34" charset="0"/>
              <a:buChar char="•"/>
            </a:pPr>
            <a:r>
              <a:rPr lang="en-US" sz="2000" spc="-1">
                <a:solidFill>
                  <a:srgbClr val="000000"/>
                </a:solidFill>
                <a:uFill>
                  <a:solidFill>
                    <a:srgbClr val="FFFFFF"/>
                  </a:solidFill>
                </a:uFill>
                <a:latin typeface="Calibri"/>
                <a:ea typeface="DejaVu Sans"/>
              </a:rPr>
              <a:t>A-side: launch to Oct. 30, 2000</a:t>
            </a:r>
            <a:endParaRPr lang="en-US" sz="2000" spc="-1">
              <a:solidFill>
                <a:srgbClr val="000000"/>
              </a:solidFill>
              <a:uFill>
                <a:solidFill>
                  <a:srgbClr val="FFFFFF"/>
                </a:solidFill>
              </a:uFill>
              <a:latin typeface="Arial"/>
              <a:cs typeface="Arial"/>
            </a:endParaRPr>
          </a:p>
          <a:p>
            <a:pPr marL="801370" lvl="1" indent="-342900">
              <a:lnSpc>
                <a:spcPct val="110000"/>
              </a:lnSpc>
              <a:spcBef>
                <a:spcPts val="201"/>
              </a:spcBef>
              <a:buClr>
                <a:srgbClr val="000000"/>
              </a:buClr>
              <a:buFont typeface="Arial" panose="020B0604020202020204" pitchFamily="34" charset="0"/>
              <a:buChar char="•"/>
            </a:pPr>
            <a:r>
              <a:rPr lang="en-US" sz="2000" spc="-1">
                <a:solidFill>
                  <a:srgbClr val="000000"/>
                </a:solidFill>
                <a:uFill>
                  <a:solidFill>
                    <a:srgbClr val="FFFFFF"/>
                  </a:solidFill>
                </a:uFill>
                <a:latin typeface="Calibri"/>
                <a:ea typeface="DejaVu Sans"/>
              </a:rPr>
              <a:t>B-side: Oct. 30, 2000 to June 15, 2001</a:t>
            </a:r>
            <a:endParaRPr lang="en-US" sz="2000" spc="-1">
              <a:solidFill>
                <a:srgbClr val="000000"/>
              </a:solidFill>
              <a:uFill>
                <a:solidFill>
                  <a:srgbClr val="FFFFFF"/>
                </a:solidFill>
              </a:uFill>
              <a:latin typeface="Arial"/>
              <a:cs typeface="Arial"/>
            </a:endParaRPr>
          </a:p>
          <a:p>
            <a:pPr marL="801370" lvl="1" indent="-342900">
              <a:lnSpc>
                <a:spcPct val="110000"/>
              </a:lnSpc>
              <a:spcBef>
                <a:spcPts val="201"/>
              </a:spcBef>
              <a:buClr>
                <a:srgbClr val="000000"/>
              </a:buClr>
              <a:buFont typeface="Arial" panose="020B0604020202020204" pitchFamily="34" charset="0"/>
              <a:buChar char="•"/>
            </a:pPr>
            <a:r>
              <a:rPr lang="en-US" sz="2000" spc="-1">
                <a:solidFill>
                  <a:srgbClr val="000000"/>
                </a:solidFill>
                <a:uFill>
                  <a:solidFill>
                    <a:srgbClr val="FFFFFF"/>
                  </a:solidFill>
                </a:uFill>
                <a:latin typeface="Calibri"/>
                <a:ea typeface="DejaVu Sans"/>
              </a:rPr>
              <a:t>A-side: July 02, 2001 to Sept. 17, 2002</a:t>
            </a:r>
            <a:endParaRPr lang="en-US" sz="2000" spc="-1">
              <a:solidFill>
                <a:srgbClr val="000000"/>
              </a:solidFill>
              <a:uFill>
                <a:solidFill>
                  <a:srgbClr val="FFFFFF"/>
                </a:solidFill>
              </a:uFill>
              <a:latin typeface="Arial"/>
              <a:cs typeface="Arial"/>
            </a:endParaRPr>
          </a:p>
          <a:p>
            <a:pPr marL="801370" lvl="1" indent="-342900">
              <a:lnSpc>
                <a:spcPct val="110000"/>
              </a:lnSpc>
              <a:spcBef>
                <a:spcPts val="201"/>
              </a:spcBef>
              <a:buClr>
                <a:srgbClr val="000000"/>
              </a:buClr>
              <a:buFont typeface="Arial" panose="020B0604020202020204" pitchFamily="34" charset="0"/>
              <a:buChar char="•"/>
            </a:pPr>
            <a:r>
              <a:rPr lang="en-US" sz="2000" spc="-1">
                <a:solidFill>
                  <a:srgbClr val="000000"/>
                </a:solidFill>
                <a:uFill>
                  <a:solidFill>
                    <a:srgbClr val="FFFFFF"/>
                  </a:solidFill>
                </a:uFill>
                <a:latin typeface="Calibri"/>
                <a:ea typeface="DejaVu Sans"/>
              </a:rPr>
              <a:t>A-side electronics and B-side formatter: Sept. 17, 2002 to present</a:t>
            </a:r>
            <a:endParaRPr lang="en-US" sz="2000" spc="-1">
              <a:solidFill>
                <a:srgbClr val="000000"/>
              </a:solidFill>
              <a:uFill>
                <a:solidFill>
                  <a:srgbClr val="FFFFFF"/>
                </a:solidFill>
              </a:uFill>
              <a:latin typeface="Arial"/>
              <a:cs typeface="Arial"/>
            </a:endParaRPr>
          </a:p>
          <a:p>
            <a:pPr marL="801370" lvl="1" indent="-342900">
              <a:lnSpc>
                <a:spcPct val="110000"/>
              </a:lnSpc>
              <a:spcBef>
                <a:spcPts val="201"/>
              </a:spcBef>
              <a:buClr>
                <a:srgbClr val="000000"/>
              </a:buClr>
              <a:buFont typeface="Arial" panose="020B0604020202020204" pitchFamily="34" charset="0"/>
              <a:buChar char="•"/>
            </a:pPr>
            <a:r>
              <a:rPr lang="en-US" sz="2000" spc="-1">
                <a:solidFill>
                  <a:srgbClr val="000000"/>
                </a:solidFill>
                <a:uFill>
                  <a:solidFill>
                    <a:srgbClr val="FFFFFF"/>
                  </a:solidFill>
                </a:uFill>
                <a:latin typeface="Calibri"/>
                <a:ea typeface="DejaVu Sans"/>
              </a:rPr>
              <a:t>Cold FPA (SMIR and LWIR) controlled at 83K</a:t>
            </a:r>
            <a:endParaRPr lang="en-US" sz="2000" spc="-1">
              <a:solidFill>
                <a:srgbClr val="000000"/>
              </a:solidFill>
              <a:uFill>
                <a:solidFill>
                  <a:srgbClr val="FFFFFF"/>
                </a:solidFill>
              </a:uFill>
              <a:latin typeface="Arial"/>
              <a:cs typeface="Arial"/>
            </a:endParaRPr>
          </a:p>
          <a:p>
            <a:pPr marL="801370" lvl="1" indent="-342900">
              <a:lnSpc>
                <a:spcPct val="110000"/>
              </a:lnSpc>
              <a:spcBef>
                <a:spcPts val="201"/>
              </a:spcBef>
              <a:buClr>
                <a:srgbClr val="000000"/>
              </a:buClr>
              <a:buFont typeface="Arial" panose="020B0604020202020204" pitchFamily="34" charset="0"/>
              <a:buChar char="•"/>
            </a:pPr>
            <a:r>
              <a:rPr lang="en-US" sz="2000" spc="-1">
                <a:solidFill>
                  <a:srgbClr val="000000"/>
                </a:solidFill>
                <a:uFill>
                  <a:solidFill>
                    <a:srgbClr val="FFFFFF"/>
                  </a:solidFill>
                </a:uFill>
                <a:latin typeface="Calibri"/>
                <a:ea typeface="DejaVu Sans"/>
              </a:rPr>
              <a:t>SD door fixed to “open” position since July 2003</a:t>
            </a:r>
            <a:endParaRPr lang="en-US" sz="2000" spc="-1">
              <a:solidFill>
                <a:srgbClr val="000000"/>
              </a:solidFill>
              <a:uFill>
                <a:solidFill>
                  <a:srgbClr val="FFFFFF"/>
                </a:solidFill>
              </a:uFill>
              <a:latin typeface="Arial"/>
              <a:cs typeface="Arial"/>
            </a:endParaRPr>
          </a:p>
          <a:p>
            <a:pPr marL="801370" indent="-342900">
              <a:lnSpc>
                <a:spcPct val="110000"/>
              </a:lnSpc>
              <a:spcBef>
                <a:spcPts val="200"/>
              </a:spcBef>
              <a:buClr>
                <a:srgbClr val="000000"/>
              </a:buClr>
              <a:buFont typeface="Arial" panose="020B0604020202020204" pitchFamily="34" charset="0"/>
              <a:buChar char="•"/>
            </a:pPr>
            <a:r>
              <a:rPr lang="en-US" sz="2000" spc="-1">
                <a:uFill>
                  <a:solidFill>
                    <a:srgbClr val="FFFFFF"/>
                  </a:solidFill>
                </a:uFill>
                <a:latin typeface="Calibri"/>
                <a:ea typeface="+mn-lt"/>
                <a:cs typeface="Calibri"/>
              </a:rPr>
              <a:t>BB temperatures set at 285K since April 25, 2020</a:t>
            </a:r>
            <a:endParaRPr lang="en-US" sz="2000" spc="-1">
              <a:uFill>
                <a:solidFill>
                  <a:srgbClr val="FFFFFF"/>
                </a:solidFill>
              </a:uFill>
              <a:ea typeface="+mn-lt"/>
              <a:cs typeface="+mn-lt"/>
            </a:endParaRPr>
          </a:p>
          <a:p>
            <a:pPr marL="287020" indent="-285750">
              <a:lnSpc>
                <a:spcPct val="93000"/>
              </a:lnSpc>
              <a:spcBef>
                <a:spcPts val="360"/>
              </a:spcBef>
              <a:buClr>
                <a:srgbClr val="000000"/>
              </a:buClr>
              <a:buFont typeface="Wingdings" panose="05000000000000000000" pitchFamily="2" charset="2"/>
              <a:buChar char="§"/>
            </a:pPr>
            <a:r>
              <a:rPr lang="en-US" sz="2000" b="1" spc="-1">
                <a:solidFill>
                  <a:srgbClr val="000000"/>
                </a:solidFill>
                <a:uFill>
                  <a:solidFill>
                    <a:srgbClr val="FFFFFF"/>
                  </a:solidFill>
                </a:uFill>
                <a:latin typeface="Calibri"/>
                <a:ea typeface="DejaVu Sans"/>
              </a:rPr>
              <a:t>Events</a:t>
            </a:r>
            <a:endParaRPr lang="en-US" sz="2000" b="1" spc="-1">
              <a:solidFill>
                <a:srgbClr val="000000"/>
              </a:solidFill>
              <a:uFill>
                <a:solidFill>
                  <a:srgbClr val="FFFFFF"/>
                </a:solidFill>
              </a:uFill>
              <a:latin typeface="Calibri"/>
              <a:ea typeface="DejaVu Sans"/>
              <a:cs typeface="Calibri"/>
            </a:endParaRPr>
          </a:p>
          <a:p>
            <a:pPr marL="744220" lvl="1" indent="-285750">
              <a:lnSpc>
                <a:spcPct val="93000"/>
              </a:lnSpc>
              <a:spcBef>
                <a:spcPts val="360"/>
              </a:spcBef>
              <a:buClr>
                <a:srgbClr val="000000"/>
              </a:buClr>
              <a:buFont typeface="Arial" panose="020B0604020202020204" pitchFamily="34" charset="0"/>
              <a:buChar char="•"/>
            </a:pPr>
            <a:r>
              <a:rPr lang="en-US" sz="2000" spc="-1">
                <a:solidFill>
                  <a:srgbClr val="000000"/>
                </a:solidFill>
                <a:uFill>
                  <a:solidFill>
                    <a:srgbClr val="FFFFFF"/>
                  </a:solidFill>
                </a:uFill>
                <a:latin typeface="Calibri"/>
                <a:ea typeface="DejaVu Sans"/>
                <a:cs typeface="Calibri"/>
              </a:rPr>
              <a:t>Terra CP/FP Reset March 15, 2022 sent MODIS to Standby Mode, fully recovered to Science March 16, 2022</a:t>
            </a:r>
          </a:p>
          <a:p>
            <a:pPr marL="744220" lvl="1" indent="-285750">
              <a:lnSpc>
                <a:spcPct val="93000"/>
              </a:lnSpc>
              <a:spcBef>
                <a:spcPts val="360"/>
              </a:spcBef>
              <a:buClr>
                <a:srgbClr val="000000"/>
              </a:buClr>
              <a:buFont typeface="Arial" panose="020B0604020202020204" pitchFamily="34" charset="0"/>
              <a:buChar char="•"/>
            </a:pPr>
            <a:r>
              <a:rPr lang="en-US" sz="2000" spc="-1">
                <a:solidFill>
                  <a:srgbClr val="000000"/>
                </a:solidFill>
                <a:uFill>
                  <a:solidFill>
                    <a:srgbClr val="FFFFFF"/>
                  </a:solidFill>
                </a:uFill>
                <a:latin typeface="Calibri"/>
                <a:ea typeface="DejaVu Sans"/>
                <a:cs typeface="Calibri"/>
              </a:rPr>
              <a:t>Terra MODIS in non-standard CEM configuration October 10-21, 2022</a:t>
            </a:r>
          </a:p>
          <a:p>
            <a:pPr marL="287020" indent="-285750">
              <a:lnSpc>
                <a:spcPct val="93000"/>
              </a:lnSpc>
              <a:spcBef>
                <a:spcPts val="360"/>
              </a:spcBef>
              <a:buClr>
                <a:srgbClr val="000000"/>
              </a:buClr>
              <a:buFont typeface="Wingdings" panose="05000000000000000000" pitchFamily="2" charset="2"/>
              <a:buChar char="§"/>
            </a:pPr>
            <a:r>
              <a:rPr lang="en-US" sz="2000" b="1" spc="-1">
                <a:solidFill>
                  <a:srgbClr val="000000"/>
                </a:solidFill>
                <a:uFill>
                  <a:solidFill>
                    <a:srgbClr val="FFFFFF"/>
                  </a:solidFill>
                </a:uFill>
                <a:latin typeface="Calibri"/>
              </a:rPr>
              <a:t>Special Operations</a:t>
            </a:r>
            <a:endParaRPr lang="en-US" sz="2000" b="1" spc="-1">
              <a:solidFill>
                <a:srgbClr val="000000"/>
              </a:solidFill>
              <a:uFill>
                <a:solidFill>
                  <a:srgbClr val="FFFFFF"/>
                </a:solidFill>
              </a:uFill>
              <a:latin typeface="Calibri"/>
              <a:cs typeface="Calibri"/>
            </a:endParaRPr>
          </a:p>
          <a:p>
            <a:pPr marL="744220" lvl="1" indent="-285750">
              <a:lnSpc>
                <a:spcPct val="93000"/>
              </a:lnSpc>
              <a:spcBef>
                <a:spcPts val="360"/>
              </a:spcBef>
              <a:buClr>
                <a:srgbClr val="000000"/>
              </a:buClr>
              <a:buFont typeface="Arial" panose="020B0604020202020204" pitchFamily="34" charset="0"/>
              <a:buChar char="•"/>
            </a:pPr>
            <a:r>
              <a:rPr lang="en-US" sz="2000" spc="-1">
                <a:solidFill>
                  <a:srgbClr val="000000"/>
                </a:solidFill>
                <a:uFill>
                  <a:solidFill>
                    <a:srgbClr val="FFFFFF"/>
                  </a:solidFill>
                </a:uFill>
                <a:latin typeface="Calibri"/>
              </a:rPr>
              <a:t>Preparation for Decommissioning</a:t>
            </a:r>
            <a:endParaRPr lang="en-US" sz="2000" spc="-1">
              <a:solidFill>
                <a:srgbClr val="000000"/>
              </a:solidFill>
              <a:uFill>
                <a:solidFill>
                  <a:srgbClr val="FFFFFF"/>
                </a:solidFill>
              </a:uFill>
              <a:latin typeface="Arial"/>
              <a:cs typeface="Arial"/>
            </a:endParaRPr>
          </a:p>
        </p:txBody>
      </p:sp>
      <p:sp>
        <p:nvSpPr>
          <p:cNvPr id="95" name="CustomShape 3"/>
          <p:cNvSpPr/>
          <p:nvPr/>
        </p:nvSpPr>
        <p:spPr>
          <a:xfrm>
            <a:off x="9448800" y="6494400"/>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b="1" spc="-1">
                <a:solidFill>
                  <a:srgbClr val="0000CC"/>
                </a:solidFill>
                <a:uFill>
                  <a:solidFill>
                    <a:srgbClr val="FFFFFF"/>
                  </a:solidFill>
                </a:uFill>
                <a:latin typeface="Calibri"/>
                <a:ea typeface="DejaVu Sans"/>
              </a:rPr>
              <a:t>Page </a:t>
            </a:r>
            <a:fld id="{F575E02D-873F-499C-8143-3B2BCE21F21F}" type="slidenum">
              <a:rPr lang="en-US" sz="1200" b="1" spc="-1" smtClean="0">
                <a:solidFill>
                  <a:srgbClr val="0000CC"/>
                </a:solidFill>
                <a:uFill>
                  <a:solidFill>
                    <a:srgbClr val="FFFFFF"/>
                  </a:solidFill>
                </a:uFill>
                <a:latin typeface="Calibri"/>
                <a:ea typeface="DejaVu Sans"/>
              </a:rPr>
              <a:t>3</a:t>
            </a:fld>
            <a:endParaRPr lang="en-US" sz="1200"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1981200" y="76320"/>
            <a:ext cx="8226720" cy="11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3000"/>
              </a:lnSpc>
            </a:pPr>
            <a:r>
              <a:rPr lang="en-US" sz="3200" b="1" spc="-1">
                <a:solidFill>
                  <a:srgbClr val="4848B9"/>
                </a:solidFill>
                <a:uFill>
                  <a:solidFill>
                    <a:srgbClr val="FFFFFF"/>
                  </a:solidFill>
                </a:uFill>
                <a:latin typeface="+mj-lt"/>
                <a:ea typeface="DejaVu Sans"/>
              </a:rPr>
              <a:t>Terra Constellation Exit Maneuvers</a:t>
            </a:r>
            <a:r>
              <a:rPr lang="en-US" sz="3200" b="1" spc="-1">
                <a:solidFill>
                  <a:srgbClr val="4848B9"/>
                </a:solidFill>
                <a:uFill>
                  <a:solidFill>
                    <a:srgbClr val="FFFFFF"/>
                  </a:solidFill>
                </a:uFill>
                <a:latin typeface="+mj-lt"/>
              </a:rPr>
              <a:t> </a:t>
            </a:r>
          </a:p>
        </p:txBody>
      </p:sp>
      <p:sp>
        <p:nvSpPr>
          <p:cNvPr id="337" name="CustomShape 2"/>
          <p:cNvSpPr/>
          <p:nvPr/>
        </p:nvSpPr>
        <p:spPr>
          <a:xfrm>
            <a:off x="9525000" y="6418080"/>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algn="r">
              <a:lnSpc>
                <a:spcPct val="100000"/>
              </a:lnSpc>
            </a:pPr>
            <a:r>
              <a:rPr lang="en-US" sz="1200" b="1" spc="-1">
                <a:solidFill>
                  <a:srgbClr val="0000CC"/>
                </a:solidFill>
                <a:uFill>
                  <a:solidFill>
                    <a:srgbClr val="FFFFFF"/>
                  </a:solidFill>
                </a:uFill>
                <a:latin typeface="Calibri"/>
                <a:ea typeface="DejaVu Sans"/>
              </a:rPr>
              <a:t>Page </a:t>
            </a:r>
            <a:fld id="{1111071A-56E9-4D52-9B50-EEE0BE7B6C05}" type="slidenum">
              <a:rPr lang="en-US" sz="1200" b="1" spc="-1" smtClean="0">
                <a:solidFill>
                  <a:srgbClr val="0000CC"/>
                </a:solidFill>
                <a:uFill>
                  <a:solidFill>
                    <a:srgbClr val="FFFFFF"/>
                  </a:solidFill>
                </a:uFill>
                <a:latin typeface="Calibri"/>
                <a:ea typeface="DejaVu Sans"/>
              </a:rPr>
              <a:t>4</a:t>
            </a:fld>
            <a:endParaRPr lang="en-US" sz="1200" spc="-1">
              <a:solidFill>
                <a:srgbClr val="000000"/>
              </a:solidFill>
              <a:uFill>
                <a:solidFill>
                  <a:srgbClr val="FFFFFF"/>
                </a:solidFill>
              </a:uFill>
              <a:latin typeface="Arial"/>
            </a:endParaRPr>
          </a:p>
        </p:txBody>
      </p:sp>
      <p:sp>
        <p:nvSpPr>
          <p:cNvPr id="338" name="CustomShape 3"/>
          <p:cNvSpPr/>
          <p:nvPr/>
        </p:nvSpPr>
        <p:spPr>
          <a:xfrm>
            <a:off x="1066800" y="1219319"/>
            <a:ext cx="10889848" cy="563868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marL="342265" indent="-341630">
              <a:lnSpc>
                <a:spcPct val="87000"/>
              </a:lnSpc>
              <a:spcBef>
                <a:spcPts val="1199"/>
              </a:spcBef>
              <a:buClr>
                <a:srgbClr val="000000"/>
              </a:buClr>
              <a:buFont typeface="Times New Roman"/>
              <a:buChar char="•"/>
            </a:pPr>
            <a:r>
              <a:rPr lang="en-US" sz="2000" spc="-1" dirty="0">
                <a:solidFill>
                  <a:srgbClr val="000000"/>
                </a:solidFill>
                <a:uFill>
                  <a:solidFill>
                    <a:srgbClr val="FFFFFF"/>
                  </a:solidFill>
                </a:uFill>
                <a:cs typeface="Calibri"/>
              </a:rPr>
              <a:t>Terra Constellation Exit Maneuvers were successfully executed on 10/12/22 and 10/19/22.</a:t>
            </a:r>
          </a:p>
          <a:p>
            <a:pPr marL="799465" lvl="1" indent="-341630">
              <a:lnSpc>
                <a:spcPct val="87000"/>
              </a:lnSpc>
              <a:spcBef>
                <a:spcPts val="1199"/>
              </a:spcBef>
              <a:buClr>
                <a:srgbClr val="000000"/>
              </a:buClr>
              <a:buFont typeface="Times New Roman"/>
              <a:buChar char="•"/>
            </a:pPr>
            <a:r>
              <a:rPr lang="en-US" spc="-1" dirty="0">
                <a:solidFill>
                  <a:srgbClr val="000000"/>
                </a:solidFill>
                <a:uFill>
                  <a:solidFill>
                    <a:srgbClr val="FFFFFF"/>
                  </a:solidFill>
                </a:uFill>
                <a:cs typeface="Calibri"/>
              </a:rPr>
              <a:t>Total altitude lowered by ~5.5 km</a:t>
            </a:r>
          </a:p>
          <a:p>
            <a:pPr marL="342265" indent="-341630">
              <a:lnSpc>
                <a:spcPct val="87000"/>
              </a:lnSpc>
              <a:spcBef>
                <a:spcPts val="1199"/>
              </a:spcBef>
              <a:buClr>
                <a:srgbClr val="000000"/>
              </a:buClr>
              <a:buFont typeface="Times New Roman"/>
              <a:buChar char="•"/>
            </a:pPr>
            <a:r>
              <a:rPr lang="en-US" sz="2000" spc="-1" dirty="0">
                <a:solidFill>
                  <a:srgbClr val="000000"/>
                </a:solidFill>
                <a:uFill>
                  <a:solidFill>
                    <a:srgbClr val="FFFFFF"/>
                  </a:solidFill>
                </a:uFill>
                <a:cs typeface="Calibri"/>
              </a:rPr>
              <a:t>MODIS was transitioned into the following CEM configuration on 10/10/22 (2022/283): </a:t>
            </a:r>
          </a:p>
          <a:p>
            <a:pPr marL="799465" lvl="1" indent="-341630">
              <a:lnSpc>
                <a:spcPct val="87000"/>
              </a:lnSpc>
              <a:spcBef>
                <a:spcPts val="1199"/>
              </a:spcBef>
              <a:buClr>
                <a:srgbClr val="000000"/>
              </a:buClr>
              <a:buFont typeface="Times New Roman"/>
              <a:buChar char="•"/>
            </a:pPr>
            <a:r>
              <a:rPr lang="en-US" spc="-1" dirty="0">
                <a:solidFill>
                  <a:srgbClr val="000000"/>
                </a:solidFill>
                <a:uFill>
                  <a:solidFill>
                    <a:srgbClr val="FFFFFF"/>
                  </a:solidFill>
                </a:uFill>
                <a:cs typeface="Calibri"/>
              </a:rPr>
              <a:t>Abnormal Science Flag (set via real-time commanding on 10/9/2022)</a:t>
            </a:r>
          </a:p>
          <a:p>
            <a:pPr marL="799465" lvl="1" indent="-341630">
              <a:lnSpc>
                <a:spcPct val="87000"/>
              </a:lnSpc>
              <a:spcBef>
                <a:spcPts val="1199"/>
              </a:spcBef>
              <a:buClr>
                <a:srgbClr val="000000"/>
              </a:buClr>
              <a:buFont typeface="Times New Roman"/>
              <a:buChar char="•"/>
            </a:pPr>
            <a:r>
              <a:rPr lang="en-US" spc="-1" dirty="0">
                <a:solidFill>
                  <a:srgbClr val="000000"/>
                </a:solidFill>
                <a:uFill>
                  <a:solidFill>
                    <a:srgbClr val="FFFFFF"/>
                  </a:solidFill>
                </a:uFill>
                <a:cs typeface="Calibri"/>
              </a:rPr>
              <a:t>SV and EV doors closed </a:t>
            </a:r>
          </a:p>
          <a:p>
            <a:pPr marL="799465" lvl="1" indent="-341630">
              <a:lnSpc>
                <a:spcPct val="87000"/>
              </a:lnSpc>
              <a:spcBef>
                <a:spcPts val="1199"/>
              </a:spcBef>
              <a:buClr>
                <a:srgbClr val="000000"/>
              </a:buClr>
              <a:buFont typeface="Times New Roman"/>
              <a:buChar char="•"/>
            </a:pPr>
            <a:r>
              <a:rPr lang="en-US" spc="-1" dirty="0">
                <a:solidFill>
                  <a:srgbClr val="000000"/>
                </a:solidFill>
                <a:uFill>
                  <a:solidFill>
                    <a:srgbClr val="FFFFFF"/>
                  </a:solidFill>
                </a:uFill>
                <a:cs typeface="Calibri"/>
              </a:rPr>
              <a:t>Blackbody off</a:t>
            </a:r>
          </a:p>
          <a:p>
            <a:pPr marL="799465" lvl="1" indent="-341630">
              <a:lnSpc>
                <a:spcPct val="87000"/>
              </a:lnSpc>
              <a:spcBef>
                <a:spcPts val="1199"/>
              </a:spcBef>
              <a:buClr>
                <a:srgbClr val="000000"/>
              </a:buClr>
              <a:buFont typeface="Times New Roman"/>
              <a:buChar char="•"/>
            </a:pPr>
            <a:r>
              <a:rPr lang="en-US" spc="-1" dirty="0">
                <a:solidFill>
                  <a:srgbClr val="000000"/>
                </a:solidFill>
                <a:uFill>
                  <a:solidFill>
                    <a:srgbClr val="FFFFFF"/>
                  </a:solidFill>
                </a:uFill>
                <a:cs typeface="Calibri"/>
              </a:rPr>
              <a:t>SMIR and LWIR focal planes/heaters off</a:t>
            </a:r>
          </a:p>
          <a:p>
            <a:pPr marL="799465" lvl="1" indent="-341630">
              <a:lnSpc>
                <a:spcPct val="87000"/>
              </a:lnSpc>
              <a:spcBef>
                <a:spcPts val="1199"/>
              </a:spcBef>
              <a:buClr>
                <a:srgbClr val="000000"/>
              </a:buClr>
              <a:buFont typeface="Times New Roman"/>
              <a:buChar char="•"/>
            </a:pPr>
            <a:r>
              <a:rPr lang="en-US" spc="-1" dirty="0">
                <a:solidFill>
                  <a:srgbClr val="000000"/>
                </a:solidFill>
                <a:uFill>
                  <a:solidFill>
                    <a:srgbClr val="FFFFFF"/>
                  </a:solidFill>
                </a:uFill>
                <a:cs typeface="Calibri"/>
              </a:rPr>
              <a:t>Formatter set to Night Mode</a:t>
            </a:r>
            <a:endParaRPr lang="en-US" dirty="0"/>
          </a:p>
          <a:p>
            <a:pPr marL="342265" indent="-341630">
              <a:lnSpc>
                <a:spcPct val="87000"/>
              </a:lnSpc>
              <a:spcBef>
                <a:spcPts val="1199"/>
              </a:spcBef>
              <a:buClr>
                <a:srgbClr val="000000"/>
              </a:buClr>
              <a:buFont typeface="Times New Roman"/>
              <a:buChar char="•"/>
            </a:pPr>
            <a:r>
              <a:rPr lang="en-US" sz="2000" spc="-1" dirty="0">
                <a:solidFill>
                  <a:srgbClr val="000000"/>
                </a:solidFill>
                <a:uFill>
                  <a:solidFill>
                    <a:srgbClr val="FFFFFF"/>
                  </a:solidFill>
                </a:uFill>
                <a:cs typeface="Calibri"/>
              </a:rPr>
              <a:t>Following the completion of the CEMs, MODIS recovery began with an Outgas on 10/20/22. </a:t>
            </a:r>
          </a:p>
          <a:p>
            <a:pPr marL="342265" indent="-341630">
              <a:lnSpc>
                <a:spcPct val="87000"/>
              </a:lnSpc>
              <a:spcBef>
                <a:spcPts val="1199"/>
              </a:spcBef>
              <a:buClr>
                <a:srgbClr val="000000"/>
              </a:buClr>
              <a:buFont typeface="Times New Roman"/>
              <a:buChar char="•"/>
            </a:pPr>
            <a:r>
              <a:rPr lang="en-US" sz="2000" spc="-1" dirty="0">
                <a:solidFill>
                  <a:srgbClr val="000000"/>
                </a:solidFill>
                <a:uFill>
                  <a:solidFill>
                    <a:srgbClr val="FFFFFF"/>
                  </a:solidFill>
                </a:uFill>
                <a:cs typeface="Calibri"/>
              </a:rPr>
              <a:t>MODIS was fully transitioned to Science Mode on 10/21/22 (2022/294). </a:t>
            </a:r>
          </a:p>
          <a:p>
            <a:pPr marL="799465" lvl="1" indent="-341630">
              <a:lnSpc>
                <a:spcPct val="87000"/>
              </a:lnSpc>
              <a:spcBef>
                <a:spcPts val="1199"/>
              </a:spcBef>
              <a:buClr>
                <a:srgbClr val="000000"/>
              </a:buClr>
              <a:buFont typeface="Times New Roman"/>
              <a:buChar char="•"/>
            </a:pPr>
            <a:r>
              <a:rPr lang="en-US" spc="-1" dirty="0">
                <a:uFill>
                  <a:solidFill>
                    <a:srgbClr val="FFFFFF"/>
                  </a:solidFill>
                </a:uFill>
                <a:cs typeface="Calibri"/>
              </a:rPr>
              <a:t>Science data outage: 2022/283 03:01:00 – 2022/296 22:30:00</a:t>
            </a:r>
          </a:p>
          <a:p>
            <a:pPr marL="799465" lvl="1" indent="-341630">
              <a:lnSpc>
                <a:spcPct val="87000"/>
              </a:lnSpc>
              <a:spcBef>
                <a:spcPts val="1199"/>
              </a:spcBef>
              <a:buClr>
                <a:srgbClr val="000000"/>
              </a:buClr>
              <a:buFont typeface="Times New Roman"/>
              <a:buChar char="•"/>
            </a:pPr>
            <a:r>
              <a:rPr lang="en-US" dirty="0">
                <a:effectLst/>
              </a:rPr>
              <a:t>To prevent risk to the door motors, the SV and EV doors were opened using revised commanding following signs of door switch degradation</a:t>
            </a:r>
            <a:r>
              <a:rPr lang="en-US" spc="-1" dirty="0">
                <a:uFill>
                  <a:solidFill>
                    <a:srgbClr val="FFFFFF"/>
                  </a:solidFill>
                </a:uFill>
                <a:cs typeface="Calibri"/>
              </a:rPr>
              <a:t>.</a:t>
            </a:r>
          </a:p>
          <a:p>
            <a:pPr marL="342265" indent="-341630">
              <a:lnSpc>
                <a:spcPct val="87000"/>
              </a:lnSpc>
              <a:spcBef>
                <a:spcPts val="1199"/>
              </a:spcBef>
              <a:buClr>
                <a:srgbClr val="000000"/>
              </a:buClr>
              <a:buFont typeface="Times New Roman"/>
              <a:buChar char="•"/>
            </a:pPr>
            <a:r>
              <a:rPr lang="en-US" sz="2000" spc="-1" dirty="0">
                <a:solidFill>
                  <a:srgbClr val="000000"/>
                </a:solidFill>
                <a:uFill>
                  <a:solidFill>
                    <a:srgbClr val="FFFFFF"/>
                  </a:solidFill>
                </a:uFill>
                <a:cs typeface="Calibri"/>
              </a:rPr>
              <a:t>Cold focal plane temperatures returned to their set points by 22:30 UTC on 10/23/22.</a:t>
            </a:r>
          </a:p>
        </p:txBody>
      </p:sp>
    </p:spTree>
    <p:extLst>
      <p:ext uri="{BB962C8B-B14F-4D97-AF65-F5344CB8AC3E}">
        <p14:creationId xmlns:p14="http://schemas.microsoft.com/office/powerpoint/2010/main" val="341032823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1981200" y="76320"/>
            <a:ext cx="8226720" cy="11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3000"/>
              </a:lnSpc>
            </a:pPr>
            <a:r>
              <a:rPr lang="en-US" sz="3200" b="1" spc="-1">
                <a:solidFill>
                  <a:srgbClr val="4848B9"/>
                </a:solidFill>
                <a:uFill>
                  <a:solidFill>
                    <a:srgbClr val="FFFFFF"/>
                  </a:solidFill>
                </a:uFill>
                <a:latin typeface="+mj-lt"/>
                <a:ea typeface="DejaVu Sans"/>
              </a:rPr>
              <a:t>Terra Constellation Exit Maneuvers</a:t>
            </a:r>
            <a:r>
              <a:rPr lang="en-US" sz="3200" b="1" spc="-1">
                <a:solidFill>
                  <a:srgbClr val="4848B9"/>
                </a:solidFill>
                <a:uFill>
                  <a:solidFill>
                    <a:srgbClr val="FFFFFF"/>
                  </a:solidFill>
                </a:uFill>
                <a:latin typeface="+mj-lt"/>
              </a:rPr>
              <a:t> </a:t>
            </a:r>
          </a:p>
        </p:txBody>
      </p:sp>
      <p:sp>
        <p:nvSpPr>
          <p:cNvPr id="337" name="CustomShape 2"/>
          <p:cNvSpPr/>
          <p:nvPr/>
        </p:nvSpPr>
        <p:spPr>
          <a:xfrm>
            <a:off x="9525000" y="6418080"/>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algn="r">
              <a:lnSpc>
                <a:spcPct val="100000"/>
              </a:lnSpc>
            </a:pPr>
            <a:r>
              <a:rPr lang="en-US" sz="1200" b="1" spc="-1">
                <a:solidFill>
                  <a:srgbClr val="0000CC"/>
                </a:solidFill>
                <a:uFill>
                  <a:solidFill>
                    <a:srgbClr val="FFFFFF"/>
                  </a:solidFill>
                </a:uFill>
                <a:latin typeface="Calibri"/>
                <a:ea typeface="DejaVu Sans"/>
              </a:rPr>
              <a:t>Page </a:t>
            </a:r>
            <a:fld id="{1111071A-56E9-4D52-9B50-EEE0BE7B6C05}" type="slidenum">
              <a:rPr lang="en-US" sz="1200" b="1" spc="-1" smtClean="0">
                <a:solidFill>
                  <a:srgbClr val="0000CC"/>
                </a:solidFill>
                <a:uFill>
                  <a:solidFill>
                    <a:srgbClr val="FFFFFF"/>
                  </a:solidFill>
                </a:uFill>
                <a:latin typeface="Calibri"/>
                <a:ea typeface="DejaVu Sans"/>
              </a:rPr>
              <a:t>5</a:t>
            </a:fld>
            <a:endParaRPr lang="en-US" sz="1200" spc="-1">
              <a:solidFill>
                <a:srgbClr val="000000"/>
              </a:solidFill>
              <a:uFill>
                <a:solidFill>
                  <a:srgbClr val="FFFFFF"/>
                </a:solidFill>
              </a:uFill>
              <a:latin typeface="Arial"/>
            </a:endParaRPr>
          </a:p>
        </p:txBody>
      </p:sp>
      <p:sp>
        <p:nvSpPr>
          <p:cNvPr id="338" name="CustomShape 3"/>
          <p:cNvSpPr/>
          <p:nvPr/>
        </p:nvSpPr>
        <p:spPr>
          <a:xfrm>
            <a:off x="1066800" y="1219320"/>
            <a:ext cx="10058400" cy="460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marL="342265" indent="-341630">
              <a:lnSpc>
                <a:spcPct val="87000"/>
              </a:lnSpc>
              <a:spcBef>
                <a:spcPts val="1199"/>
              </a:spcBef>
              <a:buClr>
                <a:srgbClr val="000000"/>
              </a:buClr>
              <a:buFont typeface="Times New Roman"/>
              <a:buChar char="•"/>
            </a:pPr>
            <a:endParaRPr lang="en-US" sz="2000">
              <a:latin typeface="Calibri"/>
              <a:cs typeface="Calibri"/>
            </a:endParaRPr>
          </a:p>
        </p:txBody>
      </p:sp>
      <p:pic>
        <p:nvPicPr>
          <p:cNvPr id="2" name="Picture 1">
            <a:extLst>
              <a:ext uri="{FF2B5EF4-FFF2-40B4-BE49-F238E27FC236}">
                <a16:creationId xmlns:a16="http://schemas.microsoft.com/office/drawing/2014/main" id="{E248452E-DEBB-CB1F-A16C-BB7E9F39B9F0}"/>
              </a:ext>
            </a:extLst>
          </p:cNvPr>
          <p:cNvPicPr>
            <a:picLocks noChangeAspect="1"/>
          </p:cNvPicPr>
          <p:nvPr/>
        </p:nvPicPr>
        <p:blipFill>
          <a:blip r:embed="rId3"/>
          <a:stretch>
            <a:fillRect/>
          </a:stretch>
        </p:blipFill>
        <p:spPr>
          <a:xfrm>
            <a:off x="211667" y="1015497"/>
            <a:ext cx="9279350" cy="1647021"/>
          </a:xfrm>
          <a:prstGeom prst="rect">
            <a:avLst/>
          </a:prstGeom>
        </p:spPr>
      </p:pic>
      <p:pic>
        <p:nvPicPr>
          <p:cNvPr id="3" name="Picture 2">
            <a:extLst>
              <a:ext uri="{FF2B5EF4-FFF2-40B4-BE49-F238E27FC236}">
                <a16:creationId xmlns:a16="http://schemas.microsoft.com/office/drawing/2014/main" id="{1156730B-1827-F732-7DDD-DB238C6CF92A}"/>
              </a:ext>
            </a:extLst>
          </p:cNvPr>
          <p:cNvPicPr>
            <a:picLocks noChangeAspect="1"/>
          </p:cNvPicPr>
          <p:nvPr/>
        </p:nvPicPr>
        <p:blipFill>
          <a:blip r:embed="rId4"/>
          <a:stretch>
            <a:fillRect/>
          </a:stretch>
        </p:blipFill>
        <p:spPr>
          <a:xfrm>
            <a:off x="211666" y="2997748"/>
            <a:ext cx="9279350" cy="1654590"/>
          </a:xfrm>
          <a:prstGeom prst="rect">
            <a:avLst/>
          </a:prstGeom>
        </p:spPr>
      </p:pic>
      <p:pic>
        <p:nvPicPr>
          <p:cNvPr id="4" name="Picture 3">
            <a:extLst>
              <a:ext uri="{FF2B5EF4-FFF2-40B4-BE49-F238E27FC236}">
                <a16:creationId xmlns:a16="http://schemas.microsoft.com/office/drawing/2014/main" id="{6612518E-9B3E-0187-D029-B82EB6D60FB3}"/>
              </a:ext>
            </a:extLst>
          </p:cNvPr>
          <p:cNvPicPr>
            <a:picLocks noChangeAspect="1"/>
          </p:cNvPicPr>
          <p:nvPr/>
        </p:nvPicPr>
        <p:blipFill>
          <a:blip r:embed="rId5"/>
          <a:stretch>
            <a:fillRect/>
          </a:stretch>
        </p:blipFill>
        <p:spPr>
          <a:xfrm>
            <a:off x="211666" y="4987568"/>
            <a:ext cx="9279349" cy="1677193"/>
          </a:xfrm>
          <a:prstGeom prst="rect">
            <a:avLst/>
          </a:prstGeom>
        </p:spPr>
      </p:pic>
      <p:sp>
        <p:nvSpPr>
          <p:cNvPr id="5" name="Content Placeholder 15">
            <a:extLst>
              <a:ext uri="{FF2B5EF4-FFF2-40B4-BE49-F238E27FC236}">
                <a16:creationId xmlns:a16="http://schemas.microsoft.com/office/drawing/2014/main" id="{5F14A1C4-5E03-F5F9-A5ED-9E840E14323A}"/>
              </a:ext>
            </a:extLst>
          </p:cNvPr>
          <p:cNvSpPr txBox="1">
            <a:spLocks/>
          </p:cNvSpPr>
          <p:nvPr/>
        </p:nvSpPr>
        <p:spPr>
          <a:xfrm>
            <a:off x="9491015" y="1132213"/>
            <a:ext cx="2593409" cy="55595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alibri" panose="020F0502020204030204" pitchFamily="34" charset="0"/>
              <a:buChar char="←"/>
            </a:pPr>
            <a:r>
              <a:rPr lang="en-US" sz="1800">
                <a:cs typeface="Arial" panose="020B0604020202020204" pitchFamily="34" charset="0"/>
              </a:rPr>
              <a:t>ABNORM flag from 283/00:12:04 to 294/19:59:49 denotes when MODIS in a non-standard configuration</a:t>
            </a:r>
          </a:p>
          <a:p>
            <a:pPr>
              <a:buFont typeface="Calibri" panose="020F0502020204030204" pitchFamily="34" charset="0"/>
              <a:buChar char="←"/>
            </a:pPr>
            <a:endParaRPr lang="en-US" sz="1800">
              <a:cs typeface="Arial" panose="020B0604020202020204" pitchFamily="34" charset="0"/>
            </a:endParaRPr>
          </a:p>
          <a:p>
            <a:pPr>
              <a:buFont typeface="Calibri" panose="020F0502020204030204" pitchFamily="34" charset="0"/>
              <a:buChar char="←"/>
            </a:pPr>
            <a:r>
              <a:rPr lang="en-US" sz="1800">
                <a:cs typeface="Arial" panose="020B0604020202020204" pitchFamily="34" charset="0"/>
              </a:rPr>
              <a:t> Instrument temperature during operations. Highest temperatures caused by outgas operations.</a:t>
            </a:r>
          </a:p>
          <a:p>
            <a:pPr marL="0" indent="0">
              <a:buFont typeface="Arial" pitchFamily="34" charset="0"/>
              <a:buNone/>
            </a:pPr>
            <a:endParaRPr lang="en-US" sz="1800">
              <a:cs typeface="Arial" panose="020B0604020202020204" pitchFamily="34" charset="0"/>
            </a:endParaRPr>
          </a:p>
          <a:p>
            <a:pPr>
              <a:buFont typeface="Calibri" panose="020F0502020204030204" pitchFamily="34" charset="0"/>
              <a:buChar char="←"/>
            </a:pPr>
            <a:r>
              <a:rPr lang="en-US" sz="1800">
                <a:cs typeface="Arial" panose="020B0604020202020204" pitchFamily="34" charset="0"/>
              </a:rPr>
              <a:t>SMIR cold focal plane temperature. Similar to LWIR focal plane temperature. </a:t>
            </a:r>
          </a:p>
          <a:p>
            <a:pPr lvl="1">
              <a:buFont typeface="Calibri" panose="020F0502020204030204" pitchFamily="34" charset="0"/>
              <a:buChar char="←"/>
            </a:pPr>
            <a:r>
              <a:rPr lang="en-US" sz="1400">
                <a:cs typeface="Arial" panose="020B0604020202020204" pitchFamily="34" charset="0"/>
              </a:rPr>
              <a:t>This telemetry point saturates at 118 K</a:t>
            </a:r>
          </a:p>
        </p:txBody>
      </p:sp>
    </p:spTree>
    <p:extLst>
      <p:ext uri="{BB962C8B-B14F-4D97-AF65-F5344CB8AC3E}">
        <p14:creationId xmlns:p14="http://schemas.microsoft.com/office/powerpoint/2010/main" val="289824655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1981200" y="76320"/>
            <a:ext cx="8213760" cy="113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200" b="1" spc="-1">
                <a:solidFill>
                  <a:srgbClr val="4848B9"/>
                </a:solidFill>
                <a:uFill>
                  <a:solidFill>
                    <a:srgbClr val="FFFFFF"/>
                  </a:solidFill>
                </a:uFill>
                <a:latin typeface="+mj-lt"/>
                <a:ea typeface="DejaVu Sans"/>
              </a:rPr>
              <a:t>Aqua Flight Operations</a:t>
            </a:r>
            <a:endParaRPr lang="en-US" sz="3200" b="1" spc="-1">
              <a:solidFill>
                <a:srgbClr val="4848B9"/>
              </a:solidFill>
              <a:uFill>
                <a:solidFill>
                  <a:srgbClr val="FFFFFF"/>
                </a:solidFill>
              </a:uFill>
              <a:latin typeface="+mj-lt"/>
            </a:endParaRPr>
          </a:p>
        </p:txBody>
      </p:sp>
      <p:sp>
        <p:nvSpPr>
          <p:cNvPr id="97" name="CustomShape 2"/>
          <p:cNvSpPr/>
          <p:nvPr/>
        </p:nvSpPr>
        <p:spPr>
          <a:xfrm>
            <a:off x="937549" y="1295280"/>
            <a:ext cx="10232021" cy="2514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t"/>
          <a:lstStyle/>
          <a:p>
            <a:pPr marL="342900" indent="-341630">
              <a:lnSpc>
                <a:spcPct val="93000"/>
              </a:lnSpc>
              <a:spcBef>
                <a:spcPts val="360"/>
              </a:spcBef>
              <a:buClr>
                <a:srgbClr val="000000"/>
              </a:buClr>
              <a:buFont typeface="Symbol"/>
              <a:buChar char=""/>
            </a:pPr>
            <a:r>
              <a:rPr lang="en-US" sz="2000" spc="-1" dirty="0">
                <a:solidFill>
                  <a:srgbClr val="000000"/>
                </a:solidFill>
                <a:uFill>
                  <a:solidFill>
                    <a:srgbClr val="FFFFFF"/>
                  </a:solidFill>
                </a:uFill>
                <a:latin typeface="Calibri"/>
                <a:ea typeface="DejaVu Sans"/>
                <a:cs typeface="Calibri"/>
              </a:rPr>
              <a:t>Aqua Spacecraft Status</a:t>
            </a:r>
            <a:endParaRPr lang="en-US" sz="2000" spc="-1" dirty="0">
              <a:solidFill>
                <a:srgbClr val="000000"/>
              </a:solidFill>
              <a:uFill>
                <a:solidFill>
                  <a:srgbClr val="FFFFFF"/>
                </a:solidFill>
              </a:uFill>
              <a:latin typeface="Calibri"/>
              <a:cs typeface="Calibri"/>
            </a:endParaRPr>
          </a:p>
          <a:p>
            <a:pPr marL="742950" lvl="1" indent="-283845">
              <a:lnSpc>
                <a:spcPct val="93000"/>
              </a:lnSpc>
              <a:spcBef>
                <a:spcPts val="360"/>
              </a:spcBef>
              <a:buClr>
                <a:srgbClr val="000000"/>
              </a:buClr>
              <a:buFont typeface="Symbol"/>
              <a:buChar char=""/>
            </a:pPr>
            <a:r>
              <a:rPr lang="en-US" sz="2000" spc="-1" dirty="0">
                <a:uFill>
                  <a:solidFill>
                    <a:srgbClr val="FFFFFF"/>
                  </a:solidFill>
                </a:uFill>
                <a:latin typeface="Calibri"/>
                <a:ea typeface="DejaVu Sans"/>
                <a:cs typeface="Calibri"/>
              </a:rPr>
              <a:t>21+ years of successful operations. Since the last STM, the MODIS instrument continues to operate nominally.</a:t>
            </a:r>
            <a:endParaRPr lang="en-US" sz="2000" spc="-1" dirty="0">
              <a:uFill>
                <a:solidFill>
                  <a:srgbClr val="FFFFFF"/>
                </a:solidFill>
              </a:uFill>
              <a:latin typeface="Calibri"/>
              <a:cs typeface="Calibri"/>
            </a:endParaRPr>
          </a:p>
          <a:p>
            <a:pPr marL="742950" lvl="1" indent="-283845">
              <a:lnSpc>
                <a:spcPct val="93000"/>
              </a:lnSpc>
              <a:spcBef>
                <a:spcPts val="360"/>
              </a:spcBef>
              <a:buClr>
                <a:srgbClr val="000000"/>
              </a:buClr>
              <a:buFont typeface="Symbol"/>
              <a:buChar char=""/>
            </a:pPr>
            <a:r>
              <a:rPr lang="en-US" sz="2000" spc="-1" dirty="0">
                <a:solidFill>
                  <a:srgbClr val="000000"/>
                </a:solidFill>
                <a:uFill>
                  <a:solidFill>
                    <a:srgbClr val="FFFFFF"/>
                  </a:solidFill>
                </a:uFill>
                <a:latin typeface="Calibri"/>
                <a:ea typeface="DejaVu Sans"/>
                <a:cs typeface="Calibri"/>
              </a:rPr>
              <a:t>Solid State Recorder – Full data allocation</a:t>
            </a:r>
            <a:endParaRPr lang="en-US" sz="2000" spc="-1" dirty="0">
              <a:solidFill>
                <a:srgbClr val="000000"/>
              </a:solidFill>
              <a:uFill>
                <a:solidFill>
                  <a:srgbClr val="FFFFFF"/>
                </a:solidFill>
              </a:uFill>
              <a:latin typeface="Calibri"/>
              <a:cs typeface="Calibri"/>
            </a:endParaRPr>
          </a:p>
          <a:p>
            <a:pPr marL="742950" lvl="1" indent="-283845">
              <a:lnSpc>
                <a:spcPct val="93000"/>
              </a:lnSpc>
              <a:spcBef>
                <a:spcPts val="360"/>
              </a:spcBef>
              <a:buClr>
                <a:srgbClr val="000000"/>
              </a:buClr>
              <a:buFont typeface="Symbol"/>
              <a:buChar char=""/>
            </a:pPr>
            <a:r>
              <a:rPr lang="en-US" sz="2000" spc="-1" dirty="0">
                <a:solidFill>
                  <a:srgbClr val="000000"/>
                </a:solidFill>
                <a:uFill>
                  <a:solidFill>
                    <a:srgbClr val="FFFFFF"/>
                  </a:solidFill>
                </a:uFill>
                <a:latin typeface="Calibri"/>
                <a:ea typeface="DejaVu Sans"/>
                <a:cs typeface="Calibri"/>
              </a:rPr>
              <a:t>Orbit Maneuvers: final Drag Make-up December 1, 2021 (2021/335), final Inclination Adjustment March 18, 2021 (2021/077).</a:t>
            </a:r>
          </a:p>
          <a:p>
            <a:pPr marL="1200150" lvl="2" indent="-283845">
              <a:lnSpc>
                <a:spcPct val="93000"/>
              </a:lnSpc>
              <a:spcBef>
                <a:spcPts val="360"/>
              </a:spcBef>
              <a:buClr>
                <a:srgbClr val="000000"/>
              </a:buClr>
              <a:buFont typeface="Symbol"/>
              <a:buChar char=""/>
            </a:pPr>
            <a:r>
              <a:rPr lang="en-US" sz="2000" spc="-1" dirty="0">
                <a:solidFill>
                  <a:srgbClr val="000000"/>
                </a:solidFill>
                <a:uFill>
                  <a:solidFill>
                    <a:srgbClr val="FFFFFF"/>
                  </a:solidFill>
                </a:uFill>
                <a:latin typeface="Calibri"/>
                <a:cs typeface="Calibri"/>
              </a:rPr>
              <a:t>In free drift, orbit no longer maintained </a:t>
            </a:r>
          </a:p>
          <a:p>
            <a:pPr marL="742950" lvl="1" indent="-283845">
              <a:lnSpc>
                <a:spcPct val="93000"/>
              </a:lnSpc>
              <a:spcBef>
                <a:spcPts val="360"/>
              </a:spcBef>
              <a:buClr>
                <a:srgbClr val="000000"/>
              </a:buClr>
              <a:buFont typeface="Symbol"/>
              <a:buChar char=""/>
            </a:pPr>
            <a:r>
              <a:rPr lang="en-US" sz="2000" spc="-1" dirty="0">
                <a:uFill>
                  <a:solidFill>
                    <a:srgbClr val="FFFFFF"/>
                  </a:solidFill>
                </a:uFill>
                <a:cs typeface="Calibri"/>
              </a:rPr>
              <a:t>Aqua experienced a Formatter-Multiplexer Unit (FMU) anomaly on February 22, 2022 (2022/053). The spacecraft was recovered to nominal operation following an FMU Reset on March 23, 2022 (2022/082)</a:t>
            </a:r>
          </a:p>
          <a:p>
            <a:pPr marL="742950" lvl="1" indent="-283845">
              <a:lnSpc>
                <a:spcPct val="93000"/>
              </a:lnSpc>
              <a:spcBef>
                <a:spcPts val="360"/>
              </a:spcBef>
              <a:buClr>
                <a:srgbClr val="000000"/>
              </a:buClr>
              <a:buFont typeface="Symbol"/>
              <a:buChar char=""/>
            </a:pPr>
            <a:r>
              <a:rPr lang="en-US" sz="2000" spc="-1" dirty="0">
                <a:uFill>
                  <a:solidFill>
                    <a:srgbClr val="FFFFFF"/>
                  </a:solidFill>
                </a:uFill>
                <a:cs typeface="Calibri"/>
              </a:rPr>
              <a:t>Aqua transitioned to Safe on March 31, 2022, recovery and Power Controller swap was successfully executed on April 13, 2022</a:t>
            </a:r>
          </a:p>
        </p:txBody>
      </p:sp>
      <p:pic>
        <p:nvPicPr>
          <p:cNvPr id="98" name="Picture 5"/>
          <p:cNvPicPr>
            <a:picLocks noChangeAspect="1"/>
          </p:cNvPicPr>
          <p:nvPr/>
        </p:nvPicPr>
        <p:blipFill>
          <a:blip r:embed="rId3"/>
          <a:stretch/>
        </p:blipFill>
        <p:spPr>
          <a:xfrm>
            <a:off x="4853539" y="5098290"/>
            <a:ext cx="2484922" cy="1683390"/>
          </a:xfrm>
          <a:prstGeom prst="rect">
            <a:avLst/>
          </a:prstGeom>
          <a:ln w="9360">
            <a:noFill/>
          </a:ln>
        </p:spPr>
      </p:pic>
      <p:sp>
        <p:nvSpPr>
          <p:cNvPr id="99" name="CustomShape 3"/>
          <p:cNvSpPr/>
          <p:nvPr/>
        </p:nvSpPr>
        <p:spPr>
          <a:xfrm>
            <a:off x="9372600" y="6418080"/>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b="1" spc="-1">
                <a:solidFill>
                  <a:srgbClr val="0000CC"/>
                </a:solidFill>
                <a:uFill>
                  <a:solidFill>
                    <a:srgbClr val="FFFFFF"/>
                  </a:solidFill>
                </a:uFill>
                <a:latin typeface="Calibri"/>
                <a:ea typeface="DejaVu Sans"/>
              </a:rPr>
              <a:t>Page </a:t>
            </a:r>
            <a:fld id="{3789C8D2-5A16-4EE6-BCFA-6AA323F6B9F2}" type="slidenum">
              <a:rPr lang="en-US" sz="1200" b="1" spc="-1">
                <a:solidFill>
                  <a:srgbClr val="0000CC"/>
                </a:solidFill>
                <a:uFill>
                  <a:solidFill>
                    <a:srgbClr val="FFFFFF"/>
                  </a:solidFill>
                </a:uFill>
                <a:latin typeface="Calibri"/>
                <a:ea typeface="DejaVu Sans"/>
              </a:rPr>
              <a:t>6</a:t>
            </a:fld>
            <a:endParaRPr lang="en-US" sz="1200"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1981200" y="76320"/>
            <a:ext cx="8226720" cy="11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3000"/>
              </a:lnSpc>
            </a:pPr>
            <a:r>
              <a:rPr lang="en-US" sz="3200" b="1" spc="-1">
                <a:solidFill>
                  <a:srgbClr val="4848B9"/>
                </a:solidFill>
                <a:uFill>
                  <a:solidFill>
                    <a:srgbClr val="FFFFFF"/>
                  </a:solidFill>
                </a:uFill>
                <a:latin typeface="+mj-lt"/>
                <a:ea typeface="DejaVu Sans"/>
              </a:rPr>
              <a:t>MODIS Instrument Operations (Aqua)</a:t>
            </a:r>
            <a:endParaRPr lang="en-US" sz="3200" b="1" spc="-1">
              <a:solidFill>
                <a:srgbClr val="4848B9"/>
              </a:solidFill>
              <a:uFill>
                <a:solidFill>
                  <a:srgbClr val="FFFFFF"/>
                </a:solidFill>
              </a:uFill>
              <a:latin typeface="+mj-lt"/>
            </a:endParaRPr>
          </a:p>
        </p:txBody>
      </p:sp>
      <p:sp>
        <p:nvSpPr>
          <p:cNvPr id="101" name="CustomShape 2"/>
          <p:cNvSpPr/>
          <p:nvPr/>
        </p:nvSpPr>
        <p:spPr>
          <a:xfrm>
            <a:off x="1141560" y="1075500"/>
            <a:ext cx="9906000" cy="539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marL="344170" indent="-342900">
              <a:lnSpc>
                <a:spcPct val="93000"/>
              </a:lnSpc>
              <a:spcBef>
                <a:spcPts val="360"/>
              </a:spcBef>
              <a:buClr>
                <a:srgbClr val="000000"/>
              </a:buClr>
              <a:buFont typeface="Wingdings" panose="05000000000000000000" pitchFamily="2" charset="2"/>
              <a:buChar char="§"/>
            </a:pPr>
            <a:r>
              <a:rPr lang="en-US" sz="2000" b="1" spc="-1" dirty="0">
                <a:solidFill>
                  <a:srgbClr val="000000"/>
                </a:solidFill>
                <a:uFill>
                  <a:solidFill>
                    <a:srgbClr val="FFFFFF"/>
                  </a:solidFill>
                </a:uFill>
                <a:latin typeface="Calibri"/>
                <a:ea typeface="DejaVu Sans"/>
              </a:rPr>
              <a:t>Aqua MODIS is healthy and operating nominally</a:t>
            </a:r>
            <a:endParaRPr lang="en-US" sz="2000" spc="-1" dirty="0">
              <a:solidFill>
                <a:srgbClr val="000000"/>
              </a:solidFill>
              <a:uFill>
                <a:solidFill>
                  <a:srgbClr val="FFFFFF"/>
                </a:solidFill>
              </a:uFill>
              <a:latin typeface="Arial"/>
              <a:cs typeface="Arial"/>
            </a:endParaRPr>
          </a:p>
          <a:p>
            <a:pPr marL="342900" indent="-342900">
              <a:lnSpc>
                <a:spcPct val="93000"/>
              </a:lnSpc>
              <a:spcBef>
                <a:spcPts val="360"/>
              </a:spcBef>
              <a:buFont typeface="Wingdings" panose="05000000000000000000" pitchFamily="2" charset="2"/>
              <a:buChar char="§"/>
            </a:pPr>
            <a:endParaRPr lang="en-US" sz="2000" spc="-1" dirty="0">
              <a:solidFill>
                <a:srgbClr val="000000"/>
              </a:solidFill>
              <a:uFill>
                <a:solidFill>
                  <a:srgbClr val="FFFFFF"/>
                </a:solidFill>
              </a:uFill>
              <a:latin typeface="Arial"/>
            </a:endParaRPr>
          </a:p>
          <a:p>
            <a:pPr marL="344170" indent="-342900">
              <a:lnSpc>
                <a:spcPct val="93000"/>
              </a:lnSpc>
              <a:spcBef>
                <a:spcPts val="360"/>
              </a:spcBef>
              <a:buClr>
                <a:srgbClr val="000000"/>
              </a:buClr>
              <a:buFont typeface="Wingdings" panose="05000000000000000000" pitchFamily="2" charset="2"/>
              <a:buChar char="§"/>
            </a:pPr>
            <a:r>
              <a:rPr lang="en-US" sz="2000" b="1" spc="-1" dirty="0">
                <a:solidFill>
                  <a:srgbClr val="000000"/>
                </a:solidFill>
                <a:uFill>
                  <a:solidFill>
                    <a:srgbClr val="FFFFFF"/>
                  </a:solidFill>
                </a:uFill>
                <a:latin typeface="Calibri"/>
                <a:ea typeface="DejaVu Sans"/>
              </a:rPr>
              <a:t>Operational Configuration (No change since last STM)</a:t>
            </a:r>
            <a:endParaRPr lang="en-US" sz="2000" spc="-1" dirty="0">
              <a:solidFill>
                <a:srgbClr val="000000"/>
              </a:solidFill>
              <a:uFill>
                <a:solidFill>
                  <a:srgbClr val="FFFFFF"/>
                </a:solidFill>
              </a:uFill>
              <a:latin typeface="Arial"/>
              <a:cs typeface="Arial"/>
            </a:endParaRPr>
          </a:p>
          <a:p>
            <a:pPr marL="801370" lvl="1" indent="-342900">
              <a:lnSpc>
                <a:spcPct val="110000"/>
              </a:lnSpc>
              <a:spcBef>
                <a:spcPts val="201"/>
              </a:spcBef>
              <a:buClr>
                <a:srgbClr val="000000"/>
              </a:buClr>
              <a:buFont typeface="Arial" panose="020B0604020202020204" pitchFamily="34" charset="0"/>
              <a:buChar char="•"/>
            </a:pPr>
            <a:r>
              <a:rPr lang="en-US" sz="2000" spc="-1" dirty="0">
                <a:solidFill>
                  <a:srgbClr val="000000"/>
                </a:solidFill>
                <a:uFill>
                  <a:solidFill>
                    <a:srgbClr val="FFFFFF"/>
                  </a:solidFill>
                </a:uFill>
                <a:latin typeface="Calibri"/>
                <a:ea typeface="DejaVu Sans"/>
              </a:rPr>
              <a:t>Same B-side configuration since launch</a:t>
            </a:r>
            <a:endParaRPr lang="en-US" sz="2000" spc="-1" dirty="0">
              <a:solidFill>
                <a:srgbClr val="000000"/>
              </a:solidFill>
              <a:uFill>
                <a:solidFill>
                  <a:srgbClr val="FFFFFF"/>
                </a:solidFill>
              </a:uFill>
              <a:latin typeface="Arial"/>
              <a:cs typeface="Arial"/>
            </a:endParaRPr>
          </a:p>
          <a:p>
            <a:pPr marL="801370" lvl="1" indent="-342900">
              <a:lnSpc>
                <a:spcPct val="110000"/>
              </a:lnSpc>
              <a:spcBef>
                <a:spcPts val="201"/>
              </a:spcBef>
              <a:buClr>
                <a:srgbClr val="000000"/>
              </a:buClr>
              <a:buFont typeface="Arial" panose="020B0604020202020204" pitchFamily="34" charset="0"/>
              <a:buChar char="•"/>
            </a:pPr>
            <a:r>
              <a:rPr lang="en-US" sz="2000" spc="-1" dirty="0">
                <a:solidFill>
                  <a:srgbClr val="000000"/>
                </a:solidFill>
                <a:uFill>
                  <a:solidFill>
                    <a:srgbClr val="FFFFFF"/>
                  </a:solidFill>
                </a:uFill>
                <a:latin typeface="Calibri"/>
                <a:ea typeface="DejaVu Sans"/>
              </a:rPr>
              <a:t>BB temperatures set at 285K</a:t>
            </a:r>
            <a:endParaRPr lang="en-US" sz="2000" spc="-1" dirty="0">
              <a:solidFill>
                <a:srgbClr val="000000"/>
              </a:solidFill>
              <a:uFill>
                <a:solidFill>
                  <a:srgbClr val="FFFFFF"/>
                </a:solidFill>
              </a:uFill>
              <a:latin typeface="Arial"/>
              <a:cs typeface="Arial"/>
            </a:endParaRPr>
          </a:p>
          <a:p>
            <a:pPr marL="801370" lvl="1" indent="-342900">
              <a:lnSpc>
                <a:spcPct val="110000"/>
              </a:lnSpc>
              <a:spcBef>
                <a:spcPts val="201"/>
              </a:spcBef>
              <a:buClr>
                <a:srgbClr val="000000"/>
              </a:buClr>
              <a:buFont typeface="Arial" panose="020B0604020202020204" pitchFamily="34" charset="0"/>
              <a:buChar char="•"/>
            </a:pPr>
            <a:r>
              <a:rPr lang="en-US" sz="2000" spc="-1" dirty="0">
                <a:solidFill>
                  <a:srgbClr val="000000"/>
                </a:solidFill>
                <a:uFill>
                  <a:solidFill>
                    <a:srgbClr val="FFFFFF"/>
                  </a:solidFill>
                </a:uFill>
                <a:latin typeface="Calibri"/>
                <a:ea typeface="DejaVu Sans"/>
              </a:rPr>
              <a:t>Cold FPA (SMIR </a:t>
            </a:r>
            <a:r>
              <a:rPr lang="en-US" sz="2000" spc="-1" dirty="0">
                <a:uFill>
                  <a:solidFill>
                    <a:srgbClr val="FFFFFF"/>
                  </a:solidFill>
                </a:uFill>
                <a:latin typeface="Calibri"/>
                <a:ea typeface="DejaVu Sans"/>
              </a:rPr>
              <a:t>and LWIR) controlled at 83K - r</a:t>
            </a:r>
            <a:r>
              <a:rPr lang="en-US" sz="2000" b="0" i="0" dirty="0">
                <a:effectLst/>
                <a:latin typeface="Calibri" panose="020F0502020204030204" pitchFamily="34" charset="0"/>
              </a:rPr>
              <a:t>ecovered cooler margin post outgas</a:t>
            </a:r>
            <a:endParaRPr lang="en-US" sz="2000" spc="-1" dirty="0">
              <a:uFill>
                <a:solidFill>
                  <a:srgbClr val="FFFFFF"/>
                </a:solidFill>
              </a:uFill>
              <a:latin typeface="Arial"/>
              <a:cs typeface="Arial"/>
            </a:endParaRPr>
          </a:p>
          <a:p>
            <a:pPr marL="344170" indent="-342900">
              <a:lnSpc>
                <a:spcPct val="93000"/>
              </a:lnSpc>
              <a:spcBef>
                <a:spcPts val="360"/>
              </a:spcBef>
              <a:buClr>
                <a:srgbClr val="000000"/>
              </a:buClr>
              <a:buFont typeface="Wingdings" panose="05000000000000000000" pitchFamily="2" charset="2"/>
              <a:buChar char="§"/>
            </a:pPr>
            <a:r>
              <a:rPr lang="en-US" sz="2000" b="1" spc="-1" dirty="0">
                <a:solidFill>
                  <a:srgbClr val="000000"/>
                </a:solidFill>
                <a:uFill>
                  <a:solidFill>
                    <a:srgbClr val="FFFFFF"/>
                  </a:solidFill>
                </a:uFill>
                <a:latin typeface="Calibri"/>
                <a:ea typeface="DejaVu Sans"/>
              </a:rPr>
              <a:t>Events</a:t>
            </a:r>
          </a:p>
          <a:p>
            <a:pPr marL="801370" lvl="1" indent="-342900">
              <a:lnSpc>
                <a:spcPct val="93000"/>
              </a:lnSpc>
              <a:spcBef>
                <a:spcPts val="360"/>
              </a:spcBef>
              <a:buClr>
                <a:srgbClr val="000000"/>
              </a:buClr>
              <a:buFont typeface="Wingdings" panose="05000000000000000000" pitchFamily="2" charset="2"/>
              <a:buChar char="§"/>
            </a:pPr>
            <a:r>
              <a:rPr lang="en-US" sz="2000" spc="-1" dirty="0">
                <a:solidFill>
                  <a:srgbClr val="000000"/>
                </a:solidFill>
                <a:uFill>
                  <a:solidFill>
                    <a:srgbClr val="FFFFFF"/>
                  </a:solidFill>
                </a:uFill>
                <a:cs typeface="Arial"/>
              </a:rPr>
              <a:t>Deep Space Calibration (September 2021)</a:t>
            </a:r>
          </a:p>
          <a:p>
            <a:pPr marL="801370" lvl="1" indent="-342900">
              <a:lnSpc>
                <a:spcPct val="93000"/>
              </a:lnSpc>
              <a:spcBef>
                <a:spcPts val="360"/>
              </a:spcBef>
              <a:buClr>
                <a:srgbClr val="000000"/>
              </a:buClr>
              <a:buFont typeface="Wingdings" panose="05000000000000000000" pitchFamily="2" charset="2"/>
              <a:buChar char="§"/>
            </a:pPr>
            <a:r>
              <a:rPr lang="en-US" sz="2000" spc="-1" dirty="0">
                <a:solidFill>
                  <a:srgbClr val="000000"/>
                </a:solidFill>
                <a:uFill>
                  <a:solidFill>
                    <a:srgbClr val="FFFFFF"/>
                  </a:solidFill>
                </a:uFill>
                <a:latin typeface="Calibri"/>
                <a:cs typeface="Arial"/>
              </a:rPr>
              <a:t>FMU Anomaly Recovery – No impact on MODIS health, in STANDBY during recovery period. A portion of lost MODIS data has been recovered using direct broadcast data.</a:t>
            </a:r>
          </a:p>
          <a:p>
            <a:pPr marL="801370" lvl="1" indent="-342900">
              <a:lnSpc>
                <a:spcPct val="93000"/>
              </a:lnSpc>
              <a:spcBef>
                <a:spcPts val="360"/>
              </a:spcBef>
              <a:buClr>
                <a:srgbClr val="000000"/>
              </a:buClr>
              <a:buFont typeface="Wingdings" panose="05000000000000000000" pitchFamily="2" charset="2"/>
              <a:buChar char="§"/>
            </a:pPr>
            <a:r>
              <a:rPr lang="en-US" sz="2000" spc="-1" dirty="0">
                <a:solidFill>
                  <a:srgbClr val="000000"/>
                </a:solidFill>
                <a:uFill>
                  <a:solidFill>
                    <a:srgbClr val="FFFFFF"/>
                  </a:solidFill>
                </a:uFill>
                <a:latin typeface="Calibri"/>
                <a:cs typeface="Arial"/>
              </a:rPr>
              <a:t>Safe Mode triggered by spacecraft transition to Safe (March 31, 2022 – April 15, 2022)</a:t>
            </a:r>
            <a:endParaRPr lang="en-US" sz="2000" spc="-1" dirty="0">
              <a:solidFill>
                <a:srgbClr val="000000"/>
              </a:solidFill>
              <a:uFill>
                <a:solidFill>
                  <a:srgbClr val="FFFFFF"/>
                </a:solidFill>
              </a:uFill>
              <a:latin typeface="Arial"/>
              <a:cs typeface="Arial"/>
            </a:endParaRPr>
          </a:p>
          <a:p>
            <a:pPr marL="344170" indent="-342900">
              <a:lnSpc>
                <a:spcPct val="93000"/>
              </a:lnSpc>
              <a:spcBef>
                <a:spcPts val="360"/>
              </a:spcBef>
              <a:buClr>
                <a:srgbClr val="000000"/>
              </a:buClr>
              <a:buFont typeface="Wingdings" panose="05000000000000000000" pitchFamily="2" charset="2"/>
              <a:buChar char="§"/>
            </a:pPr>
            <a:r>
              <a:rPr lang="en-US" sz="2000" b="1" spc="-1" dirty="0">
                <a:solidFill>
                  <a:srgbClr val="000000"/>
                </a:solidFill>
                <a:uFill>
                  <a:solidFill>
                    <a:srgbClr val="FFFFFF"/>
                  </a:solidFill>
                </a:uFill>
                <a:latin typeface="Calibri"/>
                <a:ea typeface="DejaVu Sans"/>
              </a:rPr>
              <a:t>Concerns</a:t>
            </a:r>
            <a:endParaRPr lang="en-US" sz="2000" spc="-1" dirty="0">
              <a:solidFill>
                <a:srgbClr val="000000"/>
              </a:solidFill>
              <a:uFill>
                <a:solidFill>
                  <a:srgbClr val="FFFFFF"/>
                </a:solidFill>
              </a:uFill>
              <a:latin typeface="Arial"/>
              <a:cs typeface="Arial"/>
            </a:endParaRPr>
          </a:p>
          <a:p>
            <a:pPr marL="801370" lvl="1" indent="-342900">
              <a:spcBef>
                <a:spcPts val="360"/>
              </a:spcBef>
              <a:buClr>
                <a:srgbClr val="000000"/>
              </a:buClr>
              <a:buFont typeface="Arial" panose="020B0604020202020204" pitchFamily="34" charset="0"/>
              <a:buChar char="•"/>
            </a:pPr>
            <a:r>
              <a:rPr lang="en-US" sz="2000" spc="-1" dirty="0">
                <a:solidFill>
                  <a:srgbClr val="000000"/>
                </a:solidFill>
                <a:uFill>
                  <a:solidFill>
                    <a:srgbClr val="FFFFFF"/>
                  </a:solidFill>
                </a:uFill>
                <a:latin typeface="Calibri"/>
                <a:ea typeface="DejaVu Sans"/>
              </a:rPr>
              <a:t>Passed projected lifetime limit on SD door movements (July 2012)</a:t>
            </a:r>
          </a:p>
          <a:p>
            <a:pPr marL="287020" indent="-285750">
              <a:lnSpc>
                <a:spcPct val="93000"/>
              </a:lnSpc>
              <a:spcBef>
                <a:spcPts val="360"/>
              </a:spcBef>
              <a:buClr>
                <a:srgbClr val="000000"/>
              </a:buClr>
              <a:buFont typeface="Wingdings" panose="05000000000000000000" pitchFamily="2" charset="2"/>
              <a:buChar char="§"/>
            </a:pPr>
            <a:r>
              <a:rPr lang="en-US" sz="2000" b="1" spc="-1" dirty="0">
                <a:solidFill>
                  <a:srgbClr val="000000"/>
                </a:solidFill>
                <a:uFill>
                  <a:solidFill>
                    <a:srgbClr val="FFFFFF"/>
                  </a:solidFill>
                </a:uFill>
                <a:latin typeface="Calibri"/>
              </a:rPr>
              <a:t>Special Operations</a:t>
            </a:r>
            <a:endParaRPr lang="en-US" sz="2000" b="1" spc="-1" dirty="0">
              <a:solidFill>
                <a:srgbClr val="000000"/>
              </a:solidFill>
              <a:uFill>
                <a:solidFill>
                  <a:srgbClr val="FFFFFF"/>
                </a:solidFill>
              </a:uFill>
              <a:latin typeface="Calibri"/>
              <a:cs typeface="Calibri"/>
            </a:endParaRPr>
          </a:p>
          <a:p>
            <a:pPr marL="744220" lvl="1" indent="-285750">
              <a:lnSpc>
                <a:spcPct val="93000"/>
              </a:lnSpc>
              <a:spcBef>
                <a:spcPts val="360"/>
              </a:spcBef>
              <a:buClr>
                <a:srgbClr val="000000"/>
              </a:buClr>
              <a:buFont typeface="Arial" panose="020B0604020202020204" pitchFamily="34" charset="0"/>
              <a:buChar char="•"/>
            </a:pPr>
            <a:r>
              <a:rPr lang="en-US" sz="2000" spc="-1" dirty="0">
                <a:solidFill>
                  <a:srgbClr val="000000"/>
                </a:solidFill>
                <a:uFill>
                  <a:solidFill>
                    <a:srgbClr val="FFFFFF"/>
                  </a:solidFill>
                </a:uFill>
                <a:latin typeface="Calibri"/>
              </a:rPr>
              <a:t>Preparation for Decommissioning</a:t>
            </a:r>
            <a:endParaRPr lang="en-US" sz="2000" spc="-1" dirty="0">
              <a:solidFill>
                <a:srgbClr val="000000"/>
              </a:solidFill>
              <a:uFill>
                <a:solidFill>
                  <a:srgbClr val="FFFFFF"/>
                </a:solidFill>
              </a:uFill>
              <a:latin typeface="Arial"/>
              <a:cs typeface="Arial"/>
            </a:endParaRPr>
          </a:p>
          <a:p>
            <a:pPr marL="801370" lvl="1" indent="-342900">
              <a:spcBef>
                <a:spcPts val="360"/>
              </a:spcBef>
              <a:buClr>
                <a:srgbClr val="000000"/>
              </a:buClr>
              <a:buFont typeface="Arial" panose="020B0604020202020204" pitchFamily="34" charset="0"/>
              <a:buChar char="•"/>
            </a:pPr>
            <a:endParaRPr lang="en-US" sz="2000" spc="-1" dirty="0">
              <a:solidFill>
                <a:srgbClr val="000000"/>
              </a:solidFill>
              <a:uFill>
                <a:solidFill>
                  <a:srgbClr val="FFFFFF"/>
                </a:solidFill>
              </a:uFill>
              <a:latin typeface="Arial"/>
              <a:cs typeface="Arial"/>
            </a:endParaRPr>
          </a:p>
        </p:txBody>
      </p:sp>
      <p:sp>
        <p:nvSpPr>
          <p:cNvPr id="102" name="CustomShape 3"/>
          <p:cNvSpPr/>
          <p:nvPr/>
        </p:nvSpPr>
        <p:spPr>
          <a:xfrm>
            <a:off x="9372600" y="6324600"/>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b="1" spc="-1">
                <a:solidFill>
                  <a:srgbClr val="0000CC"/>
                </a:solidFill>
                <a:uFill>
                  <a:solidFill>
                    <a:srgbClr val="FFFFFF"/>
                  </a:solidFill>
                </a:uFill>
                <a:latin typeface="Calibri"/>
                <a:ea typeface="DejaVu Sans"/>
              </a:rPr>
              <a:t>Page </a:t>
            </a:r>
            <a:fld id="{FF4B17AE-D029-476E-BD58-96A21A840B2D}" type="slidenum">
              <a:rPr lang="en-US" sz="1200" b="1" spc="-1">
                <a:solidFill>
                  <a:srgbClr val="0000CC"/>
                </a:solidFill>
                <a:uFill>
                  <a:solidFill>
                    <a:srgbClr val="FFFFFF"/>
                  </a:solidFill>
                </a:uFill>
                <a:latin typeface="Calibri"/>
                <a:ea typeface="DejaVu Sans"/>
              </a:rPr>
              <a:t>7</a:t>
            </a:fld>
            <a:endParaRPr lang="en-US" sz="1200"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1981200" y="76320"/>
            <a:ext cx="8226720" cy="11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3000"/>
              </a:lnSpc>
            </a:pPr>
            <a:r>
              <a:rPr lang="en-US" sz="3200" b="1" spc="-1">
                <a:solidFill>
                  <a:srgbClr val="4848B9"/>
                </a:solidFill>
                <a:uFill>
                  <a:solidFill>
                    <a:srgbClr val="FFFFFF"/>
                  </a:solidFill>
                </a:uFill>
                <a:latin typeface="+mj-lt"/>
              </a:rPr>
              <a:t>Aqua Deep Space Calibration</a:t>
            </a:r>
          </a:p>
        </p:txBody>
      </p:sp>
      <p:sp>
        <p:nvSpPr>
          <p:cNvPr id="344" name="CustomShape 2"/>
          <p:cNvSpPr/>
          <p:nvPr/>
        </p:nvSpPr>
        <p:spPr>
          <a:xfrm>
            <a:off x="1938360" y="1295280"/>
            <a:ext cx="8085240" cy="4799160"/>
          </a:xfrm>
          <a:prstGeom prst="rect">
            <a:avLst/>
          </a:prstGeom>
          <a:noFill/>
          <a:ln>
            <a:noFill/>
          </a:ln>
        </p:spPr>
        <p:style>
          <a:lnRef idx="0">
            <a:scrgbClr r="0" g="0" b="0"/>
          </a:lnRef>
          <a:fillRef idx="0">
            <a:scrgbClr r="0" g="0" b="0"/>
          </a:fillRef>
          <a:effectRef idx="0">
            <a:scrgbClr r="0" g="0" b="0"/>
          </a:effectRef>
          <a:fontRef idx="minor"/>
        </p:style>
      </p:sp>
      <p:sp>
        <p:nvSpPr>
          <p:cNvPr id="345" name="CustomShape 3"/>
          <p:cNvSpPr/>
          <p:nvPr/>
        </p:nvSpPr>
        <p:spPr>
          <a:xfrm>
            <a:off x="9601200" y="6385423"/>
            <a:ext cx="2132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200" b="1" spc="-1">
                <a:solidFill>
                  <a:srgbClr val="0000CC"/>
                </a:solidFill>
                <a:uFill>
                  <a:solidFill>
                    <a:srgbClr val="FFFFFF"/>
                  </a:solidFill>
                </a:uFill>
                <a:latin typeface="Calibri"/>
                <a:ea typeface="DejaVu Sans"/>
              </a:rPr>
              <a:t>Page </a:t>
            </a:r>
            <a:fld id="{C6826201-4D24-41D8-A943-A335C2864928}" type="slidenum">
              <a:rPr lang="en-US" sz="1200" b="1" spc="-1">
                <a:solidFill>
                  <a:srgbClr val="0000CC"/>
                </a:solidFill>
                <a:uFill>
                  <a:solidFill>
                    <a:srgbClr val="FFFFFF"/>
                  </a:solidFill>
                </a:uFill>
                <a:latin typeface="Calibri"/>
                <a:ea typeface="DejaVu Sans"/>
              </a:rPr>
              <a:t>8</a:t>
            </a:fld>
            <a:endParaRPr lang="en-US" sz="1200" spc="-1">
              <a:solidFill>
                <a:srgbClr val="000000"/>
              </a:solidFill>
              <a:uFill>
                <a:solidFill>
                  <a:srgbClr val="FFFFFF"/>
                </a:solidFill>
              </a:uFill>
              <a:latin typeface="Arial"/>
            </a:endParaRPr>
          </a:p>
        </p:txBody>
      </p:sp>
      <p:sp>
        <p:nvSpPr>
          <p:cNvPr id="346" name="CustomShape 4"/>
          <p:cNvSpPr/>
          <p:nvPr/>
        </p:nvSpPr>
        <p:spPr>
          <a:xfrm>
            <a:off x="1142999" y="1052369"/>
            <a:ext cx="10590481" cy="53330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2900" indent="-342900">
              <a:lnSpc>
                <a:spcPct val="12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Aqua FOT prepared and executed a pitch maneuver to allow for deep space calibrations. </a:t>
            </a:r>
          </a:p>
          <a:p>
            <a:pPr marL="342900" indent="-342900">
              <a:lnSpc>
                <a:spcPct val="12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MODIS requested a calibration that includes a view of the Moon at a near-nadir angle.</a:t>
            </a:r>
          </a:p>
          <a:p>
            <a:pPr marL="342900" indent="-342900">
              <a:lnSpc>
                <a:spcPct val="12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The Deep Space Lunar Calibration was executed successfully on September 23, 2021 (2021/266).</a:t>
            </a:r>
          </a:p>
          <a:p>
            <a:pPr>
              <a:lnSpc>
                <a:spcPct val="100000"/>
              </a:lnSpc>
            </a:pPr>
            <a:endParaRPr lang="en-US" sz="2000" spc="-1" dirty="0">
              <a:solidFill>
                <a:srgbClr val="000000"/>
              </a:solidFill>
              <a:uFill>
                <a:solidFill>
                  <a:srgbClr val="FFFFFF"/>
                </a:solidFill>
              </a:uFill>
              <a:latin typeface="Arial"/>
            </a:endParaRPr>
          </a:p>
          <a:p>
            <a:pPr>
              <a:lnSpc>
                <a:spcPct val="87000"/>
              </a:lnSpc>
              <a:spcBef>
                <a:spcPts val="499"/>
              </a:spcBef>
            </a:pPr>
            <a:endParaRPr lang="en-US" sz="2000" spc="-1" dirty="0">
              <a:solidFill>
                <a:srgbClr val="000000"/>
              </a:solidFill>
              <a:uFill>
                <a:solidFill>
                  <a:srgbClr val="FFFFFF"/>
                </a:solidFill>
              </a:uFill>
              <a:latin typeface="Arial"/>
            </a:endParaRPr>
          </a:p>
        </p:txBody>
      </p:sp>
      <p:sp>
        <p:nvSpPr>
          <p:cNvPr id="8" name="TextBox 7">
            <a:extLst>
              <a:ext uri="{FF2B5EF4-FFF2-40B4-BE49-F238E27FC236}">
                <a16:creationId xmlns:a16="http://schemas.microsoft.com/office/drawing/2014/main" id="{87843515-756D-6337-F66C-E36DD8BD10F4}"/>
              </a:ext>
            </a:extLst>
          </p:cNvPr>
          <p:cNvSpPr txBox="1"/>
          <p:nvPr/>
        </p:nvSpPr>
        <p:spPr>
          <a:xfrm>
            <a:off x="1142999" y="5622088"/>
            <a:ext cx="1059048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Pitch slew began 2021/266 09:12:28z and completed 2021/266 09:55:13z.</a:t>
            </a:r>
          </a:p>
          <a:p>
            <a:pPr marL="285750" indent="-285750">
              <a:buFont typeface="Arial" panose="020B0604020202020204" pitchFamily="34" charset="0"/>
              <a:buChar char="•"/>
            </a:pPr>
            <a:r>
              <a:rPr lang="en-US" dirty="0"/>
              <a:t>Cold focal plane temperatures increased while warm focal plane temperatures decreased as expected during pitch maneuver. All focal planes returned to pre-maneuver temperatures by 2021/267 18:00:00z.</a:t>
            </a:r>
          </a:p>
          <a:p>
            <a:endParaRPr lang="en-US" dirty="0"/>
          </a:p>
          <a:p>
            <a:endParaRPr lang="en-US" dirty="0">
              <a:solidFill>
                <a:srgbClr val="0070C0"/>
              </a:solidFill>
            </a:endParaRPr>
          </a:p>
        </p:txBody>
      </p:sp>
      <p:pic>
        <p:nvPicPr>
          <p:cNvPr id="12" name="Picture 11" descr="Chart&#10;&#10;Description automatically generated">
            <a:extLst>
              <a:ext uri="{FF2B5EF4-FFF2-40B4-BE49-F238E27FC236}">
                <a16:creationId xmlns:a16="http://schemas.microsoft.com/office/drawing/2014/main" id="{004CACAC-D4DC-0848-FAB4-37BD7A94F981}"/>
              </a:ext>
            </a:extLst>
          </p:cNvPr>
          <p:cNvPicPr>
            <a:picLocks noChangeAspect="1"/>
          </p:cNvPicPr>
          <p:nvPr/>
        </p:nvPicPr>
        <p:blipFill rotWithShape="1">
          <a:blip r:embed="rId3">
            <a:extLst>
              <a:ext uri="{28A0092B-C50C-407E-A947-70E740481C1C}">
                <a14:useLocalDpi xmlns:a14="http://schemas.microsoft.com/office/drawing/2010/main" val="0"/>
              </a:ext>
            </a:extLst>
          </a:blip>
          <a:srcRect t="50081"/>
          <a:stretch/>
        </p:blipFill>
        <p:spPr>
          <a:xfrm>
            <a:off x="458520" y="2684598"/>
            <a:ext cx="6861958" cy="2513134"/>
          </a:xfrm>
          <a:prstGeom prst="rect">
            <a:avLst/>
          </a:prstGeom>
        </p:spPr>
      </p:pic>
      <p:pic>
        <p:nvPicPr>
          <p:cNvPr id="1026" name="Picture 2">
            <a:extLst>
              <a:ext uri="{FF2B5EF4-FFF2-40B4-BE49-F238E27FC236}">
                <a16:creationId xmlns:a16="http://schemas.microsoft.com/office/drawing/2014/main" id="{0462FA8B-090C-8F09-FC5B-CD4446C9ED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390" y="2336203"/>
            <a:ext cx="2381250" cy="3209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3CFA61-9E3D-A108-7E71-7AAFC2706E2B}"/>
              </a:ext>
            </a:extLst>
          </p:cNvPr>
          <p:cNvSpPr>
            <a:spLocks noGrp="1"/>
          </p:cNvSpPr>
          <p:nvPr>
            <p:ph type="sldNum" sz="quarter" idx="12"/>
          </p:nvPr>
        </p:nvSpPr>
        <p:spPr/>
        <p:txBody>
          <a:bodyPr/>
          <a:lstStyle/>
          <a:p>
            <a:r>
              <a:rPr lang="en-US"/>
              <a:t>Page </a:t>
            </a:r>
            <a:fld id="{9C1F4F7E-645B-4955-8850-5CA3022054E0}" type="slidenum">
              <a:rPr lang="en-US" smtClean="0"/>
              <a:pPr/>
              <a:t>9</a:t>
            </a:fld>
            <a:endParaRPr lang="en-US"/>
          </a:p>
        </p:txBody>
      </p:sp>
      <p:sp>
        <p:nvSpPr>
          <p:cNvPr id="4" name="CustomShape 1">
            <a:extLst>
              <a:ext uri="{FF2B5EF4-FFF2-40B4-BE49-F238E27FC236}">
                <a16:creationId xmlns:a16="http://schemas.microsoft.com/office/drawing/2014/main" id="{0DFF16E8-196E-7F1F-8A13-267B6C90B230}"/>
              </a:ext>
            </a:extLst>
          </p:cNvPr>
          <p:cNvSpPr/>
          <p:nvPr/>
        </p:nvSpPr>
        <p:spPr>
          <a:xfrm>
            <a:off x="1981200" y="76320"/>
            <a:ext cx="8226720" cy="11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3000"/>
              </a:lnSpc>
            </a:pPr>
            <a:r>
              <a:rPr lang="en-US" sz="3200" b="1" spc="-1">
                <a:solidFill>
                  <a:srgbClr val="4848B9"/>
                </a:solidFill>
                <a:uFill>
                  <a:solidFill>
                    <a:srgbClr val="FFFFFF"/>
                  </a:solidFill>
                </a:uFill>
                <a:latin typeface="+mj-lt"/>
              </a:rPr>
              <a:t>Aqua Safe Mode Event</a:t>
            </a:r>
          </a:p>
        </p:txBody>
      </p:sp>
      <p:sp>
        <p:nvSpPr>
          <p:cNvPr id="5" name="Content Placeholder 2">
            <a:extLst>
              <a:ext uri="{FF2B5EF4-FFF2-40B4-BE49-F238E27FC236}">
                <a16:creationId xmlns:a16="http://schemas.microsoft.com/office/drawing/2014/main" id="{2A245D5A-36FF-091A-9689-B78B51BCB270}"/>
              </a:ext>
            </a:extLst>
          </p:cNvPr>
          <p:cNvSpPr txBox="1">
            <a:spLocks/>
          </p:cNvSpPr>
          <p:nvPr/>
        </p:nvSpPr>
        <p:spPr>
          <a:xfrm>
            <a:off x="850900" y="1407558"/>
            <a:ext cx="10656156" cy="384253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a:t>An Aqua spacecraft anomaly occurred on 2022/090 (March 31, 2022)</a:t>
            </a:r>
          </a:p>
          <a:p>
            <a:pPr lvl="1">
              <a:buFont typeface="Arial" panose="020B0604020202020204" pitchFamily="34" charset="0"/>
              <a:buChar char="•"/>
            </a:pPr>
            <a:r>
              <a:rPr lang="en-US" sz="1900" dirty="0"/>
              <a:t>“Unexpected Power Controller Swap”	</a:t>
            </a:r>
          </a:p>
          <a:p>
            <a:r>
              <a:rPr lang="en-US" sz="1900" dirty="0"/>
              <a:t>A controller swap results in a spacecraft transition to SAFE, which triggers MODIS to transition to SAFE.</a:t>
            </a:r>
            <a:endParaRPr lang="en-US" sz="1900" dirty="0">
              <a:cs typeface="Calibri" panose="020F0502020204030204"/>
            </a:endParaRPr>
          </a:p>
          <a:p>
            <a:r>
              <a:rPr lang="en-US" sz="1900" dirty="0"/>
              <a:t>When in SAFE mode, all MODIS doors are closed, the scan mirror assembly stops, and the blackbody is turned off.</a:t>
            </a:r>
          </a:p>
          <a:p>
            <a:r>
              <a:rPr lang="en-US" sz="1900" spc="-1" dirty="0">
                <a:solidFill>
                  <a:srgbClr val="000000"/>
                </a:solidFill>
                <a:uFill>
                  <a:solidFill>
                    <a:srgbClr val="FFFFFF"/>
                  </a:solidFill>
                </a:uFill>
                <a:cs typeface="Calibri"/>
              </a:rPr>
              <a:t>Following the completion of the spacecraft recovery, MODIS recovery to nominal Science Mode began on 4/13/2022 with an Outgas procedure. </a:t>
            </a:r>
          </a:p>
          <a:p>
            <a:pPr marL="342265" indent="-341630">
              <a:spcBef>
                <a:spcPts val="1199"/>
              </a:spcBef>
              <a:buClr>
                <a:srgbClr val="000000"/>
              </a:buClr>
            </a:pPr>
            <a:r>
              <a:rPr lang="en-US" sz="1900" spc="-1" dirty="0">
                <a:solidFill>
                  <a:srgbClr val="000000"/>
                </a:solidFill>
                <a:uFill>
                  <a:solidFill>
                    <a:srgbClr val="FFFFFF"/>
                  </a:solidFill>
                </a:uFill>
                <a:cs typeface="Calibri"/>
              </a:rPr>
              <a:t>MODIS was successfully transitioned to Science on 4/15/2022 (2022/105). </a:t>
            </a:r>
          </a:p>
          <a:p>
            <a:pPr marL="342265" indent="-341630">
              <a:spcBef>
                <a:spcPts val="1199"/>
              </a:spcBef>
              <a:buClr>
                <a:srgbClr val="000000"/>
              </a:buClr>
            </a:pPr>
            <a:r>
              <a:rPr lang="en-US" sz="1900" spc="-1" dirty="0">
                <a:solidFill>
                  <a:srgbClr val="000000"/>
                </a:solidFill>
                <a:uFill>
                  <a:solidFill>
                    <a:srgbClr val="FFFFFF"/>
                  </a:solidFill>
                </a:uFill>
                <a:cs typeface="Calibri"/>
              </a:rPr>
              <a:t>Cold focal plane temperatures returned to their set points by 03:00 UTC on 04/17/2022</a:t>
            </a:r>
            <a:endParaRPr lang="en-US" sz="1900" dirty="0">
              <a:cs typeface="Calibri" panose="020F0502020204030204"/>
            </a:endParaRPr>
          </a:p>
        </p:txBody>
      </p:sp>
      <p:pic>
        <p:nvPicPr>
          <p:cNvPr id="7" name="Picture 6">
            <a:extLst>
              <a:ext uri="{FF2B5EF4-FFF2-40B4-BE49-F238E27FC236}">
                <a16:creationId xmlns:a16="http://schemas.microsoft.com/office/drawing/2014/main" id="{89971F1D-6699-BCA7-E1C6-65CA5F42C291}"/>
              </a:ext>
            </a:extLst>
          </p:cNvPr>
          <p:cNvPicPr>
            <a:picLocks noChangeAspect="1"/>
          </p:cNvPicPr>
          <p:nvPr/>
        </p:nvPicPr>
        <p:blipFill>
          <a:blip r:embed="rId2"/>
          <a:stretch>
            <a:fillRect/>
          </a:stretch>
        </p:blipFill>
        <p:spPr>
          <a:xfrm>
            <a:off x="684944" y="4550005"/>
            <a:ext cx="10063950" cy="1806350"/>
          </a:xfrm>
          <a:prstGeom prst="rect">
            <a:avLst/>
          </a:prstGeom>
        </p:spPr>
      </p:pic>
    </p:spTree>
    <p:extLst>
      <p:ext uri="{BB962C8B-B14F-4D97-AF65-F5344CB8AC3E}">
        <p14:creationId xmlns:p14="http://schemas.microsoft.com/office/powerpoint/2010/main" val="12169012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PP CDR Template with ITAR">
  <a:themeElements>
    <a:clrScheme name="NPP CDR Template with IT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PP CDR Template with IT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101882" tIns="50941" rIns="101882" bIns="50941"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101882" tIns="50941" rIns="101882" bIns="50941"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PP CDR Template with IT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PP CDR Template with IT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PP CDR Template with IT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PP CDR Template with IT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PP CDR Template with IT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PP CDR Template with IT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PP CDR Template with IT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21CCD161D92E408794C02C047222D7" ma:contentTypeVersion="16" ma:contentTypeDescription="Create a new document." ma:contentTypeScope="" ma:versionID="2d48cd26e08b63cbf9a6d0ee502e42ee">
  <xsd:schema xmlns:xsd="http://www.w3.org/2001/XMLSchema" xmlns:xs="http://www.w3.org/2001/XMLSchema" xmlns:p="http://schemas.microsoft.com/office/2006/metadata/properties" xmlns:ns2="9d074938-4bfd-4c00-9e1e-526e2117cf34" xmlns:ns3="77fb849f-f645-4955-b689-fdb842ca1a5d" targetNamespace="http://schemas.microsoft.com/office/2006/metadata/properties" ma:root="true" ma:fieldsID="5d8d0a6014a659d4b269fee0187ad72c" ns2:_="" ns3:_="">
    <xsd:import namespace="9d074938-4bfd-4c00-9e1e-526e2117cf34"/>
    <xsd:import namespace="77fb849f-f645-4955-b689-fdb842ca1a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74938-4bfd-4c00-9e1e-526e2117cf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fb849f-f645-4955-b689-fdb842ca1a5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02ba520-3e4b-4cba-aae4-922b76794c7f}" ma:internalName="TaxCatchAll" ma:showField="CatchAllData" ma:web="77fb849f-f645-4955-b689-fdb842ca1a5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7fb849f-f645-4955-b689-fdb842ca1a5d" xsi:nil="true"/>
    <lcf76f155ced4ddcb4097134ff3c332f xmlns="9d074938-4bfd-4c00-9e1e-526e2117cf3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5BA761-3FA6-42C4-9A02-0CF381F36F27}">
  <ds:schemaRefs>
    <ds:schemaRef ds:uri="77fb849f-f645-4955-b689-fdb842ca1a5d"/>
    <ds:schemaRef ds:uri="9d074938-4bfd-4c00-9e1e-526e2117cf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4A1212C-B539-4200-A4FC-FDCB21330AA7}">
  <ds:schemaRefs>
    <ds:schemaRef ds:uri="http://schemas.microsoft.com/sharepoint/v3/contenttype/forms"/>
  </ds:schemaRefs>
</ds:datastoreItem>
</file>

<file path=customXml/itemProps3.xml><?xml version="1.0" encoding="utf-8"?>
<ds:datastoreItem xmlns:ds="http://schemas.openxmlformats.org/officeDocument/2006/customXml" ds:itemID="{40A34348-C4EA-4950-AF61-02A2D8B763B1}">
  <ds:schemaRef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77fb849f-f645-4955-b689-fdb842ca1a5d"/>
    <ds:schemaRef ds:uri="9d074938-4bfd-4c00-9e1e-526e2117cf3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2838</TotalTime>
  <Words>2373</Words>
  <Application>Microsoft Office PowerPoint</Application>
  <PresentationFormat>Widescreen</PresentationFormat>
  <Paragraphs>372</Paragraphs>
  <Slides>24</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Symbol</vt:lpstr>
      <vt:lpstr>Times New Roman</vt:lpstr>
      <vt:lpstr>Wingdings</vt:lpstr>
      <vt:lpstr>1_Office Theme</vt:lpstr>
      <vt:lpstr>NPP CDR Template with ITAR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Wenny</dc:creator>
  <cp:lastModifiedBy>Sarah Schwenger</cp:lastModifiedBy>
  <cp:revision>8</cp:revision>
  <dcterms:created xsi:type="dcterms:W3CDTF">2013-04-04T13:53:37Z</dcterms:created>
  <dcterms:modified xsi:type="dcterms:W3CDTF">2023-04-26T13:36:02Z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0x0101005F21CCD161D92E408794C02C047222D7</vt:lpwstr>
  </property>
  <property fmtid="{D5CDD505-2E9C-101B-9397-08002B2CF9AE}" pid="3" name="MediaServiceImageTags">
    <vt:lpwstr/>
  </property>
</Properties>
</file>