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5" r:id="rId1"/>
  </p:sldMasterIdLst>
  <p:notesMasterIdLst>
    <p:notesMasterId r:id="rId18"/>
  </p:notesMasterIdLst>
  <p:handoutMasterIdLst>
    <p:handoutMasterId r:id="rId19"/>
  </p:handoutMasterIdLst>
  <p:sldIdLst>
    <p:sldId id="1251" r:id="rId2"/>
    <p:sldId id="258" r:id="rId3"/>
    <p:sldId id="1256" r:id="rId4"/>
    <p:sldId id="1260" r:id="rId5"/>
    <p:sldId id="1261" r:id="rId6"/>
    <p:sldId id="1271" r:id="rId7"/>
    <p:sldId id="1268" r:id="rId8"/>
    <p:sldId id="1265" r:id="rId9"/>
    <p:sldId id="1253" r:id="rId10"/>
    <p:sldId id="1266" r:id="rId11"/>
    <p:sldId id="1269" r:id="rId12"/>
    <p:sldId id="1257" r:id="rId13"/>
    <p:sldId id="1262" r:id="rId14"/>
    <p:sldId id="1267" r:id="rId15"/>
    <p:sldId id="1270" r:id="rId16"/>
    <p:sldId id="1226" r:id="rId1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052D0B"/>
    <a:srgbClr val="50B4A0"/>
    <a:srgbClr val="084712"/>
    <a:srgbClr val="133290"/>
    <a:srgbClr val="FF6600"/>
    <a:srgbClr val="00FF00"/>
    <a:srgbClr val="EC383F"/>
    <a:srgbClr val="FFFEB1"/>
    <a:srgbClr val="B56C01"/>
    <a:srgbClr val="1135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3416" autoAdjust="0"/>
  </p:normalViewPr>
  <p:slideViewPr>
    <p:cSldViewPr>
      <p:cViewPr varScale="1">
        <p:scale>
          <a:sx n="108" d="100"/>
          <a:sy n="108" d="100"/>
        </p:scale>
        <p:origin x="68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62E04C2-59CB-1647-97B0-E7A70F9DF0B5}" type="datetime1">
              <a:rPr lang="en-US"/>
              <a:pPr>
                <a:defRPr/>
              </a:pPr>
              <a:t>4/28/2023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E9F4556-4EB5-CD42-ACD9-3EE8F7089B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0402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18E4578-0447-B34D-B3C6-CBD08A20DA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052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61B1A151-1141-41C1-8121-015101C1D101}" type="slidenum">
              <a:rPr lang="en-US" sz="1600">
                <a:solidFill>
                  <a:srgbClr val="000000"/>
                </a:solidFill>
                <a:latin typeface="Arial"/>
                <a:ea typeface="Arial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/>
              <a:t>On-Orbit calibration group for the OBPG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8E4578-0447-B34D-B3C6-CBD08A20DA9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824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3FB9AA-6C63-4F25-8BF6-1F5CABDC854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060A0CF4-A75F-4078-AD1D-A5489D8748E0}" type="slidenum">
              <a:t>11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08D0CEF-8776-4DCF-B261-067142C64A6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8ED2DED-166C-452D-9822-B0AB37DE067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048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8E4578-0447-B34D-B3C6-CBD08A20DA9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1962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8E4578-0447-B34D-B3C6-CBD08A20DA9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6920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Petulant mode event for SWIR bands:  lunar</a:t>
            </a:r>
            <a:r>
              <a:rPr lang="en-US" baseline="0" dirty="0"/>
              <a:t> time series starts after event.</a:t>
            </a:r>
          </a:p>
          <a:p>
            <a:r>
              <a:rPr lang="en-US" baseline="0" dirty="0"/>
              <a:t>Solar time series: Nov 2011 (Jan 2012).  Lunar time series (Jan 2012)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8E4578-0447-B34D-B3C6-CBD08A20DA9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3FB9AA-6C63-4F25-8BF6-1F5CABDC854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060A0CF4-A75F-4078-AD1D-A5489D8748E0}" type="slidenum">
              <a:t>2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08D0CEF-8776-4DCF-B261-067142C64A6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8ED2DED-166C-452D-9822-B0AB37DE067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8E4578-0447-B34D-B3C6-CBD08A20DA9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69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8E4578-0447-B34D-B3C6-CBD08A20DA9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957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8E4578-0447-B34D-B3C6-CBD08A20DA9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466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8E4578-0447-B34D-B3C6-CBD08A20DA9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1380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3FB9AA-6C63-4F25-8BF6-1F5CABDC854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060A0CF4-A75F-4078-AD1D-A5489D8748E0}" type="slidenum">
              <a:t>7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08D0CEF-8776-4DCF-B261-067142C64A6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8ED2DED-166C-452D-9822-B0AB37DE067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8E4578-0447-B34D-B3C6-CBD08A20DA9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7734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8E4578-0447-B34D-B3C6-CBD08A20DA9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917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077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886200"/>
            <a:ext cx="36576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40C2A9-13CB-E846-A9F7-9DD1DFC12431}" type="datetime1">
              <a:rPr lang="en-US"/>
              <a:pPr/>
              <a:t>4/28/2023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010CB3-01D4-6946-8DDA-BCF9621DFB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04800" y="304800"/>
            <a:ext cx="8534400" cy="6172200"/>
          </a:xfrm>
          <a:prstGeom prst="rect">
            <a:avLst/>
          </a:prstGeom>
          <a:noFill/>
          <a:ln w="19050">
            <a:solidFill>
              <a:srgbClr val="08471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5" descr="seawifs_globe_weta.ico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352800"/>
            <a:ext cx="3530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285F46-60AD-BC44-9F9A-50E57FD336F5}" type="datetime1">
              <a:rPr lang="en-US"/>
              <a:pPr/>
              <a:t>4/28/2023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010CB3-01D4-6946-8DDA-BCF9621DF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0F916E-F6B0-8F4E-9BE2-B4A1B8547DE4}" type="datetime1">
              <a:rPr lang="en-US"/>
              <a:pPr/>
              <a:t>4/28/2023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010CB3-01D4-6946-8DDA-BCF9621DF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2117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2117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AAE611-BB02-0544-81E7-9B67C27D4C1B}" type="datetime1">
              <a:rPr lang="en-US"/>
              <a:pPr/>
              <a:t>4/28/2023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010CB3-01D4-6946-8DDA-BCF9621DF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0814D8-70AD-0541-9F25-77021F140C39}" type="datetime1">
              <a:rPr lang="en-US"/>
              <a:pPr/>
              <a:t>4/28/2023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010CB3-01D4-6946-8DDA-BCF9621DF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b="0" i="1"/>
            </a:lvl1pPr>
          </a:lstStyle>
          <a:p>
            <a:r>
              <a:rPr lang="en-US" dirty="0"/>
              <a:t>May 18, 2015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010CB3-01D4-6946-8DDA-BCF9621DF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2296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845DDC9E-E06D-FA41-B690-9C7F7C17C0EC}" type="datetime1">
              <a:rPr lang="en-US"/>
              <a:pPr>
                <a:defRPr/>
              </a:pPr>
              <a:t>4/28/2023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84A359D-EB11-814C-8AE4-B5D9DE7725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8471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84712"/>
          </a:solidFill>
          <a:latin typeface="Arial" charset="0"/>
          <a:ea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84712"/>
          </a:solidFill>
          <a:latin typeface="Arial" charset="0"/>
          <a:ea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84712"/>
          </a:solidFill>
          <a:latin typeface="Arial" charset="0"/>
          <a:ea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84712"/>
          </a:solidFill>
          <a:latin typeface="Arial" charset="0"/>
          <a:ea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84712"/>
          </a:solidFill>
          <a:latin typeface="Arial" charset="0"/>
          <a:ea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84712"/>
          </a:solidFill>
          <a:latin typeface="Arial" charset="0"/>
          <a:ea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84712"/>
          </a:solidFill>
          <a:latin typeface="Arial" charset="0"/>
          <a:ea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8471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8471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304920" y="304920"/>
            <a:ext cx="8534160" cy="6171840"/>
          </a:xfrm>
          <a:prstGeom prst="rect">
            <a:avLst/>
          </a:prstGeom>
          <a:ln w="19080">
            <a:solidFill>
              <a:srgbClr val="084712"/>
            </a:solidFill>
            <a:miter/>
          </a:ln>
        </p:spPr>
      </p:sp>
      <p:sp>
        <p:nvSpPr>
          <p:cNvPr id="117" name="CustomShape 2"/>
          <p:cNvSpPr/>
          <p:nvPr/>
        </p:nvSpPr>
        <p:spPr>
          <a:xfrm>
            <a:off x="533520" y="228600"/>
            <a:ext cx="7924320" cy="205704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3200" dirty="0">
                <a:solidFill>
                  <a:srgbClr val="052D0B"/>
                </a:solidFill>
                <a:latin typeface="Arial"/>
              </a:rPr>
              <a:t>Status of the OBPG Calibration for</a:t>
            </a:r>
          </a:p>
          <a:p>
            <a:pPr algn="ctr">
              <a:lnSpc>
                <a:spcPct val="100000"/>
              </a:lnSpc>
            </a:pPr>
            <a:r>
              <a:rPr lang="en-US" sz="3200" dirty="0">
                <a:solidFill>
                  <a:srgbClr val="052D0B"/>
                </a:solidFill>
                <a:latin typeface="Arial"/>
              </a:rPr>
              <a:t>SNPP VIIRS and NOAA-20 VIIRS</a:t>
            </a:r>
          </a:p>
        </p:txBody>
      </p:sp>
      <p:sp>
        <p:nvSpPr>
          <p:cNvPr id="118" name="CustomShape 3"/>
          <p:cNvSpPr/>
          <p:nvPr/>
        </p:nvSpPr>
        <p:spPr>
          <a:xfrm>
            <a:off x="4572000" y="5715000"/>
            <a:ext cx="4190760" cy="678600"/>
          </a:xfrm>
          <a:prstGeom prst="rect">
            <a:avLst/>
          </a:prstGeom>
          <a:solidFill>
            <a:srgbClr val="FFFFFF"/>
          </a:solidFill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Arial"/>
              </a:rPr>
              <a:t>MODIS/VIIRS Calibration Workshop</a:t>
            </a:r>
          </a:p>
          <a:p>
            <a:pPr algn="ctr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Arial"/>
              </a:rPr>
              <a:t>May 1, 2023</a:t>
            </a:r>
            <a:endParaRPr dirty="0"/>
          </a:p>
        </p:txBody>
      </p:sp>
      <p:pic>
        <p:nvPicPr>
          <p:cNvPr id="120" name="Picture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4920" y="3352680"/>
            <a:ext cx="3530160" cy="3123720"/>
          </a:xfrm>
          <a:prstGeom prst="rect">
            <a:avLst/>
          </a:prstGeom>
        </p:spPr>
      </p:pic>
      <p:sp>
        <p:nvSpPr>
          <p:cNvPr id="6" name="CustomShape 3">
            <a:extLst>
              <a:ext uri="{FF2B5EF4-FFF2-40B4-BE49-F238E27FC236}">
                <a16:creationId xmlns:a16="http://schemas.microsoft.com/office/drawing/2014/main" id="{0930D217-3FE0-471B-B902-5450F89E3903}"/>
              </a:ext>
            </a:extLst>
          </p:cNvPr>
          <p:cNvSpPr/>
          <p:nvPr/>
        </p:nvSpPr>
        <p:spPr>
          <a:xfrm>
            <a:off x="4063320" y="3194250"/>
            <a:ext cx="4394520" cy="1612140"/>
          </a:xfrm>
          <a:prstGeom prst="rect">
            <a:avLst/>
          </a:prstGeom>
          <a:solidFill>
            <a:srgbClr val="FFFFFF"/>
          </a:solidFill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Gene Eplee, Gerhard Meister, Fred Patt, Shihyan Lee</a:t>
            </a:r>
          </a:p>
          <a:p>
            <a:pPr algn="ctr">
              <a:lnSpc>
                <a:spcPct val="100000"/>
              </a:lnSpc>
            </a:pP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NASA Ocean Biology</a:t>
            </a:r>
          </a:p>
          <a:p>
            <a:pPr algn="ctr">
              <a:lnSpc>
                <a:spcPct val="100000"/>
              </a:lnSpc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Processing Group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0CB3-01D4-6946-8DDA-BCF9621DFBF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ustomShape 1"/>
          <p:cNvSpPr/>
          <p:nvPr/>
        </p:nvSpPr>
        <p:spPr>
          <a:xfrm>
            <a:off x="381000" y="228600"/>
            <a:ext cx="8228880" cy="63900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800" dirty="0">
                <a:solidFill>
                  <a:srgbClr val="084712"/>
                </a:solidFill>
                <a:latin typeface="Arial"/>
              </a:rPr>
              <a:t>JPSS1 Lunar Observations</a:t>
            </a:r>
            <a:endParaRPr dirty="0"/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 bwMode="auto">
          <a:xfrm>
            <a:off x="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4010CB3-01D4-6946-8DDA-BCF9621DFBF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6" name="Picture 5" descr="Chart, line chart, histogram&#10;&#10;Description automatically generated">
            <a:extLst>
              <a:ext uri="{FF2B5EF4-FFF2-40B4-BE49-F238E27FC236}">
                <a16:creationId xmlns:a16="http://schemas.microsoft.com/office/drawing/2014/main" id="{EF37161E-CAAE-4552-9BCB-68D7F10C6F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066800"/>
            <a:ext cx="4114800" cy="2744540"/>
          </a:xfrm>
          <a:prstGeom prst="rect">
            <a:avLst/>
          </a:prstGeom>
        </p:spPr>
      </p:pic>
      <p:pic>
        <p:nvPicPr>
          <p:cNvPr id="8" name="Picture 7" descr="Chart, line chart&#10;&#10;Description automatically generated">
            <a:extLst>
              <a:ext uri="{FF2B5EF4-FFF2-40B4-BE49-F238E27FC236}">
                <a16:creationId xmlns:a16="http://schemas.microsoft.com/office/drawing/2014/main" id="{E3491689-801C-4250-8587-9018DD51BA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1066800"/>
            <a:ext cx="4114800" cy="2744540"/>
          </a:xfrm>
          <a:prstGeom prst="rect">
            <a:avLst/>
          </a:prstGeom>
        </p:spPr>
      </p:pic>
      <p:pic>
        <p:nvPicPr>
          <p:cNvPr id="12" name="Picture 11" descr="Chart, histogram&#10;&#10;Description automatically generated">
            <a:extLst>
              <a:ext uri="{FF2B5EF4-FFF2-40B4-BE49-F238E27FC236}">
                <a16:creationId xmlns:a16="http://schemas.microsoft.com/office/drawing/2014/main" id="{9A5CE379-5700-4EF2-A0C7-C8969B475F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113460"/>
            <a:ext cx="4114800" cy="2744540"/>
          </a:xfrm>
          <a:prstGeom prst="rect">
            <a:avLst/>
          </a:prstGeom>
        </p:spPr>
      </p:pic>
      <p:pic>
        <p:nvPicPr>
          <p:cNvPr id="3" name="Picture 2" descr="Chart, line chart&#10;&#10;Description automatically generated">
            <a:extLst>
              <a:ext uri="{FF2B5EF4-FFF2-40B4-BE49-F238E27FC236}">
                <a16:creationId xmlns:a16="http://schemas.microsoft.com/office/drawing/2014/main" id="{2425C976-0C4C-443F-8E56-1E77D9F432E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3587" y="4105106"/>
            <a:ext cx="4114800" cy="274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278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778729-62DD-450D-944C-FB990050B238}"/>
              </a:ext>
            </a:extLst>
          </p:cNvPr>
          <p:cNvSpPr txBox="1"/>
          <p:nvPr/>
        </p:nvSpPr>
        <p:spPr>
          <a:xfrm>
            <a:off x="2103120" y="2468880"/>
            <a:ext cx="5029200" cy="10018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dirty="0">
                <a:solidFill>
                  <a:srgbClr val="052D0B"/>
                </a:solidFill>
                <a:latin typeface="Arial" pitchFamily="18"/>
                <a:ea typeface="Arial" pitchFamily="2"/>
                <a:cs typeface="Arial" pitchFamily="2"/>
              </a:rPr>
              <a:t>SNPP and NOAA-20 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dirty="0">
                <a:solidFill>
                  <a:srgbClr val="052D0B"/>
                </a:solidFill>
                <a:latin typeface="Arial" pitchFamily="18"/>
                <a:ea typeface="Arial" pitchFamily="2"/>
                <a:cs typeface="Arial" pitchFamily="2"/>
              </a:rPr>
              <a:t>Solar</a:t>
            </a:r>
            <a:r>
              <a:rPr lang="en-US" sz="3200" b="0" i="0" u="none" strike="noStrike" kern="1200" cap="none" spc="0" baseline="0" dirty="0">
                <a:ln>
                  <a:noFill/>
                </a:ln>
                <a:solidFill>
                  <a:srgbClr val="052D0B"/>
                </a:solidFill>
                <a:latin typeface="Arial" pitchFamily="18"/>
                <a:ea typeface="Arial" pitchFamily="2"/>
                <a:cs typeface="Arial" pitchFamily="2"/>
              </a:rPr>
              <a:t> Calibration Anomalies</a:t>
            </a:r>
          </a:p>
        </p:txBody>
      </p:sp>
    </p:spTree>
    <p:extLst>
      <p:ext uri="{BB962C8B-B14F-4D97-AF65-F5344CB8AC3E}">
        <p14:creationId xmlns:p14="http://schemas.microsoft.com/office/powerpoint/2010/main" val="2001712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0CB3-01D4-6946-8DDA-BCF9621DFBF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CustomShape 1"/>
          <p:cNvSpPr/>
          <p:nvPr/>
        </p:nvSpPr>
        <p:spPr>
          <a:xfrm>
            <a:off x="381000" y="228600"/>
            <a:ext cx="8228880" cy="63900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800" dirty="0">
                <a:solidFill>
                  <a:srgbClr val="084712"/>
                </a:solidFill>
                <a:latin typeface="Arial"/>
              </a:rPr>
              <a:t>SNPP and NOAA-20 Solar Time Series</a:t>
            </a:r>
            <a:endParaRPr dirty="0"/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 bwMode="auto">
          <a:xfrm>
            <a:off x="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4010CB3-01D4-6946-8DDA-BCF9621DFBF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" name="Picture 2" descr="Chart, line chart&#10;&#10;Description automatically generated">
            <a:extLst>
              <a:ext uri="{FF2B5EF4-FFF2-40B4-BE49-F238E27FC236}">
                <a16:creationId xmlns:a16="http://schemas.microsoft.com/office/drawing/2014/main" id="{1427D990-DF4B-4D53-9AB7-ADCCA906BA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56360"/>
            <a:ext cx="4114800" cy="2744540"/>
          </a:xfrm>
          <a:prstGeom prst="rect">
            <a:avLst/>
          </a:prstGeom>
        </p:spPr>
      </p:pic>
      <p:pic>
        <p:nvPicPr>
          <p:cNvPr id="8" name="Picture 7" descr="Chart&#10;&#10;Description automatically generated">
            <a:extLst>
              <a:ext uri="{FF2B5EF4-FFF2-40B4-BE49-F238E27FC236}">
                <a16:creationId xmlns:a16="http://schemas.microsoft.com/office/drawing/2014/main" id="{A70B3E13-2004-4772-B1E2-6DFD744A22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1156360"/>
            <a:ext cx="4114800" cy="2744540"/>
          </a:xfrm>
          <a:prstGeom prst="rect">
            <a:avLst/>
          </a:prstGeom>
        </p:spPr>
      </p:pic>
      <p:pic>
        <p:nvPicPr>
          <p:cNvPr id="12" name="Picture 11" descr="Chart, line chart&#10;&#10;Description automatically generated">
            <a:extLst>
              <a:ext uri="{FF2B5EF4-FFF2-40B4-BE49-F238E27FC236}">
                <a16:creationId xmlns:a16="http://schemas.microsoft.com/office/drawing/2014/main" id="{A42B4CC1-C706-45DE-B14C-7ABD52C8D7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109743"/>
            <a:ext cx="4114800" cy="2744540"/>
          </a:xfrm>
          <a:prstGeom prst="rect">
            <a:avLst/>
          </a:prstGeom>
        </p:spPr>
      </p:pic>
      <p:pic>
        <p:nvPicPr>
          <p:cNvPr id="18" name="Picture 17" descr="Chart, histogram&#10;&#10;Description automatically generated">
            <a:extLst>
              <a:ext uri="{FF2B5EF4-FFF2-40B4-BE49-F238E27FC236}">
                <a16:creationId xmlns:a16="http://schemas.microsoft.com/office/drawing/2014/main" id="{72194D4F-1A8E-4CD5-8F51-E251CB6D49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29200" y="4113460"/>
            <a:ext cx="4114800" cy="274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417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7BE95-DEF4-45B0-AAEB-D52A4B6E1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NOAA Solar Cycle Progression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DCFBF22-DD90-4FA6-944C-20FD5CD6DC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9417" y="990600"/>
            <a:ext cx="6765166" cy="5135563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07E4EB-753E-4801-8376-BBCB614E8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0CB3-01D4-6946-8DDA-BCF9621DFBF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54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7BE95-DEF4-45B0-AAEB-D52A4B6E1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NOAA-20 Atmospheric Drag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07E4EB-753E-4801-8376-BBCB614E8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0CB3-01D4-6946-8DDA-BCF9621DFBF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8" name="Content Placeholder 7" descr="A picture containing chart&#10;&#10;Description automatically generated">
            <a:extLst>
              <a:ext uri="{FF2B5EF4-FFF2-40B4-BE49-F238E27FC236}">
                <a16:creationId xmlns:a16="http://schemas.microsoft.com/office/drawing/2014/main" id="{328AE1A1-07F3-46E1-9C48-2D689902B7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600200"/>
            <a:ext cx="8229600" cy="4425431"/>
          </a:xfrm>
        </p:spPr>
      </p:pic>
    </p:spTree>
    <p:extLst>
      <p:ext uri="{BB962C8B-B14F-4D97-AF65-F5344CB8AC3E}">
        <p14:creationId xmlns:p14="http://schemas.microsoft.com/office/powerpoint/2010/main" val="1612334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0CB3-01D4-6946-8DDA-BCF9621DFBF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CustomShape 1"/>
          <p:cNvSpPr/>
          <p:nvPr/>
        </p:nvSpPr>
        <p:spPr>
          <a:xfrm>
            <a:off x="381000" y="228600"/>
            <a:ext cx="8228880" cy="63900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800" dirty="0">
                <a:solidFill>
                  <a:srgbClr val="084712"/>
                </a:solidFill>
                <a:latin typeface="Arial"/>
              </a:rPr>
              <a:t>SNPP and NOAA-20 Solar Time Series</a:t>
            </a:r>
            <a:endParaRPr dirty="0"/>
          </a:p>
        </p:txBody>
      </p:sp>
      <p:pic>
        <p:nvPicPr>
          <p:cNvPr id="9" name="Picture 8" descr="Chart&#10;&#10;Description automatically generated">
            <a:extLst>
              <a:ext uri="{FF2B5EF4-FFF2-40B4-BE49-F238E27FC236}">
                <a16:creationId xmlns:a16="http://schemas.microsoft.com/office/drawing/2014/main" id="{8624AD03-9295-4146-8CCE-C027A11C44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859" y="1105225"/>
            <a:ext cx="4114800" cy="2744540"/>
          </a:xfrm>
          <a:prstGeom prst="rect">
            <a:avLst/>
          </a:prstGeom>
        </p:spPr>
      </p:pic>
      <p:pic>
        <p:nvPicPr>
          <p:cNvPr id="8" name="Picture 7" descr="Chart, histogram&#10;&#10;Description automatically generated">
            <a:extLst>
              <a:ext uri="{FF2B5EF4-FFF2-40B4-BE49-F238E27FC236}">
                <a16:creationId xmlns:a16="http://schemas.microsoft.com/office/drawing/2014/main" id="{1C5BC651-FE0D-4D3D-8FAB-875803F192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6639" y="1105225"/>
            <a:ext cx="4114800" cy="2744540"/>
          </a:xfrm>
          <a:prstGeom prst="rect">
            <a:avLst/>
          </a:prstGeom>
        </p:spPr>
      </p:pic>
      <p:pic>
        <p:nvPicPr>
          <p:cNvPr id="6" name="Picture 5" descr="Chart&#10;&#10;Description automatically generated">
            <a:extLst>
              <a:ext uri="{FF2B5EF4-FFF2-40B4-BE49-F238E27FC236}">
                <a16:creationId xmlns:a16="http://schemas.microsoft.com/office/drawing/2014/main" id="{286F6067-F101-470D-B5C5-54C5CC5667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31" y="4087390"/>
            <a:ext cx="4114800" cy="274454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2A3BC9E-7BDD-490F-A66C-5AD9434191DC}"/>
              </a:ext>
            </a:extLst>
          </p:cNvPr>
          <p:cNvSpPr txBox="1"/>
          <p:nvPr/>
        </p:nvSpPr>
        <p:spPr>
          <a:xfrm>
            <a:off x="5389748" y="5208833"/>
            <a:ext cx="33937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>
                <a:solidFill>
                  <a:srgbClr val="003300"/>
                </a:solidFill>
                <a:cs typeface="Arial" pitchFamily="34" charset="0"/>
              </a:rPr>
              <a:t>We are still using static F-factors for NOAA-20 VIIRS.</a:t>
            </a:r>
          </a:p>
        </p:txBody>
      </p:sp>
    </p:spTree>
    <p:extLst>
      <p:ext uri="{BB962C8B-B14F-4D97-AF65-F5344CB8AC3E}">
        <p14:creationId xmlns:p14="http://schemas.microsoft.com/office/powerpoint/2010/main" val="3639353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5638800"/>
          </a:xfrm>
        </p:spPr>
        <p:txBody>
          <a:bodyPr/>
          <a:lstStyle/>
          <a:p>
            <a:r>
              <a:rPr lang="en-US" dirty="0"/>
              <a:t>The solar trend anomalies are observed by both VIIRS and the SDSM on both spacecraft, so the anomalies are real.</a:t>
            </a:r>
          </a:p>
          <a:p>
            <a:endParaRPr lang="en-US" sz="1200" dirty="0"/>
          </a:p>
          <a:p>
            <a:r>
              <a:rPr lang="en-US" dirty="0"/>
              <a:t>The 2014 anomalies for SNPP VIIRS correspond to the Solar Cycle 24 solar maximum: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The SDSM H-factors mitigate, but do not fully correct, the anomalies.</a:t>
            </a:r>
            <a:endParaRPr lang="en-US" dirty="0"/>
          </a:p>
          <a:p>
            <a:pPr lvl="1"/>
            <a:r>
              <a:rPr lang="en-US" dirty="0">
                <a:solidFill>
                  <a:srgbClr val="000000"/>
                </a:solidFill>
              </a:rPr>
              <a:t>The slopes of the radiometric trends in the solar time series change from exponential to linear functions during this time.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The lunar adjustments mitigate the anomalies for bands M1-M4.</a:t>
            </a:r>
          </a:p>
          <a:p>
            <a:pPr marL="457200" lvl="1" indent="0">
              <a:buNone/>
            </a:pPr>
            <a:endParaRPr lang="en-US" sz="1200" dirty="0"/>
          </a:p>
          <a:p>
            <a:r>
              <a:rPr lang="en-US" dirty="0"/>
              <a:t>The 2023 anomalies for SNPP VIIRS and NOAA-20 VIIRS correspond to the start of the Solar Cycle 25 maximum: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The size of the anomalies correspond to NOAA measurements of solar activity.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The anomalies correspond to an increase in atmospheric drag on the NOAA-20 satellite due to the solar maximum.</a:t>
            </a:r>
          </a:p>
          <a:p>
            <a:pPr marL="457200" lvl="1" indent="0">
              <a:buNone/>
            </a:pPr>
            <a:endParaRPr lang="en-US" sz="1200" dirty="0"/>
          </a:p>
          <a:p>
            <a:r>
              <a:rPr lang="en-US" dirty="0"/>
              <a:t>The use of measured solar diffuser observations to track instrument radiometric responses has additional sources of uncertainty</a:t>
            </a:r>
            <a:r>
              <a:rPr lang="en-US" dirty="0">
                <a:solidFill>
                  <a:srgbClr val="000000"/>
                </a:solidFill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381750"/>
            <a:ext cx="2133600" cy="476250"/>
          </a:xfrm>
        </p:spPr>
        <p:txBody>
          <a:bodyPr/>
          <a:lstStyle/>
          <a:p>
            <a:fld id="{74010CB3-01D4-6946-8DDA-BCF9621DFBF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CustomShap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60960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Arial"/>
              </a:rPr>
              <a:t>Solar Trend Anomalies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778729-62DD-450D-944C-FB990050B238}"/>
              </a:ext>
            </a:extLst>
          </p:cNvPr>
          <p:cNvSpPr txBox="1"/>
          <p:nvPr/>
        </p:nvSpPr>
        <p:spPr>
          <a:xfrm>
            <a:off x="2103120" y="2468880"/>
            <a:ext cx="5029200" cy="10018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dirty="0">
                <a:solidFill>
                  <a:srgbClr val="052D0B"/>
                </a:solidFill>
                <a:latin typeface="Arial" pitchFamily="18"/>
                <a:ea typeface="Arial" pitchFamily="2"/>
                <a:cs typeface="Arial" pitchFamily="2"/>
              </a:rPr>
              <a:t>SNPP On-Orbit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0" i="0" u="none" strike="noStrike" kern="1200" cap="none" spc="0" baseline="0" dirty="0">
                <a:ln>
                  <a:noFill/>
                </a:ln>
                <a:solidFill>
                  <a:srgbClr val="052D0B"/>
                </a:solidFill>
                <a:latin typeface="Arial" pitchFamily="18"/>
                <a:ea typeface="Arial" pitchFamily="2"/>
                <a:cs typeface="Arial" pitchFamily="2"/>
              </a:rPr>
              <a:t>Calibration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0CB3-01D4-6946-8DDA-BCF9621DFBF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ustomShape 1"/>
          <p:cNvSpPr/>
          <p:nvPr/>
        </p:nvSpPr>
        <p:spPr>
          <a:xfrm>
            <a:off x="381000" y="228600"/>
            <a:ext cx="8228880" cy="63900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800" dirty="0">
                <a:solidFill>
                  <a:srgbClr val="084712"/>
                </a:solidFill>
                <a:latin typeface="Arial"/>
              </a:rPr>
              <a:t>SNPP Solar Time Series</a:t>
            </a:r>
            <a:endParaRPr dirty="0"/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 bwMode="auto">
          <a:xfrm>
            <a:off x="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4010CB3-01D4-6946-8DDA-BCF9621DFBF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9" name="Picture 8" descr="Chart&#10;&#10;Description automatically generated">
            <a:extLst>
              <a:ext uri="{FF2B5EF4-FFF2-40B4-BE49-F238E27FC236}">
                <a16:creationId xmlns:a16="http://schemas.microsoft.com/office/drawing/2014/main" id="{8624AD03-9295-4146-8CCE-C027A11C44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859" y="1105225"/>
            <a:ext cx="4114800" cy="2744540"/>
          </a:xfrm>
          <a:prstGeom prst="rect">
            <a:avLst/>
          </a:prstGeom>
        </p:spPr>
      </p:pic>
      <p:pic>
        <p:nvPicPr>
          <p:cNvPr id="13" name="Picture 12" descr="Chart, line chart&#10;&#10;Description automatically generated">
            <a:extLst>
              <a:ext uri="{FF2B5EF4-FFF2-40B4-BE49-F238E27FC236}">
                <a16:creationId xmlns:a16="http://schemas.microsoft.com/office/drawing/2014/main" id="{7D782F02-0E65-45BE-A317-519C25E615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1064392"/>
            <a:ext cx="4114800" cy="2744540"/>
          </a:xfrm>
          <a:prstGeom prst="rect">
            <a:avLst/>
          </a:prstGeom>
        </p:spPr>
      </p:pic>
      <p:pic>
        <p:nvPicPr>
          <p:cNvPr id="15" name="Picture 14" descr="Chart, line chart&#10;&#10;Description automatically generated">
            <a:extLst>
              <a:ext uri="{FF2B5EF4-FFF2-40B4-BE49-F238E27FC236}">
                <a16:creationId xmlns:a16="http://schemas.microsoft.com/office/drawing/2014/main" id="{65BF3A49-F119-415B-9442-75D9E49C56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24973" y="4113460"/>
            <a:ext cx="4114800" cy="274454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B5B9492-1D96-4040-B2C3-B83B3142C659}"/>
              </a:ext>
            </a:extLst>
          </p:cNvPr>
          <p:cNvSpPr txBox="1"/>
          <p:nvPr/>
        </p:nvSpPr>
        <p:spPr>
          <a:xfrm>
            <a:off x="5334000" y="4442303"/>
            <a:ext cx="339370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>
                <a:solidFill>
                  <a:srgbClr val="003300"/>
                </a:solidFill>
                <a:cs typeface="Arial" pitchFamily="34" charset="0"/>
              </a:rPr>
              <a:t>The slopes of the radiometric trends change over 2014.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dirty="0">
              <a:solidFill>
                <a:srgbClr val="003300"/>
              </a:solidFill>
              <a:cs typeface="Arial" pitchFamily="34" charset="0"/>
            </a:endParaRP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>
                <a:solidFill>
                  <a:srgbClr val="003300"/>
                </a:solidFill>
                <a:cs typeface="Arial" pitchFamily="34" charset="0"/>
              </a:rPr>
              <a:t>There is a change in the radiometric trends in 2023.</a:t>
            </a:r>
          </a:p>
        </p:txBody>
      </p:sp>
    </p:spTree>
    <p:extLst>
      <p:ext uri="{BB962C8B-B14F-4D97-AF65-F5344CB8AC3E}">
        <p14:creationId xmlns:p14="http://schemas.microsoft.com/office/powerpoint/2010/main" val="1251610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0CB3-01D4-6946-8DDA-BCF9621DFBF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ustomShape 1"/>
          <p:cNvSpPr/>
          <p:nvPr/>
        </p:nvSpPr>
        <p:spPr>
          <a:xfrm>
            <a:off x="381000" y="228600"/>
            <a:ext cx="8228880" cy="63900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800" dirty="0">
                <a:solidFill>
                  <a:srgbClr val="084712"/>
                </a:solidFill>
                <a:latin typeface="Arial"/>
              </a:rPr>
              <a:t>SNPP Lunar Time Series</a:t>
            </a:r>
            <a:endParaRPr dirty="0"/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 bwMode="auto">
          <a:xfrm>
            <a:off x="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4010CB3-01D4-6946-8DDA-BCF9621DFBF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" name="Picture 2" descr="Chart, histogram&#10;&#10;Description automatically generated">
            <a:extLst>
              <a:ext uri="{FF2B5EF4-FFF2-40B4-BE49-F238E27FC236}">
                <a16:creationId xmlns:a16="http://schemas.microsoft.com/office/drawing/2014/main" id="{0582265F-93BA-4B55-BFBF-7531C92DEF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68" y="1118260"/>
            <a:ext cx="4114800" cy="2744540"/>
          </a:xfrm>
          <a:prstGeom prst="rect">
            <a:avLst/>
          </a:prstGeom>
        </p:spPr>
      </p:pic>
      <p:pic>
        <p:nvPicPr>
          <p:cNvPr id="8" name="Picture 7" descr="Chart, histogram&#10;&#10;Description automatically generated">
            <a:extLst>
              <a:ext uri="{FF2B5EF4-FFF2-40B4-BE49-F238E27FC236}">
                <a16:creationId xmlns:a16="http://schemas.microsoft.com/office/drawing/2014/main" id="{5590D2EC-8CBF-46EC-B1D7-AB89EAFCDE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4776" y="1118260"/>
            <a:ext cx="4114800" cy="2744540"/>
          </a:xfrm>
          <a:prstGeom prst="rect">
            <a:avLst/>
          </a:prstGeom>
        </p:spPr>
      </p:pic>
      <p:pic>
        <p:nvPicPr>
          <p:cNvPr id="12" name="Picture 11" descr="Chart, histogram&#10;&#10;Description automatically generated">
            <a:extLst>
              <a:ext uri="{FF2B5EF4-FFF2-40B4-BE49-F238E27FC236}">
                <a16:creationId xmlns:a16="http://schemas.microsoft.com/office/drawing/2014/main" id="{0D262A39-BF23-4B3C-A483-95C152F8E7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868" y="4113460"/>
            <a:ext cx="4114800" cy="27445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9AA10A0-8502-4866-9CC4-C7F98F6DDEE8}"/>
              </a:ext>
            </a:extLst>
          </p:cNvPr>
          <p:cNvSpPr txBox="1"/>
          <p:nvPr/>
        </p:nvSpPr>
        <p:spPr>
          <a:xfrm>
            <a:off x="5386031" y="4909937"/>
            <a:ext cx="33937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>
                <a:solidFill>
                  <a:srgbClr val="003300"/>
                </a:solidFill>
                <a:cs typeface="Arial" pitchFamily="34" charset="0"/>
              </a:rPr>
              <a:t>The lunar observations have been corrected by the solar f-factors.</a:t>
            </a:r>
          </a:p>
        </p:txBody>
      </p:sp>
    </p:spTree>
    <p:extLst>
      <p:ext uri="{BB962C8B-B14F-4D97-AF65-F5344CB8AC3E}">
        <p14:creationId xmlns:p14="http://schemas.microsoft.com/office/powerpoint/2010/main" val="1851420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0CB3-01D4-6946-8DDA-BCF9621DFBF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ustomShape 1"/>
          <p:cNvSpPr/>
          <p:nvPr/>
        </p:nvSpPr>
        <p:spPr>
          <a:xfrm>
            <a:off x="381000" y="228600"/>
            <a:ext cx="8228880" cy="63900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800" dirty="0">
                <a:solidFill>
                  <a:srgbClr val="084712"/>
                </a:solidFill>
                <a:latin typeface="Arial"/>
              </a:rPr>
              <a:t>SNPP Lunar Time Series</a:t>
            </a:r>
            <a:endParaRPr dirty="0"/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 bwMode="auto">
          <a:xfrm>
            <a:off x="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4010CB3-01D4-6946-8DDA-BCF9621DFBF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DA05EB94-DC9E-4990-AE9F-8E6F9CF10F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18260"/>
            <a:ext cx="4114800" cy="2744540"/>
          </a:xfrm>
          <a:prstGeom prst="rect">
            <a:avLst/>
          </a:prstGeom>
        </p:spPr>
      </p:pic>
      <p:pic>
        <p:nvPicPr>
          <p:cNvPr id="9" name="Picture 8" descr="Chart&#10;&#10;Description automatically generated">
            <a:extLst>
              <a:ext uri="{FF2B5EF4-FFF2-40B4-BE49-F238E27FC236}">
                <a16:creationId xmlns:a16="http://schemas.microsoft.com/office/drawing/2014/main" id="{A41877DE-055F-423D-A24D-C6DFAF29F9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1118260"/>
            <a:ext cx="4114800" cy="2744540"/>
          </a:xfrm>
          <a:prstGeom prst="rect">
            <a:avLst/>
          </a:prstGeom>
        </p:spPr>
      </p:pic>
      <p:pic>
        <p:nvPicPr>
          <p:cNvPr id="13" name="Picture 12" descr="Chart, histogram&#10;&#10;Description automatically generated">
            <a:extLst>
              <a:ext uri="{FF2B5EF4-FFF2-40B4-BE49-F238E27FC236}">
                <a16:creationId xmlns:a16="http://schemas.microsoft.com/office/drawing/2014/main" id="{7EEEA2BD-6822-4333-BCE3-4C87EE5EAC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107884"/>
            <a:ext cx="4114800" cy="2744540"/>
          </a:xfrm>
          <a:prstGeom prst="rect">
            <a:avLst/>
          </a:prstGeom>
        </p:spPr>
      </p:pic>
      <p:pic>
        <p:nvPicPr>
          <p:cNvPr id="8" name="Picture 7" descr="A picture containing timeline&#10;&#10;Description automatically generated">
            <a:extLst>
              <a:ext uri="{FF2B5EF4-FFF2-40B4-BE49-F238E27FC236}">
                <a16:creationId xmlns:a16="http://schemas.microsoft.com/office/drawing/2014/main" id="{C362CC87-378F-481D-A195-39B2367118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29200" y="4113460"/>
            <a:ext cx="4114800" cy="274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911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0CB3-01D4-6946-8DDA-BCF9621DFBF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ustomShape 1"/>
          <p:cNvSpPr/>
          <p:nvPr/>
        </p:nvSpPr>
        <p:spPr>
          <a:xfrm>
            <a:off x="381000" y="228600"/>
            <a:ext cx="8228880" cy="63900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800" dirty="0">
                <a:solidFill>
                  <a:srgbClr val="084712"/>
                </a:solidFill>
                <a:latin typeface="Arial"/>
              </a:rPr>
              <a:t>SNPP F-factors</a:t>
            </a:r>
            <a:endParaRPr dirty="0"/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 bwMode="auto">
          <a:xfrm>
            <a:off x="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4010CB3-01D4-6946-8DDA-BCF9621DFBF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6" name="Picture 5" descr="Chart&#10;&#10;Description automatically generated">
            <a:extLst>
              <a:ext uri="{FF2B5EF4-FFF2-40B4-BE49-F238E27FC236}">
                <a16:creationId xmlns:a16="http://schemas.microsoft.com/office/drawing/2014/main" id="{67692834-6CF0-4025-ADF0-2531624BC8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575" y="1118260"/>
            <a:ext cx="4114800" cy="2744540"/>
          </a:xfrm>
          <a:prstGeom prst="rect">
            <a:avLst/>
          </a:prstGeom>
        </p:spPr>
      </p:pic>
      <p:pic>
        <p:nvPicPr>
          <p:cNvPr id="9" name="Picture 8" descr="Chart&#10;&#10;Description automatically generated">
            <a:extLst>
              <a:ext uri="{FF2B5EF4-FFF2-40B4-BE49-F238E27FC236}">
                <a16:creationId xmlns:a16="http://schemas.microsoft.com/office/drawing/2014/main" id="{1C5BB603-C5B3-4437-BABE-A4E3F5D979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1118260"/>
            <a:ext cx="4114800" cy="2744540"/>
          </a:xfrm>
          <a:prstGeom prst="rect">
            <a:avLst/>
          </a:prstGeom>
        </p:spPr>
      </p:pic>
      <p:pic>
        <p:nvPicPr>
          <p:cNvPr id="14" name="Picture 13" descr="Chart, line chart&#10;&#10;Description automatically generated">
            <a:extLst>
              <a:ext uri="{FF2B5EF4-FFF2-40B4-BE49-F238E27FC236}">
                <a16:creationId xmlns:a16="http://schemas.microsoft.com/office/drawing/2014/main" id="{44CC2299-7E47-4C4C-8FEF-01273F117D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113460"/>
            <a:ext cx="4114800" cy="2744540"/>
          </a:xfrm>
          <a:prstGeom prst="rect">
            <a:avLst/>
          </a:prstGeom>
        </p:spPr>
      </p:pic>
      <p:pic>
        <p:nvPicPr>
          <p:cNvPr id="16" name="Picture 15" descr="Chart, line chart&#10;&#10;Description automatically generated">
            <a:extLst>
              <a:ext uri="{FF2B5EF4-FFF2-40B4-BE49-F238E27FC236}">
                <a16:creationId xmlns:a16="http://schemas.microsoft.com/office/drawing/2014/main" id="{C939F53C-6D94-4A9A-A465-8F16FD4971A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29200" y="4113460"/>
            <a:ext cx="4114800" cy="274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471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778729-62DD-450D-944C-FB990050B238}"/>
              </a:ext>
            </a:extLst>
          </p:cNvPr>
          <p:cNvSpPr txBox="1"/>
          <p:nvPr/>
        </p:nvSpPr>
        <p:spPr>
          <a:xfrm>
            <a:off x="2103120" y="2468880"/>
            <a:ext cx="5029200" cy="10018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dirty="0">
                <a:solidFill>
                  <a:srgbClr val="052D0B"/>
                </a:solidFill>
                <a:latin typeface="Arial" pitchFamily="18"/>
                <a:ea typeface="Arial" pitchFamily="2"/>
                <a:cs typeface="Arial" pitchFamily="2"/>
              </a:rPr>
              <a:t>NOAA-20 On-Orbit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0" i="0" u="none" strike="noStrike" kern="1200" cap="none" spc="0" baseline="0" dirty="0">
                <a:ln>
                  <a:noFill/>
                </a:ln>
                <a:solidFill>
                  <a:srgbClr val="052D0B"/>
                </a:solidFill>
                <a:latin typeface="Arial" pitchFamily="18"/>
                <a:ea typeface="Arial" pitchFamily="2"/>
                <a:cs typeface="Arial" pitchFamily="2"/>
              </a:rPr>
              <a:t>Calibration</a:t>
            </a:r>
          </a:p>
        </p:txBody>
      </p:sp>
    </p:spTree>
    <p:extLst>
      <p:ext uri="{BB962C8B-B14F-4D97-AF65-F5344CB8AC3E}">
        <p14:creationId xmlns:p14="http://schemas.microsoft.com/office/powerpoint/2010/main" val="309025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0CB3-01D4-6946-8DDA-BCF9621DFBF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ustomShape 1"/>
          <p:cNvSpPr/>
          <p:nvPr/>
        </p:nvSpPr>
        <p:spPr>
          <a:xfrm>
            <a:off x="381000" y="228600"/>
            <a:ext cx="8228880" cy="63900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800" dirty="0">
                <a:solidFill>
                  <a:srgbClr val="084712"/>
                </a:solidFill>
                <a:latin typeface="Arial"/>
              </a:rPr>
              <a:t>JPSS1 Solar Observations</a:t>
            </a:r>
            <a:endParaRPr dirty="0"/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 bwMode="auto">
          <a:xfrm>
            <a:off x="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4010CB3-01D4-6946-8DDA-BCF9621DFBF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9" name="Picture 8" descr="Chart, histogram&#10;&#10;Description automatically generated">
            <a:extLst>
              <a:ext uri="{FF2B5EF4-FFF2-40B4-BE49-F238E27FC236}">
                <a16:creationId xmlns:a16="http://schemas.microsoft.com/office/drawing/2014/main" id="{15726D21-716E-440E-A377-630BAB413C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04" y="992566"/>
            <a:ext cx="4114800" cy="2744540"/>
          </a:xfrm>
          <a:prstGeom prst="rect">
            <a:avLst/>
          </a:prstGeom>
        </p:spPr>
      </p:pic>
      <p:pic>
        <p:nvPicPr>
          <p:cNvPr id="17" name="Picture 16" descr="Chart, histogram&#10;&#10;Description automatically generated">
            <a:extLst>
              <a:ext uri="{FF2B5EF4-FFF2-40B4-BE49-F238E27FC236}">
                <a16:creationId xmlns:a16="http://schemas.microsoft.com/office/drawing/2014/main" id="{770331C6-2D9F-4778-9282-25935FFCB3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04" y="4113460"/>
            <a:ext cx="4114800" cy="2744540"/>
          </a:xfrm>
          <a:prstGeom prst="rect">
            <a:avLst/>
          </a:prstGeom>
        </p:spPr>
      </p:pic>
      <p:pic>
        <p:nvPicPr>
          <p:cNvPr id="13" name="Picture 12" descr="Chart, histogram&#10;&#10;Description automatically generated">
            <a:extLst>
              <a:ext uri="{FF2B5EF4-FFF2-40B4-BE49-F238E27FC236}">
                <a16:creationId xmlns:a16="http://schemas.microsoft.com/office/drawing/2014/main" id="{27D97B55-9515-4985-8C65-F374731832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6096" y="990600"/>
            <a:ext cx="4114800" cy="2744540"/>
          </a:xfrm>
          <a:prstGeom prst="rect">
            <a:avLst/>
          </a:prstGeom>
        </p:spPr>
      </p:pic>
      <p:pic>
        <p:nvPicPr>
          <p:cNvPr id="14" name="Picture 13" descr="Chart, histogram&#10;&#10;Description automatically generated">
            <a:extLst>
              <a:ext uri="{FF2B5EF4-FFF2-40B4-BE49-F238E27FC236}">
                <a16:creationId xmlns:a16="http://schemas.microsoft.com/office/drawing/2014/main" id="{A2F3A721-246F-496C-84A4-3D700A533E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25483" y="4107069"/>
            <a:ext cx="4114800" cy="274454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E62DF2D-14E3-4544-8DD2-872BCA896DEC}"/>
              </a:ext>
            </a:extLst>
          </p:cNvPr>
          <p:cNvSpPr txBox="1"/>
          <p:nvPr/>
        </p:nvSpPr>
        <p:spPr>
          <a:xfrm>
            <a:off x="5727192" y="1371600"/>
            <a:ext cx="339370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>
                <a:solidFill>
                  <a:srgbClr val="003300"/>
                </a:solidFill>
                <a:cs typeface="Arial" pitchFamily="34" charset="0"/>
              </a:rPr>
              <a:t>Detrended H-factors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D94D0B1-EAD7-416A-B5B2-E3C58FB43B8B}"/>
              </a:ext>
            </a:extLst>
          </p:cNvPr>
          <p:cNvSpPr txBox="1"/>
          <p:nvPr/>
        </p:nvSpPr>
        <p:spPr>
          <a:xfrm>
            <a:off x="5750296" y="4507895"/>
            <a:ext cx="339370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>
                <a:solidFill>
                  <a:srgbClr val="003300"/>
                </a:solidFill>
                <a:cs typeface="Arial" pitchFamily="34" charset="0"/>
              </a:rPr>
              <a:t>Detrended H-factors</a:t>
            </a:r>
          </a:p>
        </p:txBody>
      </p:sp>
    </p:spTree>
    <p:extLst>
      <p:ext uri="{BB962C8B-B14F-4D97-AF65-F5344CB8AC3E}">
        <p14:creationId xmlns:p14="http://schemas.microsoft.com/office/powerpoint/2010/main" val="1315074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0CB3-01D4-6946-8DDA-BCF9621DFBF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ustomShape 1"/>
          <p:cNvSpPr/>
          <p:nvPr/>
        </p:nvSpPr>
        <p:spPr>
          <a:xfrm>
            <a:off x="381000" y="228600"/>
            <a:ext cx="8228880" cy="63900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800" dirty="0">
                <a:solidFill>
                  <a:srgbClr val="084712"/>
                </a:solidFill>
                <a:latin typeface="Arial"/>
              </a:rPr>
              <a:t>JPSS1 Lunar Observations</a:t>
            </a:r>
            <a:endParaRPr dirty="0"/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 bwMode="auto">
          <a:xfrm>
            <a:off x="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4010CB3-01D4-6946-8DDA-BCF9621DFBF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" name="Picture 2" descr="Chart, line chart, histogram&#10;&#10;Description automatically generated">
            <a:extLst>
              <a:ext uri="{FF2B5EF4-FFF2-40B4-BE49-F238E27FC236}">
                <a16:creationId xmlns:a16="http://schemas.microsoft.com/office/drawing/2014/main" id="{2F68BBB5-7A57-4A40-A741-2F5546CC7B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66800"/>
            <a:ext cx="4114800" cy="2744540"/>
          </a:xfrm>
          <a:prstGeom prst="rect">
            <a:avLst/>
          </a:prstGeom>
        </p:spPr>
      </p:pic>
      <p:pic>
        <p:nvPicPr>
          <p:cNvPr id="10" name="Picture 9" descr="Chart, line chart, histogram&#10;&#10;Description automatically generated">
            <a:extLst>
              <a:ext uri="{FF2B5EF4-FFF2-40B4-BE49-F238E27FC236}">
                <a16:creationId xmlns:a16="http://schemas.microsoft.com/office/drawing/2014/main" id="{FD63A425-CD4C-4728-9708-38069314B8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1066800"/>
            <a:ext cx="4114800" cy="2744540"/>
          </a:xfrm>
          <a:prstGeom prst="rect">
            <a:avLst/>
          </a:prstGeom>
        </p:spPr>
      </p:pic>
      <p:pic>
        <p:nvPicPr>
          <p:cNvPr id="14" name="Picture 13" descr="Chart, line chart, histogram&#10;&#10;Description automatically generated">
            <a:extLst>
              <a:ext uri="{FF2B5EF4-FFF2-40B4-BE49-F238E27FC236}">
                <a16:creationId xmlns:a16="http://schemas.microsoft.com/office/drawing/2014/main" id="{F48A153C-4E14-4483-A7B7-B0513AF695D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113460"/>
            <a:ext cx="4114800" cy="274454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9206F0E-8EF9-4BAD-B49A-C62B0FD4F209}"/>
              </a:ext>
            </a:extLst>
          </p:cNvPr>
          <p:cNvSpPr txBox="1"/>
          <p:nvPr/>
        </p:nvSpPr>
        <p:spPr>
          <a:xfrm>
            <a:off x="4792232" y="4010540"/>
            <a:ext cx="352193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>
                <a:solidFill>
                  <a:srgbClr val="003300"/>
                </a:solidFill>
                <a:cs typeface="Arial" pitchFamily="34" charset="0"/>
              </a:rPr>
              <a:t>The lunar observations have not been corrected by the solar f-factors.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dirty="0">
              <a:solidFill>
                <a:srgbClr val="003300"/>
              </a:solidFill>
              <a:cs typeface="Arial" pitchFamily="34" charset="0"/>
            </a:endParaRP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>
                <a:solidFill>
                  <a:srgbClr val="003300"/>
                </a:solidFill>
                <a:cs typeface="Arial" pitchFamily="34" charset="0"/>
              </a:rPr>
              <a:t>Lunar time series for bands M1-M4 are consistent with solar time series derived using detrended H-factors .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dirty="0">
              <a:solidFill>
                <a:srgbClr val="003300"/>
              </a:solidFill>
              <a:cs typeface="Arial" pitchFamily="34" charset="0"/>
            </a:endParaRP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>
                <a:solidFill>
                  <a:srgbClr val="003300"/>
                </a:solidFill>
                <a:cs typeface="Arial" pitchFamily="34" charset="0"/>
              </a:rPr>
              <a:t>Lunar time series for bands M5-M7 are consistent with solar time series derived using default H-factors.</a:t>
            </a:r>
          </a:p>
        </p:txBody>
      </p:sp>
    </p:spTree>
    <p:extLst>
      <p:ext uri="{BB962C8B-B14F-4D97-AF65-F5344CB8AC3E}">
        <p14:creationId xmlns:p14="http://schemas.microsoft.com/office/powerpoint/2010/main" val="939142823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20745544</TotalTime>
  <Words>408</Words>
  <Application>Microsoft Office PowerPoint</Application>
  <PresentationFormat>On-screen Show (4:3)</PresentationFormat>
  <Paragraphs>87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Arial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NOAA Solar Cycle Progression</vt:lpstr>
      <vt:lpstr>NOAA-20 Atmospheric Drag</vt:lpstr>
      <vt:lpstr>PowerPoint Presentation</vt:lpstr>
      <vt:lpstr>Solar Trend Anomalies</vt:lpstr>
    </vt:vector>
  </TitlesOfParts>
  <Company>B. Franz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Ocean Color Reprocessing</dc:title>
  <dc:creator>B. Franz</dc:creator>
  <cp:lastModifiedBy>Eplee, Robert E. (GSFC-616.0)[Science Application International Corp.]</cp:lastModifiedBy>
  <cp:revision>768</cp:revision>
  <cp:lastPrinted>2012-05-10T17:14:37Z</cp:lastPrinted>
  <dcterms:created xsi:type="dcterms:W3CDTF">2012-08-20T00:05:08Z</dcterms:created>
  <dcterms:modified xsi:type="dcterms:W3CDTF">2023-04-28T16:51:05Z</dcterms:modified>
</cp:coreProperties>
</file>