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  <p:sldMasterId id="2147483668" r:id="rId5"/>
    <p:sldMasterId id="2147483683" r:id="rId6"/>
  </p:sldMasterIdLst>
  <p:notesMasterIdLst>
    <p:notesMasterId r:id="rId18"/>
  </p:notesMasterIdLst>
  <p:handoutMasterIdLst>
    <p:handoutMasterId r:id="rId19"/>
  </p:handoutMasterIdLst>
  <p:sldIdLst>
    <p:sldId id="349" r:id="rId7"/>
    <p:sldId id="357" r:id="rId8"/>
    <p:sldId id="343" r:id="rId9"/>
    <p:sldId id="355" r:id="rId10"/>
    <p:sldId id="345" r:id="rId11"/>
    <p:sldId id="737" r:id="rId12"/>
    <p:sldId id="736" r:id="rId13"/>
    <p:sldId id="732" r:id="rId14"/>
    <p:sldId id="740" r:id="rId15"/>
    <p:sldId id="742" r:id="rId16"/>
    <p:sldId id="743" r:id="rId17"/>
  </p:sldIdLst>
  <p:sldSz cx="12192000" cy="6858000"/>
  <p:notesSz cx="6954838" cy="9240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mily Aldoretta" initials="EA" lastIdx="8" clrIdx="0">
    <p:extLst>
      <p:ext uri="{19B8F6BF-5375-455C-9EA6-DF929625EA0E}">
        <p15:presenceInfo xmlns:p15="http://schemas.microsoft.com/office/powerpoint/2012/main" userId="S::emily.aldoretta@ssaihq.com::d74c4251-e654-403f-ad43-b8088f3961cc" providerId="AD"/>
      </p:ext>
    </p:extLst>
  </p:cmAuthor>
  <p:cmAuthor id="2" name="Sarah Henderson" initials="SH" lastIdx="1" clrIdx="1">
    <p:extLst>
      <p:ext uri="{19B8F6BF-5375-455C-9EA6-DF929625EA0E}">
        <p15:presenceInfo xmlns:p15="http://schemas.microsoft.com/office/powerpoint/2012/main" userId="S::sarah.henderson@ssaihq.com::4f1a1f10-c67a-4a29-9c60-bdefb8bc0b63" providerId="AD"/>
      </p:ext>
    </p:extLst>
  </p:cmAuthor>
  <p:cmAuthor id="3" name="Daniel Link" initials="DL" lastIdx="1" clrIdx="2">
    <p:extLst>
      <p:ext uri="{19B8F6BF-5375-455C-9EA6-DF929625EA0E}">
        <p15:presenceInfo xmlns:p15="http://schemas.microsoft.com/office/powerpoint/2012/main" userId="S::daniel.link@ssaihq.com::83621134-11e2-49c4-86ef-50ac822ae03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48B9"/>
    <a:srgbClr val="0000CC"/>
    <a:srgbClr val="C40F0F"/>
    <a:srgbClr val="CDD4E5"/>
    <a:srgbClr val="E1E5EF"/>
    <a:srgbClr val="D4DAE8"/>
    <a:srgbClr val="C6CEE0"/>
    <a:srgbClr val="EAEEF6"/>
    <a:srgbClr val="F4F6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9" d="100"/>
          <a:sy n="49" d="100"/>
        </p:scale>
        <p:origin x="668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40175" y="0"/>
            <a:ext cx="30130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1B1881-F6A3-4FA6-B2A3-E4E7F215680B}" type="datetimeFigureOut">
              <a:rPr lang="en-US" smtClean="0"/>
              <a:pPr/>
              <a:t>4/26/2023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7288"/>
            <a:ext cx="3013075" cy="461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40175" y="8777288"/>
            <a:ext cx="3013075" cy="461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2F9EF9-3356-4C5F-AABC-2D2E73DCB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7762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2042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2042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r">
              <a:defRPr sz="1200"/>
            </a:lvl1pPr>
          </a:lstStyle>
          <a:p>
            <a:fld id="{8090786E-ECBB-46CA-A850-F3020FB3A206}" type="datetimeFigureOut">
              <a:rPr lang="en-US" smtClean="0"/>
              <a:pPr/>
              <a:t>4/26/2023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693738"/>
            <a:ext cx="6157912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46" tIns="46273" rIns="92546" bIns="4627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389398"/>
            <a:ext cx="5563870" cy="4158377"/>
          </a:xfrm>
          <a:prstGeom prst="rect">
            <a:avLst/>
          </a:prstGeom>
        </p:spPr>
        <p:txBody>
          <a:bodyPr vert="horz" lIns="92546" tIns="46273" rIns="92546" bIns="4627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7192"/>
            <a:ext cx="3013763" cy="462042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777192"/>
            <a:ext cx="3013763" cy="462042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r">
              <a:defRPr sz="1200"/>
            </a:lvl1pPr>
          </a:lstStyle>
          <a:p>
            <a:fld id="{5F557D60-6EAF-4B33-B250-3815C43E9B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162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CustomShape 1"/>
          <p:cNvSpPr/>
          <p:nvPr/>
        </p:nvSpPr>
        <p:spPr>
          <a:xfrm>
            <a:off x="3939480" y="8777160"/>
            <a:ext cx="3012480" cy="460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520" tIns="46440" rIns="92520" bIns="46440" anchor="b"/>
          <a:lstStyle/>
          <a:p>
            <a:pPr algn="r">
              <a:lnSpc>
                <a:spcPct val="100000"/>
              </a:lnSpc>
            </a:pPr>
            <a:fld id="{ACFCC07D-6364-4E6D-BE08-A0F54F44CB90}" type="slidenum"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+mn-ea"/>
              </a:rPr>
              <a:t>1</a:t>
            </a:fld>
            <a:endParaRPr lang="en-US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9" name="CustomShape 2"/>
          <p:cNvSpPr/>
          <p:nvPr/>
        </p:nvSpPr>
        <p:spPr>
          <a:xfrm>
            <a:off x="1227600" y="702360"/>
            <a:ext cx="4498200" cy="346392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50" name="PlaceHolder 3"/>
          <p:cNvSpPr>
            <a:spLocks noGrp="1"/>
          </p:cNvSpPr>
          <p:nvPr>
            <p:ph type="body"/>
          </p:nvPr>
        </p:nvSpPr>
        <p:spPr>
          <a:xfrm>
            <a:off x="695880" y="4388400"/>
            <a:ext cx="5552280" cy="4145400"/>
          </a:xfrm>
          <a:prstGeom prst="rect">
            <a:avLst/>
          </a:prstGeom>
        </p:spPr>
        <p:txBody>
          <a:bodyPr lIns="92520" tIns="46440" rIns="92520" bIns="46440" anchor="ctr"/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36156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557D60-6EAF-4B33-B250-3815C43E9B1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7968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482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7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2.png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0" y="6356355"/>
            <a:ext cx="4572000" cy="365125"/>
          </a:xfrm>
        </p:spPr>
        <p:txBody>
          <a:bodyPr/>
          <a:lstStyle>
            <a:lvl1pPr>
              <a:defRPr>
                <a:solidFill>
                  <a:srgbClr val="0000CC"/>
                </a:solidFill>
              </a:defRPr>
            </a:lvl1pPr>
          </a:lstStyle>
          <a:p>
            <a:r>
              <a:rPr lang="en-US"/>
              <a:t>MODIS/VIIRS Calibration Workshop – October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Page </a:t>
            </a:r>
            <a:fld id="{9C1F4F7E-645B-4955-8850-5CA3022054E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BC10D15-DF31-4407-B105-C76F6745B1D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606" y="5327898"/>
            <a:ext cx="1357564" cy="102845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6DEE24A6-5EE1-4751-946E-00FF1FF30B6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5673" y="5416557"/>
            <a:ext cx="1135286" cy="93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965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50985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530870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69938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2093">
            <a:extLst>
              <a:ext uri="{FF2B5EF4-FFF2-40B4-BE49-F238E27FC236}">
                <a16:creationId xmlns:a16="http://schemas.microsoft.com/office/drawing/2014/main" id="{D52197DB-C21F-703C-E955-8634995C6E16}"/>
              </a:ext>
            </a:extLst>
          </p:cNvPr>
          <p:cNvPicPr/>
          <p:nvPr userDrawn="1"/>
        </p:nvPicPr>
        <p:blipFill>
          <a:blip r:embed="rId2"/>
          <a:stretch/>
        </p:blipFill>
        <p:spPr>
          <a:xfrm>
            <a:off x="101820" y="136520"/>
            <a:ext cx="816120" cy="798480"/>
          </a:xfrm>
          <a:prstGeom prst="rect">
            <a:avLst/>
          </a:prstGeom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65BEB1A-E572-2F16-0733-40B74E2BC97B}"/>
              </a:ext>
            </a:extLst>
          </p:cNvPr>
          <p:cNvPicPr/>
          <p:nvPr userDrawn="1"/>
        </p:nvPicPr>
        <p:blipFill>
          <a:blip r:embed="rId3"/>
          <a:stretch/>
        </p:blipFill>
        <p:spPr>
          <a:xfrm>
            <a:off x="964740" y="142561"/>
            <a:ext cx="821880" cy="821880"/>
          </a:xfrm>
          <a:prstGeom prst="rect">
            <a:avLst/>
          </a:prstGeom>
          <a:ln>
            <a:noFill/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3219E42-3FE2-2936-9223-B287BB18D8B6}"/>
              </a:ext>
            </a:extLst>
          </p:cNvPr>
          <p:cNvPicPr/>
          <p:nvPr userDrawn="1"/>
        </p:nvPicPr>
        <p:blipFill>
          <a:blip r:embed="rId4"/>
          <a:stretch/>
        </p:blipFill>
        <p:spPr>
          <a:xfrm>
            <a:off x="11125740" y="178718"/>
            <a:ext cx="913320" cy="74880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903948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1714EA3-FC15-D9BE-B787-0EAD3F86D43E}"/>
              </a:ext>
            </a:extLst>
          </p:cNvPr>
          <p:cNvPicPr/>
          <p:nvPr userDrawn="1"/>
        </p:nvPicPr>
        <p:blipFill>
          <a:blip r:embed="rId2"/>
          <a:stretch/>
        </p:blipFill>
        <p:spPr>
          <a:xfrm>
            <a:off x="11125740" y="178718"/>
            <a:ext cx="913320" cy="748800"/>
          </a:xfrm>
          <a:prstGeom prst="rect">
            <a:avLst/>
          </a:prstGeom>
          <a:ln>
            <a:noFill/>
          </a:ln>
        </p:spPr>
      </p:pic>
      <p:pic>
        <p:nvPicPr>
          <p:cNvPr id="4" name="Picture 2093">
            <a:extLst>
              <a:ext uri="{FF2B5EF4-FFF2-40B4-BE49-F238E27FC236}">
                <a16:creationId xmlns:a16="http://schemas.microsoft.com/office/drawing/2014/main" id="{4188B2B1-8EE6-6E8C-50C1-351F965C3207}"/>
              </a:ext>
            </a:extLst>
          </p:cNvPr>
          <p:cNvPicPr/>
          <p:nvPr userDrawn="1"/>
        </p:nvPicPr>
        <p:blipFill>
          <a:blip r:embed="rId3"/>
          <a:stretch/>
        </p:blipFill>
        <p:spPr>
          <a:xfrm>
            <a:off x="101820" y="136520"/>
            <a:ext cx="816120" cy="798480"/>
          </a:xfrm>
          <a:prstGeom prst="rect">
            <a:avLst/>
          </a:prstGeom>
          <a:ln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2C54A75-F7BB-E749-CDEF-D355736410D8}"/>
              </a:ext>
            </a:extLst>
          </p:cNvPr>
          <p:cNvPicPr/>
          <p:nvPr userDrawn="1"/>
        </p:nvPicPr>
        <p:blipFill>
          <a:blip r:embed="rId4"/>
          <a:stretch/>
        </p:blipFill>
        <p:spPr>
          <a:xfrm>
            <a:off x="964740" y="142561"/>
            <a:ext cx="821880" cy="82188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893036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2093">
            <a:extLst>
              <a:ext uri="{FF2B5EF4-FFF2-40B4-BE49-F238E27FC236}">
                <a16:creationId xmlns:a16="http://schemas.microsoft.com/office/drawing/2014/main" id="{7DE02EC1-7388-AC64-6215-6FB35E8189EC}"/>
              </a:ext>
            </a:extLst>
          </p:cNvPr>
          <p:cNvPicPr/>
          <p:nvPr userDrawn="1"/>
        </p:nvPicPr>
        <p:blipFill>
          <a:blip r:embed="rId2"/>
          <a:stretch/>
        </p:blipFill>
        <p:spPr>
          <a:xfrm>
            <a:off x="101820" y="136520"/>
            <a:ext cx="816120" cy="798480"/>
          </a:xfrm>
          <a:prstGeom prst="rect">
            <a:avLst/>
          </a:prstGeom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7E90412-2081-F8D9-C790-A9D40AA642F1}"/>
              </a:ext>
            </a:extLst>
          </p:cNvPr>
          <p:cNvPicPr/>
          <p:nvPr userDrawn="1"/>
        </p:nvPicPr>
        <p:blipFill>
          <a:blip r:embed="rId3"/>
          <a:stretch/>
        </p:blipFill>
        <p:spPr>
          <a:xfrm>
            <a:off x="964740" y="142561"/>
            <a:ext cx="821880" cy="821880"/>
          </a:xfrm>
          <a:prstGeom prst="rect">
            <a:avLst/>
          </a:prstGeom>
          <a:ln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386DC26-F8B6-6A59-2448-D010C5B65B35}"/>
              </a:ext>
            </a:extLst>
          </p:cNvPr>
          <p:cNvPicPr/>
          <p:nvPr userDrawn="1"/>
        </p:nvPicPr>
        <p:blipFill>
          <a:blip r:embed="rId4"/>
          <a:stretch/>
        </p:blipFill>
        <p:spPr>
          <a:xfrm>
            <a:off x="11125740" y="178718"/>
            <a:ext cx="913320" cy="74880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60678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318625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59618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226341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55575"/>
            <a:ext cx="2743200" cy="59705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55575"/>
            <a:ext cx="8026400" cy="59705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84852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Page </a:t>
            </a:r>
            <a:fld id="{9C1F4F7E-645B-4955-8850-5CA3022054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459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667" y="155575"/>
            <a:ext cx="8847667" cy="11509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631100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155575"/>
            <a:ext cx="10972800" cy="5970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312228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F247B-597B-5732-F54C-754DECB5ED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94E833-C190-264F-DAE9-4CC25F1725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A2C92A-9FD7-AAA6-E4D9-437C00498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64746-D839-49A8-A6A3-A7450B5C8A17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9905C4-27B5-3E93-5054-B3C148F65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D4B9A9-4074-7018-D3EE-B4A7BA16F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E9E8E-DA43-46D7-9C0C-EAC7D0BA0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5512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7E8E7-1FE3-ED67-44F3-75ED7C9A0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32ADAA-CB52-14B2-AF7C-D1D6BC2432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7BAC45-7526-F5CA-70EA-256121377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64746-D839-49A8-A6A3-A7450B5C8A17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A03F4-B286-0593-12C8-A48983835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5B78DD-9594-57A8-EA26-B327D6CE7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E9E8E-DA43-46D7-9C0C-EAC7D0BA0DF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093">
            <a:extLst>
              <a:ext uri="{FF2B5EF4-FFF2-40B4-BE49-F238E27FC236}">
                <a16:creationId xmlns:a16="http://schemas.microsoft.com/office/drawing/2014/main" id="{51CC1E8C-18EF-E7E0-13C6-507780DA5528}"/>
              </a:ext>
            </a:extLst>
          </p:cNvPr>
          <p:cNvPicPr/>
          <p:nvPr userDrawn="1"/>
        </p:nvPicPr>
        <p:blipFill>
          <a:blip r:embed="rId2"/>
          <a:stretch/>
        </p:blipFill>
        <p:spPr>
          <a:xfrm>
            <a:off x="101820" y="136520"/>
            <a:ext cx="816120" cy="798480"/>
          </a:xfrm>
          <a:prstGeom prst="rect">
            <a:avLst/>
          </a:prstGeom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10E9333-2EEA-027D-F7D8-EB45274302D6}"/>
              </a:ext>
            </a:extLst>
          </p:cNvPr>
          <p:cNvPicPr/>
          <p:nvPr userDrawn="1"/>
        </p:nvPicPr>
        <p:blipFill>
          <a:blip r:embed="rId3"/>
          <a:stretch/>
        </p:blipFill>
        <p:spPr>
          <a:xfrm>
            <a:off x="964740" y="142561"/>
            <a:ext cx="821880" cy="821880"/>
          </a:xfrm>
          <a:prstGeom prst="rect">
            <a:avLst/>
          </a:prstGeom>
          <a:ln>
            <a:noFill/>
          </a:ln>
        </p:spPr>
      </p:pic>
      <p:pic>
        <p:nvPicPr>
          <p:cNvPr id="9" name="Picture 8" descr="mcstlogo">
            <a:extLst>
              <a:ext uri="{FF2B5EF4-FFF2-40B4-BE49-F238E27FC236}">
                <a16:creationId xmlns:a16="http://schemas.microsoft.com/office/drawing/2014/main" id="{C4FB2B1C-3239-EC8D-C824-853C75468AA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091719" y="137318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2416652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342F73-C336-8FA3-A03F-F0CAB49D3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A2D9D1-87F3-2C42-DC78-AF6B56D4F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615E20-0395-7401-7B80-56CD30BA3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64746-D839-49A8-A6A3-A7450B5C8A17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2D3AA4-D8B3-92D5-7108-2A4693221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6F9FA3-A074-12A2-D814-258039E73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E9E8E-DA43-46D7-9C0C-EAC7D0BA0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83454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466D3-1600-5AEC-6EDE-CDD347851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C5739C-B522-EF63-F6EA-F50F3C4C64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8A8BEA-D8F3-C36F-5720-8A5430AB4D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5AC1D2-0559-DA2A-4C81-0F997A8A7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64746-D839-49A8-A6A3-A7450B5C8A17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DD3F75-FB73-EB7F-5E14-8DE206634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10B40B-519C-7213-AC2B-64D678B27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E9E8E-DA43-46D7-9C0C-EAC7D0BA0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67622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3AC6F-93A2-E091-C860-90BCF1D09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54D74B-C1EA-A307-6C15-354D938CE9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B056AE-3DB6-DA43-C11E-183B58CC7D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DF9E44-618B-6338-0EF6-4221C77516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089A7A5-BCCC-A063-AE68-76ED510620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CDE695B-34CF-B0B4-72E9-A48563159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64746-D839-49A8-A6A3-A7450B5C8A17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6CE8D9-3C95-79A3-09EF-767063562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4889C8-5840-9C7D-F63D-51872DA15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E9E8E-DA43-46D7-9C0C-EAC7D0BA0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85483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69508-84DC-91A3-096F-3B482EC65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D71B6E-91E1-08D7-9B04-D33FA807F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64746-D839-49A8-A6A3-A7450B5C8A17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F58FBE-2B08-5247-21AF-6D7C4204C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CC7A26-9054-C6D2-9E33-0EBA6914D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E9E8E-DA43-46D7-9C0C-EAC7D0BA0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45880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AB6DA8A-01D6-ADBD-1DF2-0C350CF96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64746-D839-49A8-A6A3-A7450B5C8A17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3911CC-2DF3-C7B2-8137-EFA78329F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3401A4-C539-75EF-1313-076965F40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E9E8E-DA43-46D7-9C0C-EAC7D0BA0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54396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C32F0-3860-C621-91FA-BD5CD38059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DD7233-D7F8-6D4F-0967-232DB0DEE6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74C82F-88DF-FA86-72C6-842B84DFD5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B37EDA-90FC-91F0-51F2-7BA08F16E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64746-D839-49A8-A6A3-A7450B5C8A17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A1EF01-8FD9-B7AB-F005-087DD34B7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767E5E-8D22-A5F0-0BE6-0FCC0769A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E9E8E-DA43-46D7-9C0C-EAC7D0BA0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498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rgbClr val="0000CC"/>
                </a:solidFill>
              </a:defRPr>
            </a:lvl1pPr>
          </a:lstStyle>
          <a:p>
            <a:r>
              <a:rPr lang="en-US"/>
              <a:t>Page </a:t>
            </a:r>
            <a:fld id="{9C1F4F7E-645B-4955-8850-5CA3022054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1524000" y="274638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9549639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1ED20-C3E6-4E0C-F469-ABEEAC0E2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8434A4-1EFA-01D7-D9E4-512A37ABAD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E6A970-51D4-21A3-82C1-5D461CC5D6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385EE8-1844-41F3-D82D-9E9858C6E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64746-D839-49A8-A6A3-A7450B5C8A17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0FCB07-9A79-0013-1DA4-423178D3F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8CC92F-4C05-59B8-4681-4CB3ABADA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E9E8E-DA43-46D7-9C0C-EAC7D0BA0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60521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FC3B5-04B4-0300-29D8-AFFE1C99C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606C0D-4E83-F2BF-ACB1-31097B014E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2F7048-F9FB-4B77-2BAD-790B3FBF0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64746-D839-49A8-A6A3-A7450B5C8A17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51803F-EC44-0BB6-BE86-96BEFEED2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C7290A-E4E1-BA41-A8FA-D8DF5C423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E9E8E-DA43-46D7-9C0C-EAC7D0BA0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66744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5EB651-0DDE-37C3-3AD4-210EE9BC86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06EE43-0A6C-C782-8538-EDCA5024C1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46B430-205B-5EEB-E35F-13D03D32F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64746-D839-49A8-A6A3-A7450B5C8A17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4A7082-4E7A-5B8C-07FC-B06946A45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8000CF-39B9-6CEC-7A29-D317B29DE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E9E8E-DA43-46D7-9C0C-EAC7D0BA0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037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74638"/>
            <a:ext cx="9144000" cy="639762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Page </a:t>
            </a:r>
            <a:fld id="{9C1F4F7E-645B-4955-8850-5CA3022054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47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Page </a:t>
            </a:r>
            <a:fld id="{9C1F4F7E-645B-4955-8850-5CA3022054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937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Page </a:t>
            </a:r>
            <a:fld id="{9C1F4F7E-645B-4955-8850-5CA3022054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742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356355"/>
            <a:ext cx="2844800" cy="365125"/>
          </a:xfrm>
        </p:spPr>
        <p:txBody>
          <a:bodyPr/>
          <a:lstStyle/>
          <a:p>
            <a:r>
              <a:rPr lang="en-US"/>
              <a:t>Page </a:t>
            </a:r>
            <a:fld id="{9C1F4F7E-645B-4955-8850-5CA3022054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045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732020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8FCB640-86BD-D139-C73C-3D2156AF6292}"/>
              </a:ext>
            </a:extLst>
          </p:cNvPr>
          <p:cNvPicPr/>
          <p:nvPr userDrawn="1"/>
        </p:nvPicPr>
        <p:blipFill>
          <a:blip r:embed="rId2"/>
          <a:stretch/>
        </p:blipFill>
        <p:spPr>
          <a:xfrm>
            <a:off x="11125740" y="178718"/>
            <a:ext cx="913320" cy="748800"/>
          </a:xfrm>
          <a:prstGeom prst="rect">
            <a:avLst/>
          </a:prstGeom>
          <a:ln>
            <a:noFill/>
          </a:ln>
        </p:spPr>
      </p:pic>
      <p:pic>
        <p:nvPicPr>
          <p:cNvPr id="8" name="Picture 2093">
            <a:extLst>
              <a:ext uri="{FF2B5EF4-FFF2-40B4-BE49-F238E27FC236}">
                <a16:creationId xmlns:a16="http://schemas.microsoft.com/office/drawing/2014/main" id="{2A9653DE-A0E7-9FDC-9838-1AC79604C5BA}"/>
              </a:ext>
            </a:extLst>
          </p:cNvPr>
          <p:cNvPicPr/>
          <p:nvPr userDrawn="1"/>
        </p:nvPicPr>
        <p:blipFill>
          <a:blip r:embed="rId3"/>
          <a:stretch/>
        </p:blipFill>
        <p:spPr>
          <a:xfrm>
            <a:off x="101820" y="136520"/>
            <a:ext cx="816120" cy="798480"/>
          </a:xfrm>
          <a:prstGeom prst="rect">
            <a:avLst/>
          </a:prstGeom>
          <a:ln>
            <a:noFill/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0E63839-C444-A785-2262-918D57312B22}"/>
              </a:ext>
            </a:extLst>
          </p:cNvPr>
          <p:cNvPicPr/>
          <p:nvPr userDrawn="1"/>
        </p:nvPicPr>
        <p:blipFill>
          <a:blip r:embed="rId4"/>
          <a:stretch/>
        </p:blipFill>
        <p:spPr>
          <a:xfrm>
            <a:off x="964740" y="142561"/>
            <a:ext cx="821880" cy="82188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35698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w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19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Relationship Id="rId14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274638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143000"/>
            <a:ext cx="10972800" cy="4983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rgbClr val="0000CC"/>
                </a:solidFill>
              </a:defRPr>
            </a:lvl1pPr>
          </a:lstStyle>
          <a:p>
            <a:r>
              <a:rPr lang="en-US"/>
              <a:t>Page </a:t>
            </a:r>
            <a:fld id="{9C1F4F7E-645B-4955-8850-5CA3022054E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7" name="Picture 8">
            <a:extLst>
              <a:ext uri="{FF2B5EF4-FFF2-40B4-BE49-F238E27FC236}">
                <a16:creationId xmlns:a16="http://schemas.microsoft.com/office/drawing/2014/main" id="{D9EC73B5-B066-4AEC-A011-423096063F12}"/>
              </a:ext>
            </a:extLst>
          </p:cNvPr>
          <p:cNvPicPr>
            <a:picLocks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52400" y="152406"/>
            <a:ext cx="1005680" cy="9753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18" name="Picture 17" descr="mcstlogo">
            <a:extLst>
              <a:ext uri="{FF2B5EF4-FFF2-40B4-BE49-F238E27FC236}">
                <a16:creationId xmlns:a16="http://schemas.microsoft.com/office/drawing/2014/main" id="{682EB9CA-96CA-4941-9B64-BD24549BA11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0881519" y="137318"/>
            <a:ext cx="1005681" cy="1005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97538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rgbClr val="0000CC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35667" y="155575"/>
            <a:ext cx="8847667" cy="1150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11277600" y="6248400"/>
            <a:ext cx="7112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763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Helvetic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Helvetic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Helvetic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Helvetic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Helvetic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Helvetic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Helvetic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D2B9CBF-474D-5E95-AD99-28B4284C5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08ABF1-727F-F3DA-E138-38FF62AD1D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2A2C19-3E4A-8A89-FE93-679758F80C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64746-D839-49A8-A6A3-A7450B5C8A17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83D4F7-8A1C-1945-FD74-C1F7576AB8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EC54A0-42BA-FD08-ABC7-548E8E85E3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7E9E8E-DA43-46D7-9C0C-EAC7D0BA0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060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cst.gsfc.nasa.gov/content/collection-7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1297577" y="272880"/>
            <a:ext cx="9483633" cy="58564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93000"/>
              </a:lnSpc>
            </a:pPr>
            <a:endParaRPr lang="en-US" sz="3200" b="1" spc="-1" dirty="0">
              <a:uFill>
                <a:solidFill>
                  <a:srgbClr val="FFFFFF"/>
                </a:solidFill>
              </a:uFill>
              <a:latin typeface="+mj-lt"/>
              <a:ea typeface="Bitstream Vera Sans"/>
            </a:endParaRPr>
          </a:p>
          <a:p>
            <a:pPr algn="ctr">
              <a:lnSpc>
                <a:spcPct val="93000"/>
              </a:lnSpc>
            </a:pPr>
            <a:endParaRPr lang="en-US" sz="3200" b="1" spc="-1" dirty="0">
              <a:uFill>
                <a:solidFill>
                  <a:srgbClr val="FFFFFF"/>
                </a:solidFill>
              </a:uFill>
              <a:latin typeface="+mj-lt"/>
              <a:ea typeface="Bitstream Vera Sans"/>
            </a:endParaRPr>
          </a:p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 b="1" dirty="0"/>
              <a:t>MODIS/VIIRS L1B Product Status</a:t>
            </a:r>
          </a:p>
          <a:p>
            <a:pPr algn="ctr">
              <a:lnSpc>
                <a:spcPct val="93000"/>
              </a:lnSpc>
            </a:pPr>
            <a:endParaRPr lang="en-US" sz="3200" b="1" spc="-1" dirty="0">
              <a:uFill>
                <a:solidFill>
                  <a:srgbClr val="FFFFFF"/>
                </a:solidFill>
              </a:uFill>
              <a:latin typeface="+mj-lt"/>
              <a:ea typeface="Bitstream Vera Sans"/>
            </a:endParaRPr>
          </a:p>
          <a:p>
            <a:pPr algn="ctr">
              <a:lnSpc>
                <a:spcPct val="93000"/>
              </a:lnSpc>
            </a:pPr>
            <a:r>
              <a:rPr lang="en-US" sz="2800" spc="-1" dirty="0">
                <a:uFill>
                  <a:solidFill>
                    <a:srgbClr val="FFFFFF"/>
                  </a:solidFill>
                </a:uFill>
                <a:latin typeface="+mj-lt"/>
                <a:ea typeface="Bitstream Vera Sans"/>
              </a:rPr>
              <a:t>MODIS Characterization Support Team, NASA GSFC</a:t>
            </a:r>
          </a:p>
          <a:p>
            <a:pPr algn="ctr">
              <a:lnSpc>
                <a:spcPct val="93000"/>
              </a:lnSpc>
            </a:pPr>
            <a:r>
              <a:rPr lang="en-US" sz="2800" spc="-1" dirty="0">
                <a:uFill>
                  <a:solidFill>
                    <a:srgbClr val="FFFFFF"/>
                  </a:solidFill>
                </a:uFill>
                <a:latin typeface="+mj-lt"/>
                <a:ea typeface="Bitstream Vera Sans"/>
              </a:rPr>
              <a:t>VIIRS Characterization Support Team, NASA GSFC</a:t>
            </a:r>
          </a:p>
          <a:p>
            <a:pPr algn="ctr">
              <a:lnSpc>
                <a:spcPct val="93000"/>
              </a:lnSpc>
            </a:pPr>
            <a:endParaRPr lang="en-US" sz="2800" spc="-1" dirty="0">
              <a:uFill>
                <a:solidFill>
                  <a:srgbClr val="FFFFFF"/>
                </a:solidFill>
              </a:uFill>
              <a:latin typeface="+mj-lt"/>
              <a:ea typeface="Bitstream Vera Sans"/>
            </a:endParaRPr>
          </a:p>
          <a:p>
            <a:pPr algn="ctr">
              <a:lnSpc>
                <a:spcPct val="93000"/>
              </a:lnSpc>
            </a:pPr>
            <a:r>
              <a:rPr lang="en-US" sz="2800" spc="-1" dirty="0">
                <a:uFill>
                  <a:solidFill>
                    <a:srgbClr val="FFFFFF"/>
                  </a:solidFill>
                </a:uFill>
                <a:latin typeface="+mj-lt"/>
                <a:ea typeface="Bitstream Vera Sans"/>
              </a:rPr>
              <a:t>(presented by Xu Geng)</a:t>
            </a:r>
          </a:p>
          <a:p>
            <a:pPr algn="ctr">
              <a:lnSpc>
                <a:spcPct val="93000"/>
              </a:lnSpc>
            </a:pPr>
            <a:endParaRPr lang="en-US" sz="2800" b="1" spc="-1" dirty="0">
              <a:uFill>
                <a:solidFill>
                  <a:srgbClr val="FFFFFF"/>
                </a:solidFill>
              </a:uFill>
              <a:latin typeface="+mj-lt"/>
            </a:endParaRPr>
          </a:p>
          <a:p>
            <a:pPr algn="ctr">
              <a:lnSpc>
                <a:spcPct val="93000"/>
              </a:lnSpc>
            </a:pPr>
            <a:endParaRPr lang="en-US" sz="3200" b="1" spc="-1" dirty="0">
              <a:uFill>
                <a:solidFill>
                  <a:srgbClr val="FFFFFF"/>
                </a:solidFill>
              </a:uFill>
              <a:latin typeface="+mj-lt"/>
            </a:endParaRPr>
          </a:p>
          <a:p>
            <a:pPr algn="ctr">
              <a:lnSpc>
                <a:spcPct val="93000"/>
              </a:lnSpc>
            </a:pPr>
            <a:endParaRPr lang="en-US" sz="3600" spc="-1" dirty="0"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93000"/>
              </a:lnSpc>
            </a:pPr>
            <a:endParaRPr lang="en-US" sz="3600" spc="-1" dirty="0"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6" name="Picture 4"/>
          <p:cNvPicPr/>
          <p:nvPr/>
        </p:nvPicPr>
        <p:blipFill>
          <a:blip r:embed="rId3"/>
          <a:stretch/>
        </p:blipFill>
        <p:spPr>
          <a:xfrm>
            <a:off x="9420240" y="5743440"/>
            <a:ext cx="1246320" cy="1113120"/>
          </a:xfrm>
          <a:prstGeom prst="rect">
            <a:avLst/>
          </a:prstGeom>
          <a:ln w="12600">
            <a:noFill/>
          </a:ln>
        </p:spPr>
      </p:pic>
      <p:pic>
        <p:nvPicPr>
          <p:cNvPr id="87" name="Picture 8"/>
          <p:cNvPicPr/>
          <p:nvPr/>
        </p:nvPicPr>
        <p:blipFill>
          <a:blip r:embed="rId4"/>
          <a:stretch/>
        </p:blipFill>
        <p:spPr>
          <a:xfrm>
            <a:off x="1651080" y="5861160"/>
            <a:ext cx="1256040" cy="951120"/>
          </a:xfrm>
          <a:prstGeom prst="rect">
            <a:avLst/>
          </a:prstGeom>
          <a:ln w="12600">
            <a:noFill/>
          </a:ln>
        </p:spPr>
      </p:pic>
      <p:sp>
        <p:nvSpPr>
          <p:cNvPr id="88" name="CustomShape 2"/>
          <p:cNvSpPr/>
          <p:nvPr/>
        </p:nvSpPr>
        <p:spPr>
          <a:xfrm>
            <a:off x="4545196" y="6129360"/>
            <a:ext cx="3100168" cy="5446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400" b="1" i="1" u="sng" spc="-1" dirty="0">
                <a:solidFill>
                  <a:srgbClr val="4848B9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MODIS/VIIRS Calibration Workshop (May 1, 2023)</a:t>
            </a:r>
            <a:endParaRPr lang="en-US" sz="1400" spc="-1" dirty="0">
              <a:solidFill>
                <a:srgbClr val="4848B9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1901040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561D345-C353-4E8C-93ED-73D6713E3386}"/>
              </a:ext>
            </a:extLst>
          </p:cNvPr>
          <p:cNvSpPr txBox="1">
            <a:spLocks/>
          </p:cNvSpPr>
          <p:nvPr/>
        </p:nvSpPr>
        <p:spPr>
          <a:xfrm>
            <a:off x="9675181" y="6391861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200" b="1" dirty="0">
                <a:solidFill>
                  <a:srgbClr val="0000CC"/>
                </a:solidFill>
                <a:latin typeface="Calibri"/>
              </a:rPr>
              <a:t>Page </a:t>
            </a:r>
            <a:fld id="{9C1F4F7E-645B-4955-8850-5CA3022054E0}" type="slidenum">
              <a:rPr lang="en-US" sz="1200" b="1">
                <a:solidFill>
                  <a:srgbClr val="0000CC"/>
                </a:solidFill>
                <a:latin typeface="Calibri"/>
              </a:rPr>
              <a:pPr algn="r"/>
              <a:t>10</a:t>
            </a:fld>
            <a:endParaRPr lang="en-US" sz="1200" b="1" dirty="0">
              <a:solidFill>
                <a:srgbClr val="0000CC"/>
              </a:solidFill>
              <a:latin typeface="Calibri"/>
            </a:endParaRPr>
          </a:p>
        </p:txBody>
      </p:sp>
      <p:sp>
        <p:nvSpPr>
          <p:cNvPr id="7" name="Rectangle 22">
            <a:extLst>
              <a:ext uri="{FF2B5EF4-FFF2-40B4-BE49-F238E27FC236}">
                <a16:creationId xmlns:a16="http://schemas.microsoft.com/office/drawing/2014/main" id="{FAAE953C-88E9-E55C-7339-265D6B2B68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6237" y="1141610"/>
            <a:ext cx="9659596" cy="52690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/>
          <a:lstStyle/>
          <a:p>
            <a:pPr marL="342900" indent="-342900">
              <a:lnSpc>
                <a:spcPct val="110000"/>
              </a:lnSpc>
              <a:spcBef>
                <a:spcPct val="20000"/>
              </a:spcBef>
              <a:buSzPct val="100000"/>
              <a:buFontTx/>
              <a:buChar char="•"/>
            </a:pPr>
            <a:r>
              <a:rPr lang="en-US" sz="2000" dirty="0">
                <a:latin typeface="Calibri" pitchFamily="34" charset="0"/>
              </a:rPr>
              <a:t>NASA SIPS L1B for JPSS-2 VIIRS  </a:t>
            </a:r>
          </a:p>
          <a:p>
            <a:pPr marL="625475" lvl="1" indent="-285750">
              <a:lnSpc>
                <a:spcPct val="110000"/>
              </a:lnSpc>
              <a:spcBef>
                <a:spcPct val="20000"/>
              </a:spcBef>
              <a:buSzPct val="100000"/>
              <a:buFontTx/>
              <a:buChar char="–"/>
            </a:pPr>
            <a:r>
              <a:rPr lang="en-US" dirty="0">
                <a:latin typeface="Calibri" pitchFamily="34" charset="0"/>
              </a:rPr>
              <a:t>L1B software V3.2.3 was released in November 2022 with JPSS-2 support available at Ocean group GIT for J2 VIIRS processing .</a:t>
            </a:r>
          </a:p>
          <a:p>
            <a:pPr marL="625475" lvl="1" indent="-285750">
              <a:lnSpc>
                <a:spcPct val="110000"/>
              </a:lnSpc>
              <a:spcBef>
                <a:spcPct val="20000"/>
              </a:spcBef>
              <a:buSzPct val="100000"/>
              <a:buFontTx/>
              <a:buChar char="–"/>
            </a:pPr>
            <a:r>
              <a:rPr lang="en-US" dirty="0">
                <a:latin typeface="Calibri" pitchFamily="34" charset="0"/>
              </a:rPr>
              <a:t>J2 pre-launch calibration look-up-tables LUT (</a:t>
            </a:r>
            <a:r>
              <a:rPr lang="en-US" dirty="0" err="1">
                <a:latin typeface="Calibri" pitchFamily="34" charset="0"/>
              </a:rPr>
              <a:t>NetCDF</a:t>
            </a:r>
            <a:r>
              <a:rPr lang="en-US" dirty="0">
                <a:latin typeface="Calibri" pitchFamily="34" charset="0"/>
              </a:rPr>
              <a:t> format ) was delivered to NASA SIPS in October 2022 for systems testing and integration.</a:t>
            </a:r>
          </a:p>
          <a:p>
            <a:pPr marL="625475" lvl="1" indent="-285750">
              <a:lnSpc>
                <a:spcPct val="110000"/>
              </a:lnSpc>
              <a:spcBef>
                <a:spcPct val="20000"/>
              </a:spcBef>
              <a:buSzPct val="100000"/>
              <a:buFontTx/>
              <a:buChar char="–"/>
            </a:pPr>
            <a:r>
              <a:rPr lang="en-US" dirty="0">
                <a:latin typeface="Calibri" pitchFamily="34" charset="0"/>
              </a:rPr>
              <a:t>The first J2 on-orbit L1B LUT was delivered in December 2022 prior to nadir aperture door opening.</a:t>
            </a:r>
          </a:p>
          <a:p>
            <a:pPr marL="625475" lvl="1" indent="-285750">
              <a:lnSpc>
                <a:spcPct val="110000"/>
              </a:lnSpc>
              <a:spcBef>
                <a:spcPct val="20000"/>
              </a:spcBef>
              <a:buSzPct val="100000"/>
              <a:buFontTx/>
              <a:buChar char="–"/>
            </a:pPr>
            <a:r>
              <a:rPr lang="en-US" b="0" dirty="0">
                <a:latin typeface="Calibri" pitchFamily="34" charset="0"/>
              </a:rPr>
              <a:t>LUT V3.2.3.5 contains mission update and can be used for reprocessing</a:t>
            </a:r>
            <a:endParaRPr lang="en-US" dirty="0">
              <a:latin typeface="Calibri" pitchFamily="34" charset="0"/>
            </a:endParaRPr>
          </a:p>
          <a:p>
            <a:pPr marL="625475" lvl="1" indent="-285750">
              <a:lnSpc>
                <a:spcPct val="110000"/>
              </a:lnSpc>
              <a:spcBef>
                <a:spcPct val="20000"/>
              </a:spcBef>
              <a:buSzPct val="100000"/>
              <a:buFontTx/>
              <a:buChar char="–"/>
            </a:pPr>
            <a:r>
              <a:rPr lang="en-US" dirty="0">
                <a:latin typeface="Calibri" pitchFamily="34" charset="0"/>
              </a:rPr>
              <a:t>VCST continues updating L1B LUTs derived from on-board calibrators observation and analysis.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23F01CB-1C9E-A3E3-F071-41D5CB24FF8B}"/>
              </a:ext>
            </a:extLst>
          </p:cNvPr>
          <p:cNvSpPr txBox="1">
            <a:spLocks noChangeArrowheads="1"/>
          </p:cNvSpPr>
          <p:nvPr/>
        </p:nvSpPr>
        <p:spPr>
          <a:xfrm>
            <a:off x="1781292" y="222247"/>
            <a:ext cx="8825367" cy="703039"/>
          </a:xfrm>
          <a:prstGeom prst="rect">
            <a:avLst/>
          </a:prstGeom>
          <a:noFill/>
        </p:spPr>
        <p:txBody>
          <a:bodyPr/>
          <a:lstStyle/>
          <a:p>
            <a:pPr marL="342900" indent="-342900" algn="ctr">
              <a:lnSpc>
                <a:spcPct val="110000"/>
              </a:lnSpc>
              <a:spcBef>
                <a:spcPct val="20000"/>
              </a:spcBef>
              <a:buSzPct val="100000"/>
            </a:pPr>
            <a:r>
              <a:rPr lang="en-US" sz="3200" b="1" dirty="0">
                <a:solidFill>
                  <a:srgbClr val="4848B9"/>
                </a:solidFill>
                <a:latin typeface="Calibri" pitchFamily="34" charset="0"/>
              </a:rPr>
              <a:t>VIIRS N21 (JPSS2) L1B Products (SIPS Support)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B024569-A6C9-DF85-E833-ECE2970EB8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7172" y="4400609"/>
            <a:ext cx="9209024" cy="1733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63578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6">
            <a:extLst>
              <a:ext uri="{FF2B5EF4-FFF2-40B4-BE49-F238E27FC236}">
                <a16:creationId xmlns:a16="http://schemas.microsoft.com/office/drawing/2014/main" id="{9249FC04-C717-EE91-A04E-DF2CA0665F7D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968832" y="1143001"/>
            <a:ext cx="10559143" cy="49059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Terra and Aqua MODIS continue to operate normally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MODIS C6 discontinued in April 2023,  C6.1 is the primary product, and C7 is undergoing science testing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Gradually phase-in C7 RSB calibration algorithms to C6.1 forward production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SNPP, N20 (J1), and N21(J2) VIIRS also continue to operate normally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C2 (SNPP) and C2.1 (N20) are the primary products.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JPSS-2 VIIRS on-orbit LUTs update undergoing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Dedicated efforts have been made by the MCST and VCST </a:t>
            </a:r>
          </a:p>
          <a:p>
            <a:pPr marL="742950" indent="-285750">
              <a:buFont typeface="Calibri" panose="020F0502020204030204" pitchFamily="34" charset="0"/>
              <a:buChar char="–"/>
            </a:pPr>
            <a:r>
              <a:rPr lang="en-US" sz="22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Characterize on-orbit sensor performance </a:t>
            </a:r>
          </a:p>
          <a:p>
            <a:pPr marL="742950" indent="-285750">
              <a:buFont typeface="Calibri" panose="020F0502020204030204" pitchFamily="34" charset="0"/>
              <a:buChar char="–"/>
            </a:pPr>
            <a:r>
              <a:rPr lang="en-US" sz="22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Evaluate and address issues identified, including cross-sensor calibration differences (critical to consistent </a:t>
            </a:r>
            <a:r>
              <a:rPr lang="en-US" sz="2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long-term data records) </a:t>
            </a:r>
          </a:p>
          <a:p>
            <a:pPr marL="742950" indent="-285750">
              <a:buFont typeface="Calibri" panose="020F0502020204030204" pitchFamily="34" charset="0"/>
              <a:buChar char="–"/>
            </a:pPr>
            <a:r>
              <a:rPr lang="en-US" sz="2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Support science data production and reprocessing</a:t>
            </a:r>
          </a:p>
        </p:txBody>
      </p:sp>
      <p:sp>
        <p:nvSpPr>
          <p:cNvPr id="2" name="Title 2">
            <a:extLst>
              <a:ext uri="{FF2B5EF4-FFF2-40B4-BE49-F238E27FC236}">
                <a16:creationId xmlns:a16="http://schemas.microsoft.com/office/drawing/2014/main" id="{84D9269D-A11E-CF89-FF46-E4E44582E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274638"/>
            <a:ext cx="9144000" cy="639762"/>
          </a:xfrm>
        </p:spPr>
        <p:txBody>
          <a:bodyPr/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+mn-lt"/>
                <a:ea typeface="+mj-lt"/>
                <a:cs typeface="+mj-lt"/>
              </a:rPr>
              <a:t>Summary</a:t>
            </a:r>
            <a:endParaRPr lang="en-US" sz="3200" dirty="0">
              <a:solidFill>
                <a:srgbClr val="0000CC"/>
              </a:solidFill>
              <a:latin typeface="+mn-lt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32727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FDB8B2A-F2E0-4C58-B7F5-CFD4BB221C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Page </a:t>
            </a:r>
            <a:fld id="{9C1F4F7E-645B-4955-8850-5CA3022054E0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D2B1474-8A48-41C7-B426-40BD7A32C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ea typeface="+mj-lt"/>
                <a:cs typeface="+mj-lt"/>
              </a:rPr>
              <a:t>MODIS L1B Data Product Status</a:t>
            </a:r>
            <a:endParaRPr lang="en-US" sz="3200" dirty="0">
              <a:cs typeface="Calibri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F446B5D-5681-7D2F-8E68-68881EDE272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718457" y="1027609"/>
            <a:ext cx="10863943" cy="55168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ea typeface="DejaVu LGC Sans"/>
                <a:cs typeface="DejaVu LGC Sans"/>
              </a:rPr>
              <a:t>Versions in operation </a:t>
            </a:r>
          </a:p>
          <a:p>
            <a:pPr marL="796925" lvl="1" indent="-339725">
              <a:spcBef>
                <a:spcPts val="0"/>
              </a:spcBef>
              <a:spcAft>
                <a:spcPts val="300"/>
              </a:spcAft>
              <a:buFont typeface="Calibri" panose="020F0502020204030204" pitchFamily="34" charset="0"/>
              <a:buChar char="–"/>
            </a:pPr>
            <a:r>
              <a:rPr lang="en-US" sz="2000" dirty="0">
                <a:solidFill>
                  <a:srgbClr val="000000"/>
                </a:solidFill>
                <a:ea typeface="DejaVu LGC Sans"/>
                <a:cs typeface="DejaVu LGC Sans"/>
              </a:rPr>
              <a:t>Collection 6.1: Terra V6.2.2; Aqua V6.2.3</a:t>
            </a:r>
          </a:p>
          <a:p>
            <a:pPr>
              <a:spcBef>
                <a:spcPts val="0"/>
              </a:spcBef>
            </a:pPr>
            <a:r>
              <a:rPr lang="en-US" sz="2400" dirty="0">
                <a:solidFill>
                  <a:srgbClr val="000000"/>
                </a:solidFill>
                <a:ea typeface="DejaVu LGC Sans"/>
                <a:cs typeface="DejaVu LGC Sans"/>
              </a:rPr>
              <a:t>Collection 6 discontinued in April 2023</a:t>
            </a:r>
          </a:p>
          <a:p>
            <a:pPr>
              <a:spcBef>
                <a:spcPts val="0"/>
              </a:spcBef>
            </a:pPr>
            <a:r>
              <a:rPr lang="en-US" sz="2400" dirty="0">
                <a:solidFill>
                  <a:srgbClr val="000000"/>
                </a:solidFill>
                <a:ea typeface="DejaVu LGC Sans"/>
                <a:cs typeface="DejaVu LGC Sans"/>
              </a:rPr>
              <a:t>Aqua C6.1 update to V6.2.3 in forward processing to address the increasing PV LWIR crosstalk effect after the safe-mode in March 2022</a:t>
            </a:r>
          </a:p>
          <a:p>
            <a:pPr marL="800100" lvl="3" indent="-342900">
              <a:spcBef>
                <a:spcPts val="300"/>
              </a:spcBef>
              <a:spcAft>
                <a:spcPts val="300"/>
              </a:spcAft>
              <a:buSzPct val="80000"/>
              <a:buFont typeface="Calibri" panose="020F0502020204030204" pitchFamily="34" charset="0"/>
              <a:buChar char="–"/>
              <a:tabLst>
                <a:tab pos="457200" algn="l"/>
                <a:tab pos="1444625" algn="l"/>
                <a:tab pos="1901825" algn="l"/>
                <a:tab pos="2359025" algn="l"/>
                <a:tab pos="2816225" algn="l"/>
                <a:tab pos="3273425" algn="l"/>
                <a:tab pos="3730625" algn="l"/>
                <a:tab pos="4187825" algn="l"/>
                <a:tab pos="4645025" algn="l"/>
                <a:tab pos="5102225" algn="l"/>
                <a:tab pos="5559425" algn="l"/>
                <a:tab pos="6016625" algn="l"/>
                <a:tab pos="6473825" algn="l"/>
                <a:tab pos="6931025" algn="l"/>
                <a:tab pos="7388225" algn="l"/>
                <a:tab pos="7845425" algn="l"/>
                <a:tab pos="8302625" algn="l"/>
                <a:tab pos="8759825" algn="l"/>
                <a:tab pos="9217025" algn="l"/>
                <a:tab pos="9674225" algn="l"/>
                <a:tab pos="10131425" algn="l"/>
              </a:tabLst>
              <a:defRPr/>
            </a:pPr>
            <a:r>
              <a:rPr lang="en-US" dirty="0">
                <a:solidFill>
                  <a:srgbClr val="000000"/>
                </a:solidFill>
                <a:ea typeface="DejaVu LGC Sans"/>
                <a:cs typeface="DejaVu LGC Sans"/>
              </a:rPr>
              <a:t>The forward processing started on 7/27/2022</a:t>
            </a:r>
          </a:p>
          <a:p>
            <a:pPr marL="800100" lvl="3" indent="-342900">
              <a:spcBef>
                <a:spcPts val="0"/>
              </a:spcBef>
              <a:spcAft>
                <a:spcPts val="600"/>
              </a:spcAft>
              <a:buSzPct val="80000"/>
              <a:buFont typeface="Calibri" panose="020F0502020204030204" pitchFamily="34" charset="0"/>
              <a:buChar char="–"/>
              <a:tabLst>
                <a:tab pos="457200" algn="l"/>
                <a:tab pos="1444625" algn="l"/>
                <a:tab pos="1901825" algn="l"/>
                <a:tab pos="2359025" algn="l"/>
                <a:tab pos="2816225" algn="l"/>
                <a:tab pos="3273425" algn="l"/>
                <a:tab pos="3730625" algn="l"/>
                <a:tab pos="4187825" algn="l"/>
                <a:tab pos="4645025" algn="l"/>
                <a:tab pos="5102225" algn="l"/>
                <a:tab pos="5559425" algn="l"/>
                <a:tab pos="6016625" algn="l"/>
                <a:tab pos="6473825" algn="l"/>
                <a:tab pos="6931025" algn="l"/>
                <a:tab pos="7388225" algn="l"/>
                <a:tab pos="7845425" algn="l"/>
                <a:tab pos="8302625" algn="l"/>
                <a:tab pos="8759825" algn="l"/>
                <a:tab pos="9217025" algn="l"/>
                <a:tab pos="9674225" algn="l"/>
                <a:tab pos="10131425" algn="l"/>
              </a:tabLst>
              <a:defRPr/>
            </a:pPr>
            <a:r>
              <a:rPr lang="en-US" dirty="0">
                <a:solidFill>
                  <a:srgbClr val="000000"/>
                </a:solidFill>
                <a:ea typeface="DejaVu LGC Sans"/>
                <a:cs typeface="DejaVu LGC Sans"/>
              </a:rPr>
              <a:t>The reprocessing between the safe mode and 7/27/2022 was completed in Nov. 2022 </a:t>
            </a:r>
          </a:p>
          <a:p>
            <a:pPr>
              <a:spcBef>
                <a:spcPts val="0"/>
              </a:spcBef>
            </a:pPr>
            <a:r>
              <a:rPr lang="en-US" sz="2400" dirty="0">
                <a:solidFill>
                  <a:srgbClr val="000000"/>
                </a:solidFill>
                <a:ea typeface="DejaVu LGC Sans"/>
                <a:cs typeface="DejaVu LGC Sans"/>
              </a:rPr>
              <a:t>Terra MODIS C6.1 partial reprocess after recovery from anomaly</a:t>
            </a:r>
            <a:endParaRPr lang="en-US" sz="2000" dirty="0">
              <a:solidFill>
                <a:srgbClr val="000000"/>
              </a:solidFill>
              <a:ea typeface="DejaVu LGC Sans"/>
              <a:cs typeface="DejaVu LGC Sans"/>
            </a:endParaRPr>
          </a:p>
          <a:p>
            <a:pPr marL="800100" lvl="3" indent="-342900">
              <a:spcBef>
                <a:spcPts val="300"/>
              </a:spcBef>
              <a:spcAft>
                <a:spcPts val="300"/>
              </a:spcAft>
              <a:buSzPct val="80000"/>
              <a:buFont typeface="Calibri" panose="020F0502020204030204" pitchFamily="34" charset="0"/>
              <a:buChar char="–"/>
              <a:tabLst>
                <a:tab pos="457200" algn="l"/>
                <a:tab pos="1444625" algn="l"/>
                <a:tab pos="1901825" algn="l"/>
                <a:tab pos="2359025" algn="l"/>
                <a:tab pos="2816225" algn="l"/>
                <a:tab pos="3273425" algn="l"/>
                <a:tab pos="3730625" algn="l"/>
                <a:tab pos="4187825" algn="l"/>
                <a:tab pos="4645025" algn="l"/>
                <a:tab pos="5102225" algn="l"/>
                <a:tab pos="5559425" algn="l"/>
                <a:tab pos="6016625" algn="l"/>
                <a:tab pos="6473825" algn="l"/>
                <a:tab pos="6931025" algn="l"/>
                <a:tab pos="7388225" algn="l"/>
                <a:tab pos="7845425" algn="l"/>
                <a:tab pos="8302625" algn="l"/>
                <a:tab pos="8759825" algn="l"/>
                <a:tab pos="9217025" algn="l"/>
                <a:tab pos="9674225" algn="l"/>
                <a:tab pos="10131425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ea typeface="DejaVu LGC Sans"/>
                <a:cs typeface="DejaVu LGC Sans"/>
              </a:rPr>
              <a:t>CP/FP Reset – March 2022  (2022075 onwards)</a:t>
            </a:r>
          </a:p>
          <a:p>
            <a:pPr marL="800100" lvl="3" indent="-342900">
              <a:spcBef>
                <a:spcPts val="300"/>
              </a:spcBef>
              <a:spcAft>
                <a:spcPts val="300"/>
              </a:spcAft>
              <a:buSzPct val="80000"/>
              <a:buFont typeface="Calibri" panose="020F0502020204030204" pitchFamily="34" charset="0"/>
              <a:buChar char="–"/>
              <a:tabLst>
                <a:tab pos="457200" algn="l"/>
                <a:tab pos="1444625" algn="l"/>
                <a:tab pos="1901825" algn="l"/>
                <a:tab pos="2359025" algn="l"/>
                <a:tab pos="2816225" algn="l"/>
                <a:tab pos="3273425" algn="l"/>
                <a:tab pos="3730625" algn="l"/>
                <a:tab pos="4187825" algn="l"/>
                <a:tab pos="4645025" algn="l"/>
                <a:tab pos="5102225" algn="l"/>
                <a:tab pos="5559425" algn="l"/>
                <a:tab pos="6016625" algn="l"/>
                <a:tab pos="6473825" algn="l"/>
                <a:tab pos="6931025" algn="l"/>
                <a:tab pos="7388225" algn="l"/>
                <a:tab pos="7845425" algn="l"/>
                <a:tab pos="8302625" algn="l"/>
                <a:tab pos="8759825" algn="l"/>
                <a:tab pos="9217025" algn="l"/>
                <a:tab pos="9674225" algn="l"/>
                <a:tab pos="10131425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ea typeface="DejaVu LGC Sans"/>
                <a:cs typeface="DejaVu LGC Sans"/>
              </a:rPr>
              <a:t>CEMs – Oct 2022 (2022296.2200 onwards)</a:t>
            </a:r>
            <a:endParaRPr lang="en-US" sz="1400" dirty="0">
              <a:solidFill>
                <a:srgbClr val="000000"/>
              </a:solidFill>
              <a:ea typeface="DejaVu LGC Sans"/>
              <a:cs typeface="DejaVu LGC Sans"/>
            </a:endParaRPr>
          </a:p>
          <a:p>
            <a:pPr>
              <a:spcBef>
                <a:spcPts val="0"/>
              </a:spcBef>
            </a:pPr>
            <a:r>
              <a:rPr lang="en-US" sz="2400" dirty="0">
                <a:solidFill>
                  <a:srgbClr val="000000"/>
                </a:solidFill>
                <a:ea typeface="DejaVu LGC Sans"/>
                <a:cs typeface="DejaVu LGC Sans"/>
              </a:rPr>
              <a:t>C7 L1B code/LUT are undergoing science testing</a:t>
            </a:r>
          </a:p>
          <a:p>
            <a:pPr marL="796925" indent="-339725">
              <a:spcBef>
                <a:spcPts val="0"/>
              </a:spcBef>
              <a:buFont typeface="Calibri" panose="020F0502020204030204" pitchFamily="34" charset="0"/>
              <a:buChar char="–"/>
            </a:pPr>
            <a:r>
              <a:rPr lang="en-US" sz="2000" dirty="0">
                <a:solidFill>
                  <a:srgbClr val="000000"/>
                </a:solidFill>
                <a:ea typeface="DejaVu LGC Sans"/>
                <a:cs typeface="DejaVu LGC Sans"/>
              </a:rPr>
              <a:t>1</a:t>
            </a:r>
            <a:r>
              <a:rPr lang="en-US" sz="2000" baseline="30000" dirty="0">
                <a:solidFill>
                  <a:srgbClr val="000000"/>
                </a:solidFill>
                <a:ea typeface="DejaVu LGC Sans"/>
                <a:cs typeface="DejaVu LGC Sans"/>
              </a:rPr>
              <a:t>st</a:t>
            </a:r>
            <a:r>
              <a:rPr lang="en-US" sz="2000" dirty="0">
                <a:solidFill>
                  <a:srgbClr val="000000"/>
                </a:solidFill>
                <a:ea typeface="DejaVu LGC Sans"/>
                <a:cs typeface="DejaVu LGC Sans"/>
              </a:rPr>
              <a:t> set of code/LUT delivered in March 2021 with subsequent improvements.</a:t>
            </a:r>
          </a:p>
          <a:p>
            <a:pPr marL="796925" indent="-339725">
              <a:spcBef>
                <a:spcPts val="0"/>
              </a:spcBef>
              <a:buFont typeface="Calibri" panose="020F0502020204030204" pitchFamily="34" charset="0"/>
              <a:buChar char="–"/>
            </a:pPr>
            <a:r>
              <a:rPr lang="en-US" sz="2000" dirty="0">
                <a:solidFill>
                  <a:srgbClr val="000000"/>
                </a:solidFill>
                <a:ea typeface="DejaVu LGC Sans"/>
                <a:cs typeface="DejaVu LGC Sans"/>
              </a:rPr>
              <a:t>C7 L1B reprocess is expected in Spring of 2024</a:t>
            </a:r>
          </a:p>
          <a:p>
            <a:pPr>
              <a:spcBef>
                <a:spcPts val="0"/>
              </a:spcBef>
            </a:pPr>
            <a:r>
              <a:rPr lang="en-US" sz="2400" dirty="0">
                <a:solidFill>
                  <a:srgbClr val="000000"/>
                </a:solidFill>
                <a:ea typeface="DejaVu LGC Sans"/>
                <a:cs typeface="DejaVu LGC Sans"/>
              </a:rPr>
              <a:t>Started merging C7 RSB calibration algorithm to C6.1 forward production (03/2023)</a:t>
            </a:r>
          </a:p>
          <a:p>
            <a:pPr marL="796925" lvl="1" indent="-339725">
              <a:spcBef>
                <a:spcPts val="0"/>
              </a:spcBef>
              <a:buFont typeface="Calibri" panose="020F0502020204030204" pitchFamily="34" charset="0"/>
              <a:buChar char="–"/>
            </a:pPr>
            <a:r>
              <a:rPr lang="en-US" sz="2200" dirty="0">
                <a:solidFill>
                  <a:srgbClr val="000000"/>
                </a:solidFill>
                <a:ea typeface="DejaVu LGC Sans"/>
                <a:cs typeface="DejaVu LGC Sans"/>
              </a:rPr>
              <a:t>Phase-in period: Aqua – 3 months; Terra – 10+ months</a:t>
            </a:r>
          </a:p>
        </p:txBody>
      </p:sp>
    </p:spTree>
    <p:extLst>
      <p:ext uri="{BB962C8B-B14F-4D97-AF65-F5344CB8AC3E}">
        <p14:creationId xmlns:p14="http://schemas.microsoft.com/office/powerpoint/2010/main" val="3984446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FDB8B2A-F2E0-4C58-B7F5-CFD4BB221C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Page </a:t>
            </a:r>
            <a:fld id="{9C1F4F7E-645B-4955-8850-5CA3022054E0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D2B1474-8A48-41C7-B426-40BD7A32C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ea typeface="+mj-lt"/>
                <a:cs typeface="+mj-lt"/>
              </a:rPr>
              <a:t>MODIS L1B Production Timeline (C6 &amp; C6.1)</a:t>
            </a:r>
            <a:endParaRPr lang="en-US" sz="3200" dirty="0">
              <a:ea typeface="+mj-lt"/>
              <a:cs typeface="+mj-lt"/>
            </a:endParaRPr>
          </a:p>
        </p:txBody>
      </p:sp>
      <p:grpSp>
        <p:nvGrpSpPr>
          <p:cNvPr id="210" name="Group 209">
            <a:extLst>
              <a:ext uri="{FF2B5EF4-FFF2-40B4-BE49-F238E27FC236}">
                <a16:creationId xmlns:a16="http://schemas.microsoft.com/office/drawing/2014/main" id="{E36F27EA-1728-E0EE-8FB7-8843E6B4B793}"/>
              </a:ext>
            </a:extLst>
          </p:cNvPr>
          <p:cNvGrpSpPr/>
          <p:nvPr/>
        </p:nvGrpSpPr>
        <p:grpSpPr>
          <a:xfrm>
            <a:off x="1410132" y="964955"/>
            <a:ext cx="9257868" cy="5618407"/>
            <a:chOff x="1373347" y="965953"/>
            <a:chExt cx="9257868" cy="5618407"/>
          </a:xfrm>
        </p:grpSpPr>
        <p:sp>
          <p:nvSpPr>
            <p:cNvPr id="121" name="Text Box 4">
              <a:extLst>
                <a:ext uri="{FF2B5EF4-FFF2-40B4-BE49-F238E27FC236}">
                  <a16:creationId xmlns:a16="http://schemas.microsoft.com/office/drawing/2014/main" id="{60EC230E-45A1-5EA4-688A-752C03A2C2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52302" y="6308135"/>
              <a:ext cx="68580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b="1">
                  <a:solidFill>
                    <a:srgbClr val="000000"/>
                  </a:solidFill>
                  <a:latin typeface="Arial Narrow" panose="020B0606020202030204" pitchFamily="34" charset="0"/>
                </a:rPr>
                <a:t>Year</a:t>
              </a:r>
            </a:p>
          </p:txBody>
        </p:sp>
        <p:cxnSp>
          <p:nvCxnSpPr>
            <p:cNvPr id="122" name="AutoShape 38">
              <a:extLst>
                <a:ext uri="{FF2B5EF4-FFF2-40B4-BE49-F238E27FC236}">
                  <a16:creationId xmlns:a16="http://schemas.microsoft.com/office/drawing/2014/main" id="{3AF7AA93-F646-D1E0-B5DF-CAA85157D64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034902" y="6243047"/>
              <a:ext cx="8596313" cy="1588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3" name="Line 41">
              <a:extLst>
                <a:ext uri="{FF2B5EF4-FFF2-40B4-BE49-F238E27FC236}">
                  <a16:creationId xmlns:a16="http://schemas.microsoft.com/office/drawing/2014/main" id="{7C57FDDB-2566-55BB-4AB5-45DCBDAC62A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031727" y="1508822"/>
              <a:ext cx="14288" cy="47548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" name="Text Box 5">
              <a:extLst>
                <a:ext uri="{FF2B5EF4-FFF2-40B4-BE49-F238E27FC236}">
                  <a16:creationId xmlns:a16="http://schemas.microsoft.com/office/drawing/2014/main" id="{2CCD569B-5F14-F3AA-F81F-C1265BB0AF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63465" y="6338297"/>
              <a:ext cx="685800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b="1">
                  <a:solidFill>
                    <a:srgbClr val="000000"/>
                  </a:solidFill>
                  <a:latin typeface="Helvetica" panose="020B0604020202020204" pitchFamily="34" charset="0"/>
                </a:rPr>
                <a:t>2012</a:t>
              </a:r>
              <a:endParaRPr lang="en-US" altLang="en-US" sz="1000">
                <a:solidFill>
                  <a:srgbClr val="000000"/>
                </a:solidFill>
                <a:latin typeface="Helvetica" panose="020B0604020202020204" pitchFamily="34" charset="0"/>
              </a:endParaRPr>
            </a:p>
          </p:txBody>
        </p:sp>
        <p:sp>
          <p:nvSpPr>
            <p:cNvPr id="125" name="Text Box 6">
              <a:extLst>
                <a:ext uri="{FF2B5EF4-FFF2-40B4-BE49-F238E27FC236}">
                  <a16:creationId xmlns:a16="http://schemas.microsoft.com/office/drawing/2014/main" id="{0B080448-E04B-5B40-8CC0-A86F89349C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8952" y="6333535"/>
              <a:ext cx="685800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b="1">
                  <a:solidFill>
                    <a:srgbClr val="000000"/>
                  </a:solidFill>
                  <a:latin typeface="Helvetica" panose="020B0604020202020204" pitchFamily="34" charset="0"/>
                </a:rPr>
                <a:t>2013</a:t>
              </a:r>
              <a:endParaRPr lang="en-US" altLang="en-US" sz="1000">
                <a:solidFill>
                  <a:srgbClr val="000000"/>
                </a:solidFill>
                <a:latin typeface="Helvetica" panose="020B0604020202020204" pitchFamily="34" charset="0"/>
              </a:endParaRPr>
            </a:p>
          </p:txBody>
        </p:sp>
        <p:sp>
          <p:nvSpPr>
            <p:cNvPr id="126" name="Text Box 105">
              <a:extLst>
                <a:ext uri="{FF2B5EF4-FFF2-40B4-BE49-F238E27FC236}">
                  <a16:creationId xmlns:a16="http://schemas.microsoft.com/office/drawing/2014/main" id="{A69D5DAF-B3C4-3630-5649-7666E2296A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54115" y="6338297"/>
              <a:ext cx="685800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b="1">
                  <a:solidFill>
                    <a:srgbClr val="000000"/>
                  </a:solidFill>
                  <a:latin typeface="Helvetica" panose="020B0604020202020204" pitchFamily="34" charset="0"/>
                </a:rPr>
                <a:t>2014</a:t>
              </a:r>
              <a:endParaRPr lang="en-US" altLang="en-US" sz="1000">
                <a:solidFill>
                  <a:srgbClr val="000000"/>
                </a:solidFill>
                <a:latin typeface="Helvetica" panose="020B0604020202020204" pitchFamily="34" charset="0"/>
              </a:endParaRPr>
            </a:p>
          </p:txBody>
        </p:sp>
        <p:sp>
          <p:nvSpPr>
            <p:cNvPr id="127" name="Text Box 106">
              <a:extLst>
                <a:ext uri="{FF2B5EF4-FFF2-40B4-BE49-F238E27FC236}">
                  <a16:creationId xmlns:a16="http://schemas.microsoft.com/office/drawing/2014/main" id="{D29E3E0F-D1B7-C42A-9242-9FA9D61880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30390" y="6338297"/>
              <a:ext cx="685800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b="1">
                  <a:solidFill>
                    <a:srgbClr val="000000"/>
                  </a:solidFill>
                  <a:latin typeface="Helvetica" panose="020B0604020202020204" pitchFamily="34" charset="0"/>
                </a:rPr>
                <a:t>2015</a:t>
              </a:r>
              <a:endParaRPr lang="en-US" altLang="en-US" sz="1000">
                <a:solidFill>
                  <a:srgbClr val="000000"/>
                </a:solidFill>
                <a:latin typeface="Helvetica" panose="020B0604020202020204" pitchFamily="34" charset="0"/>
              </a:endParaRPr>
            </a:p>
          </p:txBody>
        </p:sp>
        <p:sp>
          <p:nvSpPr>
            <p:cNvPr id="128" name="Text Box 107">
              <a:extLst>
                <a:ext uri="{FF2B5EF4-FFF2-40B4-BE49-F238E27FC236}">
                  <a16:creationId xmlns:a16="http://schemas.microsoft.com/office/drawing/2014/main" id="{D29ABE3E-DCC7-4A7B-B44A-2700C72555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87615" y="6338297"/>
              <a:ext cx="685800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b="1">
                  <a:solidFill>
                    <a:srgbClr val="000000"/>
                  </a:solidFill>
                  <a:latin typeface="Helvetica" panose="020B0604020202020204" pitchFamily="34" charset="0"/>
                </a:rPr>
                <a:t>2016</a:t>
              </a:r>
              <a:endParaRPr lang="en-US" altLang="en-US" sz="1000">
                <a:solidFill>
                  <a:srgbClr val="000000"/>
                </a:solidFill>
                <a:latin typeface="Helvetica" panose="020B0604020202020204" pitchFamily="34" charset="0"/>
              </a:endParaRPr>
            </a:p>
          </p:txBody>
        </p:sp>
        <p:sp>
          <p:nvSpPr>
            <p:cNvPr id="129" name="Text Box 108">
              <a:extLst>
                <a:ext uri="{FF2B5EF4-FFF2-40B4-BE49-F238E27FC236}">
                  <a16:creationId xmlns:a16="http://schemas.microsoft.com/office/drawing/2014/main" id="{0C049D44-3A36-A981-893F-EF49EA6CA1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62302" y="6338297"/>
              <a:ext cx="685800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b="1">
                  <a:solidFill>
                    <a:srgbClr val="000000"/>
                  </a:solidFill>
                  <a:latin typeface="Helvetica" panose="020B0604020202020204" pitchFamily="34" charset="0"/>
                </a:rPr>
                <a:t>2017</a:t>
              </a:r>
              <a:endParaRPr lang="en-US" altLang="en-US" sz="1000">
                <a:solidFill>
                  <a:srgbClr val="000000"/>
                </a:solidFill>
                <a:latin typeface="Helvetica" panose="020B0604020202020204" pitchFamily="34" charset="0"/>
              </a:endParaRPr>
            </a:p>
          </p:txBody>
        </p:sp>
        <p:sp>
          <p:nvSpPr>
            <p:cNvPr id="130" name="Line 111">
              <a:extLst>
                <a:ext uri="{FF2B5EF4-FFF2-40B4-BE49-F238E27FC236}">
                  <a16:creationId xmlns:a16="http://schemas.microsoft.com/office/drawing/2014/main" id="{C7E12D5B-58F4-D3E0-6834-D769E63AD7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50877" y="2639422"/>
              <a:ext cx="0" cy="185738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 type="triangle" w="med" len="med"/>
                </a14:hiddenLine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31" name="Text Box 258">
              <a:extLst>
                <a:ext uri="{FF2B5EF4-FFF2-40B4-BE49-F238E27FC236}">
                  <a16:creationId xmlns:a16="http://schemas.microsoft.com/office/drawing/2014/main" id="{3491214E-F196-6EDA-6946-3D7328B50F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48102" y="6338297"/>
              <a:ext cx="685800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b="1">
                  <a:solidFill>
                    <a:srgbClr val="000000"/>
                  </a:solidFill>
                  <a:latin typeface="Helvetica" panose="020B0604020202020204" pitchFamily="34" charset="0"/>
                </a:rPr>
                <a:t>2018</a:t>
              </a:r>
              <a:endParaRPr lang="en-US" altLang="en-US" sz="1000">
                <a:solidFill>
                  <a:srgbClr val="000000"/>
                </a:solidFill>
                <a:latin typeface="Helvetica" panose="020B0604020202020204" pitchFamily="34" charset="0"/>
              </a:endParaRPr>
            </a:p>
          </p:txBody>
        </p:sp>
        <p:sp>
          <p:nvSpPr>
            <p:cNvPr id="132" name="Rectangle 279">
              <a:extLst>
                <a:ext uri="{FF2B5EF4-FFF2-40B4-BE49-F238E27FC236}">
                  <a16:creationId xmlns:a16="http://schemas.microsoft.com/office/drawing/2014/main" id="{6ADB2820-1DA2-2A20-B54D-BD83944395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9432" y="965953"/>
              <a:ext cx="302730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 dirty="0">
                  <a:solidFill>
                    <a:srgbClr val="000000"/>
                  </a:solidFill>
                  <a:latin typeface="Arial" panose="020B0604020202020204" pitchFamily="34" charset="0"/>
                </a:rPr>
                <a:t>Terra Forward Processing</a:t>
              </a:r>
            </a:p>
          </p:txBody>
        </p:sp>
        <p:sp>
          <p:nvSpPr>
            <p:cNvPr id="133" name="Text Box 316">
              <a:extLst>
                <a:ext uri="{FF2B5EF4-FFF2-40B4-BE49-F238E27FC236}">
                  <a16:creationId xmlns:a16="http://schemas.microsoft.com/office/drawing/2014/main" id="{C1AD53E5-2BEC-960B-C612-DD087FEC96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80004" y="1694946"/>
              <a:ext cx="1301750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b="1" dirty="0">
                  <a:solidFill>
                    <a:srgbClr val="000000"/>
                  </a:solidFill>
                  <a:latin typeface="Helvetica" panose="020B0604020202020204" pitchFamily="34" charset="0"/>
                </a:rPr>
                <a:t>Collection 6.1</a:t>
              </a:r>
              <a:endParaRPr lang="en-US" altLang="en-US" sz="800" dirty="0">
                <a:solidFill>
                  <a:srgbClr val="000000"/>
                </a:solidFill>
                <a:latin typeface="Helvetica" panose="020B0604020202020204" pitchFamily="34" charset="0"/>
              </a:endParaRPr>
            </a:p>
          </p:txBody>
        </p:sp>
        <p:sp>
          <p:nvSpPr>
            <p:cNvPr id="134" name="Line 317">
              <a:extLst>
                <a:ext uri="{FF2B5EF4-FFF2-40B4-BE49-F238E27FC236}">
                  <a16:creationId xmlns:a16="http://schemas.microsoft.com/office/drawing/2014/main" id="{1A5EB181-0939-A77C-EEE8-51E23C686D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21377" y="1829883"/>
              <a:ext cx="247650" cy="0"/>
            </a:xfrm>
            <a:prstGeom prst="line">
              <a:avLst/>
            </a:prstGeom>
            <a:noFill/>
            <a:ln w="762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35" name="Rectangle 340">
              <a:extLst>
                <a:ext uri="{FF2B5EF4-FFF2-40B4-BE49-F238E27FC236}">
                  <a16:creationId xmlns:a16="http://schemas.microsoft.com/office/drawing/2014/main" id="{5C26F3D5-92B7-8D80-7DB2-14DE9EA965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33729" y="3192944"/>
              <a:ext cx="304442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 dirty="0">
                  <a:solidFill>
                    <a:srgbClr val="000000"/>
                  </a:solidFill>
                  <a:latin typeface="Arial" panose="020B0604020202020204" pitchFamily="34" charset="0"/>
                </a:rPr>
                <a:t>Aqua Forward Processing</a:t>
              </a:r>
            </a:p>
          </p:txBody>
        </p:sp>
        <p:sp>
          <p:nvSpPr>
            <p:cNvPr id="136" name="Text Box 187">
              <a:extLst>
                <a:ext uri="{FF2B5EF4-FFF2-40B4-BE49-F238E27FC236}">
                  <a16:creationId xmlns:a16="http://schemas.microsoft.com/office/drawing/2014/main" id="{84D95329-B2E7-E288-2FEE-64BC02DB71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09427" y="2373148"/>
              <a:ext cx="630238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900" b="1">
                  <a:solidFill>
                    <a:srgbClr val="000000"/>
                  </a:solidFill>
                  <a:latin typeface="Arial Narrow" panose="020B0606020202030204" pitchFamily="34" charset="0"/>
                </a:rPr>
                <a:t>LUT Versions</a:t>
              </a:r>
              <a:endParaRPr lang="en-US" altLang="en-US" sz="900">
                <a:solidFill>
                  <a:srgbClr val="000000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137" name="Text Box 188">
              <a:extLst>
                <a:ext uri="{FF2B5EF4-FFF2-40B4-BE49-F238E27FC236}">
                  <a16:creationId xmlns:a16="http://schemas.microsoft.com/office/drawing/2014/main" id="{4F92EBB2-E6F6-E227-9D62-695BD92A9B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09427" y="1917247"/>
              <a:ext cx="630238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900" b="1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Code Versions</a:t>
              </a:r>
              <a:endParaRPr lang="en-US" altLang="en-US" sz="900" dirty="0">
                <a:solidFill>
                  <a:srgbClr val="000000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138" name="Text Box 351">
              <a:extLst>
                <a:ext uri="{FF2B5EF4-FFF2-40B4-BE49-F238E27FC236}">
                  <a16:creationId xmlns:a16="http://schemas.microsoft.com/office/drawing/2014/main" id="{43EE832F-3605-3C33-A6E9-EF8DC4F6D1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09427" y="4520603"/>
              <a:ext cx="630238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900" b="1">
                  <a:solidFill>
                    <a:srgbClr val="000000"/>
                  </a:solidFill>
                  <a:latin typeface="Arial Narrow" panose="020B0606020202030204" pitchFamily="34" charset="0"/>
                </a:rPr>
                <a:t>LUT Versions</a:t>
              </a:r>
              <a:endParaRPr lang="en-US" altLang="en-US" sz="900">
                <a:solidFill>
                  <a:srgbClr val="000000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139" name="Text Box 352">
              <a:extLst>
                <a:ext uri="{FF2B5EF4-FFF2-40B4-BE49-F238E27FC236}">
                  <a16:creationId xmlns:a16="http://schemas.microsoft.com/office/drawing/2014/main" id="{6F184704-5A7B-34B3-3133-45E662A55B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09427" y="4155478"/>
              <a:ext cx="630238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900" b="1">
                  <a:solidFill>
                    <a:srgbClr val="000000"/>
                  </a:solidFill>
                  <a:latin typeface="Arial Narrow" panose="020B0606020202030204" pitchFamily="34" charset="0"/>
                </a:rPr>
                <a:t>Code Versions</a:t>
              </a:r>
              <a:endParaRPr lang="en-US" altLang="en-US" sz="900">
                <a:solidFill>
                  <a:srgbClr val="000000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140" name="Text Box 353">
              <a:extLst>
                <a:ext uri="{FF2B5EF4-FFF2-40B4-BE49-F238E27FC236}">
                  <a16:creationId xmlns:a16="http://schemas.microsoft.com/office/drawing/2014/main" id="{0E53D4FA-0962-6CD1-F03D-AA847C528A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79264" y="3585420"/>
              <a:ext cx="762001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900" b="1">
                  <a:solidFill>
                    <a:srgbClr val="000000"/>
                  </a:solidFill>
                  <a:latin typeface="Arial Narrow" panose="020B0606020202030204" pitchFamily="34" charset="0"/>
                </a:rPr>
                <a:t>Production Start</a:t>
              </a:r>
              <a:endParaRPr lang="en-US" altLang="en-US" sz="900">
                <a:solidFill>
                  <a:srgbClr val="000000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141" name="Line 355">
              <a:extLst>
                <a:ext uri="{FF2B5EF4-FFF2-40B4-BE49-F238E27FC236}">
                  <a16:creationId xmlns:a16="http://schemas.microsoft.com/office/drawing/2014/main" id="{85EAA0D4-BEEC-4492-1464-6FFF65BD85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87265" y="1701202"/>
              <a:ext cx="1143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42" name="Line 356">
              <a:extLst>
                <a:ext uri="{FF2B5EF4-FFF2-40B4-BE49-F238E27FC236}">
                  <a16:creationId xmlns:a16="http://schemas.microsoft.com/office/drawing/2014/main" id="{E8EA8B47-EA4F-BAF8-4900-DBE9D504A7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87265" y="2054492"/>
              <a:ext cx="1143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43" name="Line 358">
              <a:extLst>
                <a:ext uri="{FF2B5EF4-FFF2-40B4-BE49-F238E27FC236}">
                  <a16:creationId xmlns:a16="http://schemas.microsoft.com/office/drawing/2014/main" id="{A93ECE36-C56E-7322-F876-A697BBED00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87265" y="3836245"/>
              <a:ext cx="1143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44" name="Line 359">
              <a:extLst>
                <a:ext uri="{FF2B5EF4-FFF2-40B4-BE49-F238E27FC236}">
                  <a16:creationId xmlns:a16="http://schemas.microsoft.com/office/drawing/2014/main" id="{802CD05E-13A4-9E73-3751-311BA23F68C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87265" y="4269778"/>
              <a:ext cx="1143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45" name="Line 362">
              <a:extLst>
                <a:ext uri="{FF2B5EF4-FFF2-40B4-BE49-F238E27FC236}">
                  <a16:creationId xmlns:a16="http://schemas.microsoft.com/office/drawing/2014/main" id="{C0538BD4-B93D-CE60-B777-E089C4B9AD0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5857601" y="2815635"/>
              <a:ext cx="3749040" cy="7937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 type="stealth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 dirty="0"/>
            </a:p>
          </p:txBody>
        </p:sp>
        <p:sp>
          <p:nvSpPr>
            <p:cNvPr id="146" name="Line 364">
              <a:extLst>
                <a:ext uri="{FF2B5EF4-FFF2-40B4-BE49-F238E27FC236}">
                  <a16:creationId xmlns:a16="http://schemas.microsoft.com/office/drawing/2014/main" id="{60C1F6E5-9AAB-0FA9-2239-E03DCF18D5F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854426" y="4973047"/>
              <a:ext cx="3749040" cy="0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 type="stealth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 dirty="0"/>
            </a:p>
          </p:txBody>
        </p:sp>
        <p:sp>
          <p:nvSpPr>
            <p:cNvPr id="147" name="Text Box 386">
              <a:extLst>
                <a:ext uri="{FF2B5EF4-FFF2-40B4-BE49-F238E27FC236}">
                  <a16:creationId xmlns:a16="http://schemas.microsoft.com/office/drawing/2014/main" id="{15B65AFA-5BE2-931E-2733-E54B1C4D32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73347" y="1448358"/>
              <a:ext cx="771525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900" b="1">
                  <a:solidFill>
                    <a:srgbClr val="000000"/>
                  </a:solidFill>
                  <a:latin typeface="Arial Narrow" panose="020B0606020202030204" pitchFamily="34" charset="0"/>
                </a:rPr>
                <a:t>Production Start</a:t>
              </a:r>
              <a:endParaRPr lang="en-US" altLang="en-US" sz="900">
                <a:solidFill>
                  <a:srgbClr val="000000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148" name="Line 390">
              <a:extLst>
                <a:ext uri="{FF2B5EF4-FFF2-40B4-BE49-F238E27FC236}">
                  <a16:creationId xmlns:a16="http://schemas.microsoft.com/office/drawing/2014/main" id="{4EFA469F-553D-23BA-6DE4-ADA9672FE5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87265" y="2525548"/>
              <a:ext cx="1143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49" name="Text Box 397">
              <a:extLst>
                <a:ext uri="{FF2B5EF4-FFF2-40B4-BE49-F238E27FC236}">
                  <a16:creationId xmlns:a16="http://schemas.microsoft.com/office/drawing/2014/main" id="{253A97AD-EBF5-DAC5-083E-F018BD6738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06192" y="6338297"/>
              <a:ext cx="685800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b="1">
                  <a:solidFill>
                    <a:srgbClr val="000000"/>
                  </a:solidFill>
                  <a:latin typeface="Helvetica" panose="020B0604020202020204" pitchFamily="34" charset="0"/>
                </a:rPr>
                <a:t>2019</a:t>
              </a:r>
              <a:endParaRPr lang="en-US" altLang="en-US" sz="1000">
                <a:solidFill>
                  <a:srgbClr val="000000"/>
                </a:solidFill>
                <a:latin typeface="Helvetica" panose="020B0604020202020204" pitchFamily="34" charset="0"/>
              </a:endParaRPr>
            </a:p>
          </p:txBody>
        </p:sp>
        <p:cxnSp>
          <p:nvCxnSpPr>
            <p:cNvPr id="150" name="AutoShape 11">
              <a:extLst>
                <a:ext uri="{FF2B5EF4-FFF2-40B4-BE49-F238E27FC236}">
                  <a16:creationId xmlns:a16="http://schemas.microsoft.com/office/drawing/2014/main" id="{21988A5D-726A-B561-49E5-97885B3C626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704827" y="2406924"/>
              <a:ext cx="0" cy="3840480"/>
            </a:xfrm>
            <a:prstGeom prst="straightConnector1">
              <a:avLst/>
            </a:prstGeom>
            <a:noFill/>
            <a:ln w="38100" cap="rnd">
              <a:solidFill>
                <a:srgbClr val="00FFFF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1" name="AutoShape 17">
              <a:extLst>
                <a:ext uri="{FF2B5EF4-FFF2-40B4-BE49-F238E27FC236}">
                  <a16:creationId xmlns:a16="http://schemas.microsoft.com/office/drawing/2014/main" id="{02059839-F08C-FF32-77A1-80BEABD5289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016352" y="2403311"/>
              <a:ext cx="0" cy="3840480"/>
            </a:xfrm>
            <a:prstGeom prst="straightConnector1">
              <a:avLst/>
            </a:prstGeom>
            <a:noFill/>
            <a:ln w="38100" cap="rnd">
              <a:solidFill>
                <a:srgbClr val="00FFFF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2" name="AutoShape 21">
              <a:extLst>
                <a:ext uri="{FF2B5EF4-FFF2-40B4-BE49-F238E27FC236}">
                  <a16:creationId xmlns:a16="http://schemas.microsoft.com/office/drawing/2014/main" id="{C51346DA-6052-BDA9-5CB4-44A872E1D22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341415" y="2403311"/>
              <a:ext cx="1587" cy="3840480"/>
            </a:xfrm>
            <a:prstGeom prst="straightConnector1">
              <a:avLst/>
            </a:prstGeom>
            <a:noFill/>
            <a:ln w="38100" cap="rnd">
              <a:solidFill>
                <a:srgbClr val="00FFFF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" name="AutoShape 25">
              <a:extLst>
                <a:ext uri="{FF2B5EF4-FFF2-40B4-BE49-F238E27FC236}">
                  <a16:creationId xmlns:a16="http://schemas.microsoft.com/office/drawing/2014/main" id="{913D021C-345B-6B04-CABA-ECF51556F6E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004990" y="2396962"/>
              <a:ext cx="0" cy="3840480"/>
            </a:xfrm>
            <a:prstGeom prst="straightConnector1">
              <a:avLst/>
            </a:prstGeom>
            <a:noFill/>
            <a:ln w="38100" cap="rnd">
              <a:solidFill>
                <a:srgbClr val="00FFFF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4" name="AutoShape 33">
              <a:extLst>
                <a:ext uri="{FF2B5EF4-FFF2-40B4-BE49-F238E27FC236}">
                  <a16:creationId xmlns:a16="http://schemas.microsoft.com/office/drawing/2014/main" id="{D1F82A1C-66D4-F35D-1F97-6CD1A7AD20C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338057" y="2396239"/>
              <a:ext cx="0" cy="3840480"/>
            </a:xfrm>
            <a:prstGeom prst="straightConnector1">
              <a:avLst/>
            </a:prstGeom>
            <a:noFill/>
            <a:ln w="38100" cap="rnd">
              <a:solidFill>
                <a:srgbClr val="00FFFF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5" name="AutoShape 37">
              <a:extLst>
                <a:ext uri="{FF2B5EF4-FFF2-40B4-BE49-F238E27FC236}">
                  <a16:creationId xmlns:a16="http://schemas.microsoft.com/office/drawing/2014/main" id="{8DD5B818-8083-6413-2CF6-0E6DAE34D47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664485" y="2395807"/>
              <a:ext cx="0" cy="3840480"/>
            </a:xfrm>
            <a:prstGeom prst="straightConnector1">
              <a:avLst/>
            </a:prstGeom>
            <a:noFill/>
            <a:ln w="38100" cap="rnd">
              <a:solidFill>
                <a:srgbClr val="00FFFF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6" name="AutoShape 399">
              <a:extLst>
                <a:ext uri="{FF2B5EF4-FFF2-40B4-BE49-F238E27FC236}">
                  <a16:creationId xmlns:a16="http://schemas.microsoft.com/office/drawing/2014/main" id="{8FC7A0FA-40FA-8156-46DB-E8CC91A7609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7303815" y="2395089"/>
              <a:ext cx="0" cy="3840480"/>
            </a:xfrm>
            <a:prstGeom prst="straightConnector1">
              <a:avLst/>
            </a:prstGeom>
            <a:noFill/>
            <a:ln w="38100" cap="rnd">
              <a:solidFill>
                <a:srgbClr val="00FFFF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7" name="Text Box 407">
              <a:extLst>
                <a:ext uri="{FF2B5EF4-FFF2-40B4-BE49-F238E27FC236}">
                  <a16:creationId xmlns:a16="http://schemas.microsoft.com/office/drawing/2014/main" id="{82BBA3FA-C98F-8F06-2D60-7205B9948F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43502" y="6338297"/>
              <a:ext cx="685800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b="1">
                  <a:solidFill>
                    <a:srgbClr val="000000"/>
                  </a:solidFill>
                  <a:latin typeface="Helvetica" panose="020B0604020202020204" pitchFamily="34" charset="0"/>
                </a:rPr>
                <a:t>2020</a:t>
              </a:r>
              <a:endParaRPr lang="en-US" altLang="en-US" sz="1000">
                <a:solidFill>
                  <a:srgbClr val="000000"/>
                </a:solidFill>
                <a:latin typeface="Helvetica" panose="020B0604020202020204" pitchFamily="34" charset="0"/>
              </a:endParaRPr>
            </a:p>
          </p:txBody>
        </p:sp>
        <p:cxnSp>
          <p:nvCxnSpPr>
            <p:cNvPr id="158" name="AutoShape 410">
              <a:extLst>
                <a:ext uri="{FF2B5EF4-FFF2-40B4-BE49-F238E27FC236}">
                  <a16:creationId xmlns:a16="http://schemas.microsoft.com/office/drawing/2014/main" id="{631AE15F-E595-1E52-4411-F8BC65B12CD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7995965" y="2400859"/>
              <a:ext cx="0" cy="3840480"/>
            </a:xfrm>
            <a:prstGeom prst="straightConnector1">
              <a:avLst/>
            </a:prstGeom>
            <a:noFill/>
            <a:ln w="38100" cap="rnd">
              <a:solidFill>
                <a:srgbClr val="00FFFF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9" name="Text Box 411">
              <a:extLst>
                <a:ext uri="{FF2B5EF4-FFF2-40B4-BE49-F238E27FC236}">
                  <a16:creationId xmlns:a16="http://schemas.microsoft.com/office/drawing/2014/main" id="{F2EBF69D-9903-0001-77AF-E61EF991E1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29302" y="6333535"/>
              <a:ext cx="685800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b="1">
                  <a:solidFill>
                    <a:srgbClr val="000000"/>
                  </a:solidFill>
                  <a:latin typeface="Helvetica" panose="020B0604020202020204" pitchFamily="34" charset="0"/>
                </a:rPr>
                <a:t>2021</a:t>
              </a:r>
              <a:endParaRPr lang="en-US" altLang="en-US" sz="1000">
                <a:solidFill>
                  <a:srgbClr val="000000"/>
                </a:solidFill>
                <a:latin typeface="Helvetica" panose="020B0604020202020204" pitchFamily="34" charset="0"/>
              </a:endParaRPr>
            </a:p>
          </p:txBody>
        </p:sp>
        <p:cxnSp>
          <p:nvCxnSpPr>
            <p:cNvPr id="160" name="AutoShape 412">
              <a:extLst>
                <a:ext uri="{FF2B5EF4-FFF2-40B4-BE49-F238E27FC236}">
                  <a16:creationId xmlns:a16="http://schemas.microsoft.com/office/drawing/2014/main" id="{C95A24AE-6FF7-D572-FC3E-58286BAFEC1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638902" y="2400859"/>
              <a:ext cx="0" cy="3840480"/>
            </a:xfrm>
            <a:prstGeom prst="straightConnector1">
              <a:avLst/>
            </a:prstGeom>
            <a:noFill/>
            <a:ln w="38100" cap="rnd">
              <a:solidFill>
                <a:srgbClr val="00FFFF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61" name="Text Box 411">
              <a:extLst>
                <a:ext uri="{FF2B5EF4-FFF2-40B4-BE49-F238E27FC236}">
                  <a16:creationId xmlns:a16="http://schemas.microsoft.com/office/drawing/2014/main" id="{5CF0D39D-F144-C9FE-1D3B-AD79B5DA8F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38902" y="6333535"/>
              <a:ext cx="685800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b="1">
                  <a:solidFill>
                    <a:srgbClr val="000000"/>
                  </a:solidFill>
                  <a:latin typeface="Helvetica" panose="020B0604020202020204" pitchFamily="34" charset="0"/>
                </a:rPr>
                <a:t>2022</a:t>
              </a:r>
              <a:endParaRPr lang="en-US" altLang="en-US" sz="1000">
                <a:solidFill>
                  <a:srgbClr val="000000"/>
                </a:solidFill>
                <a:latin typeface="Helvetica" panose="020B0604020202020204" pitchFamily="34" charset="0"/>
              </a:endParaRPr>
            </a:p>
          </p:txBody>
        </p:sp>
        <p:cxnSp>
          <p:nvCxnSpPr>
            <p:cNvPr id="162" name="AutoShape 412">
              <a:extLst>
                <a:ext uri="{FF2B5EF4-FFF2-40B4-BE49-F238E27FC236}">
                  <a16:creationId xmlns:a16="http://schemas.microsoft.com/office/drawing/2014/main" id="{C4C96981-491D-A035-9746-B03021110A3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9275490" y="2399704"/>
              <a:ext cx="0" cy="3840480"/>
            </a:xfrm>
            <a:prstGeom prst="straightConnector1">
              <a:avLst/>
            </a:prstGeom>
            <a:noFill/>
            <a:ln w="38100" cap="rnd">
              <a:solidFill>
                <a:srgbClr val="00FFFF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63" name="Text Box 409">
              <a:extLst>
                <a:ext uri="{FF2B5EF4-FFF2-40B4-BE49-F238E27FC236}">
                  <a16:creationId xmlns:a16="http://schemas.microsoft.com/office/drawing/2014/main" id="{7FA92BF9-E711-D3D1-B544-6453E88048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16515" y="2826747"/>
              <a:ext cx="560387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b="1" dirty="0">
                  <a:solidFill>
                    <a:srgbClr val="770BA7"/>
                  </a:solidFill>
                  <a:latin typeface="Helvetica" panose="020B0604020202020204" pitchFamily="34" charset="0"/>
                </a:rPr>
                <a:t>0-86</a:t>
              </a:r>
            </a:p>
          </p:txBody>
        </p:sp>
        <p:cxnSp>
          <p:nvCxnSpPr>
            <p:cNvPr id="164" name="AutoShape 412">
              <a:extLst>
                <a:ext uri="{FF2B5EF4-FFF2-40B4-BE49-F238E27FC236}">
                  <a16:creationId xmlns:a16="http://schemas.microsoft.com/office/drawing/2014/main" id="{43300576-B5DE-88AC-2EE2-BFCD3C3869A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9907315" y="2400427"/>
              <a:ext cx="0" cy="3840480"/>
            </a:xfrm>
            <a:prstGeom prst="straightConnector1">
              <a:avLst/>
            </a:prstGeom>
            <a:noFill/>
            <a:ln w="38100" cap="rnd">
              <a:solidFill>
                <a:srgbClr val="00FFFF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65" name="Text Box 411">
              <a:extLst>
                <a:ext uri="{FF2B5EF4-FFF2-40B4-BE49-F238E27FC236}">
                  <a16:creationId xmlns:a16="http://schemas.microsoft.com/office/drawing/2014/main" id="{D082EA5F-C143-7144-C85E-3045A8DB65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296992" y="6339885"/>
              <a:ext cx="685800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b="1">
                  <a:solidFill>
                    <a:srgbClr val="000000"/>
                  </a:solidFill>
                  <a:latin typeface="Helvetica" panose="020B0604020202020204" pitchFamily="34" charset="0"/>
                </a:rPr>
                <a:t>2023</a:t>
              </a:r>
              <a:endParaRPr lang="en-US" altLang="en-US" sz="1000">
                <a:solidFill>
                  <a:srgbClr val="000000"/>
                </a:solidFill>
                <a:latin typeface="Helvetica" panose="020B0604020202020204" pitchFamily="34" charset="0"/>
              </a:endParaRPr>
            </a:p>
          </p:txBody>
        </p:sp>
        <p:sp>
          <p:nvSpPr>
            <p:cNvPr id="166" name="Line 317">
              <a:extLst>
                <a:ext uri="{FF2B5EF4-FFF2-40B4-BE49-F238E27FC236}">
                  <a16:creationId xmlns:a16="http://schemas.microsoft.com/office/drawing/2014/main" id="{FF44D62B-DB9F-D233-D1F8-12A63EC507A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18202" y="1559050"/>
              <a:ext cx="247650" cy="0"/>
            </a:xfrm>
            <a:prstGeom prst="line">
              <a:avLst/>
            </a:prstGeom>
            <a:noFill/>
            <a:ln w="76200">
              <a:solidFill>
                <a:srgbClr val="67703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67" name="Text Box 316">
              <a:extLst>
                <a:ext uri="{FF2B5EF4-FFF2-40B4-BE49-F238E27FC236}">
                  <a16:creationId xmlns:a16="http://schemas.microsoft.com/office/drawing/2014/main" id="{DD9D49C0-D0DD-F26C-FF8B-B2CC64A6B9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78416" y="1422525"/>
              <a:ext cx="1177925" cy="277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b="1" dirty="0">
                  <a:solidFill>
                    <a:srgbClr val="000000"/>
                  </a:solidFill>
                  <a:latin typeface="Helvetica" panose="020B0604020202020204" pitchFamily="34" charset="0"/>
                </a:rPr>
                <a:t>Collection 6 </a:t>
              </a:r>
              <a:endParaRPr lang="en-US" altLang="en-US" sz="1200" dirty="0">
                <a:solidFill>
                  <a:srgbClr val="000000"/>
                </a:solidFill>
                <a:latin typeface="Helvetica" panose="020B0604020202020204" pitchFamily="34" charset="0"/>
              </a:endParaRPr>
            </a:p>
          </p:txBody>
        </p:sp>
        <p:cxnSp>
          <p:nvCxnSpPr>
            <p:cNvPr id="168" name="AutoShape 17">
              <a:extLst>
                <a:ext uri="{FF2B5EF4-FFF2-40B4-BE49-F238E27FC236}">
                  <a16:creationId xmlns:a16="http://schemas.microsoft.com/office/drawing/2014/main" id="{57E065B9-30E9-895F-9F67-58E6050989D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659040" y="2400859"/>
              <a:ext cx="0" cy="3840480"/>
            </a:xfrm>
            <a:prstGeom prst="straightConnector1">
              <a:avLst/>
            </a:prstGeom>
            <a:noFill/>
            <a:ln w="38100" cap="rnd">
              <a:solidFill>
                <a:srgbClr val="00FFFF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69" name="Line 362">
              <a:extLst>
                <a:ext uri="{FF2B5EF4-FFF2-40B4-BE49-F238E27FC236}">
                  <a16:creationId xmlns:a16="http://schemas.microsoft.com/office/drawing/2014/main" id="{EA537AA5-6BB0-31D5-075E-BC1455CA32E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619102" y="2512422"/>
              <a:ext cx="6858000" cy="41275"/>
            </a:xfrm>
            <a:prstGeom prst="line">
              <a:avLst/>
            </a:prstGeom>
            <a:noFill/>
            <a:ln w="38100">
              <a:solidFill>
                <a:srgbClr val="677039"/>
              </a:solidFill>
              <a:round/>
              <a:headEnd type="stealth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70" name="Line 362">
              <a:extLst>
                <a:ext uri="{FF2B5EF4-FFF2-40B4-BE49-F238E27FC236}">
                  <a16:creationId xmlns:a16="http://schemas.microsoft.com/office/drawing/2014/main" id="{FCE5037B-005F-ADCC-EDDA-BFEE69B8EE1B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flipH="1" flipV="1">
              <a:off x="2466702" y="4660311"/>
              <a:ext cx="7040880" cy="31343"/>
            </a:xfrm>
            <a:prstGeom prst="line">
              <a:avLst/>
            </a:prstGeom>
            <a:noFill/>
            <a:ln w="38100">
              <a:solidFill>
                <a:srgbClr val="677039"/>
              </a:solidFill>
              <a:round/>
              <a:headEnd type="stealth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 dirty="0"/>
            </a:p>
          </p:txBody>
        </p:sp>
        <p:sp>
          <p:nvSpPr>
            <p:cNvPr id="171" name="Line 414">
              <a:extLst>
                <a:ext uri="{FF2B5EF4-FFF2-40B4-BE49-F238E27FC236}">
                  <a16:creationId xmlns:a16="http://schemas.microsoft.com/office/drawing/2014/main" id="{EB223583-12EF-FD17-8B17-D2DAB046DD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9240" y="4490447"/>
              <a:ext cx="0" cy="182563"/>
            </a:xfrm>
            <a:prstGeom prst="line">
              <a:avLst/>
            </a:prstGeom>
            <a:noFill/>
            <a:ln w="19050">
              <a:solidFill>
                <a:srgbClr val="677039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72" name="Rectangle 415">
              <a:extLst>
                <a:ext uri="{FF2B5EF4-FFF2-40B4-BE49-F238E27FC236}">
                  <a16:creationId xmlns:a16="http://schemas.microsoft.com/office/drawing/2014/main" id="{67C75F2C-72FF-9CB3-91E9-BB8ADD22FA6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901120" y="3872910"/>
              <a:ext cx="1082675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fontAlgn="b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b="1">
                  <a:solidFill>
                    <a:srgbClr val="677039"/>
                  </a:solidFill>
                  <a:latin typeface="Helvetica" panose="020B0604020202020204" pitchFamily="34" charset="0"/>
                </a:rPr>
                <a:t>6.1.17</a:t>
              </a:r>
              <a:r>
                <a:rPr lang="en-US" altLang="en-US" sz="1000" b="1">
                  <a:solidFill>
                    <a:srgbClr val="770BA7"/>
                  </a:solidFill>
                  <a:latin typeface="Helvetica" panose="020B0604020202020204" pitchFamily="34" charset="0"/>
                </a:rPr>
                <a:t> </a:t>
              </a:r>
              <a:r>
                <a:rPr lang="en-US" altLang="en-US" sz="800" b="1">
                  <a:solidFill>
                    <a:srgbClr val="000000"/>
                  </a:solidFill>
                  <a:latin typeface="Helvetica" panose="020B0604020202020204" pitchFamily="34" charset="0"/>
                </a:rPr>
                <a:t>(</a:t>
              </a:r>
              <a:r>
                <a:rPr lang="en-US" altLang="en-US" sz="900" b="1">
                  <a:solidFill>
                    <a:srgbClr val="000000"/>
                  </a:solidFill>
                  <a:latin typeface="Helvetica" panose="020B0604020202020204" pitchFamily="34" charset="0"/>
                </a:rPr>
                <a:t>2012200</a:t>
              </a:r>
              <a:r>
                <a:rPr lang="en-US" altLang="en-US" sz="800" b="1">
                  <a:solidFill>
                    <a:srgbClr val="000000"/>
                  </a:solidFill>
                  <a:latin typeface="Helvetica" panose="020B0604020202020204" pitchFamily="34" charset="0"/>
                </a:rPr>
                <a:t>)</a:t>
              </a:r>
            </a:p>
          </p:txBody>
        </p:sp>
        <p:sp>
          <p:nvSpPr>
            <p:cNvPr id="173" name="Text Box 408">
              <a:extLst>
                <a:ext uri="{FF2B5EF4-FFF2-40B4-BE49-F238E27FC236}">
                  <a16:creationId xmlns:a16="http://schemas.microsoft.com/office/drawing/2014/main" id="{FA348E4B-96A3-E16D-8672-1D68CDB9FD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60365" y="4650785"/>
              <a:ext cx="865187" cy="246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b="1">
                  <a:solidFill>
                    <a:srgbClr val="677039"/>
                  </a:solidFill>
                  <a:latin typeface="Helvetica" panose="020B0604020202020204" pitchFamily="34" charset="0"/>
                </a:rPr>
                <a:t>1, 2, 4-29</a:t>
              </a:r>
            </a:p>
          </p:txBody>
        </p:sp>
        <p:sp>
          <p:nvSpPr>
            <p:cNvPr id="174" name="Line 414">
              <a:extLst>
                <a:ext uri="{FF2B5EF4-FFF2-40B4-BE49-F238E27FC236}">
                  <a16:creationId xmlns:a16="http://schemas.microsoft.com/office/drawing/2014/main" id="{A745DC39-C309-5FCF-F5F6-65E8BFCB7D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82590" y="2337797"/>
              <a:ext cx="0" cy="182563"/>
            </a:xfrm>
            <a:prstGeom prst="line">
              <a:avLst/>
            </a:prstGeom>
            <a:noFill/>
            <a:ln w="19050">
              <a:solidFill>
                <a:srgbClr val="677039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75" name="Rectangle 415">
              <a:extLst>
                <a:ext uri="{FF2B5EF4-FFF2-40B4-BE49-F238E27FC236}">
                  <a16:creationId xmlns:a16="http://schemas.microsoft.com/office/drawing/2014/main" id="{8363D11F-3239-F7DD-1008-8E028B019DE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047602" y="1715498"/>
              <a:ext cx="1082675" cy="247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fontAlgn="b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b="1">
                  <a:solidFill>
                    <a:srgbClr val="677039"/>
                  </a:solidFill>
                  <a:latin typeface="Helvetica" panose="020B0604020202020204" pitchFamily="34" charset="0"/>
                </a:rPr>
                <a:t>6.1.14</a:t>
              </a:r>
              <a:r>
                <a:rPr lang="en-US" altLang="en-US" sz="1000" b="1">
                  <a:solidFill>
                    <a:srgbClr val="770BA7"/>
                  </a:solidFill>
                  <a:latin typeface="Helvetica" panose="020B0604020202020204" pitchFamily="34" charset="0"/>
                </a:rPr>
                <a:t> </a:t>
              </a:r>
              <a:r>
                <a:rPr lang="en-US" altLang="en-US" sz="800" b="1">
                  <a:solidFill>
                    <a:srgbClr val="000000"/>
                  </a:solidFill>
                  <a:latin typeface="Helvetica" panose="020B0604020202020204" pitchFamily="34" charset="0"/>
                </a:rPr>
                <a:t>(</a:t>
              </a:r>
              <a:r>
                <a:rPr lang="en-US" altLang="en-US" sz="900" b="1">
                  <a:solidFill>
                    <a:srgbClr val="000000"/>
                  </a:solidFill>
                  <a:latin typeface="Helvetica" panose="020B0604020202020204" pitchFamily="34" charset="0"/>
                </a:rPr>
                <a:t>2012310</a:t>
              </a:r>
              <a:r>
                <a:rPr lang="en-US" altLang="en-US" sz="800" b="1">
                  <a:solidFill>
                    <a:srgbClr val="000000"/>
                  </a:solidFill>
                  <a:latin typeface="Helvetica" panose="020B0604020202020204" pitchFamily="34" charset="0"/>
                </a:rPr>
                <a:t>)</a:t>
              </a:r>
            </a:p>
          </p:txBody>
        </p:sp>
        <p:sp>
          <p:nvSpPr>
            <p:cNvPr id="176" name="Text Box 408">
              <a:extLst>
                <a:ext uri="{FF2B5EF4-FFF2-40B4-BE49-F238E27FC236}">
                  <a16:creationId xmlns:a16="http://schemas.microsoft.com/office/drawing/2014/main" id="{DBE650FC-9E47-C910-D530-A26692BC2F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1527" y="2496547"/>
              <a:ext cx="560388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b="1">
                  <a:solidFill>
                    <a:srgbClr val="677039"/>
                  </a:solidFill>
                  <a:latin typeface="Helvetica" panose="020B0604020202020204" pitchFamily="34" charset="0"/>
                </a:rPr>
                <a:t>1-29</a:t>
              </a:r>
            </a:p>
          </p:txBody>
        </p:sp>
        <p:sp>
          <p:nvSpPr>
            <p:cNvPr id="177" name="Line 359">
              <a:extLst>
                <a:ext uri="{FF2B5EF4-FFF2-40B4-BE49-F238E27FC236}">
                  <a16:creationId xmlns:a16="http://schemas.microsoft.com/office/drawing/2014/main" id="{37A60675-D889-4A9A-2A4F-C4597CBB39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87265" y="4641253"/>
              <a:ext cx="1143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78" name="Line 414">
              <a:extLst>
                <a:ext uri="{FF2B5EF4-FFF2-40B4-BE49-F238E27FC236}">
                  <a16:creationId xmlns:a16="http://schemas.microsoft.com/office/drawing/2014/main" id="{F1A58945-B4D0-7992-1D5B-A03A2E40F5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09850" y="2334622"/>
              <a:ext cx="0" cy="182563"/>
            </a:xfrm>
            <a:prstGeom prst="line">
              <a:avLst/>
            </a:prstGeom>
            <a:noFill/>
            <a:ln w="19050">
              <a:solidFill>
                <a:srgbClr val="677039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79" name="Rectangle 415">
              <a:extLst>
                <a:ext uri="{FF2B5EF4-FFF2-40B4-BE49-F238E27FC236}">
                  <a16:creationId xmlns:a16="http://schemas.microsoft.com/office/drawing/2014/main" id="{1D287D79-083E-0258-13FE-789919B0913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171687" y="1715498"/>
              <a:ext cx="1082675" cy="247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fontAlgn="b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b="1" dirty="0">
                  <a:solidFill>
                    <a:srgbClr val="677039"/>
                  </a:solidFill>
                  <a:latin typeface="Helvetica" panose="020B0604020202020204" pitchFamily="34" charset="0"/>
                </a:rPr>
                <a:t>6.1.16</a:t>
              </a:r>
              <a:r>
                <a:rPr lang="en-US" altLang="en-US" sz="1000" b="1" dirty="0">
                  <a:solidFill>
                    <a:srgbClr val="770BA7"/>
                  </a:solidFill>
                  <a:latin typeface="Helvetica" panose="020B0604020202020204" pitchFamily="34" charset="0"/>
                </a:rPr>
                <a:t> </a:t>
              </a:r>
              <a:r>
                <a:rPr lang="en-US" altLang="en-US" sz="800" b="1" dirty="0">
                  <a:solidFill>
                    <a:srgbClr val="000000"/>
                  </a:solidFill>
                  <a:latin typeface="Helvetica" panose="020B0604020202020204" pitchFamily="34" charset="0"/>
                </a:rPr>
                <a:t>(</a:t>
              </a:r>
              <a:r>
                <a:rPr lang="en-US" altLang="en-US" sz="900" b="1" dirty="0">
                  <a:solidFill>
                    <a:srgbClr val="000000"/>
                  </a:solidFill>
                  <a:latin typeface="Helvetica" panose="020B0604020202020204" pitchFamily="34" charset="0"/>
                </a:rPr>
                <a:t>2014206</a:t>
              </a:r>
              <a:r>
                <a:rPr lang="en-US" altLang="en-US" sz="800" b="1" dirty="0">
                  <a:solidFill>
                    <a:srgbClr val="000000"/>
                  </a:solidFill>
                  <a:latin typeface="Helvetica" panose="020B0604020202020204" pitchFamily="34" charset="0"/>
                </a:rPr>
                <a:t>)</a:t>
              </a:r>
            </a:p>
          </p:txBody>
        </p:sp>
        <p:sp>
          <p:nvSpPr>
            <p:cNvPr id="180" name="Line 414">
              <a:extLst>
                <a:ext uri="{FF2B5EF4-FFF2-40B4-BE49-F238E27FC236}">
                  <a16:creationId xmlns:a16="http://schemas.microsoft.com/office/drawing/2014/main" id="{B5AEBBE5-F7B2-F655-CD7C-78C5EEB740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59518" y="4490447"/>
              <a:ext cx="0" cy="182563"/>
            </a:xfrm>
            <a:prstGeom prst="line">
              <a:avLst/>
            </a:prstGeom>
            <a:noFill/>
            <a:ln w="19050">
              <a:solidFill>
                <a:srgbClr val="677039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81" name="Rectangle 415">
              <a:extLst>
                <a:ext uri="{FF2B5EF4-FFF2-40B4-BE49-F238E27FC236}">
                  <a16:creationId xmlns:a16="http://schemas.microsoft.com/office/drawing/2014/main" id="{73B9E76F-B531-9188-7EE6-EA979E03C30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198335" y="3872910"/>
              <a:ext cx="1082675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fontAlgn="b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b="1" dirty="0">
                  <a:solidFill>
                    <a:srgbClr val="677039"/>
                  </a:solidFill>
                  <a:latin typeface="Helvetica" panose="020B0604020202020204" pitchFamily="34" charset="0"/>
                </a:rPr>
                <a:t>6.1.31</a:t>
              </a:r>
              <a:r>
                <a:rPr lang="en-US" altLang="en-US" sz="1000" b="1" dirty="0">
                  <a:solidFill>
                    <a:srgbClr val="770BA7"/>
                  </a:solidFill>
                  <a:latin typeface="Helvetica" panose="020B0604020202020204" pitchFamily="34" charset="0"/>
                </a:rPr>
                <a:t> </a:t>
              </a:r>
              <a:r>
                <a:rPr lang="en-US" altLang="en-US" sz="800" b="1" dirty="0">
                  <a:solidFill>
                    <a:srgbClr val="000000"/>
                  </a:solidFill>
                  <a:latin typeface="Helvetica" panose="020B0604020202020204" pitchFamily="34" charset="0"/>
                </a:rPr>
                <a:t>(</a:t>
              </a:r>
              <a:r>
                <a:rPr lang="en-US" altLang="en-US" sz="900" b="1" dirty="0">
                  <a:solidFill>
                    <a:srgbClr val="000000"/>
                  </a:solidFill>
                  <a:latin typeface="Helvetica" panose="020B0604020202020204" pitchFamily="34" charset="0"/>
                </a:rPr>
                <a:t>2014226</a:t>
              </a:r>
              <a:r>
                <a:rPr lang="en-US" altLang="en-US" sz="800" b="1" dirty="0">
                  <a:solidFill>
                    <a:srgbClr val="000000"/>
                  </a:solidFill>
                  <a:latin typeface="Helvetica" panose="020B0604020202020204" pitchFamily="34" charset="0"/>
                </a:rPr>
                <a:t>)</a:t>
              </a:r>
            </a:p>
          </p:txBody>
        </p:sp>
        <p:sp>
          <p:nvSpPr>
            <p:cNvPr id="182" name="Text Box 408">
              <a:extLst>
                <a:ext uri="{FF2B5EF4-FFF2-40B4-BE49-F238E27FC236}">
                  <a16:creationId xmlns:a16="http://schemas.microsoft.com/office/drawing/2014/main" id="{DE2001A0-FD08-8DA5-628E-FFAC103699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12969" y="4650785"/>
              <a:ext cx="579438" cy="246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b="1" dirty="0">
                  <a:solidFill>
                    <a:srgbClr val="677039"/>
                  </a:solidFill>
                  <a:latin typeface="Helvetica" panose="020B0604020202020204" pitchFamily="34" charset="0"/>
                </a:rPr>
                <a:t>2-6</a:t>
              </a:r>
            </a:p>
          </p:txBody>
        </p:sp>
        <p:sp>
          <p:nvSpPr>
            <p:cNvPr id="183" name="Text Box 408">
              <a:extLst>
                <a:ext uri="{FF2B5EF4-FFF2-40B4-BE49-F238E27FC236}">
                  <a16:creationId xmlns:a16="http://schemas.microsoft.com/office/drawing/2014/main" id="{1F2D34BB-3D16-E6B3-B6BE-13E5EBA919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70015" y="2496547"/>
              <a:ext cx="560387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b="1">
                  <a:solidFill>
                    <a:srgbClr val="677039"/>
                  </a:solidFill>
                  <a:latin typeface="Helvetica" panose="020B0604020202020204" pitchFamily="34" charset="0"/>
                </a:rPr>
                <a:t>3-8</a:t>
              </a:r>
            </a:p>
          </p:txBody>
        </p:sp>
        <p:sp>
          <p:nvSpPr>
            <p:cNvPr id="184" name="Line 414">
              <a:extLst>
                <a:ext uri="{FF2B5EF4-FFF2-40B4-BE49-F238E27FC236}">
                  <a16:creationId xmlns:a16="http://schemas.microsoft.com/office/drawing/2014/main" id="{6CF23FC5-6AC4-3C13-2D42-801889DC8F9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44665" y="2334622"/>
              <a:ext cx="0" cy="182563"/>
            </a:xfrm>
            <a:prstGeom prst="line">
              <a:avLst/>
            </a:prstGeom>
            <a:noFill/>
            <a:ln w="19050">
              <a:solidFill>
                <a:srgbClr val="677039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85" name="Rectangle 415">
              <a:extLst>
                <a:ext uri="{FF2B5EF4-FFF2-40B4-BE49-F238E27FC236}">
                  <a16:creationId xmlns:a16="http://schemas.microsoft.com/office/drawing/2014/main" id="{80EC212B-E9FB-4ACC-66EB-F4E8C9379EA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403327" y="1707560"/>
              <a:ext cx="1082675" cy="247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fontAlgn="b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b="1">
                  <a:solidFill>
                    <a:srgbClr val="677039"/>
                  </a:solidFill>
                  <a:latin typeface="Helvetica" panose="020B0604020202020204" pitchFamily="34" charset="0"/>
                </a:rPr>
                <a:t>6.1.18</a:t>
              </a:r>
              <a:r>
                <a:rPr lang="en-US" altLang="en-US" sz="1000" b="1">
                  <a:solidFill>
                    <a:srgbClr val="770BA7"/>
                  </a:solidFill>
                  <a:latin typeface="Helvetica" panose="020B0604020202020204" pitchFamily="34" charset="0"/>
                </a:rPr>
                <a:t> </a:t>
              </a:r>
              <a:r>
                <a:rPr lang="en-US" altLang="en-US" sz="800" b="1">
                  <a:solidFill>
                    <a:srgbClr val="000000"/>
                  </a:solidFill>
                  <a:latin typeface="Helvetica" panose="020B0604020202020204" pitchFamily="34" charset="0"/>
                </a:rPr>
                <a:t>(</a:t>
              </a:r>
              <a:r>
                <a:rPr lang="en-US" altLang="en-US" sz="900" b="1">
                  <a:solidFill>
                    <a:srgbClr val="000000"/>
                  </a:solidFill>
                  <a:latin typeface="Helvetica" panose="020B0604020202020204" pitchFamily="34" charset="0"/>
                </a:rPr>
                <a:t>2014358</a:t>
              </a:r>
              <a:r>
                <a:rPr lang="en-US" altLang="en-US" sz="800" b="1">
                  <a:solidFill>
                    <a:srgbClr val="000000"/>
                  </a:solidFill>
                  <a:latin typeface="Helvetica" panose="020B0604020202020204" pitchFamily="34" charset="0"/>
                </a:rPr>
                <a:t>)</a:t>
              </a:r>
            </a:p>
          </p:txBody>
        </p:sp>
        <p:sp>
          <p:nvSpPr>
            <p:cNvPr id="186" name="Text Box 408">
              <a:extLst>
                <a:ext uri="{FF2B5EF4-FFF2-40B4-BE49-F238E27FC236}">
                  <a16:creationId xmlns:a16="http://schemas.microsoft.com/office/drawing/2014/main" id="{31657776-02CA-148F-C6F0-A5B332F50D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1790" y="2496547"/>
              <a:ext cx="560387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b="1">
                  <a:solidFill>
                    <a:srgbClr val="677039"/>
                  </a:solidFill>
                  <a:latin typeface="Helvetica" panose="020B0604020202020204" pitchFamily="34" charset="0"/>
                </a:rPr>
                <a:t>1-8</a:t>
              </a:r>
            </a:p>
          </p:txBody>
        </p:sp>
        <p:sp>
          <p:nvSpPr>
            <p:cNvPr id="187" name="Line 414">
              <a:extLst>
                <a:ext uri="{FF2B5EF4-FFF2-40B4-BE49-F238E27FC236}">
                  <a16:creationId xmlns:a16="http://schemas.microsoft.com/office/drawing/2014/main" id="{E339D8A6-E0B2-0662-C64C-B7B344D830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17160" y="4490447"/>
              <a:ext cx="0" cy="182563"/>
            </a:xfrm>
            <a:prstGeom prst="line">
              <a:avLst/>
            </a:prstGeom>
            <a:noFill/>
            <a:ln w="19050">
              <a:solidFill>
                <a:srgbClr val="677039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88" name="Rectangle 415">
              <a:extLst>
                <a:ext uri="{FF2B5EF4-FFF2-40B4-BE49-F238E27FC236}">
                  <a16:creationId xmlns:a16="http://schemas.microsoft.com/office/drawing/2014/main" id="{7ADCD827-1863-3BA4-7467-12C1709EFFE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568248" y="3872910"/>
              <a:ext cx="1082675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fontAlgn="b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b="1" dirty="0">
                  <a:solidFill>
                    <a:srgbClr val="677039"/>
                  </a:solidFill>
                  <a:latin typeface="Helvetica" panose="020B0604020202020204" pitchFamily="34" charset="0"/>
                </a:rPr>
                <a:t>6.1.33</a:t>
              </a:r>
              <a:r>
                <a:rPr lang="en-US" altLang="en-US" sz="1000" b="1" dirty="0">
                  <a:solidFill>
                    <a:srgbClr val="770BA7"/>
                  </a:solidFill>
                  <a:latin typeface="Helvetica" panose="020B0604020202020204" pitchFamily="34" charset="0"/>
                </a:rPr>
                <a:t> </a:t>
              </a:r>
              <a:r>
                <a:rPr lang="en-US" altLang="en-US" sz="800" b="1" dirty="0">
                  <a:solidFill>
                    <a:srgbClr val="000000"/>
                  </a:solidFill>
                  <a:latin typeface="Helvetica" panose="020B0604020202020204" pitchFamily="34" charset="0"/>
                </a:rPr>
                <a:t>(</a:t>
              </a:r>
              <a:r>
                <a:rPr lang="en-US" altLang="en-US" sz="900" b="1" dirty="0">
                  <a:solidFill>
                    <a:srgbClr val="000000"/>
                  </a:solidFill>
                  <a:latin typeface="Helvetica" panose="020B0604020202020204" pitchFamily="34" charset="0"/>
                </a:rPr>
                <a:t>2015014</a:t>
              </a:r>
              <a:r>
                <a:rPr lang="en-US" altLang="en-US" sz="800" b="1" dirty="0">
                  <a:solidFill>
                    <a:srgbClr val="000000"/>
                  </a:solidFill>
                  <a:latin typeface="Helvetica" panose="020B0604020202020204" pitchFamily="34" charset="0"/>
                </a:rPr>
                <a:t>)</a:t>
              </a:r>
            </a:p>
          </p:txBody>
        </p:sp>
        <p:sp>
          <p:nvSpPr>
            <p:cNvPr id="189" name="Line 414">
              <a:extLst>
                <a:ext uri="{FF2B5EF4-FFF2-40B4-BE49-F238E27FC236}">
                  <a16:creationId xmlns:a16="http://schemas.microsoft.com/office/drawing/2014/main" id="{5600F0BC-36A2-D996-B632-D23E05138E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32202" y="4992097"/>
              <a:ext cx="0" cy="182563"/>
            </a:xfrm>
            <a:prstGeom prst="line">
              <a:avLst/>
            </a:prstGeom>
            <a:noFill/>
            <a:ln w="19050">
              <a:solidFill>
                <a:srgbClr val="800080"/>
              </a:solidFill>
              <a:round/>
              <a:headEnd type="triangl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90" name="Rectangle 415">
              <a:extLst>
                <a:ext uri="{FF2B5EF4-FFF2-40B4-BE49-F238E27FC236}">
                  <a16:creationId xmlns:a16="http://schemas.microsoft.com/office/drawing/2014/main" id="{0321D504-1C66-46B7-CC97-6F0F67D22F1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295627" y="2098085"/>
              <a:ext cx="1082675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fontAlgn="b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b="1">
                  <a:solidFill>
                    <a:srgbClr val="770BA7"/>
                  </a:solidFill>
                  <a:latin typeface="Helvetica" panose="020B0604020202020204" pitchFamily="34" charset="0"/>
                </a:rPr>
                <a:t>6.2.2 </a:t>
              </a:r>
              <a:r>
                <a:rPr lang="en-US" altLang="en-US" sz="800" b="1">
                  <a:solidFill>
                    <a:srgbClr val="000000"/>
                  </a:solidFill>
                  <a:latin typeface="Helvetica" panose="020B0604020202020204" pitchFamily="34" charset="0"/>
                </a:rPr>
                <a:t>(</a:t>
              </a:r>
              <a:r>
                <a:rPr lang="en-US" altLang="en-US" sz="900" b="1">
                  <a:solidFill>
                    <a:srgbClr val="000000"/>
                  </a:solidFill>
                  <a:latin typeface="Helvetica" panose="020B0604020202020204" pitchFamily="34" charset="0"/>
                </a:rPr>
                <a:t>2017244</a:t>
              </a:r>
              <a:r>
                <a:rPr lang="en-US" altLang="en-US" sz="800" b="1">
                  <a:solidFill>
                    <a:srgbClr val="000000"/>
                  </a:solidFill>
                  <a:latin typeface="Helvetica" panose="020B0604020202020204" pitchFamily="34" charset="0"/>
                </a:rPr>
                <a:t>)</a:t>
              </a:r>
            </a:p>
          </p:txBody>
        </p:sp>
        <p:sp>
          <p:nvSpPr>
            <p:cNvPr id="191" name="Line 414">
              <a:extLst>
                <a:ext uri="{FF2B5EF4-FFF2-40B4-BE49-F238E27FC236}">
                  <a16:creationId xmlns:a16="http://schemas.microsoft.com/office/drawing/2014/main" id="{6264859E-336B-E2EA-7670-84EA88E097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20028" y="2331447"/>
              <a:ext cx="0" cy="184150"/>
            </a:xfrm>
            <a:prstGeom prst="line">
              <a:avLst/>
            </a:prstGeom>
            <a:noFill/>
            <a:ln w="19050">
              <a:solidFill>
                <a:srgbClr val="677039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92" name="Rectangle 415">
              <a:extLst>
                <a:ext uri="{FF2B5EF4-FFF2-40B4-BE49-F238E27FC236}">
                  <a16:creationId xmlns:a16="http://schemas.microsoft.com/office/drawing/2014/main" id="{A11ACC9B-B17F-F50F-6055-D971C09F626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678690" y="1704385"/>
              <a:ext cx="1082675" cy="247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fontAlgn="b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b="1">
                  <a:solidFill>
                    <a:srgbClr val="677039"/>
                  </a:solidFill>
                  <a:latin typeface="Helvetica" panose="020B0604020202020204" pitchFamily="34" charset="0"/>
                </a:rPr>
                <a:t>6.1.20</a:t>
              </a:r>
              <a:r>
                <a:rPr lang="en-US" altLang="en-US" sz="1000" b="1">
                  <a:solidFill>
                    <a:srgbClr val="770BA7"/>
                  </a:solidFill>
                  <a:latin typeface="Helvetica" panose="020B0604020202020204" pitchFamily="34" charset="0"/>
                </a:rPr>
                <a:t> </a:t>
              </a:r>
              <a:r>
                <a:rPr lang="en-US" altLang="en-US" sz="800" b="1">
                  <a:solidFill>
                    <a:srgbClr val="000000"/>
                  </a:solidFill>
                  <a:latin typeface="Helvetica" panose="020B0604020202020204" pitchFamily="34" charset="0"/>
                </a:rPr>
                <a:t>(</a:t>
              </a:r>
              <a:r>
                <a:rPr lang="en-US" altLang="en-US" sz="900" b="1">
                  <a:solidFill>
                    <a:srgbClr val="000000"/>
                  </a:solidFill>
                  <a:latin typeface="Helvetica" panose="020B0604020202020204" pitchFamily="34" charset="0"/>
                </a:rPr>
                <a:t>2015136</a:t>
              </a:r>
              <a:r>
                <a:rPr lang="en-US" altLang="en-US" sz="800" b="1">
                  <a:solidFill>
                    <a:srgbClr val="000000"/>
                  </a:solidFill>
                  <a:latin typeface="Helvetica" panose="020B0604020202020204" pitchFamily="34" charset="0"/>
                </a:rPr>
                <a:t>)</a:t>
              </a:r>
            </a:p>
          </p:txBody>
        </p:sp>
        <p:sp>
          <p:nvSpPr>
            <p:cNvPr id="193" name="Text Box 408">
              <a:extLst>
                <a:ext uri="{FF2B5EF4-FFF2-40B4-BE49-F238E27FC236}">
                  <a16:creationId xmlns:a16="http://schemas.microsoft.com/office/drawing/2014/main" id="{319C7B5C-3546-8C86-54FA-946FF7D5BE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57390" y="2494960"/>
              <a:ext cx="1352550" cy="246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b="1">
                  <a:solidFill>
                    <a:srgbClr val="677039"/>
                  </a:solidFill>
                  <a:latin typeface="Helvetica" panose="020B0604020202020204" pitchFamily="34" charset="0"/>
                </a:rPr>
                <a:t>1-20, 22-23, 25-31</a:t>
              </a:r>
            </a:p>
          </p:txBody>
        </p:sp>
        <p:sp>
          <p:nvSpPr>
            <p:cNvPr id="194" name="Line 414">
              <a:extLst>
                <a:ext uri="{FF2B5EF4-FFF2-40B4-BE49-F238E27FC236}">
                  <a16:creationId xmlns:a16="http://schemas.microsoft.com/office/drawing/2014/main" id="{02535F9A-2A2F-7D0F-0CA2-379ED90677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9719" y="4490447"/>
              <a:ext cx="0" cy="182563"/>
            </a:xfrm>
            <a:prstGeom prst="line">
              <a:avLst/>
            </a:prstGeom>
            <a:noFill/>
            <a:ln w="19050">
              <a:solidFill>
                <a:srgbClr val="677039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95" name="Rectangle 415">
              <a:extLst>
                <a:ext uri="{FF2B5EF4-FFF2-40B4-BE49-F238E27FC236}">
                  <a16:creationId xmlns:a16="http://schemas.microsoft.com/office/drawing/2014/main" id="{7EE5A3C2-AD37-CDB1-4300-D12E57BFA3B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730807" y="3872910"/>
              <a:ext cx="1082675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fontAlgn="b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b="1" dirty="0">
                  <a:solidFill>
                    <a:srgbClr val="677039"/>
                  </a:solidFill>
                  <a:latin typeface="Helvetica" panose="020B0604020202020204" pitchFamily="34" charset="0"/>
                </a:rPr>
                <a:t>6.1.35</a:t>
              </a:r>
              <a:r>
                <a:rPr lang="en-US" altLang="en-US" sz="1000" b="1" dirty="0">
                  <a:solidFill>
                    <a:srgbClr val="770BA7"/>
                  </a:solidFill>
                  <a:latin typeface="Helvetica" panose="020B0604020202020204" pitchFamily="34" charset="0"/>
                </a:rPr>
                <a:t> </a:t>
              </a:r>
              <a:r>
                <a:rPr lang="en-US" altLang="en-US" sz="800" b="1" dirty="0">
                  <a:solidFill>
                    <a:srgbClr val="000000"/>
                  </a:solidFill>
                  <a:latin typeface="Helvetica" panose="020B0604020202020204" pitchFamily="34" charset="0"/>
                </a:rPr>
                <a:t>(</a:t>
              </a:r>
              <a:r>
                <a:rPr lang="en-US" altLang="en-US" sz="900" b="1" dirty="0">
                  <a:solidFill>
                    <a:srgbClr val="000000"/>
                  </a:solidFill>
                  <a:latin typeface="Helvetica" panose="020B0604020202020204" pitchFamily="34" charset="0"/>
                </a:rPr>
                <a:t>2015163</a:t>
              </a:r>
              <a:r>
                <a:rPr lang="en-US" altLang="en-US" sz="800" b="1" dirty="0">
                  <a:solidFill>
                    <a:srgbClr val="000000"/>
                  </a:solidFill>
                  <a:latin typeface="Helvetica" panose="020B0604020202020204" pitchFamily="34" charset="0"/>
                </a:rPr>
                <a:t>)</a:t>
              </a:r>
            </a:p>
          </p:txBody>
        </p:sp>
        <p:sp>
          <p:nvSpPr>
            <p:cNvPr id="196" name="Text Box 408">
              <a:extLst>
                <a:ext uri="{FF2B5EF4-FFF2-40B4-BE49-F238E27FC236}">
                  <a16:creationId xmlns:a16="http://schemas.microsoft.com/office/drawing/2014/main" id="{64C4DED1-E730-4BA0-E46B-EE20A5BB33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6765" y="4660310"/>
              <a:ext cx="1046162" cy="246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b="1">
                  <a:solidFill>
                    <a:srgbClr val="677039"/>
                  </a:solidFill>
                  <a:latin typeface="Helvetica" panose="020B0604020202020204" pitchFamily="34" charset="0"/>
                </a:rPr>
                <a:t>1-11, 13-29</a:t>
              </a:r>
            </a:p>
          </p:txBody>
        </p:sp>
        <p:sp>
          <p:nvSpPr>
            <p:cNvPr id="197" name="Text Box 411">
              <a:extLst>
                <a:ext uri="{FF2B5EF4-FFF2-40B4-BE49-F238E27FC236}">
                  <a16:creationId xmlns:a16="http://schemas.microsoft.com/office/drawing/2014/main" id="{A4EBC2DF-8558-3FA1-6177-C87227CEA1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934302" y="6333535"/>
              <a:ext cx="685800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b="1">
                  <a:solidFill>
                    <a:srgbClr val="000000"/>
                  </a:solidFill>
                  <a:latin typeface="Helvetica" panose="020B0604020202020204" pitchFamily="34" charset="0"/>
                </a:rPr>
                <a:t>2024</a:t>
              </a:r>
              <a:endParaRPr lang="en-US" altLang="en-US" sz="1000">
                <a:solidFill>
                  <a:srgbClr val="000000"/>
                </a:solidFill>
                <a:latin typeface="Helvetica" panose="020B0604020202020204" pitchFamily="34" charset="0"/>
              </a:endParaRPr>
            </a:p>
          </p:txBody>
        </p:sp>
        <p:sp>
          <p:nvSpPr>
            <p:cNvPr id="198" name="Line 414">
              <a:extLst>
                <a:ext uri="{FF2B5EF4-FFF2-40B4-BE49-F238E27FC236}">
                  <a16:creationId xmlns:a16="http://schemas.microsoft.com/office/drawing/2014/main" id="{06DD3106-060D-565C-F2ED-908EE9558438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>
              <a:off x="5819502" y="2652122"/>
              <a:ext cx="0" cy="182563"/>
            </a:xfrm>
            <a:prstGeom prst="line">
              <a:avLst/>
            </a:prstGeom>
            <a:noFill/>
            <a:ln w="19050">
              <a:solidFill>
                <a:srgbClr val="800080"/>
              </a:solidFill>
              <a:round/>
              <a:headEnd type="triangl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99" name="Text Box 409">
              <a:extLst>
                <a:ext uri="{FF2B5EF4-FFF2-40B4-BE49-F238E27FC236}">
                  <a16:creationId xmlns:a16="http://schemas.microsoft.com/office/drawing/2014/main" id="{13DFF5D0-3FB7-3C19-0C89-E7118C3D17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33342" y="5006385"/>
              <a:ext cx="560387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b="1" dirty="0">
                  <a:solidFill>
                    <a:srgbClr val="770BA7"/>
                  </a:solidFill>
                  <a:latin typeface="Helvetica" panose="020B0604020202020204" pitchFamily="34" charset="0"/>
                </a:rPr>
                <a:t>0-74</a:t>
              </a:r>
            </a:p>
          </p:txBody>
        </p:sp>
        <p:sp>
          <p:nvSpPr>
            <p:cNvPr id="200" name="Line 414">
              <a:extLst>
                <a:ext uri="{FF2B5EF4-FFF2-40B4-BE49-F238E27FC236}">
                  <a16:creationId xmlns:a16="http://schemas.microsoft.com/office/drawing/2014/main" id="{6B80116F-AE56-6CDD-5F3D-BCE0EACD10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81377" y="4487272"/>
              <a:ext cx="0" cy="182563"/>
            </a:xfrm>
            <a:prstGeom prst="line">
              <a:avLst/>
            </a:prstGeom>
            <a:noFill/>
            <a:ln w="19050">
              <a:solidFill>
                <a:srgbClr val="677039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01" name="Rectangle 415">
              <a:extLst>
                <a:ext uri="{FF2B5EF4-FFF2-40B4-BE49-F238E27FC236}">
                  <a16:creationId xmlns:a16="http://schemas.microsoft.com/office/drawing/2014/main" id="{D30E5F7A-2DAE-FF83-4FA3-A1560F7FEA7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033257" y="3869735"/>
              <a:ext cx="1082675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fontAlgn="b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b="1">
                  <a:solidFill>
                    <a:srgbClr val="677039"/>
                  </a:solidFill>
                  <a:latin typeface="Helvetica" panose="020B0604020202020204" pitchFamily="34" charset="0"/>
                </a:rPr>
                <a:t>6.1.37</a:t>
              </a:r>
              <a:r>
                <a:rPr lang="en-US" altLang="en-US" sz="1000" b="1">
                  <a:solidFill>
                    <a:srgbClr val="770BA7"/>
                  </a:solidFill>
                  <a:latin typeface="Helvetica" panose="020B0604020202020204" pitchFamily="34" charset="0"/>
                </a:rPr>
                <a:t> </a:t>
              </a:r>
              <a:r>
                <a:rPr lang="en-US" altLang="en-US" sz="800" b="1">
                  <a:solidFill>
                    <a:srgbClr val="000000"/>
                  </a:solidFill>
                  <a:latin typeface="Helvetica" panose="020B0604020202020204" pitchFamily="34" charset="0"/>
                </a:rPr>
                <a:t>(</a:t>
              </a:r>
              <a:r>
                <a:rPr lang="en-US" altLang="en-US" sz="900" b="1">
                  <a:solidFill>
                    <a:srgbClr val="000000"/>
                  </a:solidFill>
                  <a:latin typeface="Helvetica" panose="020B0604020202020204" pitchFamily="34" charset="0"/>
                </a:rPr>
                <a:t>2017132</a:t>
              </a:r>
              <a:r>
                <a:rPr lang="en-US" altLang="en-US" sz="800" b="1">
                  <a:solidFill>
                    <a:srgbClr val="000000"/>
                  </a:solidFill>
                  <a:latin typeface="Helvetica" panose="020B0604020202020204" pitchFamily="34" charset="0"/>
                </a:rPr>
                <a:t>)</a:t>
              </a:r>
            </a:p>
          </p:txBody>
        </p:sp>
        <p:sp>
          <p:nvSpPr>
            <p:cNvPr id="202" name="Line 414">
              <a:extLst>
                <a:ext uri="{FF2B5EF4-FFF2-40B4-BE49-F238E27FC236}">
                  <a16:creationId xmlns:a16="http://schemas.microsoft.com/office/drawing/2014/main" id="{7308928A-9C0A-0601-ABE2-C34D8CF817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59152" y="2325097"/>
              <a:ext cx="0" cy="184150"/>
            </a:xfrm>
            <a:prstGeom prst="line">
              <a:avLst/>
            </a:prstGeom>
            <a:noFill/>
            <a:ln w="19050">
              <a:solidFill>
                <a:srgbClr val="677039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03" name="Rectangle 415">
              <a:extLst>
                <a:ext uri="{FF2B5EF4-FFF2-40B4-BE49-F238E27FC236}">
                  <a16:creationId xmlns:a16="http://schemas.microsoft.com/office/drawing/2014/main" id="{62E7D3DF-DD6A-F958-6A2E-C6E68C5E858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017814" y="1698035"/>
              <a:ext cx="1082675" cy="247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fontAlgn="b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b="1">
                  <a:solidFill>
                    <a:srgbClr val="677039"/>
                  </a:solidFill>
                  <a:latin typeface="Helvetica" panose="020B0604020202020204" pitchFamily="34" charset="0"/>
                </a:rPr>
                <a:t>6.1.26</a:t>
              </a:r>
              <a:r>
                <a:rPr lang="en-US" altLang="en-US" sz="1000" b="1">
                  <a:solidFill>
                    <a:srgbClr val="770BA7"/>
                  </a:solidFill>
                  <a:latin typeface="Helvetica" panose="020B0604020202020204" pitchFamily="34" charset="0"/>
                </a:rPr>
                <a:t> </a:t>
              </a:r>
              <a:r>
                <a:rPr lang="en-US" altLang="en-US" sz="800" b="1">
                  <a:solidFill>
                    <a:srgbClr val="000000"/>
                  </a:solidFill>
                  <a:latin typeface="Helvetica" panose="020B0604020202020204" pitchFamily="34" charset="0"/>
                </a:rPr>
                <a:t>(</a:t>
              </a:r>
              <a:r>
                <a:rPr lang="en-US" altLang="en-US" sz="900" b="1">
                  <a:solidFill>
                    <a:srgbClr val="000000"/>
                  </a:solidFill>
                  <a:latin typeface="Helvetica" panose="020B0604020202020204" pitchFamily="34" charset="0"/>
                </a:rPr>
                <a:t>2017132</a:t>
              </a:r>
              <a:r>
                <a:rPr lang="en-US" altLang="en-US" sz="800" b="1">
                  <a:solidFill>
                    <a:srgbClr val="000000"/>
                  </a:solidFill>
                  <a:latin typeface="Helvetica" panose="020B0604020202020204" pitchFamily="34" charset="0"/>
                </a:rPr>
                <a:t>)</a:t>
              </a:r>
            </a:p>
          </p:txBody>
        </p:sp>
        <p:sp>
          <p:nvSpPr>
            <p:cNvPr id="204" name="Text Box 408">
              <a:extLst>
                <a:ext uri="{FF2B5EF4-FFF2-40B4-BE49-F238E27FC236}">
                  <a16:creationId xmlns:a16="http://schemas.microsoft.com/office/drawing/2014/main" id="{FF6EEA53-7FB6-F6F0-BE50-F58CE7198E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16514" y="2496547"/>
              <a:ext cx="560388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b="1" dirty="0">
                  <a:solidFill>
                    <a:srgbClr val="677039"/>
                  </a:solidFill>
                  <a:latin typeface="Helvetica" panose="020B0604020202020204" pitchFamily="34" charset="0"/>
                </a:rPr>
                <a:t>0-85</a:t>
              </a:r>
            </a:p>
          </p:txBody>
        </p:sp>
        <p:sp>
          <p:nvSpPr>
            <p:cNvPr id="205" name="Text Box 408">
              <a:extLst>
                <a:ext uri="{FF2B5EF4-FFF2-40B4-BE49-F238E27FC236}">
                  <a16:creationId xmlns:a16="http://schemas.microsoft.com/office/drawing/2014/main" id="{71AD27B1-281D-891D-A10F-DAEF15CD6F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16515" y="4646022"/>
              <a:ext cx="560387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b="1" dirty="0">
                  <a:solidFill>
                    <a:srgbClr val="677039"/>
                  </a:solidFill>
                  <a:latin typeface="Helvetica" panose="020B0604020202020204" pitchFamily="34" charset="0"/>
                </a:rPr>
                <a:t>0-88</a:t>
              </a:r>
            </a:p>
          </p:txBody>
        </p:sp>
        <p:sp>
          <p:nvSpPr>
            <p:cNvPr id="206" name="Rectangle 415">
              <a:extLst>
                <a:ext uri="{FF2B5EF4-FFF2-40B4-BE49-F238E27FC236}">
                  <a16:creationId xmlns:a16="http://schemas.microsoft.com/office/drawing/2014/main" id="{D207BB6F-A814-D1B3-49AA-7953C63F445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281499" y="5512232"/>
              <a:ext cx="1082675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fontAlgn="b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b="1" dirty="0">
                  <a:solidFill>
                    <a:srgbClr val="770BA7"/>
                  </a:solidFill>
                  <a:latin typeface="Helvetica" panose="020B0604020202020204" pitchFamily="34" charset="0"/>
                </a:rPr>
                <a:t>6.2.1 </a:t>
              </a:r>
              <a:r>
                <a:rPr lang="en-US" altLang="en-US" sz="800" b="1" dirty="0">
                  <a:solidFill>
                    <a:srgbClr val="000000"/>
                  </a:solidFill>
                  <a:latin typeface="Helvetica" panose="020B0604020202020204" pitchFamily="34" charset="0"/>
                </a:rPr>
                <a:t>(</a:t>
              </a:r>
              <a:r>
                <a:rPr lang="en-US" altLang="en-US" sz="900" b="1" dirty="0">
                  <a:solidFill>
                    <a:srgbClr val="000000"/>
                  </a:solidFill>
                  <a:latin typeface="Helvetica" panose="020B0604020202020204" pitchFamily="34" charset="0"/>
                </a:rPr>
                <a:t>2017244</a:t>
              </a:r>
              <a:r>
                <a:rPr lang="en-US" altLang="en-US" sz="800" b="1" dirty="0">
                  <a:solidFill>
                    <a:srgbClr val="000000"/>
                  </a:solidFill>
                  <a:latin typeface="Helvetica" panose="020B0604020202020204" pitchFamily="34" charset="0"/>
                </a:rPr>
                <a:t>)</a:t>
              </a:r>
            </a:p>
          </p:txBody>
        </p:sp>
        <p:sp>
          <p:nvSpPr>
            <p:cNvPr id="207" name="Rectangle 415">
              <a:extLst>
                <a:ext uri="{FF2B5EF4-FFF2-40B4-BE49-F238E27FC236}">
                  <a16:creationId xmlns:a16="http://schemas.microsoft.com/office/drawing/2014/main" id="{0BF4DC14-B308-13E6-F16E-270BC57811B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8464658" y="5484413"/>
              <a:ext cx="1082675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fontAlgn="b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b="1" dirty="0">
                  <a:solidFill>
                    <a:srgbClr val="770BA7"/>
                  </a:solidFill>
                  <a:latin typeface="Helvetica" panose="020B0604020202020204" pitchFamily="34" charset="0"/>
                </a:rPr>
                <a:t>6.2.3 </a:t>
              </a:r>
              <a:r>
                <a:rPr lang="en-US" altLang="en-US" sz="800" b="1" dirty="0">
                  <a:solidFill>
                    <a:srgbClr val="000000"/>
                  </a:solidFill>
                  <a:latin typeface="Helvetica" panose="020B0604020202020204" pitchFamily="34" charset="0"/>
                </a:rPr>
                <a:t>(</a:t>
              </a:r>
              <a:r>
                <a:rPr lang="en-US" altLang="en-US" sz="900" b="1" dirty="0">
                  <a:solidFill>
                    <a:srgbClr val="000000"/>
                  </a:solidFill>
                  <a:latin typeface="Helvetica" panose="020B0604020202020204" pitchFamily="34" charset="0"/>
                </a:rPr>
                <a:t>2022208</a:t>
              </a:r>
              <a:r>
                <a:rPr lang="en-US" altLang="en-US" sz="800" b="1" dirty="0">
                  <a:solidFill>
                    <a:srgbClr val="000000"/>
                  </a:solidFill>
                  <a:latin typeface="Helvetica" panose="020B0604020202020204" pitchFamily="34" charset="0"/>
                </a:rPr>
                <a:t>)</a:t>
              </a:r>
            </a:p>
          </p:txBody>
        </p:sp>
        <p:sp>
          <p:nvSpPr>
            <p:cNvPr id="208" name="Line 414">
              <a:extLst>
                <a:ext uri="{FF2B5EF4-FFF2-40B4-BE49-F238E27FC236}">
                  <a16:creationId xmlns:a16="http://schemas.microsoft.com/office/drawing/2014/main" id="{92BEB156-C816-77D5-08D4-6CE47B9DF4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019902" y="4996859"/>
              <a:ext cx="0" cy="182563"/>
            </a:xfrm>
            <a:prstGeom prst="line">
              <a:avLst/>
            </a:prstGeom>
            <a:noFill/>
            <a:ln w="19050">
              <a:solidFill>
                <a:srgbClr val="800080"/>
              </a:solidFill>
              <a:round/>
              <a:headEnd type="triangl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09" name="Text Box 409">
              <a:extLst>
                <a:ext uri="{FF2B5EF4-FFF2-40B4-BE49-F238E27FC236}">
                  <a16:creationId xmlns:a16="http://schemas.microsoft.com/office/drawing/2014/main" id="{67FB9D0C-DA5C-9D98-B7F5-F2FC2C4424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992915" y="5011147"/>
              <a:ext cx="560387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b="1" dirty="0">
                  <a:solidFill>
                    <a:srgbClr val="770BA7"/>
                  </a:solidFill>
                  <a:latin typeface="Helvetica" panose="020B0604020202020204" pitchFamily="34" charset="0"/>
                </a:rPr>
                <a:t>0-12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13761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FDB8B2A-F2E0-4C58-B7F5-CFD4BB221C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Page </a:t>
            </a:r>
            <a:fld id="{9C1F4F7E-645B-4955-8850-5CA3022054E0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D2B1474-8A48-41C7-B426-40BD7A32C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ea typeface="DejaVu LGC Sans"/>
                <a:cs typeface="DejaVu LGC Sans"/>
              </a:rPr>
              <a:t>C6 and C6.1 L1B LUT Updates</a:t>
            </a:r>
            <a:endParaRPr lang="en-US" sz="3200" dirty="0">
              <a:ea typeface="+mj-lt"/>
              <a:cs typeface="+mj-lt"/>
            </a:endParaRPr>
          </a:p>
        </p:txBody>
      </p:sp>
      <p:graphicFrame>
        <p:nvGraphicFramePr>
          <p:cNvPr id="124" name="Table 123">
            <a:extLst>
              <a:ext uri="{FF2B5EF4-FFF2-40B4-BE49-F238E27FC236}">
                <a16:creationId xmlns:a16="http://schemas.microsoft.com/office/drawing/2014/main" id="{72AF3C5C-CC60-C0D4-F8F2-3A58ADCC29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049099"/>
              </p:ext>
            </p:extLst>
          </p:nvPr>
        </p:nvGraphicFramePr>
        <p:xfrm>
          <a:off x="1253095" y="1059969"/>
          <a:ext cx="9436675" cy="49924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49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097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9097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9097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9097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9097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90974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690974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690974">
                  <a:extLst>
                    <a:ext uri="{9D8B030D-6E8A-4147-A177-3AD203B41FA5}">
                      <a16:colId xmlns:a16="http://schemas.microsoft.com/office/drawing/2014/main" val="753075916"/>
                    </a:ext>
                  </a:extLst>
                </a:gridCol>
                <a:gridCol w="690974">
                  <a:extLst>
                    <a:ext uri="{9D8B030D-6E8A-4147-A177-3AD203B41FA5}">
                      <a16:colId xmlns:a16="http://schemas.microsoft.com/office/drawing/2014/main" val="2010262915"/>
                    </a:ext>
                  </a:extLst>
                </a:gridCol>
                <a:gridCol w="690974">
                  <a:extLst>
                    <a:ext uri="{9D8B030D-6E8A-4147-A177-3AD203B41FA5}">
                      <a16:colId xmlns:a16="http://schemas.microsoft.com/office/drawing/2014/main" val="968759230"/>
                    </a:ext>
                  </a:extLst>
                </a:gridCol>
                <a:gridCol w="690974">
                  <a:extLst>
                    <a:ext uri="{9D8B030D-6E8A-4147-A177-3AD203B41FA5}">
                      <a16:colId xmlns:a16="http://schemas.microsoft.com/office/drawing/2014/main" val="2507832092"/>
                    </a:ext>
                  </a:extLst>
                </a:gridCol>
                <a:gridCol w="690974">
                  <a:extLst>
                    <a:ext uri="{9D8B030D-6E8A-4147-A177-3AD203B41FA5}">
                      <a16:colId xmlns:a16="http://schemas.microsoft.com/office/drawing/2014/main" val="845199582"/>
                    </a:ext>
                  </a:extLst>
                </a:gridCol>
              </a:tblGrid>
              <a:tr h="602128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2012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2013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7278">
                <a:tc>
                  <a:txBody>
                    <a:bodyPr/>
                    <a:lstStyle/>
                    <a:p>
                      <a:r>
                        <a:rPr lang="en-US" sz="1800" b="1" dirty="0"/>
                        <a:t>Terra C6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1097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/>
                        <a:t>Terra C6.1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1097">
                <a:tc>
                  <a:txBody>
                    <a:bodyPr/>
                    <a:lstStyle/>
                    <a:p>
                      <a:r>
                        <a:rPr lang="en-US" sz="1800" b="1" dirty="0"/>
                        <a:t>Terra OBPG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09085213"/>
                  </a:ext>
                </a:extLst>
              </a:tr>
              <a:tr h="597278">
                <a:tc>
                  <a:txBody>
                    <a:bodyPr/>
                    <a:lstStyle/>
                    <a:p>
                      <a:r>
                        <a:rPr lang="en-US" sz="1800" b="1" dirty="0"/>
                        <a:t>Aqua C6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2128">
                <a:tc>
                  <a:txBody>
                    <a:bodyPr/>
                    <a:lstStyle/>
                    <a:p>
                      <a:r>
                        <a:rPr lang="en-US" sz="1800" b="1" dirty="0"/>
                        <a:t>Aqua</a:t>
                      </a:r>
                      <a:r>
                        <a:rPr lang="en-US" sz="1800" b="1" baseline="0" dirty="0"/>
                        <a:t> C6.1</a:t>
                      </a:r>
                      <a:endParaRPr lang="en-US" sz="1800" b="1" dirty="0"/>
                    </a:p>
                  </a:txBody>
                  <a:tcPr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71097">
                <a:tc>
                  <a:txBody>
                    <a:bodyPr/>
                    <a:lstStyle/>
                    <a:p>
                      <a:r>
                        <a:rPr lang="en-US" sz="1800" b="1" dirty="0"/>
                        <a:t>Aqua (OBPG)</a:t>
                      </a:r>
                    </a:p>
                  </a:txBody>
                  <a:tcPr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6</a:t>
                      </a:r>
                      <a:r>
                        <a:rPr lang="en-US" sz="1800" b="1" baseline="30000" dirty="0"/>
                        <a:t>*</a:t>
                      </a: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</a:t>
                      </a:r>
                      <a:r>
                        <a:rPr lang="en-US" sz="1800" b="1" baseline="30000" dirty="0"/>
                        <a:t>*</a:t>
                      </a:r>
                      <a:endParaRPr lang="en-US" sz="18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96033787"/>
                  </a:ext>
                </a:extLst>
              </a:tr>
              <a:tr h="580382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800" b="1" dirty="0"/>
                        <a:t>Total</a:t>
                      </a:r>
                    </a:p>
                  </a:txBody>
                  <a:tcPr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800" b="1" dirty="0"/>
                        <a:t>13</a:t>
                      </a:r>
                    </a:p>
                  </a:txBody>
                  <a:tcPr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800" b="1" dirty="0"/>
                        <a:t>35</a:t>
                      </a:r>
                    </a:p>
                  </a:txBody>
                  <a:tcPr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800" b="1" dirty="0"/>
                        <a:t>60</a:t>
                      </a:r>
                    </a:p>
                  </a:txBody>
                  <a:tcPr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800" b="1" dirty="0"/>
                        <a:t>64</a:t>
                      </a:r>
                    </a:p>
                  </a:txBody>
                  <a:tcPr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800" b="1" dirty="0"/>
                        <a:t>46</a:t>
                      </a:r>
                    </a:p>
                  </a:txBody>
                  <a:tcPr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800" b="1" dirty="0"/>
                        <a:t>56</a:t>
                      </a:r>
                    </a:p>
                  </a:txBody>
                  <a:tcPr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800" b="1" dirty="0"/>
                        <a:t>59</a:t>
                      </a:r>
                    </a:p>
                  </a:txBody>
                  <a:tcPr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800" b="1" dirty="0"/>
                        <a:t>56</a:t>
                      </a:r>
                    </a:p>
                  </a:txBody>
                  <a:tcPr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800" b="1" dirty="0"/>
                        <a:t>57</a:t>
                      </a:r>
                    </a:p>
                  </a:txBody>
                  <a:tcPr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800" b="1" dirty="0"/>
                        <a:t>59</a:t>
                      </a:r>
                    </a:p>
                  </a:txBody>
                  <a:tcPr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800" b="1" dirty="0"/>
                        <a:t>77</a:t>
                      </a:r>
                    </a:p>
                  </a:txBody>
                  <a:tcPr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800" b="1" dirty="0"/>
                        <a:t>16</a:t>
                      </a:r>
                    </a:p>
                  </a:txBody>
                  <a:tcPr anchor="ctr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8EB5A16F-20C7-17DC-7030-B70430555969}"/>
              </a:ext>
            </a:extLst>
          </p:cNvPr>
          <p:cNvSpPr txBox="1"/>
          <p:nvPr/>
        </p:nvSpPr>
        <p:spPr>
          <a:xfrm>
            <a:off x="1338944" y="6171689"/>
            <a:ext cx="60053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aseline="30000" dirty="0"/>
              <a:t>*</a:t>
            </a:r>
            <a:r>
              <a:rPr lang="en-US" dirty="0"/>
              <a:t> </a:t>
            </a:r>
            <a:r>
              <a:rPr lang="en-US" sz="1600" dirty="0"/>
              <a:t>Upon OBPG’s request without including the PV LWIR </a:t>
            </a:r>
            <a:r>
              <a:rPr lang="en-US" sz="1600" dirty="0" err="1"/>
              <a:t>xtalk</a:t>
            </a:r>
            <a:r>
              <a:rPr lang="en-US" sz="1600" dirty="0"/>
              <a:t> correction</a:t>
            </a:r>
          </a:p>
        </p:txBody>
      </p:sp>
    </p:spTree>
    <p:extLst>
      <p:ext uri="{BB962C8B-B14F-4D97-AF65-F5344CB8AC3E}">
        <p14:creationId xmlns:p14="http://schemas.microsoft.com/office/powerpoint/2010/main" val="966178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620793-AA93-443F-B5AA-A9C39ABC50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9555" y="1095645"/>
            <a:ext cx="10316935" cy="5344024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  <a:buFont typeface="Arial,Sans-Serif" pitchFamily="34" charset="0"/>
            </a:pPr>
            <a:r>
              <a:rPr lang="en-US" sz="2600" dirty="0">
                <a:ea typeface="+mn-lt"/>
                <a:cs typeface="Times New Roman"/>
              </a:rPr>
              <a:t>Implemented the crosstalk correction algorithm to all detectors in PV LWIR bands and select detectors in MWIR bands.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Arial,Sans-Serif" pitchFamily="34" charset="0"/>
              <a:buChar char="•"/>
            </a:pPr>
            <a:r>
              <a:rPr lang="en-US" sz="2600" dirty="0">
                <a:ea typeface="+mn-lt"/>
                <a:cs typeface="Times New Roman"/>
              </a:rPr>
              <a:t>Implemented edge correction to address the absence of sending band data for pixels at the scan edges in PC, PV LWIR and MWIR </a:t>
            </a:r>
            <a:r>
              <a:rPr lang="en-US" sz="2600" dirty="0" err="1">
                <a:ea typeface="+mn-lt"/>
                <a:cs typeface="Times New Roman"/>
              </a:rPr>
              <a:t>xtalk</a:t>
            </a:r>
            <a:r>
              <a:rPr lang="en-US" sz="2600" dirty="0">
                <a:ea typeface="+mn-lt"/>
                <a:cs typeface="Times New Roman"/>
              </a:rPr>
              <a:t> corrections.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Arial,Sans-Serif" pitchFamily="34" charset="0"/>
            </a:pPr>
            <a:r>
              <a:rPr lang="en-US" sz="2600" dirty="0">
                <a:ea typeface="+mn-lt"/>
                <a:cs typeface="Times New Roman"/>
              </a:rPr>
              <a:t>Various Calibration algorithm improvements reflected in C7 LUT 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Arial,Sans-Serif" pitchFamily="34" charset="0"/>
            </a:pPr>
            <a:r>
              <a:rPr lang="en-US" sz="2600" dirty="0">
                <a:ea typeface="+mn-lt"/>
                <a:cs typeface="Times New Roman"/>
              </a:rPr>
              <a:t>Integrated with C7 API developed by LDOPE to facilitate the transition to NetCDF4/HDF5</a:t>
            </a:r>
            <a:endParaRPr lang="en-US" sz="2600" dirty="0">
              <a:ea typeface="+mn-lt"/>
              <a:cs typeface="+mn-lt"/>
            </a:endParaRPr>
          </a:p>
          <a:p>
            <a:pPr algn="just">
              <a:lnSpc>
                <a:spcPct val="110000"/>
              </a:lnSpc>
              <a:spcBef>
                <a:spcPts val="600"/>
              </a:spcBef>
              <a:buFont typeface="Arial,Sans-Serif" pitchFamily="34" charset="0"/>
            </a:pPr>
            <a:r>
              <a:rPr lang="en-US" sz="2600" dirty="0">
                <a:ea typeface="+mn-lt"/>
                <a:cs typeface="Times New Roman"/>
              </a:rPr>
              <a:t>The technical memos summarizing the code changes and algorithm enhancements can be found from,</a:t>
            </a:r>
            <a:endParaRPr lang="en-US" sz="2600" dirty="0">
              <a:ea typeface="+mn-lt"/>
              <a:cs typeface="+mn-lt"/>
            </a:endParaRPr>
          </a:p>
          <a:p>
            <a:pPr marL="800100" lvl="1" indent="-342900" algn="just">
              <a:lnSpc>
                <a:spcPct val="110000"/>
              </a:lnSpc>
              <a:spcBef>
                <a:spcPts val="600"/>
              </a:spcBef>
              <a:buFont typeface="Courier New,monospace" pitchFamily="34" charset="0"/>
              <a:buChar char="o"/>
            </a:pPr>
            <a:r>
              <a:rPr lang="en-US" sz="2400" dirty="0">
                <a:ea typeface="+mn-lt"/>
                <a:cs typeface="Times New Roman"/>
                <a:hlinkClick r:id="rId2"/>
              </a:rPr>
              <a:t>https://mcst.gsfc.nasa.gov/content/collection-7</a:t>
            </a:r>
            <a:endParaRPr lang="en-US" sz="2400" dirty="0">
              <a:ea typeface="+mn-lt"/>
              <a:cs typeface="+mn-lt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FDB8B2A-F2E0-4C58-B7F5-CFD4BB221C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Page </a:t>
            </a:r>
            <a:fld id="{9C1F4F7E-645B-4955-8850-5CA3022054E0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D2B1474-8A48-41C7-B426-40BD7A32C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ea typeface="+mj-lt"/>
                <a:cs typeface="+mj-lt"/>
              </a:rPr>
              <a:t>Collection 7 L1B Major Changes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652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FDB8B2A-F2E0-4C58-B7F5-CFD4BB221C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1" kern="1200">
                <a:solidFill>
                  <a:srgbClr val="0000CC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Helvetica"/>
                <a:ea typeface="+mn-ea"/>
                <a:cs typeface="+mn-cs"/>
              </a:rPr>
              <a:t>Page </a:t>
            </a:r>
            <a:fld id="{9C1F4F7E-645B-4955-8850-5CA3022054E0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Helvetic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Helvetica"/>
              <a:ea typeface="+mn-ea"/>
              <a:cs typeface="+mn-cs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D2B1474-8A48-41C7-B426-40BD7A32C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5668" y="166461"/>
            <a:ext cx="8681962" cy="797812"/>
          </a:xfrm>
        </p:spPr>
        <p:txBody>
          <a:bodyPr/>
          <a:lstStyle/>
          <a:p>
            <a:r>
              <a:rPr lang="en-US" sz="3200" b="1" dirty="0">
                <a:solidFill>
                  <a:srgbClr val="0000CC"/>
                </a:solidFill>
                <a:latin typeface="Calibri" panose="020F0502020204030204" pitchFamily="34" charset="0"/>
                <a:ea typeface="+mj-lt"/>
                <a:cs typeface="Calibri" panose="020F0502020204030204" pitchFamily="34" charset="0"/>
              </a:rPr>
              <a:t>VIIRS L1B Data Product Status</a:t>
            </a:r>
            <a:endParaRPr lang="en-US" sz="3200" b="1" dirty="0">
              <a:solidFill>
                <a:srgbClr val="0000C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B11DD23-35DB-2167-1C1B-4709896D4BFB}"/>
              </a:ext>
            </a:extLst>
          </p:cNvPr>
          <p:cNvSpPr txBox="1"/>
          <p:nvPr/>
        </p:nvSpPr>
        <p:spPr>
          <a:xfrm>
            <a:off x="583956" y="1136694"/>
            <a:ext cx="10668000" cy="54014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61962" lvl="2" indent="-342900">
              <a:spcBef>
                <a:spcPts val="700"/>
              </a:spcBef>
              <a:buSzPct val="110000"/>
              <a:buFont typeface="Arial" panose="020B0604020202020204" pitchFamily="34" charset="0"/>
              <a:buChar char="•"/>
              <a:tabLst>
                <a:tab pos="987425" algn="l"/>
                <a:tab pos="1444625" algn="l"/>
                <a:tab pos="1901825" algn="l"/>
                <a:tab pos="2359025" algn="l"/>
                <a:tab pos="2816225" algn="l"/>
                <a:tab pos="3273425" algn="l"/>
                <a:tab pos="3730625" algn="l"/>
                <a:tab pos="4187825" algn="l"/>
                <a:tab pos="4645025" algn="l"/>
                <a:tab pos="5102225" algn="l"/>
                <a:tab pos="5559425" algn="l"/>
                <a:tab pos="6016625" algn="l"/>
                <a:tab pos="6473825" algn="l"/>
                <a:tab pos="6931025" algn="l"/>
                <a:tab pos="7388225" algn="l"/>
                <a:tab pos="7845425" algn="l"/>
                <a:tab pos="8302625" algn="l"/>
                <a:tab pos="8759825" algn="l"/>
                <a:tab pos="9217025" algn="l"/>
                <a:tab pos="9674225" algn="l"/>
                <a:tab pos="10131425" algn="l"/>
              </a:tabLst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VIIRS L1 software/LUT and data design are developed under NASA EDOS/SIPS.</a:t>
            </a:r>
          </a:p>
          <a:p>
            <a:pPr marL="692150" lvl="2" indent="-287338">
              <a:buSzPct val="80000"/>
              <a:buFont typeface="Calibri" panose="020F0502020204030204" pitchFamily="34" charset="0"/>
              <a:buChar char="–"/>
              <a:tabLst>
                <a:tab pos="987425" algn="l"/>
                <a:tab pos="1444625" algn="l"/>
                <a:tab pos="1901825" algn="l"/>
                <a:tab pos="2359025" algn="l"/>
                <a:tab pos="2816225" algn="l"/>
                <a:tab pos="3273425" algn="l"/>
                <a:tab pos="3730625" algn="l"/>
                <a:tab pos="4187825" algn="l"/>
                <a:tab pos="4645025" algn="l"/>
                <a:tab pos="5102225" algn="l"/>
                <a:tab pos="5559425" algn="l"/>
                <a:tab pos="6016625" algn="l"/>
                <a:tab pos="6473825" algn="l"/>
                <a:tab pos="6931025" algn="l"/>
                <a:tab pos="7388225" algn="l"/>
                <a:tab pos="7845425" algn="l"/>
                <a:tab pos="8302625" algn="l"/>
                <a:tab pos="8759825" algn="l"/>
                <a:tab pos="9217025" algn="l"/>
                <a:tab pos="9674225" algn="l"/>
                <a:tab pos="10131425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DejaVu LGC Sans"/>
                <a:cs typeface="Calibri" panose="020F0502020204030204" pitchFamily="34" charset="0"/>
              </a:rPr>
              <a:t>L1 software maintained by NASA Ocean group</a:t>
            </a:r>
          </a:p>
          <a:p>
            <a:pPr marL="692150" lvl="2" indent="-287338">
              <a:buSzPct val="80000"/>
              <a:buFont typeface="Calibri" panose="020F0502020204030204" pitchFamily="34" charset="0"/>
              <a:buChar char="–"/>
              <a:tabLst>
                <a:tab pos="987425" algn="l"/>
                <a:tab pos="1444625" algn="l"/>
                <a:tab pos="1901825" algn="l"/>
                <a:tab pos="2359025" algn="l"/>
                <a:tab pos="2816225" algn="l"/>
                <a:tab pos="3273425" algn="l"/>
                <a:tab pos="3730625" algn="l"/>
                <a:tab pos="4187825" algn="l"/>
                <a:tab pos="4645025" algn="l"/>
                <a:tab pos="5102225" algn="l"/>
                <a:tab pos="5559425" algn="l"/>
                <a:tab pos="6016625" algn="l"/>
                <a:tab pos="6473825" algn="l"/>
                <a:tab pos="6931025" algn="l"/>
                <a:tab pos="7388225" algn="l"/>
                <a:tab pos="7845425" algn="l"/>
                <a:tab pos="8302625" algn="l"/>
                <a:tab pos="8759825" algn="l"/>
                <a:tab pos="9217025" algn="l"/>
                <a:tab pos="9674225" algn="l"/>
                <a:tab pos="10131425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DejaVu LGC Sans"/>
                <a:cs typeface="Calibri" panose="020F0502020204030204" pitchFamily="34" charset="0"/>
              </a:rPr>
              <a:t>VCST provide LUT updates as well as software development support</a:t>
            </a:r>
          </a:p>
          <a:p>
            <a:pPr marL="461962" marR="0" lvl="2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Pct val="110000"/>
              <a:buFont typeface="Arial" panose="020B0604020202020204" pitchFamily="34" charset="0"/>
              <a:buChar char="•"/>
              <a:tabLst>
                <a:tab pos="987425" algn="l"/>
                <a:tab pos="1444625" algn="l"/>
                <a:tab pos="1901825" algn="l"/>
                <a:tab pos="2359025" algn="l"/>
                <a:tab pos="2816225" algn="l"/>
                <a:tab pos="3273425" algn="l"/>
                <a:tab pos="3730625" algn="l"/>
                <a:tab pos="4187825" algn="l"/>
                <a:tab pos="4645025" algn="l"/>
                <a:tab pos="5102225" algn="l"/>
                <a:tab pos="5559425" algn="l"/>
                <a:tab pos="6016625" algn="l"/>
                <a:tab pos="6473825" algn="l"/>
                <a:tab pos="6931025" algn="l"/>
                <a:tab pos="7388225" algn="l"/>
                <a:tab pos="7845425" algn="l"/>
                <a:tab pos="8302625" algn="l"/>
                <a:tab pos="8759825" algn="l"/>
                <a:tab pos="9217025" algn="l"/>
                <a:tab pos="9674225" algn="l"/>
                <a:tab pos="10131425" algn="l"/>
              </a:tabLst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DejaVu LGC Sans"/>
                <a:cs typeface="Calibri" panose="020F0502020204030204" pitchFamily="34" charset="0"/>
              </a:rPr>
              <a:t>S-NPP L1B C2 is ongoing at Land SIPS – LSIPS Archive Set 5200 using L1B software V3.1 </a:t>
            </a:r>
          </a:p>
          <a:p>
            <a:pPr marL="461962" marR="0" lvl="2" indent="-34290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Pct val="110000"/>
              <a:buFont typeface="Arial" panose="020B0604020202020204" pitchFamily="34" charset="0"/>
              <a:buChar char="•"/>
              <a:tabLst>
                <a:tab pos="987425" algn="l"/>
                <a:tab pos="1444625" algn="l"/>
                <a:tab pos="1901825" algn="l"/>
                <a:tab pos="2359025" algn="l"/>
                <a:tab pos="2816225" algn="l"/>
                <a:tab pos="3273425" algn="l"/>
                <a:tab pos="3730625" algn="l"/>
                <a:tab pos="4187825" algn="l"/>
                <a:tab pos="4645025" algn="l"/>
                <a:tab pos="5102225" algn="l"/>
                <a:tab pos="5559425" algn="l"/>
                <a:tab pos="6016625" algn="l"/>
                <a:tab pos="6473825" algn="l"/>
                <a:tab pos="6931025" algn="l"/>
                <a:tab pos="7388225" algn="l"/>
                <a:tab pos="7845425" algn="l"/>
                <a:tab pos="8302625" algn="l"/>
                <a:tab pos="8759825" algn="l"/>
                <a:tab pos="9217025" algn="l"/>
                <a:tab pos="9674225" algn="l"/>
                <a:tab pos="10131425" algn="l"/>
              </a:tabLst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DejaVu LGC Sans"/>
                <a:cs typeface="Calibri" panose="020F0502020204030204" pitchFamily="34" charset="0"/>
              </a:rPr>
              <a:t>S-NPP L1B C1 is ongoing at Land SIPS for Level-2 downstream process. LSIPS Archive Set 5000 (using SDR Mx software and LUT) and 5110 (using L1B software V2.0).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DejaVu LGC Sans"/>
              <a:cs typeface="Calibri" panose="020F0502020204030204" pitchFamily="34" charset="0"/>
            </a:endParaRPr>
          </a:p>
          <a:p>
            <a:pPr marL="461962" marR="0" lvl="2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110000"/>
              <a:buFont typeface="Arial" panose="020B0604020202020204" pitchFamily="34" charset="0"/>
              <a:buChar char="•"/>
              <a:tabLst>
                <a:tab pos="987425" algn="l"/>
                <a:tab pos="1444625" algn="l"/>
                <a:tab pos="1901825" algn="l"/>
                <a:tab pos="2359025" algn="l"/>
                <a:tab pos="2816225" algn="l"/>
                <a:tab pos="3273425" algn="l"/>
                <a:tab pos="3730625" algn="l"/>
                <a:tab pos="4187825" algn="l"/>
                <a:tab pos="4645025" algn="l"/>
                <a:tab pos="5102225" algn="l"/>
                <a:tab pos="5559425" algn="l"/>
                <a:tab pos="6016625" algn="l"/>
                <a:tab pos="6473825" algn="l"/>
                <a:tab pos="6931025" algn="l"/>
                <a:tab pos="7388225" algn="l"/>
                <a:tab pos="7845425" algn="l"/>
                <a:tab pos="8302625" algn="l"/>
                <a:tab pos="8759825" algn="l"/>
                <a:tab pos="9217025" algn="l"/>
                <a:tab pos="9674225" algn="l"/>
                <a:tab pos="10131425" algn="l"/>
              </a:tabLst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DejaVu LGC Sans"/>
                <a:cs typeface="Calibri" panose="020F0502020204030204" pitchFamily="34" charset="0"/>
              </a:rPr>
              <a:t>NOAA-20 (JPSS-1) C2.1 is ongoing – LSIPS Archive SET 5201 using L1B software V3.1. </a:t>
            </a:r>
          </a:p>
          <a:p>
            <a:pPr marL="461962" lvl="2" indent="-342900">
              <a:spcBef>
                <a:spcPts val="600"/>
              </a:spcBef>
              <a:buSzPct val="110000"/>
              <a:buFont typeface="Arial" panose="020B0604020202020204" pitchFamily="34" charset="0"/>
              <a:buChar char="•"/>
              <a:tabLst>
                <a:tab pos="987425" algn="l"/>
                <a:tab pos="1444625" algn="l"/>
                <a:tab pos="1901825" algn="l"/>
                <a:tab pos="2359025" algn="l"/>
                <a:tab pos="2816225" algn="l"/>
                <a:tab pos="3273425" algn="l"/>
                <a:tab pos="3730625" algn="l"/>
                <a:tab pos="4187825" algn="l"/>
                <a:tab pos="4645025" algn="l"/>
                <a:tab pos="5102225" algn="l"/>
                <a:tab pos="5559425" algn="l"/>
                <a:tab pos="6016625" algn="l"/>
                <a:tab pos="6473825" algn="l"/>
                <a:tab pos="6931025" algn="l"/>
                <a:tab pos="7388225" algn="l"/>
                <a:tab pos="7845425" algn="l"/>
                <a:tab pos="8302625" algn="l"/>
                <a:tab pos="8759825" algn="l"/>
                <a:tab pos="9217025" algn="l"/>
                <a:tab pos="9674225" algn="l"/>
                <a:tab pos="10131425" algn="l"/>
              </a:tabLst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DejaVu LGC Sans"/>
                <a:cs typeface="Calibri" panose="020F0502020204030204" pitchFamily="34" charset="0"/>
              </a:rPr>
              <a:t>NOAA-21 (JPSS-2) L1B is ongoing – LSIPS Archive SET 4014 (not publicly available) using L1B software V3.2 (released in Nov 2022) and VCST LUT. 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  <a:ea typeface="DejaVu LGC Sans"/>
                <a:cs typeface="Calibri" panose="020F0502020204030204" pitchFamily="34" charset="0"/>
              </a:rPr>
              <a:t>O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DejaVu LGC Sans"/>
                <a:cs typeface="Calibri" panose="020F0502020204030204" pitchFamily="34" charset="0"/>
              </a:rPr>
              <a:t>n-orbit L1B LUTs have been delivered to SIPS for ongoing Cal/Val.</a:t>
            </a:r>
          </a:p>
          <a:p>
            <a:pPr marL="461962" lvl="2" indent="-342900">
              <a:spcBef>
                <a:spcPts val="600"/>
              </a:spcBef>
              <a:buSzPct val="110000"/>
              <a:buFont typeface="Arial" panose="020B0604020202020204" pitchFamily="34" charset="0"/>
              <a:buChar char="•"/>
              <a:tabLst>
                <a:tab pos="987425" algn="l"/>
                <a:tab pos="1444625" algn="l"/>
                <a:tab pos="1901825" algn="l"/>
                <a:tab pos="2359025" algn="l"/>
                <a:tab pos="2816225" algn="l"/>
                <a:tab pos="3273425" algn="l"/>
                <a:tab pos="3730625" algn="l"/>
                <a:tab pos="4187825" algn="l"/>
                <a:tab pos="4645025" algn="l"/>
                <a:tab pos="5102225" algn="l"/>
                <a:tab pos="5559425" algn="l"/>
                <a:tab pos="6016625" algn="l"/>
                <a:tab pos="6473825" algn="l"/>
                <a:tab pos="6931025" algn="l"/>
                <a:tab pos="7388225" algn="l"/>
                <a:tab pos="7845425" algn="l"/>
                <a:tab pos="8302625" algn="l"/>
                <a:tab pos="8759825" algn="l"/>
                <a:tab pos="9217025" algn="l"/>
                <a:tab pos="9674225" algn="l"/>
                <a:tab pos="10131425" algn="l"/>
              </a:tabLst>
              <a:defRPr/>
            </a:pP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DejaVu LGC Sans"/>
                <a:cs typeface="Calibri" panose="020F0502020204030204" pitchFamily="34" charset="0"/>
              </a:rPr>
              <a:t>Future Improvements (ongoing work):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DejaVu LGC Sans"/>
              <a:cs typeface="Calibri" panose="020F0502020204030204" pitchFamily="34" charset="0"/>
            </a:endParaRPr>
          </a:p>
          <a:p>
            <a:pPr marL="692150" marR="0" lvl="2" indent="-290513" algn="l" defTabSz="914400" rtl="0" eaLnBrk="0" fontAlgn="base" latinLnBrk="0" hangingPunct="0">
              <a:lnSpc>
                <a:spcPct val="100000"/>
              </a:lnSpc>
              <a:spcAft>
                <a:spcPct val="0"/>
              </a:spcAft>
              <a:buClrTx/>
              <a:buSzPct val="80000"/>
              <a:buFont typeface="Calibri" panose="020F0502020204030204" pitchFamily="34" charset="0"/>
              <a:buChar char="–"/>
              <a:tabLst>
                <a:tab pos="987425" algn="l"/>
                <a:tab pos="1444625" algn="l"/>
                <a:tab pos="1901825" algn="l"/>
                <a:tab pos="2359025" algn="l"/>
                <a:tab pos="2816225" algn="l"/>
                <a:tab pos="3273425" algn="l"/>
                <a:tab pos="3730625" algn="l"/>
                <a:tab pos="4187825" algn="l"/>
                <a:tab pos="4645025" algn="l"/>
                <a:tab pos="5102225" algn="l"/>
                <a:tab pos="5559425" algn="l"/>
                <a:tab pos="6016625" algn="l"/>
                <a:tab pos="6473825" algn="l"/>
                <a:tab pos="6931025" algn="l"/>
                <a:tab pos="7388225" algn="l"/>
                <a:tab pos="7845425" algn="l"/>
                <a:tab pos="8302625" algn="l"/>
                <a:tab pos="8759825" algn="l"/>
                <a:tab pos="9217025" algn="l"/>
                <a:tab pos="9674225" algn="l"/>
                <a:tab pos="10131425" algn="l"/>
              </a:tabLst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DejaVu LGC Sans"/>
                <a:cs typeface="Calibri" panose="020F0502020204030204" pitchFamily="34" charset="0"/>
              </a:rPr>
              <a:t>Roll over algorithm in calibration and quality flag in L1B. </a:t>
            </a:r>
          </a:p>
          <a:p>
            <a:pPr marL="692150" marR="0" lvl="2" indent="-290513" algn="l" defTabSz="914400" rtl="0" eaLnBrk="0" fontAlgn="base" latinLnBrk="0" hangingPunct="0">
              <a:lnSpc>
                <a:spcPct val="100000"/>
              </a:lnSpc>
              <a:spcAft>
                <a:spcPct val="0"/>
              </a:spcAft>
              <a:buClrTx/>
              <a:buSzPct val="80000"/>
              <a:buFont typeface="Calibri" panose="020F0502020204030204" pitchFamily="34" charset="0"/>
              <a:buChar char="–"/>
              <a:tabLst>
                <a:tab pos="987425" algn="l"/>
                <a:tab pos="1444625" algn="l"/>
                <a:tab pos="1901825" algn="l"/>
                <a:tab pos="2359025" algn="l"/>
                <a:tab pos="2816225" algn="l"/>
                <a:tab pos="3273425" algn="l"/>
                <a:tab pos="3730625" algn="l"/>
                <a:tab pos="4187825" algn="l"/>
                <a:tab pos="4645025" algn="l"/>
                <a:tab pos="5102225" algn="l"/>
                <a:tab pos="5559425" algn="l"/>
                <a:tab pos="6016625" algn="l"/>
                <a:tab pos="6473825" algn="l"/>
                <a:tab pos="6931025" algn="l"/>
                <a:tab pos="7388225" algn="l"/>
                <a:tab pos="7845425" algn="l"/>
                <a:tab pos="8302625" algn="l"/>
                <a:tab pos="8759825" algn="l"/>
                <a:tab pos="9217025" algn="l"/>
                <a:tab pos="9674225" algn="l"/>
                <a:tab pos="10131425" algn="l"/>
              </a:tabLst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DejaVu LGC Sans"/>
                <a:cs typeface="Calibri" panose="020F0502020204030204" pitchFamily="34" charset="0"/>
              </a:rPr>
              <a:t>Uncertainty algorithm to be applied in L1B.</a:t>
            </a:r>
          </a:p>
          <a:p>
            <a:pPr marL="692150" lvl="2" indent="-287338">
              <a:buSzPct val="80000"/>
              <a:buFont typeface="Calibri" panose="020F0502020204030204" pitchFamily="34" charset="0"/>
              <a:buChar char="–"/>
              <a:tabLst>
                <a:tab pos="987425" algn="l"/>
                <a:tab pos="1444625" algn="l"/>
                <a:tab pos="1901825" algn="l"/>
                <a:tab pos="2359025" algn="l"/>
                <a:tab pos="2816225" algn="l"/>
                <a:tab pos="3273425" algn="l"/>
                <a:tab pos="3730625" algn="l"/>
                <a:tab pos="4187825" algn="l"/>
                <a:tab pos="4645025" algn="l"/>
                <a:tab pos="5102225" algn="l"/>
                <a:tab pos="5559425" algn="l"/>
                <a:tab pos="6016625" algn="l"/>
                <a:tab pos="6473825" algn="l"/>
                <a:tab pos="6931025" algn="l"/>
                <a:tab pos="7388225" algn="l"/>
                <a:tab pos="7845425" algn="l"/>
                <a:tab pos="8302625" algn="l"/>
                <a:tab pos="8759825" algn="l"/>
                <a:tab pos="9217025" algn="l"/>
                <a:tab pos="9674225" algn="l"/>
                <a:tab pos="10131425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DejaVu LGC Sans"/>
                <a:cs typeface="Calibri" panose="020F0502020204030204" pitchFamily="34" charset="0"/>
              </a:rPr>
              <a:t>M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DejaVu LGC Sans"/>
                <a:cs typeface="Calibri" panose="020F0502020204030204" pitchFamily="34" charset="0"/>
              </a:rPr>
              <a:t>ove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DejaVu LGC Sans"/>
                <a:cs typeface="Calibri" panose="020F0502020204030204" pitchFamily="34" charset="0"/>
              </a:rPr>
              <a:t> the hard-coded dynamic range parameters to a LUT</a:t>
            </a:r>
          </a:p>
          <a:p>
            <a:pPr marL="692150" lvl="2" indent="-287338">
              <a:buSzPct val="80000"/>
              <a:buFont typeface="Calibri" panose="020F0502020204030204" pitchFamily="34" charset="0"/>
              <a:buChar char="–"/>
              <a:tabLst>
                <a:tab pos="987425" algn="l"/>
                <a:tab pos="1444625" algn="l"/>
                <a:tab pos="1901825" algn="l"/>
                <a:tab pos="2359025" algn="l"/>
                <a:tab pos="2816225" algn="l"/>
                <a:tab pos="3273425" algn="l"/>
                <a:tab pos="3730625" algn="l"/>
                <a:tab pos="4187825" algn="l"/>
                <a:tab pos="4645025" algn="l"/>
                <a:tab pos="5102225" algn="l"/>
                <a:tab pos="5559425" algn="l"/>
                <a:tab pos="6016625" algn="l"/>
                <a:tab pos="6473825" algn="l"/>
                <a:tab pos="6931025" algn="l"/>
                <a:tab pos="7388225" algn="l"/>
                <a:tab pos="7845425" algn="l"/>
                <a:tab pos="8302625" algn="l"/>
                <a:tab pos="8759825" algn="l"/>
                <a:tab pos="9217025" algn="l"/>
                <a:tab pos="9674225" algn="l"/>
                <a:tab pos="10131425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DejaVu LGC Sans"/>
                <a:cs typeface="Calibri" panose="020F0502020204030204" pitchFamily="34" charset="0"/>
              </a:rPr>
              <a:t>Change the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  <a:ea typeface="DejaVu LGC Sans"/>
                <a:cs typeface="Calibri" panose="020F0502020204030204" pitchFamily="34" charset="0"/>
              </a:rPr>
              <a:t>DeltaC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DejaVu LGC Sans"/>
                <a:cs typeface="Calibri" panose="020F0502020204030204" pitchFamily="34" charset="0"/>
              </a:rPr>
              <a:t> LUT from static to dynamic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DejaVu LGC Sans"/>
                <a:cs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30477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759520" y="254910"/>
            <a:ext cx="8825367" cy="661164"/>
          </a:xfrm>
          <a:prstGeom prst="rect">
            <a:avLst/>
          </a:prstGeom>
          <a:noFill/>
        </p:spPr>
        <p:txBody>
          <a:bodyPr/>
          <a:lstStyle/>
          <a:p>
            <a:pPr marR="0" lvl="0" algn="ctr" defTabSz="914400" rtl="0" eaLnBrk="1" fontAlgn="auto" latinLnBrk="0" hangingPunct="1">
              <a:spcAft>
                <a:spcPts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4848B9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VIIRS S-NPP L1B Products (SIPS Support)</a:t>
            </a:r>
          </a:p>
        </p:txBody>
      </p:sp>
      <p:sp>
        <p:nvSpPr>
          <p:cNvPr id="7" name="Rectangle 22"/>
          <p:cNvSpPr>
            <a:spLocks noChangeArrowheads="1"/>
          </p:cNvSpPr>
          <p:nvPr/>
        </p:nvSpPr>
        <p:spPr bwMode="auto">
          <a:xfrm>
            <a:off x="1596230" y="1141605"/>
            <a:ext cx="8825367" cy="5254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/>
          <a:lstStyle/>
          <a:p>
            <a:pPr marL="342900" marR="0" lvl="0" indent="-342900" algn="l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NASA SIPS L1B Products for S-NPP (6-min granule in NetCDF format)</a:t>
            </a:r>
          </a:p>
          <a:p>
            <a:pPr marL="625475" marR="0" lvl="1" indent="-285750" algn="l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Tx/>
              <a:buChar char="–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Calibrated data files are reduced from 22,000 SDRs to 720 L1Bs daily.</a:t>
            </a:r>
          </a:p>
          <a:p>
            <a:pPr marL="625475" marR="0" lvl="1" indent="-285750" algn="l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Tx/>
              <a:buChar char="–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First L1B software V1.1.0 was released in Jan 2016.</a:t>
            </a:r>
          </a:p>
          <a:p>
            <a:pPr marL="625475" marR="0" lvl="1" indent="-285750" algn="l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Tx/>
              <a:buChar char="–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Software V2.0.0 was released in Oct 2016.</a:t>
            </a:r>
          </a:p>
          <a:p>
            <a:pPr marL="625475" marR="0" lvl="1" indent="-285750" algn="l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Tx/>
              <a:buChar char="–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Software V3.0.0 was released in August 2018 for both S-NPP and NOAA-20 (JPSS-1).</a:t>
            </a:r>
          </a:p>
          <a:p>
            <a:pPr marL="625475" marR="0" lvl="1" indent="-285750" algn="l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Tx/>
              <a:buChar char="–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Software V3.1.0 was released in October 2020.  </a:t>
            </a:r>
          </a:p>
          <a:p>
            <a:pPr marL="625475" marR="0" lvl="1" indent="-285750" algn="l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Tx/>
              <a:buChar char="–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C6EB2220-4AC1-4306-8C84-163BB358D022}"/>
              </a:ext>
            </a:extLst>
          </p:cNvPr>
          <p:cNvSpPr txBox="1">
            <a:spLocks/>
          </p:cNvSpPr>
          <p:nvPr/>
        </p:nvSpPr>
        <p:spPr>
          <a:xfrm>
            <a:off x="9630792" y="6346825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Page </a:t>
            </a:r>
            <a:fld id="{9C1F4F7E-645B-4955-8850-5CA3022054E0}" type="slidenum"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BC10434-1E62-DA4C-6855-5B16A9BA63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4222" y="3507405"/>
            <a:ext cx="9012555" cy="2913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12181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803064" y="252502"/>
            <a:ext cx="8825367" cy="650730"/>
          </a:xfrm>
          <a:prstGeom prst="rect">
            <a:avLst/>
          </a:prstGeom>
          <a:noFill/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VIIRS SDR Products (S-NPP only)  (SIPS Support)</a:t>
            </a:r>
          </a:p>
        </p:txBody>
      </p:sp>
      <p:sp>
        <p:nvSpPr>
          <p:cNvPr id="8" name="Rectangle 22"/>
          <p:cNvSpPr>
            <a:spLocks noChangeArrowheads="1"/>
          </p:cNvSpPr>
          <p:nvPr/>
        </p:nvSpPr>
        <p:spPr bwMode="auto">
          <a:xfrm>
            <a:off x="1596230" y="1141602"/>
            <a:ext cx="8825367" cy="526907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/>
          <a:lstStyle/>
          <a:p>
            <a:pPr marL="342900" marR="0" lvl="0" indent="-342900" algn="l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Land SIPS SDR process using modified IDPS Code with VCST LUTs (C1.0 and C1.1)</a:t>
            </a:r>
          </a:p>
          <a:p>
            <a:pPr marL="625475" marR="0" lvl="1" indent="-285750" algn="l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Tx/>
              <a:buChar char="–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Modified IDPS SDR/EDR codes Mx based version with LUTs input from VCST.</a:t>
            </a:r>
          </a:p>
          <a:p>
            <a:pPr marL="625475" marR="0" lvl="1" indent="-285750" algn="l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Tx/>
              <a:buChar char="–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Total of 102 sets of LUTs for RSB and DNB have been delivered to Land SIPS for data reprocessing and SDR/EDR assessments in Collections 1.0 and 1.1. 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DD70540-45D7-4776-9D30-5AA91038601F}"/>
              </a:ext>
            </a:extLst>
          </p:cNvPr>
          <p:cNvSpPr txBox="1">
            <a:spLocks/>
          </p:cNvSpPr>
          <p:nvPr/>
        </p:nvSpPr>
        <p:spPr>
          <a:xfrm>
            <a:off x="9657425" y="6349233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Page </a:t>
            </a:r>
            <a:fld id="{9C1F4F7E-645B-4955-8850-5CA3022054E0}" type="slidenum"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58B207-8280-A5AE-3A73-D6457D046F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1143" y="3239293"/>
            <a:ext cx="9012555" cy="2117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3631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781292" y="233138"/>
            <a:ext cx="8825367" cy="697721"/>
          </a:xfrm>
          <a:prstGeom prst="rect">
            <a:avLst/>
          </a:prstGeom>
          <a:noFill/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4848B9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VIIRS N20 (JPSS1) L1B Products (SIPS Support)</a:t>
            </a:r>
          </a:p>
        </p:txBody>
      </p:sp>
      <p:sp>
        <p:nvSpPr>
          <p:cNvPr id="7" name="Rectangle 22"/>
          <p:cNvSpPr>
            <a:spLocks noChangeArrowheads="1"/>
          </p:cNvSpPr>
          <p:nvPr/>
        </p:nvSpPr>
        <p:spPr bwMode="auto">
          <a:xfrm>
            <a:off x="1596230" y="1141610"/>
            <a:ext cx="8825367" cy="52690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/>
          <a:lstStyle/>
          <a:p>
            <a:pPr marL="342900" marR="0" lvl="0" indent="-342900" algn="l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NASA SIPS L1B Products for NOAA-20 (JPSS-1) </a:t>
            </a:r>
          </a:p>
          <a:p>
            <a:pPr marL="625475" marR="0" lvl="1" indent="-285750" algn="l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Tx/>
              <a:buChar char="–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L1B software V3.0.0 was released in August 2018 with full S-NPP and JPSS-1 support.</a:t>
            </a:r>
          </a:p>
          <a:p>
            <a:pPr marL="625475" marR="0" lvl="1" indent="-285750" algn="l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Tx/>
              <a:buChar char="–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V3.0.0 LUTs updates are being released by VCST with 2 months forward prediction.</a:t>
            </a:r>
          </a:p>
          <a:p>
            <a:pPr marL="625475" marR="0" lvl="1" indent="-285750" algn="l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Tx/>
              <a:buChar char="–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Land SIPS started JPSS-1 mission reprocessing Collection 2 using V3.0.0 software in June 2019 and completed in September 2019.</a:t>
            </a:r>
          </a:p>
          <a:p>
            <a:pPr marL="625475" marR="0" lvl="1" indent="-285750" algn="l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Tx/>
              <a:buChar char="–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L1B software V3.1.0 was released in October 2020 for Collection 2.1 reprocessing; forward process ongoing. </a:t>
            </a:r>
          </a:p>
          <a:p>
            <a:pPr marL="625475" marR="0" lvl="1" indent="-285750" algn="l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Tx/>
              <a:buChar char="–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39725" marR="0" lvl="1" indent="0" algn="l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D96B110-FD60-4A2E-A572-B20B910B0AAE}"/>
              </a:ext>
            </a:extLst>
          </p:cNvPr>
          <p:cNvSpPr txBox="1">
            <a:spLocks/>
          </p:cNvSpPr>
          <p:nvPr/>
        </p:nvSpPr>
        <p:spPr>
          <a:xfrm>
            <a:off x="9542016" y="6358839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Page </a:t>
            </a:r>
            <a:fld id="{9C1F4F7E-645B-4955-8850-5CA3022054E0}" type="slidenum"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FEBE4A5-856B-10CC-0AA2-A1450B588D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8192" y="3733806"/>
            <a:ext cx="9012555" cy="2225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978714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Microsoft Office 98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21CCD161D92E408794C02C047222D7" ma:contentTypeVersion="8" ma:contentTypeDescription="Create a new document." ma:contentTypeScope="" ma:versionID="292cfd848d0719194eb2d76b3de81e28">
  <xsd:schema xmlns:xsd="http://www.w3.org/2001/XMLSchema" xmlns:xs="http://www.w3.org/2001/XMLSchema" xmlns:p="http://schemas.microsoft.com/office/2006/metadata/properties" xmlns:ns2="9d074938-4bfd-4c00-9e1e-526e2117cf34" targetNamespace="http://schemas.microsoft.com/office/2006/metadata/properties" ma:root="true" ma:fieldsID="3f44513c8fe3adef7eb6f35e29570e65" ns2:_="">
    <xsd:import namespace="9d074938-4bfd-4c00-9e1e-526e2117cf3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074938-4bfd-4c00-9e1e-526e2117cf3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0A34348-C4EA-4950-AF61-02A2D8B763B1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9d074938-4bfd-4c00-9e1e-526e2117cf34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4A1212C-B539-4200-A4FC-FDCB21330AA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81E50B0-B871-4000-BD83-50D3B4CA80DB}">
  <ds:schemaRefs>
    <ds:schemaRef ds:uri="9d074938-4bfd-4c00-9e1e-526e2117cf3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3100</TotalTime>
  <Words>1178</Words>
  <Application>Microsoft Office PowerPoint</Application>
  <PresentationFormat>Widescreen</PresentationFormat>
  <Paragraphs>225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22" baseType="lpstr">
      <vt:lpstr>Arial</vt:lpstr>
      <vt:lpstr>Arial Narrow</vt:lpstr>
      <vt:lpstr>Arial,Sans-Serif</vt:lpstr>
      <vt:lpstr>Calibri</vt:lpstr>
      <vt:lpstr>Calibri Light</vt:lpstr>
      <vt:lpstr>Courier New,monospace</vt:lpstr>
      <vt:lpstr>Helvetica</vt:lpstr>
      <vt:lpstr>Times New Roman</vt:lpstr>
      <vt:lpstr>1_Office Theme</vt:lpstr>
      <vt:lpstr>Microsoft Office 98</vt:lpstr>
      <vt:lpstr>Office Theme</vt:lpstr>
      <vt:lpstr>PowerPoint Presentation</vt:lpstr>
      <vt:lpstr>MODIS L1B Data Product Status</vt:lpstr>
      <vt:lpstr>MODIS L1B Production Timeline (C6 &amp; C6.1)</vt:lpstr>
      <vt:lpstr>C6 and C6.1 L1B LUT Updates</vt:lpstr>
      <vt:lpstr>Collection 7 L1B Major Changes</vt:lpstr>
      <vt:lpstr>VIIRS L1B Data Product Status</vt:lpstr>
      <vt:lpstr>PowerPoint Presentation</vt:lpstr>
      <vt:lpstr>PowerPoint Presentation</vt:lpstr>
      <vt:lpstr>PowerPoint Presentation</vt:lpstr>
      <vt:lpstr>PowerPoint Presentation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Brian Wenny</dc:creator>
  <cp:lastModifiedBy>Xu Geng</cp:lastModifiedBy>
  <cp:revision>119</cp:revision>
  <dcterms:created xsi:type="dcterms:W3CDTF">2013-04-04T13:53:37Z</dcterms:created>
  <dcterms:modified xsi:type="dcterms:W3CDTF">2023-04-26T20:29:25Z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0x0101005F21CCD161D92E408794C02C047222D7</vt:lpwstr>
  </property>
</Properties>
</file>