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39_A35E89D3.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9"/>
  </p:notesMasterIdLst>
  <p:handoutMasterIdLst>
    <p:handoutMasterId r:id="rId40"/>
  </p:handoutMasterIdLst>
  <p:sldIdLst>
    <p:sldId id="309" r:id="rId5"/>
    <p:sldId id="284" r:id="rId6"/>
    <p:sldId id="287" r:id="rId7"/>
    <p:sldId id="335" r:id="rId8"/>
    <p:sldId id="288" r:id="rId9"/>
    <p:sldId id="289" r:id="rId10"/>
    <p:sldId id="290" r:id="rId11"/>
    <p:sldId id="291" r:id="rId12"/>
    <p:sldId id="292" r:id="rId13"/>
    <p:sldId id="293" r:id="rId14"/>
    <p:sldId id="310" r:id="rId15"/>
    <p:sldId id="312" r:id="rId16"/>
    <p:sldId id="321" r:id="rId17"/>
    <p:sldId id="322" r:id="rId18"/>
    <p:sldId id="320" r:id="rId19"/>
    <p:sldId id="331" r:id="rId20"/>
    <p:sldId id="332" r:id="rId21"/>
    <p:sldId id="318" r:id="rId22"/>
    <p:sldId id="316" r:id="rId23"/>
    <p:sldId id="317" r:id="rId24"/>
    <p:sldId id="319" r:id="rId25"/>
    <p:sldId id="313" r:id="rId26"/>
    <p:sldId id="314" r:id="rId27"/>
    <p:sldId id="315" r:id="rId28"/>
    <p:sldId id="326" r:id="rId29"/>
    <p:sldId id="301" r:id="rId30"/>
    <p:sldId id="302" r:id="rId31"/>
    <p:sldId id="285" r:id="rId32"/>
    <p:sldId id="336" r:id="rId33"/>
    <p:sldId id="304" r:id="rId34"/>
    <p:sldId id="305" r:id="rId35"/>
    <p:sldId id="306" r:id="rId36"/>
    <p:sldId id="307" r:id="rId37"/>
    <p:sldId id="308" r:id="rId38"/>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489A67-0183-47EB-133C-767FA021FFD6}" name="Emily Aldoretta" initials="EA" userId="S::emily.aldoretta@ssaihq.com::d74c4251-e654-403f-ad43-b8088f3961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Aldoretta" initials="EA" lastIdx="8" clrIdx="0">
    <p:extLst>
      <p:ext uri="{19B8F6BF-5375-455C-9EA6-DF929625EA0E}">
        <p15:presenceInfo xmlns:p15="http://schemas.microsoft.com/office/powerpoint/2012/main" userId="S::emily.aldoretta@ssaihq.com::d74c4251-e654-403f-ad43-b8088f3961cc" providerId="AD"/>
      </p:ext>
    </p:extLst>
  </p:cmAuthor>
  <p:cmAuthor id="2" name="Sarah Henderson" initials="SH" lastIdx="1" clrIdx="1">
    <p:extLst>
      <p:ext uri="{19B8F6BF-5375-455C-9EA6-DF929625EA0E}">
        <p15:presenceInfo xmlns:p15="http://schemas.microsoft.com/office/powerpoint/2012/main" userId="S::sarah.henderson@ssaihq.com::4f1a1f10-c67a-4a29-9c60-bdefb8bc0b63" providerId="AD"/>
      </p:ext>
    </p:extLst>
  </p:cmAuthor>
  <p:cmAuthor id="3" name="Daniel Link" initials="DL" lastIdx="1" clrIdx="2">
    <p:extLst>
      <p:ext uri="{19B8F6BF-5375-455C-9EA6-DF929625EA0E}">
        <p15:presenceInfo xmlns:p15="http://schemas.microsoft.com/office/powerpoint/2012/main" userId="S::daniel.link@ssaihq.com::83621134-11e2-49c4-86ef-50ac822ae0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40F0F"/>
    <a:srgbClr val="4848B9"/>
    <a:srgbClr val="CDD4E5"/>
    <a:srgbClr val="E1E5EF"/>
    <a:srgbClr val="D4DAE8"/>
    <a:srgbClr val="C6CEE0"/>
    <a:srgbClr val="EAEEF6"/>
    <a:srgbClr val="F4F6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commentAuthors" Target="commentAuthors.xml"/></Relationships>
</file>

<file path=ppt/comments/modernComment_139_A35E89D3.xml><?xml version="1.0" encoding="utf-8"?>
<p188:cmLst xmlns:a="http://schemas.openxmlformats.org/drawingml/2006/main" xmlns:r="http://schemas.openxmlformats.org/officeDocument/2006/relationships" xmlns:p188="http://schemas.microsoft.com/office/powerpoint/2018/8/main">
  <p188:cm id="{C9FC1FE0-AC7E-413A-817D-00061EEB5E16}" authorId="{B0489A67-0183-47EB-133C-767FA021FFD6}" status="resolved" created="2023-04-18T15:04:18.489" complete="100000">
    <ac:deMkLst xmlns:ac="http://schemas.microsoft.com/office/drawing/2013/main/command">
      <pc:docMk xmlns:pc="http://schemas.microsoft.com/office/powerpoint/2013/main/command"/>
      <pc:sldMk xmlns:pc="http://schemas.microsoft.com/office/powerpoint/2013/main/command" cId="2740881875" sldId="313"/>
      <ac:spMk id="3" creationId="{AED9E226-F60F-822C-D11F-60286CB1A4F3}"/>
    </ac:deMkLst>
    <p188:txBody>
      <a:bodyPr/>
      <a:lstStyle/>
      <a:p>
        <a:r>
          <a:rPr lang="en-US"/>
          <a:t>I can't edit the text for some reason, but "form" in second bullet needs to be "from"</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661B1881-F6A3-4FA6-B2A3-E4E7F215680B}" type="datetimeFigureOut">
              <a:rPr lang="en-US" smtClean="0"/>
              <a:pPr/>
              <a:t>4/27/2023</a:t>
            </a:fld>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382F9EF9-3356-4C5F-AABC-2D2E73DCB366}" type="slidenum">
              <a:rPr lang="en-US" smtClean="0"/>
              <a:pPr/>
              <a:t>‹#›</a:t>
            </a:fld>
            <a:endParaRPr lang="en-US"/>
          </a:p>
        </p:txBody>
      </p:sp>
    </p:spTree>
    <p:extLst>
      <p:ext uri="{BB962C8B-B14F-4D97-AF65-F5344CB8AC3E}">
        <p14:creationId xmlns:p14="http://schemas.microsoft.com/office/powerpoint/2010/main" val="3724776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8090786E-ECBB-46CA-A850-F3020FB3A206}" type="datetimeFigureOut">
              <a:rPr lang="en-US" smtClean="0"/>
              <a:pPr/>
              <a:t>4/27/2023</a:t>
            </a:fld>
            <a:endParaRPr lang="en-US"/>
          </a:p>
        </p:txBody>
      </p:sp>
      <p:sp>
        <p:nvSpPr>
          <p:cNvPr id="4" name="Slide Image Placeholder 3"/>
          <p:cNvSpPr>
            <a:spLocks noGrp="1" noRot="1" noChangeAspect="1"/>
          </p:cNvSpPr>
          <p:nvPr>
            <p:ph type="sldImg" idx="2"/>
          </p:nvPr>
        </p:nvSpPr>
        <p:spPr>
          <a:xfrm>
            <a:off x="398463" y="693738"/>
            <a:ext cx="6157912"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5F557D60-6EAF-4B33-B250-3815C43E9B1E}" type="slidenum">
              <a:rPr lang="en-US" smtClean="0"/>
              <a:pPr/>
              <a:t>‹#›</a:t>
            </a:fld>
            <a:endParaRPr lang="en-US"/>
          </a:p>
        </p:txBody>
      </p:sp>
    </p:spTree>
    <p:extLst>
      <p:ext uri="{BB962C8B-B14F-4D97-AF65-F5344CB8AC3E}">
        <p14:creationId xmlns:p14="http://schemas.microsoft.com/office/powerpoint/2010/main" val="2125162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CustomShape 1"/>
          <p:cNvSpPr/>
          <p:nvPr/>
        </p:nvSpPr>
        <p:spPr>
          <a:xfrm>
            <a:off x="3939480" y="8777160"/>
            <a:ext cx="3012480" cy="460440"/>
          </a:xfrm>
          <a:prstGeom prst="rect">
            <a:avLst/>
          </a:prstGeom>
          <a:noFill/>
          <a:ln>
            <a:noFill/>
          </a:ln>
        </p:spPr>
        <p:style>
          <a:lnRef idx="0">
            <a:scrgbClr r="0" g="0" b="0"/>
          </a:lnRef>
          <a:fillRef idx="0">
            <a:scrgbClr r="0" g="0" b="0"/>
          </a:fillRef>
          <a:effectRef idx="0">
            <a:scrgbClr r="0" g="0" b="0"/>
          </a:effectRef>
          <a:fontRef idx="minor"/>
        </p:style>
        <p:txBody>
          <a:bodyPr lIns="92520" tIns="46440" rIns="92520" bIns="46440" anchor="b"/>
          <a:lstStyle/>
          <a:p>
            <a:pPr algn="r">
              <a:lnSpc>
                <a:spcPct val="100000"/>
              </a:lnSpc>
            </a:pPr>
            <a:fld id="{ACFCC07D-6364-4E6D-BE08-A0F54F44CB90}" type="slidenum">
              <a:rPr lang="en-US" sz="1200" b="0" strike="noStrike" spc="-1">
                <a:solidFill>
                  <a:srgbClr val="000000"/>
                </a:solidFill>
                <a:uFill>
                  <a:solidFill>
                    <a:srgbClr val="FFFFFF"/>
                  </a:solidFill>
                </a:uFill>
                <a:latin typeface="Times New Roman"/>
                <a:ea typeface="+mn-ea"/>
              </a:rPr>
              <a:t>1</a:t>
            </a:fld>
            <a:endParaRPr lang="en-US" sz="1200" b="0" strike="noStrike" spc="-1">
              <a:solidFill>
                <a:srgbClr val="000000"/>
              </a:solidFill>
              <a:uFill>
                <a:solidFill>
                  <a:srgbClr val="FFFFFF"/>
                </a:solidFill>
              </a:uFill>
              <a:latin typeface="Arial"/>
            </a:endParaRPr>
          </a:p>
        </p:txBody>
      </p:sp>
      <p:sp>
        <p:nvSpPr>
          <p:cNvPr id="349" name="CustomShape 2"/>
          <p:cNvSpPr/>
          <p:nvPr/>
        </p:nvSpPr>
        <p:spPr>
          <a:xfrm>
            <a:off x="1227600" y="702360"/>
            <a:ext cx="4498200" cy="3463920"/>
          </a:xfrm>
          <a:prstGeom prst="rect">
            <a:avLst/>
          </a:prstGeom>
          <a:solidFill>
            <a:srgbClr val="FFFFFF"/>
          </a:solidFill>
          <a:ln w="9360">
            <a:solidFill>
              <a:srgbClr val="000000"/>
            </a:solidFill>
            <a:miter/>
          </a:ln>
        </p:spPr>
        <p:style>
          <a:lnRef idx="0">
            <a:scrgbClr r="0" g="0" b="0"/>
          </a:lnRef>
          <a:fillRef idx="0">
            <a:scrgbClr r="0" g="0" b="0"/>
          </a:fillRef>
          <a:effectRef idx="0">
            <a:scrgbClr r="0" g="0" b="0"/>
          </a:effectRef>
          <a:fontRef idx="minor"/>
        </p:style>
      </p:sp>
      <p:sp>
        <p:nvSpPr>
          <p:cNvPr id="350" name="PlaceHolder 3"/>
          <p:cNvSpPr>
            <a:spLocks noGrp="1"/>
          </p:cNvSpPr>
          <p:nvPr>
            <p:ph type="body"/>
          </p:nvPr>
        </p:nvSpPr>
        <p:spPr>
          <a:xfrm>
            <a:off x="695880" y="4388400"/>
            <a:ext cx="5552280" cy="4145400"/>
          </a:xfrm>
          <a:prstGeom prst="rect">
            <a:avLst/>
          </a:prstGeom>
        </p:spPr>
        <p:txBody>
          <a:bodyPr lIns="92520" tIns="46440" rIns="92520" bIns="46440" anchor="ct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926391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F557D60-6EAF-4B33-B250-3815C43E9B1E}" type="slidenum">
              <a:rPr lang="en-US" smtClean="0"/>
              <a:pPr/>
              <a:t>33</a:t>
            </a:fld>
            <a:endParaRPr lang="en-US"/>
          </a:p>
        </p:txBody>
      </p:sp>
    </p:spTree>
    <p:extLst>
      <p:ext uri="{BB962C8B-B14F-4D97-AF65-F5344CB8AC3E}">
        <p14:creationId xmlns:p14="http://schemas.microsoft.com/office/powerpoint/2010/main" val="135477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F557D60-6EAF-4B33-B250-3815C43E9B1E}" type="slidenum">
              <a:rPr lang="en-US" smtClean="0"/>
              <a:pPr/>
              <a:t>34</a:t>
            </a:fld>
            <a:endParaRPr lang="en-US"/>
          </a:p>
        </p:txBody>
      </p:sp>
    </p:spTree>
    <p:extLst>
      <p:ext uri="{BB962C8B-B14F-4D97-AF65-F5344CB8AC3E}">
        <p14:creationId xmlns:p14="http://schemas.microsoft.com/office/powerpoint/2010/main" val="335240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880DD-A199-4036-B789-9D2C4580B1D9}" type="slidenum">
              <a:rPr lang="en-US" smtClean="0"/>
              <a:t>2</a:t>
            </a:fld>
            <a:endParaRPr lang="en-US"/>
          </a:p>
        </p:txBody>
      </p:sp>
    </p:spTree>
    <p:extLst>
      <p:ext uri="{BB962C8B-B14F-4D97-AF65-F5344CB8AC3E}">
        <p14:creationId xmlns:p14="http://schemas.microsoft.com/office/powerpoint/2010/main" val="2873343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57D60-6EAF-4B33-B250-3815C43E9B1E}" type="slidenum">
              <a:rPr lang="en-US" smtClean="0"/>
              <a:pPr/>
              <a:t>3</a:t>
            </a:fld>
            <a:endParaRPr lang="en-US"/>
          </a:p>
        </p:txBody>
      </p:sp>
    </p:spTree>
    <p:extLst>
      <p:ext uri="{BB962C8B-B14F-4D97-AF65-F5344CB8AC3E}">
        <p14:creationId xmlns:p14="http://schemas.microsoft.com/office/powerpoint/2010/main" val="3838786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F557D60-6EAF-4B33-B250-3815C43E9B1E}" type="slidenum">
              <a:rPr lang="en-US" smtClean="0"/>
              <a:pPr/>
              <a:t>9</a:t>
            </a:fld>
            <a:endParaRPr lang="en-US"/>
          </a:p>
        </p:txBody>
      </p:sp>
    </p:spTree>
    <p:extLst>
      <p:ext uri="{BB962C8B-B14F-4D97-AF65-F5344CB8AC3E}">
        <p14:creationId xmlns:p14="http://schemas.microsoft.com/office/powerpoint/2010/main" val="313282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F557D60-6EAF-4B33-B250-3815C43E9B1E}" type="slidenum">
              <a:rPr lang="en-US" smtClean="0"/>
              <a:pPr/>
              <a:t>10</a:t>
            </a:fld>
            <a:endParaRPr lang="en-US"/>
          </a:p>
        </p:txBody>
      </p:sp>
    </p:spTree>
    <p:extLst>
      <p:ext uri="{BB962C8B-B14F-4D97-AF65-F5344CB8AC3E}">
        <p14:creationId xmlns:p14="http://schemas.microsoft.com/office/powerpoint/2010/main" val="3600568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8880DD-A199-4036-B789-9D2C4580B1D9}" type="slidenum">
              <a:rPr lang="en-US" smtClean="0"/>
              <a:t>28</a:t>
            </a:fld>
            <a:endParaRPr lang="en-US"/>
          </a:p>
        </p:txBody>
      </p:sp>
    </p:spTree>
    <p:extLst>
      <p:ext uri="{BB962C8B-B14F-4D97-AF65-F5344CB8AC3E}">
        <p14:creationId xmlns:p14="http://schemas.microsoft.com/office/powerpoint/2010/main" val="281404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r>
              <a:rPr lang="en-US"/>
              <a:t>Summary of the MODIS on-orbit calibration activities</a:t>
            </a:r>
          </a:p>
          <a:p>
            <a:r>
              <a:rPr lang="en-US"/>
              <a:t>MODIS</a:t>
            </a:r>
            <a:r>
              <a:rPr lang="en-US" baseline="0"/>
              <a:t> scan-mirror is constantly rotating at 20.3 rpm to provide complete global coverage in less than 2 days</a:t>
            </a:r>
          </a:p>
          <a:p>
            <a:r>
              <a:rPr lang="en-US" baseline="0"/>
              <a:t>As the scan mirror rotates it is also able to sample the on-board calibrators</a:t>
            </a:r>
          </a:p>
          <a:p>
            <a:r>
              <a:rPr lang="en-US" baseline="0"/>
              <a:t>The primary calibrators for Reflective Solar Bands are the Solar diffuser and SD Stability Monitor</a:t>
            </a:r>
          </a:p>
          <a:p>
            <a:r>
              <a:rPr lang="en-US" baseline="0"/>
              <a:t>And space view port where the MODIS detectors can image the moon after a spacecraft roll maneuver</a:t>
            </a:r>
          </a:p>
          <a:p>
            <a:endParaRPr lang="en-US" baseline="0"/>
          </a:p>
          <a:p>
            <a:endParaRPr lang="en-US"/>
          </a:p>
        </p:txBody>
      </p:sp>
      <p:sp>
        <p:nvSpPr>
          <p:cNvPr id="4" name="Slide Number Placeholder 3"/>
          <p:cNvSpPr>
            <a:spLocks noGrp="1"/>
          </p:cNvSpPr>
          <p:nvPr>
            <p:ph type="sldNum" sz="quarter" idx="10"/>
          </p:nvPr>
        </p:nvSpPr>
        <p:spPr/>
        <p:txBody>
          <a:bodyPr/>
          <a:lstStyle/>
          <a:p>
            <a:fld id="{4B8880DD-A199-4036-B789-9D2C4580B1D9}" type="slidenum">
              <a:rPr lang="en-US" smtClean="0"/>
              <a:t>29</a:t>
            </a:fld>
            <a:endParaRPr lang="en-US"/>
          </a:p>
        </p:txBody>
      </p:sp>
    </p:spTree>
    <p:extLst>
      <p:ext uri="{BB962C8B-B14F-4D97-AF65-F5344CB8AC3E}">
        <p14:creationId xmlns:p14="http://schemas.microsoft.com/office/powerpoint/2010/main" val="2351271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F557D60-6EAF-4B33-B250-3815C43E9B1E}" type="slidenum">
              <a:rPr lang="en-US" smtClean="0"/>
              <a:pPr/>
              <a:t>31</a:t>
            </a:fld>
            <a:endParaRPr lang="en-US"/>
          </a:p>
        </p:txBody>
      </p:sp>
    </p:spTree>
    <p:extLst>
      <p:ext uri="{BB962C8B-B14F-4D97-AF65-F5344CB8AC3E}">
        <p14:creationId xmlns:p14="http://schemas.microsoft.com/office/powerpoint/2010/main" val="4158994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7912" cy="3463925"/>
          </a:xfrm>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5F557D60-6EAF-4B33-B250-3815C43E9B1E}" type="slidenum">
              <a:rPr lang="en-US" smtClean="0"/>
              <a:pPr/>
              <a:t>32</a:t>
            </a:fld>
            <a:endParaRPr lang="en-US"/>
          </a:p>
        </p:txBody>
      </p:sp>
    </p:spTree>
    <p:extLst>
      <p:ext uri="{BB962C8B-B14F-4D97-AF65-F5344CB8AC3E}">
        <p14:creationId xmlns:p14="http://schemas.microsoft.com/office/powerpoint/2010/main" val="2478766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810000" y="6356355"/>
            <a:ext cx="4572000" cy="365125"/>
          </a:xfrm>
        </p:spPr>
        <p:txBody>
          <a:bodyPr/>
          <a:lstStyle>
            <a:lvl1pPr>
              <a:defRPr>
                <a:solidFill>
                  <a:srgbClr val="0000CC"/>
                </a:solidFill>
              </a:defRPr>
            </a:lvl1pPr>
          </a:lstStyle>
          <a:p>
            <a:r>
              <a:rPr lang="en-US"/>
              <a:t>MODIS/VIIRS Calibration Workshop – October 2018</a:t>
            </a:r>
          </a:p>
        </p:txBody>
      </p:sp>
      <p:sp>
        <p:nvSpPr>
          <p:cNvPr id="6" name="Slide Number Placeholder 5"/>
          <p:cNvSpPr>
            <a:spLocks noGrp="1"/>
          </p:cNvSpPr>
          <p:nvPr>
            <p:ph type="sldNum" sz="quarter" idx="12"/>
          </p:nvPr>
        </p:nvSpPr>
        <p:spPr/>
        <p:txBody>
          <a:bodyPr/>
          <a:lstStyle/>
          <a:p>
            <a:r>
              <a:rPr lang="en-US"/>
              <a:t>Page </a:t>
            </a:r>
            <a:fld id="{9C1F4F7E-645B-4955-8850-5CA3022054E0}" type="slidenum">
              <a:rPr lang="en-US" smtClean="0"/>
              <a:pPr/>
              <a:t>‹#›</a:t>
            </a:fld>
            <a:endParaRPr lang="en-US"/>
          </a:p>
        </p:txBody>
      </p:sp>
      <p:pic>
        <p:nvPicPr>
          <p:cNvPr id="11" name="Picture 10">
            <a:extLst>
              <a:ext uri="{FF2B5EF4-FFF2-40B4-BE49-F238E27FC236}">
                <a16:creationId xmlns:a16="http://schemas.microsoft.com/office/drawing/2014/main" id="{BBC10D15-DF31-4407-B105-C76F6745B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606" y="5327898"/>
            <a:ext cx="1357564" cy="1028457"/>
          </a:xfrm>
          <a:prstGeom prst="rect">
            <a:avLst/>
          </a:prstGeom>
        </p:spPr>
      </p:pic>
      <p:pic>
        <p:nvPicPr>
          <p:cNvPr id="13" name="Picture 12">
            <a:extLst>
              <a:ext uri="{FF2B5EF4-FFF2-40B4-BE49-F238E27FC236}">
                <a16:creationId xmlns:a16="http://schemas.microsoft.com/office/drawing/2014/main" id="{6DEE24A6-5EE1-4751-946E-00FF1FF30B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05673" y="5416557"/>
            <a:ext cx="1135286" cy="939800"/>
          </a:xfrm>
          <a:prstGeom prst="rect">
            <a:avLst/>
          </a:prstGeom>
        </p:spPr>
      </p:pic>
    </p:spTree>
    <p:extLst>
      <p:ext uri="{BB962C8B-B14F-4D97-AF65-F5344CB8AC3E}">
        <p14:creationId xmlns:p14="http://schemas.microsoft.com/office/powerpoint/2010/main" val="389596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a:t>Page </a:t>
            </a:r>
            <a:fld id="{9C1F4F7E-645B-4955-8850-5CA3022054E0}" type="slidenum">
              <a:rPr lang="en-US" smtClean="0"/>
              <a:pPr/>
              <a:t>‹#›</a:t>
            </a:fld>
            <a:endParaRPr lang="en-US"/>
          </a:p>
        </p:txBody>
      </p:sp>
    </p:spTree>
    <p:extLst>
      <p:ext uri="{BB962C8B-B14F-4D97-AF65-F5344CB8AC3E}">
        <p14:creationId xmlns:p14="http://schemas.microsoft.com/office/powerpoint/2010/main" val="6234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b="1">
                <a:solidFill>
                  <a:srgbClr val="0000CC"/>
                </a:solidFill>
              </a:defRPr>
            </a:lvl1pPr>
          </a:lstStyle>
          <a:p>
            <a:r>
              <a:rPr lang="en-US"/>
              <a:t>Page </a:t>
            </a:r>
            <a:fld id="{9C1F4F7E-645B-4955-8850-5CA3022054E0}" type="slidenum">
              <a:rPr lang="en-US" smtClean="0"/>
              <a:pPr/>
              <a:t>‹#›</a:t>
            </a:fld>
            <a:endParaRPr lang="en-US"/>
          </a:p>
        </p:txBody>
      </p:sp>
      <p:sp>
        <p:nvSpPr>
          <p:cNvPr id="9" name="Title Placeholder 1"/>
          <p:cNvSpPr>
            <a:spLocks noGrp="1"/>
          </p:cNvSpPr>
          <p:nvPr>
            <p:ph type="title"/>
          </p:nvPr>
        </p:nvSpPr>
        <p:spPr>
          <a:xfrm>
            <a:off x="1524000" y="274638"/>
            <a:ext cx="9144000" cy="639762"/>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79549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639762"/>
          </a:xfrm>
        </p:spPr>
        <p:txBody>
          <a:bodyPr/>
          <a:lstStyle>
            <a:lvl1pPr>
              <a:defRPr sz="3600"/>
            </a:lvl1p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r>
              <a:rPr lang="en-US"/>
              <a:t>Page </a:t>
            </a:r>
            <a:fld id="{9C1F4F7E-645B-4955-8850-5CA3022054E0}" type="slidenum">
              <a:rPr lang="en-US" smtClean="0"/>
              <a:pPr/>
              <a:t>‹#›</a:t>
            </a:fld>
            <a:endParaRPr lang="en-US"/>
          </a:p>
        </p:txBody>
      </p:sp>
    </p:spTree>
    <p:extLst>
      <p:ext uri="{BB962C8B-B14F-4D97-AF65-F5344CB8AC3E}">
        <p14:creationId xmlns:p14="http://schemas.microsoft.com/office/powerpoint/2010/main" val="899847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r>
              <a:rPr lang="en-US"/>
              <a:t>Page </a:t>
            </a:r>
            <a:fld id="{9C1F4F7E-645B-4955-8850-5CA3022054E0}" type="slidenum">
              <a:rPr lang="en-US" smtClean="0"/>
              <a:pPr/>
              <a:t>‹#›</a:t>
            </a:fld>
            <a:endParaRPr lang="en-US"/>
          </a:p>
        </p:txBody>
      </p:sp>
    </p:spTree>
    <p:extLst>
      <p:ext uri="{BB962C8B-B14F-4D97-AF65-F5344CB8AC3E}">
        <p14:creationId xmlns:p14="http://schemas.microsoft.com/office/powerpoint/2010/main" val="320993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r>
              <a:rPr lang="en-US"/>
              <a:t>Page </a:t>
            </a:r>
            <a:fld id="{9C1F4F7E-645B-4955-8850-5CA3022054E0}" type="slidenum">
              <a:rPr lang="en-US" smtClean="0"/>
              <a:pPr/>
              <a:t>‹#›</a:t>
            </a:fld>
            <a:endParaRPr lang="en-US"/>
          </a:p>
        </p:txBody>
      </p:sp>
    </p:spTree>
    <p:extLst>
      <p:ext uri="{BB962C8B-B14F-4D97-AF65-F5344CB8AC3E}">
        <p14:creationId xmlns:p14="http://schemas.microsoft.com/office/powerpoint/2010/main" val="856742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a:xfrm>
            <a:off x="8737600" y="6356355"/>
            <a:ext cx="2844800" cy="365125"/>
          </a:xfrm>
        </p:spPr>
        <p:txBody>
          <a:bodyPr/>
          <a:lstStyle/>
          <a:p>
            <a:r>
              <a:rPr lang="en-US"/>
              <a:t>Page </a:t>
            </a:r>
            <a:fld id="{9C1F4F7E-645B-4955-8850-5CA3022054E0}" type="slidenum">
              <a:rPr lang="en-US" smtClean="0"/>
              <a:pPr/>
              <a:t>‹#›</a:t>
            </a:fld>
            <a:endParaRPr lang="en-US"/>
          </a:p>
        </p:txBody>
      </p:sp>
    </p:spTree>
    <p:extLst>
      <p:ext uri="{BB962C8B-B14F-4D97-AF65-F5344CB8AC3E}">
        <p14:creationId xmlns:p14="http://schemas.microsoft.com/office/powerpoint/2010/main" val="325504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274638"/>
            <a:ext cx="9144000" cy="63976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143000"/>
            <a:ext cx="10972800" cy="4983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b="1">
                <a:solidFill>
                  <a:srgbClr val="0000CC"/>
                </a:solidFill>
              </a:defRPr>
            </a:lvl1pPr>
          </a:lstStyle>
          <a:p>
            <a:r>
              <a:rPr lang="en-US"/>
              <a:t>Page </a:t>
            </a:r>
            <a:fld id="{9C1F4F7E-645B-4955-8850-5CA3022054E0}" type="slidenum">
              <a:rPr lang="en-US" smtClean="0"/>
              <a:pPr/>
              <a:t>‹#›</a:t>
            </a:fld>
            <a:endParaRPr lang="en-US"/>
          </a:p>
        </p:txBody>
      </p:sp>
      <p:pic>
        <p:nvPicPr>
          <p:cNvPr id="17" name="Picture 8">
            <a:extLst>
              <a:ext uri="{FF2B5EF4-FFF2-40B4-BE49-F238E27FC236}">
                <a16:creationId xmlns:a16="http://schemas.microsoft.com/office/drawing/2014/main" id="{D9EC73B5-B066-4AEC-A011-423096063F12}"/>
              </a:ext>
            </a:extLst>
          </p:cNvPr>
          <p:cNvPicPr>
            <a:picLocks noChangeArrowheads="1"/>
          </p:cNvPicPr>
          <p:nvPr userDrawn="1"/>
        </p:nvPicPr>
        <p:blipFill>
          <a:blip r:embed="rId9" cstate="print"/>
          <a:srcRect/>
          <a:stretch>
            <a:fillRect/>
          </a:stretch>
        </p:blipFill>
        <p:spPr bwMode="auto">
          <a:xfrm>
            <a:off x="152400" y="152406"/>
            <a:ext cx="1005680" cy="975368"/>
          </a:xfrm>
          <a:prstGeom prst="rect">
            <a:avLst/>
          </a:prstGeom>
          <a:noFill/>
          <a:ln w="12700">
            <a:noFill/>
            <a:miter lim="800000"/>
            <a:headEnd/>
            <a:tailEnd/>
          </a:ln>
        </p:spPr>
      </p:pic>
      <p:pic>
        <p:nvPicPr>
          <p:cNvPr id="18" name="Picture 17" descr="mcstlogo">
            <a:extLst>
              <a:ext uri="{FF2B5EF4-FFF2-40B4-BE49-F238E27FC236}">
                <a16:creationId xmlns:a16="http://schemas.microsoft.com/office/drawing/2014/main" id="{682EB9CA-96CA-4941-9B64-BD24549BA11B}"/>
              </a:ext>
            </a:extLst>
          </p:cNvPr>
          <p:cNvPicPr>
            <a:picLocks noChangeAspect="1" noChangeArrowheads="1"/>
          </p:cNvPicPr>
          <p:nvPr userDrawn="1"/>
        </p:nvPicPr>
        <p:blipFill>
          <a:blip r:embed="rId10" cstate="print"/>
          <a:srcRect/>
          <a:stretch>
            <a:fillRect/>
          </a:stretch>
        </p:blipFill>
        <p:spPr bwMode="auto">
          <a:xfrm>
            <a:off x="10881519" y="137318"/>
            <a:ext cx="1005681" cy="1005681"/>
          </a:xfrm>
          <a:prstGeom prst="rect">
            <a:avLst/>
          </a:prstGeom>
          <a:noFill/>
          <a:ln w="9525">
            <a:noFill/>
            <a:miter lim="800000"/>
            <a:headEnd/>
            <a:tailEnd/>
          </a:ln>
        </p:spPr>
      </p:pic>
    </p:spTree>
    <p:extLst>
      <p:ext uri="{BB962C8B-B14F-4D97-AF65-F5344CB8AC3E}">
        <p14:creationId xmlns:p14="http://schemas.microsoft.com/office/powerpoint/2010/main" val="2497538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defTabSz="914400" rtl="0" eaLnBrk="1" latinLnBrk="0" hangingPunct="1">
        <a:spcBef>
          <a:spcPct val="0"/>
        </a:spcBef>
        <a:buNone/>
        <a:defRPr sz="3600" kern="1200">
          <a:solidFill>
            <a:srgbClr val="0000C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microsoft.com/office/2018/10/relationships/comments" Target="../comments/modernComment_139_A35E89D3.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7.jpe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48.jpeg"/><Relationship Id="rId9"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6.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4.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17.pn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18.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1297577" y="272880"/>
            <a:ext cx="9483633" cy="5856480"/>
          </a:xfrm>
          <a:prstGeom prst="rect">
            <a:avLst/>
          </a:prstGeom>
          <a:noFill/>
          <a:ln w="9360">
            <a:noFill/>
          </a:ln>
        </p:spPr>
        <p:style>
          <a:lnRef idx="0">
            <a:scrgbClr r="0" g="0" b="0"/>
          </a:lnRef>
          <a:fillRef idx="0">
            <a:scrgbClr r="0" g="0" b="0"/>
          </a:fillRef>
          <a:effectRef idx="0">
            <a:scrgbClr r="0" g="0" b="0"/>
          </a:effectRef>
          <a:fontRef idx="minor"/>
        </p:style>
        <p:txBody>
          <a:bodyPr lIns="0" tIns="0" rIns="0" bIns="0" anchor="ctr"/>
          <a:lstStyle/>
          <a:p>
            <a:pPr algn="ctr">
              <a:lnSpc>
                <a:spcPct val="93000"/>
              </a:lnSpc>
            </a:pPr>
            <a:endParaRPr lang="en-US" sz="3200" b="1" spc="-1" dirty="0">
              <a:uFill>
                <a:solidFill>
                  <a:srgbClr val="FFFFFF"/>
                </a:solidFill>
              </a:uFill>
              <a:latin typeface="+mj-lt"/>
              <a:ea typeface="Bitstream Vera Sans"/>
            </a:endParaRPr>
          </a:p>
          <a:p>
            <a:pPr algn="ctr">
              <a:lnSpc>
                <a:spcPct val="93000"/>
              </a:lnSpc>
            </a:pPr>
            <a:endParaRPr lang="en-US" sz="3200" b="1" spc="-1" dirty="0">
              <a:uFill>
                <a:solidFill>
                  <a:srgbClr val="FFFFFF"/>
                </a:solidFill>
              </a:uFill>
              <a:latin typeface="+mj-lt"/>
              <a:ea typeface="Bitstream Vera Sans"/>
            </a:endParaRPr>
          </a:p>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200" b="1" dirty="0"/>
              <a:t>MODIS RSB Calibration and Performance</a:t>
            </a:r>
          </a:p>
          <a:p>
            <a:pPr algn="ctr">
              <a:lnSpc>
                <a:spcPct val="93000"/>
              </a:lnSpc>
            </a:pPr>
            <a:endParaRPr lang="en-US" sz="3200" b="1" spc="-1" dirty="0">
              <a:uFill>
                <a:solidFill>
                  <a:srgbClr val="FFFFFF"/>
                </a:solidFill>
              </a:uFill>
              <a:latin typeface="+mj-lt"/>
              <a:ea typeface="Bitstream Vera Sans"/>
            </a:endParaRPr>
          </a:p>
          <a:p>
            <a:pPr algn="ctr">
              <a:lnSpc>
                <a:spcPct val="93000"/>
              </a:lnSpc>
            </a:pPr>
            <a:r>
              <a:rPr lang="en-US" sz="2800" spc="-1" dirty="0">
                <a:uFill>
                  <a:solidFill>
                    <a:srgbClr val="FFFFFF"/>
                  </a:solidFill>
                </a:uFill>
                <a:latin typeface="+mj-lt"/>
                <a:ea typeface="Bitstream Vera Sans"/>
              </a:rPr>
              <a:t>MODIS Characterization Support Team, NASA GSFC</a:t>
            </a:r>
          </a:p>
          <a:p>
            <a:pPr algn="ctr">
              <a:lnSpc>
                <a:spcPct val="93000"/>
              </a:lnSpc>
            </a:pPr>
            <a:r>
              <a:rPr lang="en-US" sz="2800" spc="-1" dirty="0">
                <a:uFill>
                  <a:solidFill>
                    <a:srgbClr val="FFFFFF"/>
                  </a:solidFill>
                </a:uFill>
                <a:latin typeface="+mj-lt"/>
                <a:ea typeface="Bitstream Vera Sans"/>
              </a:rPr>
              <a:t>(presented by Emily Aldoretta and Kevin </a:t>
            </a:r>
            <a:r>
              <a:rPr lang="en-US" sz="2800" spc="-1" dirty="0" err="1">
                <a:uFill>
                  <a:solidFill>
                    <a:srgbClr val="FFFFFF"/>
                  </a:solidFill>
                </a:uFill>
                <a:latin typeface="+mj-lt"/>
                <a:ea typeface="Bitstream Vera Sans"/>
              </a:rPr>
              <a:t>Twedt</a:t>
            </a:r>
            <a:r>
              <a:rPr lang="en-US" sz="2800" spc="-1" dirty="0">
                <a:uFill>
                  <a:solidFill>
                    <a:srgbClr val="FFFFFF"/>
                  </a:solidFill>
                </a:uFill>
                <a:latin typeface="+mj-lt"/>
                <a:ea typeface="Bitstream Vera Sans"/>
              </a:rPr>
              <a:t>)</a:t>
            </a:r>
          </a:p>
          <a:p>
            <a:pPr algn="ctr">
              <a:lnSpc>
                <a:spcPct val="93000"/>
              </a:lnSpc>
            </a:pPr>
            <a:endParaRPr lang="en-US" sz="2800" b="1" spc="-1" dirty="0">
              <a:uFill>
                <a:solidFill>
                  <a:srgbClr val="FFFFFF"/>
                </a:solidFill>
              </a:uFill>
              <a:latin typeface="+mj-lt"/>
            </a:endParaRPr>
          </a:p>
          <a:p>
            <a:pPr algn="ctr">
              <a:lnSpc>
                <a:spcPct val="93000"/>
              </a:lnSpc>
            </a:pPr>
            <a:endParaRPr lang="en-US" sz="3200" b="1" spc="-1" dirty="0">
              <a:uFill>
                <a:solidFill>
                  <a:srgbClr val="FFFFFF"/>
                </a:solidFill>
              </a:uFill>
              <a:latin typeface="+mj-lt"/>
            </a:endParaRPr>
          </a:p>
          <a:p>
            <a:pPr algn="ctr">
              <a:lnSpc>
                <a:spcPct val="93000"/>
              </a:lnSpc>
            </a:pPr>
            <a:endParaRPr lang="en-US" sz="3600" spc="-1" dirty="0">
              <a:uFill>
                <a:solidFill>
                  <a:srgbClr val="FFFFFF"/>
                </a:solidFill>
              </a:uFill>
              <a:latin typeface="Arial"/>
            </a:endParaRPr>
          </a:p>
          <a:p>
            <a:pPr algn="ctr">
              <a:lnSpc>
                <a:spcPct val="93000"/>
              </a:lnSpc>
            </a:pPr>
            <a:endParaRPr lang="en-US" sz="3600" spc="-1" dirty="0">
              <a:uFill>
                <a:solidFill>
                  <a:srgbClr val="FFFFFF"/>
                </a:solidFill>
              </a:uFill>
              <a:latin typeface="Arial"/>
            </a:endParaRPr>
          </a:p>
        </p:txBody>
      </p:sp>
      <p:pic>
        <p:nvPicPr>
          <p:cNvPr id="86" name="Picture 4"/>
          <p:cNvPicPr/>
          <p:nvPr/>
        </p:nvPicPr>
        <p:blipFill>
          <a:blip r:embed="rId3"/>
          <a:stretch/>
        </p:blipFill>
        <p:spPr>
          <a:xfrm>
            <a:off x="9420240" y="5743440"/>
            <a:ext cx="1246320" cy="1113120"/>
          </a:xfrm>
          <a:prstGeom prst="rect">
            <a:avLst/>
          </a:prstGeom>
          <a:ln w="12600">
            <a:noFill/>
          </a:ln>
        </p:spPr>
      </p:pic>
      <p:pic>
        <p:nvPicPr>
          <p:cNvPr id="87" name="Picture 8"/>
          <p:cNvPicPr/>
          <p:nvPr/>
        </p:nvPicPr>
        <p:blipFill>
          <a:blip r:embed="rId4"/>
          <a:stretch/>
        </p:blipFill>
        <p:spPr>
          <a:xfrm>
            <a:off x="1651080" y="5861160"/>
            <a:ext cx="1256040" cy="951120"/>
          </a:xfrm>
          <a:prstGeom prst="rect">
            <a:avLst/>
          </a:prstGeom>
          <a:ln w="12600">
            <a:noFill/>
          </a:ln>
        </p:spPr>
      </p:pic>
      <p:sp>
        <p:nvSpPr>
          <p:cNvPr id="88" name="CustomShape 2"/>
          <p:cNvSpPr/>
          <p:nvPr/>
        </p:nvSpPr>
        <p:spPr>
          <a:xfrm>
            <a:off x="4545196" y="6129360"/>
            <a:ext cx="3100168" cy="54468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400" b="1" i="1" u="sng" spc="-1" dirty="0">
                <a:solidFill>
                  <a:srgbClr val="4848B9"/>
                </a:solidFill>
                <a:uFill>
                  <a:solidFill>
                    <a:srgbClr val="FFFFFF"/>
                  </a:solidFill>
                </a:uFill>
                <a:latin typeface="Times New Roman"/>
                <a:ea typeface="DejaVu Sans"/>
              </a:rPr>
              <a:t>MODIS/VIIRS Calibration Workshop (May 1, 2023)</a:t>
            </a:r>
            <a:endParaRPr lang="en-US" sz="1400" spc="-1" dirty="0">
              <a:solidFill>
                <a:srgbClr val="4848B9"/>
              </a:solidFill>
              <a:uFill>
                <a:solidFill>
                  <a:srgbClr val="FFFFFF"/>
                </a:solidFill>
              </a:uFill>
              <a:latin typeface="Arial"/>
            </a:endParaRPr>
          </a:p>
        </p:txBody>
      </p:sp>
    </p:spTree>
    <p:extLst>
      <p:ext uri="{BB962C8B-B14F-4D97-AF65-F5344CB8AC3E}">
        <p14:creationId xmlns:p14="http://schemas.microsoft.com/office/powerpoint/2010/main" val="338646610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MODIS RSB SNR Bar-Charts</a:t>
            </a:r>
            <a:endParaRPr lang="en-US" b="1" dirty="0">
              <a:cs typeface="Calibri"/>
            </a:endParaRPr>
          </a:p>
        </p:txBody>
      </p:sp>
      <p:sp>
        <p:nvSpPr>
          <p:cNvPr id="18" name="Slide Number Placeholder 17"/>
          <p:cNvSpPr>
            <a:spLocks noGrp="1"/>
          </p:cNvSpPr>
          <p:nvPr>
            <p:ph type="sldNum" sz="quarter" idx="12"/>
          </p:nvPr>
        </p:nvSpPr>
        <p:spPr/>
        <p:txBody>
          <a:bodyPr/>
          <a:lstStyle/>
          <a:p>
            <a:r>
              <a:rPr lang="en-US"/>
              <a:t>Page </a:t>
            </a:r>
            <a:fld id="{9C1F4F7E-645B-4955-8850-5CA3022054E0}" type="slidenum">
              <a:rPr lang="en-US" smtClean="0"/>
              <a:pPr/>
              <a:t>10</a:t>
            </a:fld>
            <a:endParaRPr lang="en-US" dirty="0"/>
          </a:p>
        </p:txBody>
      </p:sp>
      <p:sp>
        <p:nvSpPr>
          <p:cNvPr id="7" name="TextBox 6"/>
          <p:cNvSpPr txBox="1"/>
          <p:nvPr/>
        </p:nvSpPr>
        <p:spPr>
          <a:xfrm>
            <a:off x="8001000" y="1674674"/>
            <a:ext cx="3962400" cy="3970318"/>
          </a:xfrm>
          <a:prstGeom prst="rect">
            <a:avLst/>
          </a:prstGeom>
          <a:noFill/>
        </p:spPr>
        <p:txBody>
          <a:bodyPr wrap="square" rtlCol="0">
            <a:spAutoFit/>
          </a:bodyPr>
          <a:lstStyle/>
          <a:p>
            <a:r>
              <a:rPr lang="en-US" dirty="0"/>
              <a:t>Most bands continue to meet the specification. </a:t>
            </a:r>
          </a:p>
          <a:p>
            <a:pPr marL="285750" indent="-285750">
              <a:buFont typeface="Arial" panose="020B0604020202020204" pitchFamily="34" charset="0"/>
              <a:buChar char="•"/>
            </a:pPr>
            <a:r>
              <a:rPr lang="en-US" dirty="0"/>
              <a:t>Decreased responsivity for some short wavelength RSB (Aqua band 8)</a:t>
            </a:r>
          </a:p>
          <a:p>
            <a:pPr marL="285750" indent="-285750">
              <a:buFont typeface="Arial" panose="020B0604020202020204" pitchFamily="34" charset="0"/>
              <a:buChar char="•"/>
            </a:pPr>
            <a:r>
              <a:rPr lang="en-US" dirty="0"/>
              <a:t>Known issues with the inoperable/noisy detectors in Aqua band 6.</a:t>
            </a:r>
          </a:p>
          <a:p>
            <a:pPr marL="285750" indent="-285750">
              <a:buFont typeface="Arial" panose="020B0604020202020204" pitchFamily="34" charset="0"/>
              <a:buChar char="•"/>
            </a:pPr>
            <a:endParaRPr lang="en-US" dirty="0"/>
          </a:p>
          <a:p>
            <a:r>
              <a:rPr lang="en-US" dirty="0"/>
              <a:t>Since Feb 2021 calibration workshop</a:t>
            </a:r>
          </a:p>
          <a:p>
            <a:pPr marL="285750" indent="-285750">
              <a:buFont typeface="Arial" panose="020B0604020202020204" pitchFamily="34" charset="0"/>
              <a:buChar char="•"/>
            </a:pPr>
            <a:r>
              <a:rPr lang="en-US" dirty="0"/>
              <a:t>One new inoperable detector: band 6 detector 4 flagged as inoperable starting 2022/090 (safe mode)</a:t>
            </a:r>
          </a:p>
          <a:p>
            <a:pPr marL="285750" indent="-285750">
              <a:buFont typeface="Arial" panose="020B0604020202020204" pitchFamily="34" charset="0"/>
              <a:buChar char="•"/>
            </a:pPr>
            <a:r>
              <a:rPr lang="en-US" dirty="0"/>
              <a:t>No new noisy detectors</a:t>
            </a:r>
          </a:p>
          <a:p>
            <a:endParaRPr lang="en-US" dirty="0"/>
          </a:p>
        </p:txBody>
      </p:sp>
      <p:pic>
        <p:nvPicPr>
          <p:cNvPr id="3" name="Picture 4" descr="Chart, histogram&#10;&#10;Description automatically generated">
            <a:extLst>
              <a:ext uri="{FF2B5EF4-FFF2-40B4-BE49-F238E27FC236}">
                <a16:creationId xmlns:a16="http://schemas.microsoft.com/office/drawing/2014/main" id="{45F47024-3279-D6AB-50EA-6D886DF530BC}"/>
              </a:ext>
            </a:extLst>
          </p:cNvPr>
          <p:cNvPicPr>
            <a:picLocks noChangeAspect="1"/>
          </p:cNvPicPr>
          <p:nvPr/>
        </p:nvPicPr>
        <p:blipFill>
          <a:blip r:embed="rId3"/>
          <a:stretch>
            <a:fillRect/>
          </a:stretch>
        </p:blipFill>
        <p:spPr>
          <a:xfrm>
            <a:off x="1722" y="1324029"/>
            <a:ext cx="7319505" cy="5479942"/>
          </a:xfrm>
          <a:prstGeom prst="rect">
            <a:avLst/>
          </a:prstGeom>
        </p:spPr>
      </p:pic>
    </p:spTree>
    <p:extLst>
      <p:ext uri="{BB962C8B-B14F-4D97-AF65-F5344CB8AC3E}">
        <p14:creationId xmlns:p14="http://schemas.microsoft.com/office/powerpoint/2010/main" val="4195027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Terra CP/FP reset (March 2022)</a:t>
            </a:r>
            <a:endParaRPr lang="en-US" b="1" dirty="0">
              <a:solidFill>
                <a:srgbClr val="0000CC"/>
              </a:solidFill>
            </a:endParaRPr>
          </a:p>
        </p:txBody>
      </p:sp>
      <p:sp>
        <p:nvSpPr>
          <p:cNvPr id="4" name="Slide Number Placeholder 3"/>
          <p:cNvSpPr>
            <a:spLocks noGrp="1"/>
          </p:cNvSpPr>
          <p:nvPr>
            <p:ph type="sldNum" sz="quarter" idx="4"/>
          </p:nvPr>
        </p:nvSpPr>
        <p:spPr/>
        <p:txBody>
          <a:bodyPr/>
          <a:lstStyle/>
          <a:p>
            <a:r>
              <a:rPr lang="en-US"/>
              <a:t>Page </a:t>
            </a:r>
            <a:fld id="{9C1F4F7E-645B-4955-8850-5CA3022054E0}" type="slidenum">
              <a:rPr lang="en-US" smtClean="0"/>
              <a:pPr/>
              <a:t>11</a:t>
            </a:fld>
            <a:endParaRPr lang="en-US" dirty="0"/>
          </a:p>
        </p:txBody>
      </p:sp>
      <p:sp>
        <p:nvSpPr>
          <p:cNvPr id="3" name="Content Placeholder 2">
            <a:extLst>
              <a:ext uri="{FF2B5EF4-FFF2-40B4-BE49-F238E27FC236}">
                <a16:creationId xmlns:a16="http://schemas.microsoft.com/office/drawing/2014/main" id="{AED9E226-F60F-822C-D11F-60286CB1A4F3}"/>
              </a:ext>
            </a:extLst>
          </p:cNvPr>
          <p:cNvSpPr>
            <a:spLocks noGrp="1"/>
          </p:cNvSpPr>
          <p:nvPr>
            <p:ph idx="1"/>
          </p:nvPr>
        </p:nvSpPr>
        <p:spPr>
          <a:xfrm>
            <a:off x="211666" y="1196623"/>
            <a:ext cx="11768667" cy="1867257"/>
          </a:xfrm>
        </p:spPr>
        <p:txBody>
          <a:bodyPr vert="horz" lIns="91440" tIns="45720" rIns="91440" bIns="45720" rtlCol="0" anchor="t">
            <a:normAutofit fontScale="62500" lnSpcReduction="20000"/>
          </a:bodyPr>
          <a:lstStyle/>
          <a:p>
            <a:r>
              <a:rPr lang="en-US" dirty="0"/>
              <a:t>Terra experienced a CP/FP reset on March 15, 2022. </a:t>
            </a:r>
          </a:p>
          <a:p>
            <a:r>
              <a:rPr lang="en-US" dirty="0"/>
              <a:t>After the reset, there was a very small (less than 1 count) change in in the MS difference (MS2-MS1) of both SV and SD DN, but in opposite directions.</a:t>
            </a:r>
          </a:p>
          <a:p>
            <a:r>
              <a:rPr lang="en-US" dirty="0"/>
              <a:t>The SD-derived gain had corresponding jumps in the MS gain ratio</a:t>
            </a:r>
          </a:p>
          <a:p>
            <a:pPr lvl="1"/>
            <a:r>
              <a:rPr lang="en-US" dirty="0"/>
              <a:t>The impact is largest for scenes with low signal, e.g. bands 3 and 4 when viewing the SD. </a:t>
            </a:r>
          </a:p>
          <a:p>
            <a:pPr lvl="1"/>
            <a:r>
              <a:rPr lang="en-US" dirty="0"/>
              <a:t>Other calibration sources – lunar, desert, DCC – are not affected. </a:t>
            </a:r>
          </a:p>
          <a:p>
            <a:pPr marL="0" indent="0">
              <a:buNone/>
            </a:pPr>
            <a:endParaRPr lang="en-US" dirty="0"/>
          </a:p>
        </p:txBody>
      </p:sp>
      <p:pic>
        <p:nvPicPr>
          <p:cNvPr id="7" name="Picture 6">
            <a:extLst>
              <a:ext uri="{FF2B5EF4-FFF2-40B4-BE49-F238E27FC236}">
                <a16:creationId xmlns:a16="http://schemas.microsoft.com/office/drawing/2014/main" id="{9F4BC440-AADF-8D76-5A1D-A4E69DEC0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15" y="3063880"/>
            <a:ext cx="5219137" cy="3657600"/>
          </a:xfrm>
          <a:prstGeom prst="rect">
            <a:avLst/>
          </a:prstGeom>
        </p:spPr>
      </p:pic>
      <p:pic>
        <p:nvPicPr>
          <p:cNvPr id="8" name="Picture 7">
            <a:extLst>
              <a:ext uri="{FF2B5EF4-FFF2-40B4-BE49-F238E27FC236}">
                <a16:creationId xmlns:a16="http://schemas.microsoft.com/office/drawing/2014/main" id="{D64F10D2-F25B-F643-7BF3-4438C3614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003" y="3063880"/>
            <a:ext cx="5219137" cy="3657600"/>
          </a:xfrm>
          <a:prstGeom prst="rect">
            <a:avLst/>
          </a:prstGeom>
        </p:spPr>
      </p:pic>
    </p:spTree>
    <p:extLst>
      <p:ext uri="{BB962C8B-B14F-4D97-AF65-F5344CB8AC3E}">
        <p14:creationId xmlns:p14="http://schemas.microsoft.com/office/powerpoint/2010/main" val="36641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Terra CP/FP reset (March 2022)</a:t>
            </a:r>
            <a:endParaRPr lang="en-US" b="1" dirty="0">
              <a:solidFill>
                <a:srgbClr val="0000CC"/>
              </a:solidFill>
            </a:endParaRPr>
          </a:p>
        </p:txBody>
      </p:sp>
      <p:sp>
        <p:nvSpPr>
          <p:cNvPr id="4" name="Slide Number Placeholder 3"/>
          <p:cNvSpPr>
            <a:spLocks noGrp="1"/>
          </p:cNvSpPr>
          <p:nvPr>
            <p:ph type="sldNum" sz="quarter" idx="4"/>
          </p:nvPr>
        </p:nvSpPr>
        <p:spPr/>
        <p:txBody>
          <a:bodyPr/>
          <a:lstStyle/>
          <a:p>
            <a:r>
              <a:rPr lang="en-US"/>
              <a:t>Page </a:t>
            </a:r>
            <a:fld id="{9C1F4F7E-645B-4955-8850-5CA3022054E0}" type="slidenum">
              <a:rPr lang="en-US" smtClean="0"/>
              <a:pPr/>
              <a:t>12</a:t>
            </a:fld>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ED9E226-F60F-822C-D11F-60286CB1A4F3}"/>
                  </a:ext>
                </a:extLst>
              </p:cNvPr>
              <p:cNvSpPr>
                <a:spLocks noGrp="1"/>
              </p:cNvSpPr>
              <p:nvPr>
                <p:ph idx="1"/>
              </p:nvPr>
            </p:nvSpPr>
            <p:spPr>
              <a:xfrm>
                <a:off x="211666" y="1196624"/>
                <a:ext cx="11768667" cy="1621870"/>
              </a:xfrm>
            </p:spPr>
            <p:txBody>
              <a:bodyPr>
                <a:normAutofit fontScale="62500" lnSpcReduction="20000"/>
              </a:bodyPr>
              <a:lstStyle/>
              <a:p>
                <a:r>
                  <a:rPr lang="en-US" dirty="0"/>
                  <a:t>To avoid adverse impacts to the gain and reflectance trending, MCST applies a MS correction factor to SD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1</m:t>
                        </m:r>
                      </m:sub>
                    </m:sSub>
                  </m:oMath>
                </a14:m>
                <a:r>
                  <a:rPr lang="en-US" dirty="0"/>
                  <a:t> values for bands 3, 4, and 8 following the anomaly time. </a:t>
                </a:r>
              </a:p>
              <a:p>
                <a:pPr lvl="1"/>
                <a:r>
                  <a:rPr lang="en-US" dirty="0"/>
                  <a:t>Correction was applied to C6.1 forward LUTs starting in November 2022. </a:t>
                </a:r>
              </a:p>
              <a:p>
                <a:pPr lvl="1"/>
                <a:r>
                  <a:rPr lang="en-US" dirty="0"/>
                  <a:t>Correction is applied to C7 LUTs starting from the CP anomaly time (March 2022). </a:t>
                </a:r>
              </a:p>
              <a:p>
                <a:r>
                  <a:rPr lang="en-US" dirty="0"/>
                  <a:t>The correction improves reflectance mirror side ratio trending over desert sites (Libya 4 shown) and DCC. </a:t>
                </a:r>
              </a:p>
            </p:txBody>
          </p:sp>
        </mc:Choice>
        <mc:Fallback xmlns="">
          <p:sp>
            <p:nvSpPr>
              <p:cNvPr id="3" name="Content Placeholder 2">
                <a:extLst>
                  <a:ext uri="{FF2B5EF4-FFF2-40B4-BE49-F238E27FC236}">
                    <a16:creationId xmlns:a16="http://schemas.microsoft.com/office/drawing/2014/main" id="{AED9E226-F60F-822C-D11F-60286CB1A4F3}"/>
                  </a:ext>
                </a:extLst>
              </p:cNvPr>
              <p:cNvSpPr>
                <a:spLocks noGrp="1" noRot="1" noChangeAspect="1" noMove="1" noResize="1" noEditPoints="1" noAdjustHandles="1" noChangeArrowheads="1" noChangeShapeType="1" noTextEdit="1"/>
              </p:cNvSpPr>
              <p:nvPr>
                <p:ph idx="1"/>
              </p:nvPr>
            </p:nvSpPr>
            <p:spPr>
              <a:xfrm>
                <a:off x="211666" y="1196624"/>
                <a:ext cx="11768667" cy="1621870"/>
              </a:xfrm>
              <a:blipFill>
                <a:blip r:embed="rId2"/>
                <a:stretch>
                  <a:fillRect l="-466" t="-526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96D0D0CC-F95F-E54E-EB5A-194AA5F178BA}"/>
              </a:ext>
            </a:extLst>
          </p:cNvPr>
          <p:cNvPicPr>
            <a:picLocks noChangeAspect="1"/>
          </p:cNvPicPr>
          <p:nvPr/>
        </p:nvPicPr>
        <p:blipFill rotWithShape="1">
          <a:blip r:embed="rId3">
            <a:extLst>
              <a:ext uri="{28A0092B-C50C-407E-A947-70E740481C1C}">
                <a14:useLocalDpi xmlns:a14="http://schemas.microsoft.com/office/drawing/2010/main" val="0"/>
              </a:ext>
            </a:extLst>
          </a:blip>
          <a:srcRect t="49464"/>
          <a:stretch/>
        </p:blipFill>
        <p:spPr>
          <a:xfrm>
            <a:off x="552682" y="4811315"/>
            <a:ext cx="4953000" cy="1992822"/>
          </a:xfrm>
          <a:prstGeom prst="rect">
            <a:avLst/>
          </a:prstGeom>
        </p:spPr>
      </p:pic>
      <p:pic>
        <p:nvPicPr>
          <p:cNvPr id="8" name="Picture 7">
            <a:extLst>
              <a:ext uri="{FF2B5EF4-FFF2-40B4-BE49-F238E27FC236}">
                <a16:creationId xmlns:a16="http://schemas.microsoft.com/office/drawing/2014/main" id="{4E79CF32-A292-AF67-F336-829552A29973}"/>
              </a:ext>
            </a:extLst>
          </p:cNvPr>
          <p:cNvPicPr>
            <a:picLocks noChangeAspect="1"/>
          </p:cNvPicPr>
          <p:nvPr/>
        </p:nvPicPr>
        <p:blipFill rotWithShape="1">
          <a:blip r:embed="rId4">
            <a:extLst>
              <a:ext uri="{28A0092B-C50C-407E-A947-70E740481C1C}">
                <a14:useLocalDpi xmlns:a14="http://schemas.microsoft.com/office/drawing/2010/main" val="0"/>
              </a:ext>
            </a:extLst>
          </a:blip>
          <a:srcRect t="49464"/>
          <a:stretch/>
        </p:blipFill>
        <p:spPr>
          <a:xfrm>
            <a:off x="6629400" y="4811315"/>
            <a:ext cx="4953000" cy="1992822"/>
          </a:xfrm>
          <a:prstGeom prst="rect">
            <a:avLst/>
          </a:prstGeom>
        </p:spPr>
      </p:pic>
      <p:pic>
        <p:nvPicPr>
          <p:cNvPr id="11" name="Picture 10">
            <a:extLst>
              <a:ext uri="{FF2B5EF4-FFF2-40B4-BE49-F238E27FC236}">
                <a16:creationId xmlns:a16="http://schemas.microsoft.com/office/drawing/2014/main" id="{79B7E62A-8C0C-CCD4-79E8-6A094621FB85}"/>
              </a:ext>
            </a:extLst>
          </p:cNvPr>
          <p:cNvPicPr>
            <a:picLocks noChangeAspect="1"/>
          </p:cNvPicPr>
          <p:nvPr/>
        </p:nvPicPr>
        <p:blipFill rotWithShape="1">
          <a:blip r:embed="rId5">
            <a:extLst>
              <a:ext uri="{28A0092B-C50C-407E-A947-70E740481C1C}">
                <a14:useLocalDpi xmlns:a14="http://schemas.microsoft.com/office/drawing/2010/main" val="0"/>
              </a:ext>
            </a:extLst>
          </a:blip>
          <a:srcRect t="49464"/>
          <a:stretch/>
        </p:blipFill>
        <p:spPr>
          <a:xfrm>
            <a:off x="545393" y="2818494"/>
            <a:ext cx="4953000" cy="1992821"/>
          </a:xfrm>
          <a:prstGeom prst="rect">
            <a:avLst/>
          </a:prstGeom>
        </p:spPr>
      </p:pic>
      <p:pic>
        <p:nvPicPr>
          <p:cNvPr id="12" name="Picture 11">
            <a:extLst>
              <a:ext uri="{FF2B5EF4-FFF2-40B4-BE49-F238E27FC236}">
                <a16:creationId xmlns:a16="http://schemas.microsoft.com/office/drawing/2014/main" id="{DF50DCE3-4C2F-9E4A-3F18-D8D220AAD943}"/>
              </a:ext>
            </a:extLst>
          </p:cNvPr>
          <p:cNvPicPr>
            <a:picLocks noChangeAspect="1"/>
          </p:cNvPicPr>
          <p:nvPr/>
        </p:nvPicPr>
        <p:blipFill rotWithShape="1">
          <a:blip r:embed="rId6">
            <a:extLst>
              <a:ext uri="{28A0092B-C50C-407E-A947-70E740481C1C}">
                <a14:useLocalDpi xmlns:a14="http://schemas.microsoft.com/office/drawing/2010/main" val="0"/>
              </a:ext>
            </a:extLst>
          </a:blip>
          <a:srcRect t="49464"/>
          <a:stretch/>
        </p:blipFill>
        <p:spPr>
          <a:xfrm>
            <a:off x="6629399" y="2818493"/>
            <a:ext cx="4953000" cy="1992822"/>
          </a:xfrm>
          <a:prstGeom prst="rect">
            <a:avLst/>
          </a:prstGeom>
        </p:spPr>
      </p:pic>
      <p:sp>
        <p:nvSpPr>
          <p:cNvPr id="13" name="TextBox 12">
            <a:extLst>
              <a:ext uri="{FF2B5EF4-FFF2-40B4-BE49-F238E27FC236}">
                <a16:creationId xmlns:a16="http://schemas.microsoft.com/office/drawing/2014/main" id="{ACCE2F3D-5D67-EA26-18BC-764D5429E06F}"/>
              </a:ext>
            </a:extLst>
          </p:cNvPr>
          <p:cNvSpPr txBox="1"/>
          <p:nvPr/>
        </p:nvSpPr>
        <p:spPr>
          <a:xfrm>
            <a:off x="362137" y="4440364"/>
            <a:ext cx="1693334" cy="646331"/>
          </a:xfrm>
          <a:prstGeom prst="rect">
            <a:avLst/>
          </a:prstGeom>
          <a:solidFill>
            <a:schemeClr val="bg1"/>
          </a:solidFill>
          <a:ln>
            <a:solidFill>
              <a:schemeClr val="tx1"/>
            </a:solidFill>
          </a:ln>
        </p:spPr>
        <p:txBody>
          <a:bodyPr wrap="square" rtlCol="0">
            <a:spAutoFit/>
          </a:bodyPr>
          <a:lstStyle/>
          <a:p>
            <a:r>
              <a:rPr lang="en-US" b="1" dirty="0"/>
              <a:t>Without SD MS correction</a:t>
            </a:r>
          </a:p>
        </p:txBody>
      </p:sp>
      <p:sp>
        <p:nvSpPr>
          <p:cNvPr id="14" name="TextBox 13">
            <a:extLst>
              <a:ext uri="{FF2B5EF4-FFF2-40B4-BE49-F238E27FC236}">
                <a16:creationId xmlns:a16="http://schemas.microsoft.com/office/drawing/2014/main" id="{501A5084-B97F-0DA2-7265-7A3EC4CB9D62}"/>
              </a:ext>
            </a:extLst>
          </p:cNvPr>
          <p:cNvSpPr txBox="1"/>
          <p:nvPr/>
        </p:nvSpPr>
        <p:spPr>
          <a:xfrm>
            <a:off x="6487074" y="4440364"/>
            <a:ext cx="1693334" cy="646331"/>
          </a:xfrm>
          <a:prstGeom prst="rect">
            <a:avLst/>
          </a:prstGeom>
          <a:solidFill>
            <a:schemeClr val="bg1"/>
          </a:solidFill>
          <a:ln>
            <a:solidFill>
              <a:schemeClr val="tx1"/>
            </a:solidFill>
          </a:ln>
        </p:spPr>
        <p:txBody>
          <a:bodyPr wrap="square" rtlCol="0">
            <a:spAutoFit/>
          </a:bodyPr>
          <a:lstStyle/>
          <a:p>
            <a:r>
              <a:rPr lang="en-US" b="1" dirty="0"/>
              <a:t>With SD MS correction</a:t>
            </a:r>
          </a:p>
        </p:txBody>
      </p:sp>
    </p:spTree>
    <p:extLst>
      <p:ext uri="{BB962C8B-B14F-4D97-AF65-F5344CB8AC3E}">
        <p14:creationId xmlns:p14="http://schemas.microsoft.com/office/powerpoint/2010/main" val="668341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Aqua safe mode (April 2022)</a:t>
            </a:r>
            <a:endParaRPr lang="en-US" b="1" dirty="0">
              <a:solidFill>
                <a:srgbClr val="0000CC"/>
              </a:solidFill>
            </a:endParaRPr>
          </a:p>
        </p:txBody>
      </p:sp>
      <p:sp>
        <p:nvSpPr>
          <p:cNvPr id="4" name="Slide Number Placeholder 3"/>
          <p:cNvSpPr>
            <a:spLocks noGrp="1"/>
          </p:cNvSpPr>
          <p:nvPr>
            <p:ph type="sldNum" sz="quarter" idx="4"/>
          </p:nvPr>
        </p:nvSpPr>
        <p:spPr/>
        <p:txBody>
          <a:bodyPr/>
          <a:lstStyle/>
          <a:p>
            <a:r>
              <a:rPr lang="en-US"/>
              <a:t>Page </a:t>
            </a:r>
            <a:fld id="{9C1F4F7E-645B-4955-8850-5CA3022054E0}" type="slidenum">
              <a:rPr lang="en-US" smtClean="0"/>
              <a:pPr/>
              <a:t>13</a:t>
            </a:fld>
            <a:endParaRPr lang="en-US" dirty="0"/>
          </a:p>
        </p:txBody>
      </p:sp>
      <p:sp>
        <p:nvSpPr>
          <p:cNvPr id="3" name="Content Placeholder 2">
            <a:extLst>
              <a:ext uri="{FF2B5EF4-FFF2-40B4-BE49-F238E27FC236}">
                <a16:creationId xmlns:a16="http://schemas.microsoft.com/office/drawing/2014/main" id="{AED9E226-F60F-822C-D11F-60286CB1A4F3}"/>
              </a:ext>
            </a:extLst>
          </p:cNvPr>
          <p:cNvSpPr>
            <a:spLocks noGrp="1"/>
          </p:cNvSpPr>
          <p:nvPr>
            <p:ph idx="1"/>
          </p:nvPr>
        </p:nvSpPr>
        <p:spPr>
          <a:xfrm>
            <a:off x="211666" y="1196624"/>
            <a:ext cx="11768667" cy="2551288"/>
          </a:xfrm>
        </p:spPr>
        <p:txBody>
          <a:bodyPr>
            <a:normAutofit fontScale="62500" lnSpcReduction="20000"/>
          </a:bodyPr>
          <a:lstStyle/>
          <a:p>
            <a:r>
              <a:rPr lang="en-US" sz="2800" dirty="0"/>
              <a:t>After Aqua safe mode, most SWIR band detectors saw gain changes of a few percent (up to 5%) initially, but have gradually stabilized back to near their pre-safe mode values. </a:t>
            </a:r>
          </a:p>
          <a:p>
            <a:pPr lvl="1"/>
            <a:r>
              <a:rPr lang="en-US" dirty="0"/>
              <a:t>MCST has been delivering frequent LUT updates to follow these gain changes, so there should be minimal impact on L1B products.</a:t>
            </a:r>
          </a:p>
          <a:p>
            <a:r>
              <a:rPr lang="en-US" dirty="0"/>
              <a:t>One detector in band 6 – detector 4 (product order) – had abnormal behavior following the safe mode, with the signal levels in both SD calibrations and Earth view being much lower than nominal and unstable. </a:t>
            </a:r>
          </a:p>
          <a:p>
            <a:pPr lvl="1"/>
            <a:r>
              <a:rPr lang="en-US" dirty="0"/>
              <a:t>This detector is now flagged as inoperable in both C6.1 and C7 starting from safe mode. </a:t>
            </a:r>
          </a:p>
          <a:p>
            <a:pPr lvl="1"/>
            <a:r>
              <a:rPr lang="en-US" dirty="0"/>
              <a:t>Note that the aggregated 1KM detector 2 (aggregate of HKM dets 3 and 4) will continue to have valid data since the HKM detector 3 is still good.</a:t>
            </a:r>
          </a:p>
          <a:p>
            <a:endParaRPr lang="en-US" dirty="0"/>
          </a:p>
          <a:p>
            <a:endParaRPr lang="en-US" dirty="0"/>
          </a:p>
        </p:txBody>
      </p:sp>
      <p:pic>
        <p:nvPicPr>
          <p:cNvPr id="6" name="Picture 6" descr="Chart&#10;&#10;Description automatically generated">
            <a:extLst>
              <a:ext uri="{FF2B5EF4-FFF2-40B4-BE49-F238E27FC236}">
                <a16:creationId xmlns:a16="http://schemas.microsoft.com/office/drawing/2014/main" id="{228E8D35-3000-4B85-F7A4-2B8C46711F44}"/>
              </a:ext>
            </a:extLst>
          </p:cNvPr>
          <p:cNvPicPr>
            <a:picLocks noChangeAspect="1"/>
          </p:cNvPicPr>
          <p:nvPr/>
        </p:nvPicPr>
        <p:blipFill rotWithShape="1">
          <a:blip r:embed="rId2"/>
          <a:srcRect l="1719" t="5128" r="1314"/>
          <a:stretch/>
        </p:blipFill>
        <p:spPr>
          <a:xfrm>
            <a:off x="1742411" y="3556935"/>
            <a:ext cx="4254262" cy="3103100"/>
          </a:xfrm>
          <a:prstGeom prst="rect">
            <a:avLst/>
          </a:prstGeom>
        </p:spPr>
      </p:pic>
      <p:pic>
        <p:nvPicPr>
          <p:cNvPr id="7" name="Picture 7" descr="Chart, scatter chart&#10;&#10;Description automatically generated">
            <a:extLst>
              <a:ext uri="{FF2B5EF4-FFF2-40B4-BE49-F238E27FC236}">
                <a16:creationId xmlns:a16="http://schemas.microsoft.com/office/drawing/2014/main" id="{524D6E68-204F-3510-6BD2-DC0E86F7011F}"/>
              </a:ext>
            </a:extLst>
          </p:cNvPr>
          <p:cNvPicPr>
            <a:picLocks noChangeAspect="1"/>
          </p:cNvPicPr>
          <p:nvPr/>
        </p:nvPicPr>
        <p:blipFill rotWithShape="1">
          <a:blip r:embed="rId3"/>
          <a:srcRect l="1681" t="4993" r="1780" b="131"/>
          <a:stretch/>
        </p:blipFill>
        <p:spPr>
          <a:xfrm>
            <a:off x="6433519" y="3555808"/>
            <a:ext cx="4202594" cy="3104551"/>
          </a:xfrm>
          <a:prstGeom prst="rect">
            <a:avLst/>
          </a:prstGeom>
        </p:spPr>
      </p:pic>
    </p:spTree>
    <p:extLst>
      <p:ext uri="{BB962C8B-B14F-4D97-AF65-F5344CB8AC3E}">
        <p14:creationId xmlns:p14="http://schemas.microsoft.com/office/powerpoint/2010/main" val="3504902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Terra constellation exit maneuvers (October 2022)</a:t>
            </a:r>
            <a:endParaRPr lang="en-US" b="1" dirty="0">
              <a:solidFill>
                <a:srgbClr val="0000CC"/>
              </a:solidFill>
            </a:endParaRPr>
          </a:p>
        </p:txBody>
      </p:sp>
      <p:sp>
        <p:nvSpPr>
          <p:cNvPr id="4" name="Slide Number Placeholder 3"/>
          <p:cNvSpPr>
            <a:spLocks noGrp="1"/>
          </p:cNvSpPr>
          <p:nvPr>
            <p:ph type="sldNum" sz="quarter" idx="4"/>
          </p:nvPr>
        </p:nvSpPr>
        <p:spPr/>
        <p:txBody>
          <a:bodyPr/>
          <a:lstStyle/>
          <a:p>
            <a:r>
              <a:rPr lang="en-US"/>
              <a:t>Page </a:t>
            </a:r>
            <a:fld id="{9C1F4F7E-645B-4955-8850-5CA3022054E0}" type="slidenum">
              <a:rPr lang="en-US" smtClean="0"/>
              <a:pPr/>
              <a:t>14</a:t>
            </a:fld>
            <a:endParaRPr lang="en-US" dirty="0"/>
          </a:p>
        </p:txBody>
      </p:sp>
      <p:sp>
        <p:nvSpPr>
          <p:cNvPr id="3" name="Content Placeholder 2">
            <a:extLst>
              <a:ext uri="{FF2B5EF4-FFF2-40B4-BE49-F238E27FC236}">
                <a16:creationId xmlns:a16="http://schemas.microsoft.com/office/drawing/2014/main" id="{AED9E226-F60F-822C-D11F-60286CB1A4F3}"/>
              </a:ext>
            </a:extLst>
          </p:cNvPr>
          <p:cNvSpPr>
            <a:spLocks noGrp="1"/>
          </p:cNvSpPr>
          <p:nvPr>
            <p:ph idx="1"/>
          </p:nvPr>
        </p:nvSpPr>
        <p:spPr>
          <a:xfrm>
            <a:off x="211666" y="1196623"/>
            <a:ext cx="11768667" cy="2912533"/>
          </a:xfrm>
        </p:spPr>
        <p:txBody>
          <a:bodyPr>
            <a:normAutofit/>
          </a:bodyPr>
          <a:lstStyle/>
          <a:p>
            <a:r>
              <a:rPr lang="en-US" sz="2400" dirty="0"/>
              <a:t>Terra RSB overall returned to nominal performance following the CEMs, with minimal impact. </a:t>
            </a:r>
          </a:p>
        </p:txBody>
      </p:sp>
      <p:sp>
        <p:nvSpPr>
          <p:cNvPr id="6" name="Content Placeholder 2">
            <a:extLst>
              <a:ext uri="{FF2B5EF4-FFF2-40B4-BE49-F238E27FC236}">
                <a16:creationId xmlns:a16="http://schemas.microsoft.com/office/drawing/2014/main" id="{C1A7D264-59B9-CF8E-4112-BE95B628134D}"/>
              </a:ext>
            </a:extLst>
          </p:cNvPr>
          <p:cNvSpPr txBox="1">
            <a:spLocks/>
          </p:cNvSpPr>
          <p:nvPr/>
        </p:nvSpPr>
        <p:spPr>
          <a:xfrm>
            <a:off x="211666" y="2048358"/>
            <a:ext cx="6392335" cy="41215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Some jumps in gain seen in SWIR bands (up to 3%), but trends have been stable in the six months post-CEM. </a:t>
            </a:r>
          </a:p>
          <a:p>
            <a:r>
              <a:rPr lang="en-US" sz="2400" dirty="0"/>
              <a:t>One new noisy detector in band 6 (HKM detector 13). </a:t>
            </a:r>
          </a:p>
          <a:p>
            <a:r>
              <a:rPr lang="en-US" sz="2400" dirty="0"/>
              <a:t>After CEM, Terra’s historic ground track no longer repeats, which impacts the desert observations used in calibration (later slides). </a:t>
            </a:r>
          </a:p>
        </p:txBody>
      </p:sp>
      <p:pic>
        <p:nvPicPr>
          <p:cNvPr id="8" name="Picture 7" descr="Chart, scatter chart&#10;&#10;Description automatically generated">
            <a:extLst>
              <a:ext uri="{FF2B5EF4-FFF2-40B4-BE49-F238E27FC236}">
                <a16:creationId xmlns:a16="http://schemas.microsoft.com/office/drawing/2014/main" id="{B80551D4-B354-4E64-1F3C-BDB2C3B325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9822" y="2113270"/>
            <a:ext cx="5500511" cy="3991202"/>
          </a:xfrm>
          <a:prstGeom prst="rect">
            <a:avLst/>
          </a:prstGeom>
        </p:spPr>
      </p:pic>
    </p:spTree>
    <p:extLst>
      <p:ext uri="{BB962C8B-B14F-4D97-AF65-F5344CB8AC3E}">
        <p14:creationId xmlns:p14="http://schemas.microsoft.com/office/powerpoint/2010/main" val="3211849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Status of C7 RSB algorithms and LUTs</a:t>
            </a:r>
            <a:endParaRPr lang="en-US" b="1" dirty="0">
              <a:solidFill>
                <a:srgbClr val="0000CC"/>
              </a:solidFill>
            </a:endParaRPr>
          </a:p>
        </p:txBody>
      </p:sp>
      <p:sp>
        <p:nvSpPr>
          <p:cNvPr id="4" name="Slide Number Placeholder 3"/>
          <p:cNvSpPr>
            <a:spLocks noGrp="1"/>
          </p:cNvSpPr>
          <p:nvPr>
            <p:ph type="sldNum" sz="quarter" idx="4"/>
          </p:nvPr>
        </p:nvSpPr>
        <p:spPr/>
        <p:txBody>
          <a:bodyPr/>
          <a:lstStyle/>
          <a:p>
            <a:r>
              <a:rPr lang="en-US"/>
              <a:t>Page </a:t>
            </a:r>
            <a:fld id="{9C1F4F7E-645B-4955-8850-5CA3022054E0}" type="slidenum">
              <a:rPr lang="en-US" smtClean="0"/>
              <a:pPr/>
              <a:t>15</a:t>
            </a:fld>
            <a:endParaRPr lang="en-US" dirty="0"/>
          </a:p>
        </p:txBody>
      </p:sp>
      <p:sp>
        <p:nvSpPr>
          <p:cNvPr id="3" name="Content Placeholder 2">
            <a:extLst>
              <a:ext uri="{FF2B5EF4-FFF2-40B4-BE49-F238E27FC236}">
                <a16:creationId xmlns:a16="http://schemas.microsoft.com/office/drawing/2014/main" id="{AED9E226-F60F-822C-D11F-60286CB1A4F3}"/>
              </a:ext>
            </a:extLst>
          </p:cNvPr>
          <p:cNvSpPr>
            <a:spLocks noGrp="1"/>
          </p:cNvSpPr>
          <p:nvPr>
            <p:ph idx="1"/>
          </p:nvPr>
        </p:nvSpPr>
        <p:spPr>
          <a:xfrm>
            <a:off x="211666" y="1196622"/>
            <a:ext cx="11768667" cy="5524857"/>
          </a:xfrm>
        </p:spPr>
        <p:txBody>
          <a:bodyPr>
            <a:normAutofit fontScale="70000" lnSpcReduction="20000"/>
          </a:bodyPr>
          <a:lstStyle/>
          <a:p>
            <a:r>
              <a:rPr lang="en-US" sz="3600" dirty="0"/>
              <a:t>C7 mission-reprocessed LUTs initially delivered in March 2021 and updated a few times since then. Most recently delivered versions (Terra V7.0.16.1 and Aqua V7.0.15.2) are valid through October 2022 for Terra and January 2023 for Aqua. </a:t>
            </a:r>
          </a:p>
          <a:p>
            <a:r>
              <a:rPr lang="en-US" sz="3600" dirty="0"/>
              <a:t>Summary of algorithm changes from C6.1 to C7:</a:t>
            </a:r>
          </a:p>
          <a:p>
            <a:endParaRPr lang="en-US" sz="3300" dirty="0"/>
          </a:p>
          <a:p>
            <a:endParaRPr lang="en-US" sz="3300" dirty="0"/>
          </a:p>
          <a:p>
            <a:endParaRPr lang="en-US" sz="3300" dirty="0"/>
          </a:p>
          <a:p>
            <a:endParaRPr lang="en-US" sz="3300" dirty="0"/>
          </a:p>
          <a:p>
            <a:endParaRPr lang="en-US" sz="3300" dirty="0"/>
          </a:p>
          <a:p>
            <a:endParaRPr lang="en-US" sz="3300" dirty="0"/>
          </a:p>
          <a:p>
            <a:endParaRPr lang="en-US" sz="3300" dirty="0"/>
          </a:p>
          <a:p>
            <a:endParaRPr lang="en-US" sz="3300" dirty="0"/>
          </a:p>
          <a:p>
            <a:endParaRPr lang="en-US" sz="3300" dirty="0"/>
          </a:p>
          <a:p>
            <a:pPr marL="0" indent="0">
              <a:buNone/>
            </a:pPr>
            <a:r>
              <a:rPr lang="en-US" dirty="0"/>
              <a:t> </a:t>
            </a:r>
          </a:p>
        </p:txBody>
      </p:sp>
      <p:grpSp>
        <p:nvGrpSpPr>
          <p:cNvPr id="5" name="Group 4">
            <a:extLst>
              <a:ext uri="{FF2B5EF4-FFF2-40B4-BE49-F238E27FC236}">
                <a16:creationId xmlns:a16="http://schemas.microsoft.com/office/drawing/2014/main" id="{390D405E-E7F0-111C-81E2-8D5FCDBB6670}"/>
              </a:ext>
            </a:extLst>
          </p:cNvPr>
          <p:cNvGrpSpPr/>
          <p:nvPr/>
        </p:nvGrpSpPr>
        <p:grpSpPr>
          <a:xfrm>
            <a:off x="563251" y="2648416"/>
            <a:ext cx="11065496" cy="3335406"/>
            <a:chOff x="563252" y="1230868"/>
            <a:chExt cx="11065496" cy="3335406"/>
          </a:xfrm>
        </p:grpSpPr>
        <p:sp>
          <p:nvSpPr>
            <p:cNvPr id="6" name="Rectangle 5">
              <a:extLst>
                <a:ext uri="{FF2B5EF4-FFF2-40B4-BE49-F238E27FC236}">
                  <a16:creationId xmlns:a16="http://schemas.microsoft.com/office/drawing/2014/main" id="{87896446-04B9-0497-91A0-D3A7AE4B4C4E}"/>
                </a:ext>
              </a:extLst>
            </p:cNvPr>
            <p:cNvSpPr/>
            <p:nvPr/>
          </p:nvSpPr>
          <p:spPr>
            <a:xfrm>
              <a:off x="4343407" y="1230868"/>
              <a:ext cx="7285341" cy="400110"/>
            </a:xfrm>
            <a:prstGeom prst="rect">
              <a:avLst/>
            </a:prstGeom>
          </p:spPr>
          <p:txBody>
            <a:bodyPr wrap="square">
              <a:spAutoFit/>
            </a:bodyPr>
            <a:lstStyle/>
            <a:p>
              <a:r>
                <a:rPr lang="en-US" sz="2000" dirty="0"/>
                <a:t>Bands where algorithm change applies; ordered by wavelength</a:t>
              </a:r>
            </a:p>
          </p:txBody>
        </p:sp>
        <p:pic>
          <p:nvPicPr>
            <p:cNvPr id="7" name="Picture 6">
              <a:extLst>
                <a:ext uri="{FF2B5EF4-FFF2-40B4-BE49-F238E27FC236}">
                  <a16:creationId xmlns:a16="http://schemas.microsoft.com/office/drawing/2014/main" id="{24F7BF3A-AC3B-110E-55CB-05DB2148B10C}"/>
                </a:ext>
              </a:extLst>
            </p:cNvPr>
            <p:cNvPicPr>
              <a:picLocks noChangeAspect="1"/>
            </p:cNvPicPr>
            <p:nvPr/>
          </p:nvPicPr>
          <p:blipFill>
            <a:blip r:embed="rId2"/>
            <a:stretch>
              <a:fillRect/>
            </a:stretch>
          </p:blipFill>
          <p:spPr>
            <a:xfrm>
              <a:off x="914400" y="1593239"/>
              <a:ext cx="10161593" cy="2973035"/>
            </a:xfrm>
            <a:prstGeom prst="rect">
              <a:avLst/>
            </a:prstGeom>
          </p:spPr>
        </p:pic>
        <p:sp>
          <p:nvSpPr>
            <p:cNvPr id="8" name="Rectangle 7">
              <a:extLst>
                <a:ext uri="{FF2B5EF4-FFF2-40B4-BE49-F238E27FC236}">
                  <a16:creationId xmlns:a16="http://schemas.microsoft.com/office/drawing/2014/main" id="{D0CB7933-15D7-DF43-D638-D8F73AFF3A1C}"/>
                </a:ext>
              </a:extLst>
            </p:cNvPr>
            <p:cNvSpPr/>
            <p:nvPr/>
          </p:nvSpPr>
          <p:spPr>
            <a:xfrm>
              <a:off x="563252" y="1422633"/>
              <a:ext cx="2667001" cy="400110"/>
            </a:xfrm>
            <a:prstGeom prst="rect">
              <a:avLst/>
            </a:prstGeom>
          </p:spPr>
          <p:txBody>
            <a:bodyPr wrap="square">
              <a:spAutoFit/>
            </a:bodyPr>
            <a:lstStyle/>
            <a:p>
              <a:r>
                <a:rPr lang="en-US" sz="2000" b="1" dirty="0">
                  <a:solidFill>
                    <a:srgbClr val="7030A0"/>
                  </a:solidFill>
                </a:rPr>
                <a:t>Larger impact</a:t>
              </a:r>
            </a:p>
          </p:txBody>
        </p:sp>
        <p:sp>
          <p:nvSpPr>
            <p:cNvPr id="9" name="Rectangle 8">
              <a:extLst>
                <a:ext uri="{FF2B5EF4-FFF2-40B4-BE49-F238E27FC236}">
                  <a16:creationId xmlns:a16="http://schemas.microsoft.com/office/drawing/2014/main" id="{CF506F38-49C3-73EA-E55C-6C59405DC5B7}"/>
                </a:ext>
              </a:extLst>
            </p:cNvPr>
            <p:cNvSpPr/>
            <p:nvPr/>
          </p:nvSpPr>
          <p:spPr>
            <a:xfrm>
              <a:off x="563252" y="4103102"/>
              <a:ext cx="2667001" cy="400110"/>
            </a:xfrm>
            <a:prstGeom prst="rect">
              <a:avLst/>
            </a:prstGeom>
          </p:spPr>
          <p:txBody>
            <a:bodyPr wrap="square">
              <a:spAutoFit/>
            </a:bodyPr>
            <a:lstStyle/>
            <a:p>
              <a:r>
                <a:rPr lang="en-US" sz="2000" b="1" dirty="0">
                  <a:solidFill>
                    <a:srgbClr val="7030A0"/>
                  </a:solidFill>
                </a:rPr>
                <a:t>Smaller impact</a:t>
              </a:r>
            </a:p>
          </p:txBody>
        </p:sp>
        <p:cxnSp>
          <p:nvCxnSpPr>
            <p:cNvPr id="10" name="Straight Arrow Connector 9">
              <a:extLst>
                <a:ext uri="{FF2B5EF4-FFF2-40B4-BE49-F238E27FC236}">
                  <a16:creationId xmlns:a16="http://schemas.microsoft.com/office/drawing/2014/main" id="{C8FBE1B8-7D4F-6712-2212-A8D3C6172B7E}"/>
                </a:ext>
              </a:extLst>
            </p:cNvPr>
            <p:cNvCxnSpPr>
              <a:stCxn id="9" idx="1"/>
              <a:endCxn id="8" idx="1"/>
            </p:cNvCxnSpPr>
            <p:nvPr/>
          </p:nvCxnSpPr>
          <p:spPr>
            <a:xfrm flipV="1">
              <a:off x="563252" y="1622688"/>
              <a:ext cx="0" cy="2680469"/>
            </a:xfrm>
            <a:prstGeom prst="straightConnector1">
              <a:avLst/>
            </a:prstGeom>
            <a:ln w="22225">
              <a:solidFill>
                <a:srgbClr val="7030A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843DCDCF-0545-874C-0212-1BC9CCB226AA}"/>
              </a:ext>
            </a:extLst>
          </p:cNvPr>
          <p:cNvSpPr txBox="1"/>
          <p:nvPr/>
        </p:nvSpPr>
        <p:spPr>
          <a:xfrm>
            <a:off x="654186" y="6276781"/>
            <a:ext cx="8170228" cy="400110"/>
          </a:xfrm>
          <a:prstGeom prst="rect">
            <a:avLst/>
          </a:prstGeom>
          <a:solidFill>
            <a:schemeClr val="bg1"/>
          </a:solidFill>
          <a:ln>
            <a:solidFill>
              <a:schemeClr val="tx1">
                <a:lumMod val="50000"/>
                <a:lumOff val="50000"/>
              </a:schemeClr>
            </a:solidFill>
          </a:ln>
        </p:spPr>
        <p:txBody>
          <a:bodyPr wrap="square" rtlCol="0">
            <a:spAutoFit/>
          </a:bodyPr>
          <a:lstStyle/>
          <a:p>
            <a:r>
              <a:rPr lang="en-US" sz="2000" dirty="0">
                <a:solidFill>
                  <a:prstClr val="black"/>
                </a:solidFill>
              </a:rPr>
              <a:t>K. Twedt et al., Proc. SPIE, </a:t>
            </a:r>
            <a:r>
              <a:rPr lang="en-US" sz="2000" b="1" dirty="0">
                <a:solidFill>
                  <a:prstClr val="black"/>
                </a:solidFill>
              </a:rPr>
              <a:t>11858</a:t>
            </a:r>
            <a:r>
              <a:rPr lang="en-US" sz="2000" dirty="0">
                <a:solidFill>
                  <a:prstClr val="black"/>
                </a:solidFill>
              </a:rPr>
              <a:t>, 118580S (2021). </a:t>
            </a:r>
            <a:r>
              <a:rPr lang="en-US" sz="2000" dirty="0" err="1">
                <a:solidFill>
                  <a:prstClr val="black"/>
                </a:solidFill>
              </a:rPr>
              <a:t>doi</a:t>
            </a:r>
            <a:r>
              <a:rPr lang="en-US" sz="2000" dirty="0">
                <a:solidFill>
                  <a:prstClr val="black"/>
                </a:solidFill>
              </a:rPr>
              <a:t>: 10.1117/12.2597551 </a:t>
            </a:r>
          </a:p>
        </p:txBody>
      </p:sp>
    </p:spTree>
    <p:extLst>
      <p:ext uri="{BB962C8B-B14F-4D97-AF65-F5344CB8AC3E}">
        <p14:creationId xmlns:p14="http://schemas.microsoft.com/office/powerpoint/2010/main" val="142893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Review major C7 algorithm changes</a:t>
            </a:r>
            <a:endParaRPr lang="en-US" b="1" dirty="0">
              <a:solidFill>
                <a:srgbClr val="0000CC"/>
              </a:solidFill>
            </a:endParaRPr>
          </a:p>
        </p:txBody>
      </p:sp>
      <p:sp>
        <p:nvSpPr>
          <p:cNvPr id="4" name="Slide Number Placeholder 3"/>
          <p:cNvSpPr>
            <a:spLocks noGrp="1"/>
          </p:cNvSpPr>
          <p:nvPr>
            <p:ph type="sldNum" sz="quarter" idx="4"/>
          </p:nvPr>
        </p:nvSpPr>
        <p:spPr/>
        <p:txBody>
          <a:bodyPr/>
          <a:lstStyle/>
          <a:p>
            <a:r>
              <a:rPr lang="en-US" dirty="0"/>
              <a:t>Page </a:t>
            </a:r>
            <a:fld id="{9C1F4F7E-645B-4955-8850-5CA3022054E0}" type="slidenum">
              <a:rPr lang="en-US" smtClean="0"/>
              <a:pPr/>
              <a:t>16</a:t>
            </a:fld>
            <a:endParaRPr lang="en-US" dirty="0"/>
          </a:p>
        </p:txBody>
      </p:sp>
      <p:sp>
        <p:nvSpPr>
          <p:cNvPr id="3" name="Content Placeholder 2">
            <a:extLst>
              <a:ext uri="{FF2B5EF4-FFF2-40B4-BE49-F238E27FC236}">
                <a16:creationId xmlns:a16="http://schemas.microsoft.com/office/drawing/2014/main" id="{AED9E226-F60F-822C-D11F-60286CB1A4F3}"/>
              </a:ext>
            </a:extLst>
          </p:cNvPr>
          <p:cNvSpPr>
            <a:spLocks noGrp="1"/>
          </p:cNvSpPr>
          <p:nvPr>
            <p:ph idx="1"/>
          </p:nvPr>
        </p:nvSpPr>
        <p:spPr>
          <a:xfrm>
            <a:off x="211666" y="1196623"/>
            <a:ext cx="11768667" cy="2232377"/>
          </a:xfrm>
        </p:spPr>
        <p:txBody>
          <a:bodyPr>
            <a:normAutofit fontScale="47500" lnSpcReduction="20000"/>
          </a:bodyPr>
          <a:lstStyle/>
          <a:p>
            <a:pPr marL="0" indent="0">
              <a:buNone/>
            </a:pPr>
            <a:r>
              <a:rPr lang="en-US" sz="4500" dirty="0"/>
              <a:t>Use of polarization-corrected desert data for Terra VIS bands</a:t>
            </a:r>
          </a:p>
          <a:p>
            <a:r>
              <a:rPr lang="en-US" sz="4000" dirty="0"/>
              <a:t>The changing polarization sensitivity of the scan mirror has impacted performance of Terra MODIS short-wavelength RSB, including derivation of calibration coefficients for C6.1 L1B.</a:t>
            </a:r>
          </a:p>
          <a:p>
            <a:r>
              <a:rPr lang="en-US" sz="4000" dirty="0"/>
              <a:t>Current mitigation strategy for C6.1 L2 products</a:t>
            </a:r>
          </a:p>
          <a:p>
            <a:pPr lvl="1"/>
            <a:r>
              <a:rPr lang="en-US" sz="3600" dirty="0"/>
              <a:t>NASA OBPG has derived polarization correction coefficients from a cross-</a:t>
            </a:r>
            <a:r>
              <a:rPr lang="en-US" sz="3600" dirty="0" err="1"/>
              <a:t>cal</a:t>
            </a:r>
            <a:r>
              <a:rPr lang="en-US" sz="3600" dirty="0"/>
              <a:t> with </a:t>
            </a:r>
            <a:r>
              <a:rPr lang="en-US" sz="3600" dirty="0" err="1"/>
              <a:t>SeaWIFS</a:t>
            </a:r>
            <a:r>
              <a:rPr lang="en-US" sz="3600" dirty="0"/>
              <a:t>/Aqua MODIS over ocean targets</a:t>
            </a:r>
          </a:p>
          <a:p>
            <a:pPr lvl="1"/>
            <a:r>
              <a:rPr lang="en-US" sz="3600" dirty="0"/>
              <a:t>For land products, use the OBPG polarization coefficients followed by de-trending and other corrections to adjust the calibration.</a:t>
            </a:r>
          </a:p>
          <a:p>
            <a:pPr lvl="1"/>
            <a:endParaRPr lang="en-US" sz="2900" dirty="0"/>
          </a:p>
        </p:txBody>
      </p:sp>
      <p:sp>
        <p:nvSpPr>
          <p:cNvPr id="11" name="TextBox 10">
            <a:extLst>
              <a:ext uri="{FF2B5EF4-FFF2-40B4-BE49-F238E27FC236}">
                <a16:creationId xmlns:a16="http://schemas.microsoft.com/office/drawing/2014/main" id="{9FA1B56E-A560-3838-3F4C-D69C1515CEDE}"/>
              </a:ext>
            </a:extLst>
          </p:cNvPr>
          <p:cNvSpPr txBox="1"/>
          <p:nvPr/>
        </p:nvSpPr>
        <p:spPr>
          <a:xfrm>
            <a:off x="654186" y="6276781"/>
            <a:ext cx="8170228" cy="400110"/>
          </a:xfrm>
          <a:prstGeom prst="rect">
            <a:avLst/>
          </a:prstGeom>
          <a:solidFill>
            <a:schemeClr val="bg1"/>
          </a:solidFill>
          <a:ln>
            <a:solidFill>
              <a:schemeClr val="tx1">
                <a:lumMod val="50000"/>
                <a:lumOff val="50000"/>
              </a:schemeClr>
            </a:solidFill>
          </a:ln>
        </p:spPr>
        <p:txBody>
          <a:bodyPr wrap="square" rtlCol="0">
            <a:spAutoFit/>
          </a:bodyPr>
          <a:lstStyle/>
          <a:p>
            <a:r>
              <a:rPr lang="en-US" sz="2000" dirty="0">
                <a:solidFill>
                  <a:prstClr val="black"/>
                </a:solidFill>
              </a:rPr>
              <a:t>A. Angal et al., IEEE Trans. </a:t>
            </a:r>
            <a:r>
              <a:rPr lang="en-US" sz="2000" dirty="0" err="1">
                <a:solidFill>
                  <a:prstClr val="black"/>
                </a:solidFill>
              </a:rPr>
              <a:t>Geosci</a:t>
            </a:r>
            <a:r>
              <a:rPr lang="en-US" sz="2000" dirty="0">
                <a:solidFill>
                  <a:prstClr val="black"/>
                </a:solidFill>
              </a:rPr>
              <a:t>. Remote Sensing </a:t>
            </a:r>
            <a:r>
              <a:rPr lang="en-US" sz="2000" b="1" dirty="0">
                <a:solidFill>
                  <a:prstClr val="black"/>
                </a:solidFill>
              </a:rPr>
              <a:t>58</a:t>
            </a:r>
            <a:r>
              <a:rPr lang="en-US" sz="2000" dirty="0">
                <a:solidFill>
                  <a:prstClr val="black"/>
                </a:solidFill>
              </a:rPr>
              <a:t>(8), 5428–5439 (2020)  </a:t>
            </a:r>
          </a:p>
        </p:txBody>
      </p:sp>
      <p:pic>
        <p:nvPicPr>
          <p:cNvPr id="12" name="Picture 11">
            <a:extLst>
              <a:ext uri="{FF2B5EF4-FFF2-40B4-BE49-F238E27FC236}">
                <a16:creationId xmlns:a16="http://schemas.microsoft.com/office/drawing/2014/main" id="{98EF5C51-5051-F59B-EEE6-0E61CABD6E0A}"/>
              </a:ext>
            </a:extLst>
          </p:cNvPr>
          <p:cNvPicPr/>
          <p:nvPr/>
        </p:nvPicPr>
        <p:blipFill>
          <a:blip r:embed="rId2" cstate="print">
            <a:extLst>
              <a:ext uri="{28A0092B-C50C-407E-A947-70E740481C1C}">
                <a14:useLocalDpi xmlns:a14="http://schemas.microsoft.com/office/drawing/2010/main" val="0"/>
              </a:ext>
            </a:extLst>
          </a:blip>
          <a:stretch>
            <a:fillRect/>
          </a:stretch>
        </p:blipFill>
        <p:spPr>
          <a:xfrm rot="16200000">
            <a:off x="8002644" y="2388923"/>
            <a:ext cx="2991236" cy="5127833"/>
          </a:xfrm>
          <a:prstGeom prst="rect">
            <a:avLst/>
          </a:prstGeom>
        </p:spPr>
      </p:pic>
      <p:sp>
        <p:nvSpPr>
          <p:cNvPr id="13" name="Content Placeholder 2">
            <a:extLst>
              <a:ext uri="{FF2B5EF4-FFF2-40B4-BE49-F238E27FC236}">
                <a16:creationId xmlns:a16="http://schemas.microsoft.com/office/drawing/2014/main" id="{1EF16B78-2C73-DEA8-0FB2-2B788F01D729}"/>
              </a:ext>
            </a:extLst>
          </p:cNvPr>
          <p:cNvSpPr txBox="1">
            <a:spLocks/>
          </p:cNvSpPr>
          <p:nvPr/>
        </p:nvSpPr>
        <p:spPr>
          <a:xfrm>
            <a:off x="211666" y="3533583"/>
            <a:ext cx="6764868" cy="265821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a:t>Collection 7</a:t>
            </a:r>
          </a:p>
          <a:p>
            <a:pPr lvl="1"/>
            <a:r>
              <a:rPr lang="en-US" sz="2900" dirty="0"/>
              <a:t>MCST will apply polarization correction prior to derivation of gain from desert sites for Terra bands 8, 9, 3, 4, and 10. </a:t>
            </a:r>
          </a:p>
          <a:p>
            <a:pPr lvl="1"/>
            <a:r>
              <a:rPr lang="en-US" sz="2900" dirty="0"/>
              <a:t>Will improve L1B product and significantly reduce the magnitude of downstream gain (M11) and de-trending corrections. </a:t>
            </a:r>
            <a:r>
              <a:rPr lang="en-US" sz="2900" b="1" dirty="0"/>
              <a:t>Therefore, the downstream corrections will need to be re-derived for C7 mission LUTs. </a:t>
            </a:r>
          </a:p>
          <a:p>
            <a:pPr lvl="1"/>
            <a:r>
              <a:rPr lang="en-US" sz="2900" dirty="0"/>
              <a:t>These changes will improve the instrument gain calibration only; there will still be scene-dependent impacts from polarization in the L1B product. </a:t>
            </a:r>
          </a:p>
          <a:p>
            <a:pPr lvl="1"/>
            <a:endParaRPr lang="en-US" sz="2900" dirty="0"/>
          </a:p>
        </p:txBody>
      </p:sp>
    </p:spTree>
    <p:extLst>
      <p:ext uri="{BB962C8B-B14F-4D97-AF65-F5344CB8AC3E}">
        <p14:creationId xmlns:p14="http://schemas.microsoft.com/office/powerpoint/2010/main" val="1345436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3DDB42-6F00-9BAD-2A54-A461CF0856B4}"/>
              </a:ext>
            </a:extLst>
          </p:cNvPr>
          <p:cNvPicPr>
            <a:picLocks noChangeAspect="1"/>
          </p:cNvPicPr>
          <p:nvPr/>
        </p:nvPicPr>
        <p:blipFill rotWithShape="1">
          <a:blip r:embed="rId2"/>
          <a:srcRect l="33640" r="33287"/>
          <a:stretch/>
        </p:blipFill>
        <p:spPr>
          <a:xfrm>
            <a:off x="7774385" y="2992016"/>
            <a:ext cx="3873553" cy="3038111"/>
          </a:xfrm>
          <a:prstGeom prst="rect">
            <a:avLst/>
          </a:prstGeom>
        </p:spPr>
      </p:pic>
      <p:sp>
        <p:nvSpPr>
          <p:cNvPr id="2" name="Title 1"/>
          <p:cNvSpPr>
            <a:spLocks noGrp="1"/>
          </p:cNvSpPr>
          <p:nvPr>
            <p:ph type="title"/>
          </p:nvPr>
        </p:nvSpPr>
        <p:spPr/>
        <p:txBody>
          <a:bodyPr>
            <a:normAutofit fontScale="90000"/>
          </a:bodyPr>
          <a:lstStyle/>
          <a:p>
            <a:r>
              <a:rPr lang="en-US" b="1" dirty="0"/>
              <a:t>Review major C7 algorithm changes</a:t>
            </a:r>
            <a:endParaRPr lang="en-US" b="1" dirty="0">
              <a:solidFill>
                <a:srgbClr val="0000CC"/>
              </a:solidFill>
            </a:endParaRPr>
          </a:p>
        </p:txBody>
      </p:sp>
      <p:sp>
        <p:nvSpPr>
          <p:cNvPr id="4" name="Slide Number Placeholder 3"/>
          <p:cNvSpPr>
            <a:spLocks noGrp="1"/>
          </p:cNvSpPr>
          <p:nvPr>
            <p:ph type="sldNum" sz="quarter" idx="4"/>
          </p:nvPr>
        </p:nvSpPr>
        <p:spPr/>
        <p:txBody>
          <a:bodyPr/>
          <a:lstStyle/>
          <a:p>
            <a:r>
              <a:rPr lang="en-US" dirty="0"/>
              <a:t>Page </a:t>
            </a:r>
            <a:fld id="{9C1F4F7E-645B-4955-8850-5CA3022054E0}" type="slidenum">
              <a:rPr lang="en-US" smtClean="0"/>
              <a:pPr/>
              <a:t>17</a:t>
            </a:fld>
            <a:endParaRPr lang="en-US" dirty="0"/>
          </a:p>
        </p:txBody>
      </p:sp>
      <p:sp>
        <p:nvSpPr>
          <p:cNvPr id="3" name="Content Placeholder 2">
            <a:extLst>
              <a:ext uri="{FF2B5EF4-FFF2-40B4-BE49-F238E27FC236}">
                <a16:creationId xmlns:a16="http://schemas.microsoft.com/office/drawing/2014/main" id="{AED9E226-F60F-822C-D11F-60286CB1A4F3}"/>
              </a:ext>
            </a:extLst>
          </p:cNvPr>
          <p:cNvSpPr>
            <a:spLocks noGrp="1"/>
          </p:cNvSpPr>
          <p:nvPr>
            <p:ph idx="1"/>
          </p:nvPr>
        </p:nvSpPr>
        <p:spPr>
          <a:xfrm>
            <a:off x="211666" y="1196624"/>
            <a:ext cx="11768667" cy="2127794"/>
          </a:xfrm>
        </p:spPr>
        <p:txBody>
          <a:bodyPr>
            <a:normAutofit fontScale="62500" lnSpcReduction="20000"/>
          </a:bodyPr>
          <a:lstStyle/>
          <a:p>
            <a:pPr marL="0" indent="0">
              <a:buNone/>
            </a:pPr>
            <a:r>
              <a:rPr lang="en-US" sz="4500" dirty="0"/>
              <a:t>Terra SWIR bands</a:t>
            </a:r>
          </a:p>
          <a:p>
            <a:r>
              <a:rPr lang="en-US" sz="4000" dirty="0"/>
              <a:t>Band 25 will be used as the reference band for SWIR crosstalk correction consistently over the entire mission. In C6.1, band 28 was used as the reference band for most of mission, switching to band 25 in 2019. </a:t>
            </a:r>
          </a:p>
          <a:p>
            <a:pPr lvl="1"/>
            <a:r>
              <a:rPr lang="en-US" sz="3600" dirty="0"/>
              <a:t>More stable gain and reflectance trending</a:t>
            </a:r>
          </a:p>
          <a:p>
            <a:pPr lvl="1"/>
            <a:r>
              <a:rPr lang="en-US" sz="3600" dirty="0"/>
              <a:t>Significantly reduced detector and subframe striping</a:t>
            </a:r>
          </a:p>
          <a:p>
            <a:endParaRPr lang="en-US" sz="2900" dirty="0"/>
          </a:p>
        </p:txBody>
      </p:sp>
      <p:sp>
        <p:nvSpPr>
          <p:cNvPr id="13" name="Content Placeholder 2">
            <a:extLst>
              <a:ext uri="{FF2B5EF4-FFF2-40B4-BE49-F238E27FC236}">
                <a16:creationId xmlns:a16="http://schemas.microsoft.com/office/drawing/2014/main" id="{1EF16B78-2C73-DEA8-0FB2-2B788F01D729}"/>
              </a:ext>
            </a:extLst>
          </p:cNvPr>
          <p:cNvSpPr txBox="1">
            <a:spLocks/>
          </p:cNvSpPr>
          <p:nvPr/>
        </p:nvSpPr>
        <p:spPr>
          <a:xfrm>
            <a:off x="211666" y="3533583"/>
            <a:ext cx="6764868" cy="2480011"/>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t>Deep convective clouds (DCC) used to correct for long-term drift in the SD-based reflectance trends for all SWIR. </a:t>
            </a:r>
          </a:p>
          <a:p>
            <a:r>
              <a:rPr lang="en-US" sz="3600" dirty="0"/>
              <a:t>DCC data also used to derive on-orbit changes in RVS for band 5 (up to 2% impact) and band 26 (up to 1% impact). </a:t>
            </a:r>
          </a:p>
        </p:txBody>
      </p:sp>
      <p:sp>
        <p:nvSpPr>
          <p:cNvPr id="5" name="TextBox 4">
            <a:extLst>
              <a:ext uri="{FF2B5EF4-FFF2-40B4-BE49-F238E27FC236}">
                <a16:creationId xmlns:a16="http://schemas.microsoft.com/office/drawing/2014/main" id="{586108B5-1162-8B90-34CD-AECDD39F3A9E}"/>
              </a:ext>
            </a:extLst>
          </p:cNvPr>
          <p:cNvSpPr txBox="1"/>
          <p:nvPr/>
        </p:nvSpPr>
        <p:spPr>
          <a:xfrm>
            <a:off x="609600" y="6013594"/>
            <a:ext cx="8703628" cy="707886"/>
          </a:xfrm>
          <a:prstGeom prst="rect">
            <a:avLst/>
          </a:prstGeom>
          <a:solidFill>
            <a:schemeClr val="bg1"/>
          </a:solidFill>
          <a:ln>
            <a:solidFill>
              <a:schemeClr val="tx1">
                <a:lumMod val="50000"/>
                <a:lumOff val="50000"/>
              </a:schemeClr>
            </a:solidFill>
          </a:ln>
        </p:spPr>
        <p:txBody>
          <a:bodyPr wrap="square" rtlCol="0">
            <a:spAutoFit/>
          </a:bodyPr>
          <a:lstStyle/>
          <a:p>
            <a:r>
              <a:rPr lang="en-US" sz="2000" dirty="0">
                <a:solidFill>
                  <a:prstClr val="black"/>
                </a:solidFill>
              </a:rPr>
              <a:t>X. Xiong, A. Angal, Y. Li, and K. Twedt, J. Appl. Remote Sens. </a:t>
            </a:r>
            <a:r>
              <a:rPr lang="en-US" sz="2000" b="1" dirty="0">
                <a:solidFill>
                  <a:prstClr val="black"/>
                </a:solidFill>
              </a:rPr>
              <a:t>14</a:t>
            </a:r>
            <a:r>
              <a:rPr lang="en-US" sz="2000" dirty="0">
                <a:solidFill>
                  <a:prstClr val="black"/>
                </a:solidFill>
              </a:rPr>
              <a:t>(4), 047503 (2020)</a:t>
            </a:r>
          </a:p>
          <a:p>
            <a:r>
              <a:rPr lang="en-US" sz="2000" dirty="0">
                <a:solidFill>
                  <a:prstClr val="black"/>
                </a:solidFill>
              </a:rPr>
              <a:t>Q. Mu, et. al., J. Appl. Rem. Sens., </a:t>
            </a:r>
            <a:r>
              <a:rPr lang="en-US" sz="2000" b="1" dirty="0">
                <a:solidFill>
                  <a:prstClr val="black"/>
                </a:solidFill>
              </a:rPr>
              <a:t>16</a:t>
            </a:r>
            <a:r>
              <a:rPr lang="en-US" sz="2000" dirty="0">
                <a:solidFill>
                  <a:prstClr val="black"/>
                </a:solidFill>
              </a:rPr>
              <a:t>(2), (2022)</a:t>
            </a:r>
          </a:p>
        </p:txBody>
      </p:sp>
    </p:spTree>
    <p:extLst>
      <p:ext uri="{BB962C8B-B14F-4D97-AF65-F5344CB8AC3E}">
        <p14:creationId xmlns:p14="http://schemas.microsoft.com/office/powerpoint/2010/main" val="736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Changes to C6.1 forward RSB algorithm</a:t>
            </a:r>
            <a:endParaRPr lang="en-US" b="1" dirty="0">
              <a:solidFill>
                <a:srgbClr val="0000CC"/>
              </a:solidFill>
            </a:endParaRPr>
          </a:p>
        </p:txBody>
      </p:sp>
      <p:sp>
        <p:nvSpPr>
          <p:cNvPr id="4" name="Slide Number Placeholder 3"/>
          <p:cNvSpPr>
            <a:spLocks noGrp="1"/>
          </p:cNvSpPr>
          <p:nvPr>
            <p:ph type="sldNum" sz="quarter" idx="4"/>
          </p:nvPr>
        </p:nvSpPr>
        <p:spPr/>
        <p:txBody>
          <a:bodyPr/>
          <a:lstStyle/>
          <a:p>
            <a:r>
              <a:rPr lang="en-US"/>
              <a:t>Page </a:t>
            </a:r>
            <a:fld id="{9C1F4F7E-645B-4955-8850-5CA3022054E0}" type="slidenum">
              <a:rPr lang="en-US" smtClean="0"/>
              <a:pPr/>
              <a:t>18</a:t>
            </a:fld>
            <a:endParaRPr lang="en-US" dirty="0"/>
          </a:p>
        </p:txBody>
      </p:sp>
      <p:sp>
        <p:nvSpPr>
          <p:cNvPr id="3" name="Content Placeholder 2">
            <a:extLst>
              <a:ext uri="{FF2B5EF4-FFF2-40B4-BE49-F238E27FC236}">
                <a16:creationId xmlns:a16="http://schemas.microsoft.com/office/drawing/2014/main" id="{AED9E226-F60F-822C-D11F-60286CB1A4F3}"/>
              </a:ext>
            </a:extLst>
          </p:cNvPr>
          <p:cNvSpPr>
            <a:spLocks noGrp="1"/>
          </p:cNvSpPr>
          <p:nvPr>
            <p:ph idx="1"/>
          </p:nvPr>
        </p:nvSpPr>
        <p:spPr>
          <a:xfrm>
            <a:off x="211666" y="1196623"/>
            <a:ext cx="11768667" cy="5068710"/>
          </a:xfrm>
        </p:spPr>
        <p:txBody>
          <a:bodyPr>
            <a:normAutofit fontScale="70000" lnSpcReduction="20000"/>
          </a:bodyPr>
          <a:lstStyle/>
          <a:p>
            <a:r>
              <a:rPr lang="en-US" dirty="0"/>
              <a:t>Many of the minor C7 algorithm changes have already been placed into forward C6.1 LUT generation. MCST is currently in the process of implementing the more major changes into forward C6.1 as well. </a:t>
            </a:r>
          </a:p>
          <a:p>
            <a:pPr lvl="1"/>
            <a:r>
              <a:rPr lang="en-US" dirty="0"/>
              <a:t>For Terra SWIR bands, began using EV data (from DCC) to correct for drifts in m1 and RVS calibration. </a:t>
            </a:r>
          </a:p>
          <a:p>
            <a:pPr lvl="1"/>
            <a:r>
              <a:rPr lang="en-US" dirty="0"/>
              <a:t>For Terra bands 11 and 12, began using EV data (from ocean scenes) to correct for drifts in m1 and RVS calibration. </a:t>
            </a:r>
          </a:p>
          <a:p>
            <a:pPr lvl="1"/>
            <a:r>
              <a:rPr lang="en-US" dirty="0"/>
              <a:t>For bands that rely on desert data, switched to improved data processing strategy (and use polarization-corrected data for Terra). </a:t>
            </a:r>
          </a:p>
          <a:p>
            <a:pPr lvl="1"/>
            <a:r>
              <a:rPr lang="en-US" dirty="0"/>
              <a:t>Little or no impact for other bands. </a:t>
            </a:r>
          </a:p>
          <a:p>
            <a:r>
              <a:rPr lang="en-US" dirty="0"/>
              <a:t>Motivation for these changes</a:t>
            </a:r>
          </a:p>
          <a:p>
            <a:pPr lvl="1"/>
            <a:r>
              <a:rPr lang="en-US" dirty="0"/>
              <a:t>Correct continuing reflectance drifts observed in Terra MODIS VIS and SWIR bands L1B. </a:t>
            </a:r>
          </a:p>
          <a:p>
            <a:pPr lvl="1"/>
            <a:r>
              <a:rPr lang="en-US" dirty="0"/>
              <a:t>The processing of desert data in our C6.1 algorithm is impacted by the orbit drifts, making the data less frequent and increasing the uncertainty of calibration.  </a:t>
            </a:r>
          </a:p>
          <a:p>
            <a:r>
              <a:rPr lang="en-US" dirty="0"/>
              <a:t>Gradual phase-in</a:t>
            </a:r>
          </a:p>
          <a:p>
            <a:pPr lvl="1"/>
            <a:r>
              <a:rPr lang="en-US" dirty="0"/>
              <a:t>The algorithm changes will be phased-in gradually over many months to avoid any sharp changes in L1B reflectance values. </a:t>
            </a:r>
          </a:p>
        </p:txBody>
      </p:sp>
    </p:spTree>
    <p:extLst>
      <p:ext uri="{BB962C8B-B14F-4D97-AF65-F5344CB8AC3E}">
        <p14:creationId xmlns:p14="http://schemas.microsoft.com/office/powerpoint/2010/main" val="4098029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Changes to C6.1 forward RSB algorithm</a:t>
            </a:r>
            <a:endParaRPr lang="en-US" b="1" dirty="0">
              <a:solidFill>
                <a:srgbClr val="0000CC"/>
              </a:solidFill>
            </a:endParaRPr>
          </a:p>
        </p:txBody>
      </p:sp>
      <p:sp>
        <p:nvSpPr>
          <p:cNvPr id="4" name="Slide Number Placeholder 3"/>
          <p:cNvSpPr>
            <a:spLocks noGrp="1"/>
          </p:cNvSpPr>
          <p:nvPr>
            <p:ph type="sldNum" sz="quarter" idx="4"/>
          </p:nvPr>
        </p:nvSpPr>
        <p:spPr/>
        <p:txBody>
          <a:bodyPr/>
          <a:lstStyle/>
          <a:p>
            <a:r>
              <a:rPr lang="en-US" dirty="0"/>
              <a:t>Page </a:t>
            </a:r>
            <a:fld id="{9C1F4F7E-645B-4955-8850-5CA3022054E0}" type="slidenum">
              <a:rPr lang="en-US" smtClean="0"/>
              <a:pPr/>
              <a:t>19</a:t>
            </a:fld>
            <a:endParaRPr lang="en-US" dirty="0"/>
          </a:p>
        </p:txBody>
      </p:sp>
      <p:sp>
        <p:nvSpPr>
          <p:cNvPr id="3" name="Content Placeholder 2">
            <a:extLst>
              <a:ext uri="{FF2B5EF4-FFF2-40B4-BE49-F238E27FC236}">
                <a16:creationId xmlns:a16="http://schemas.microsoft.com/office/drawing/2014/main" id="{AED9E226-F60F-822C-D11F-60286CB1A4F3}"/>
              </a:ext>
            </a:extLst>
          </p:cNvPr>
          <p:cNvSpPr>
            <a:spLocks noGrp="1"/>
          </p:cNvSpPr>
          <p:nvPr>
            <p:ph idx="1"/>
          </p:nvPr>
        </p:nvSpPr>
        <p:spPr>
          <a:xfrm>
            <a:off x="211666" y="1196623"/>
            <a:ext cx="11768667" cy="1151047"/>
          </a:xfrm>
        </p:spPr>
        <p:txBody>
          <a:bodyPr>
            <a:normAutofit fontScale="77500" lnSpcReduction="20000"/>
          </a:bodyPr>
          <a:lstStyle/>
          <a:p>
            <a:r>
              <a:rPr lang="en-US" u="sng" dirty="0"/>
              <a:t>Terra</a:t>
            </a:r>
            <a:r>
              <a:rPr lang="en-US" dirty="0"/>
              <a:t>: These are the planned changes in C6.1 gain (reflectance) due to the switch to C7-based algorithms. The changes will be gradually phased-in to the forward L1B product starting in March 2023 and extending through January 2024 (approximately). </a:t>
            </a:r>
          </a:p>
        </p:txBody>
      </p:sp>
      <p:sp>
        <p:nvSpPr>
          <p:cNvPr id="6" name="TextBox 5">
            <a:extLst>
              <a:ext uri="{FF2B5EF4-FFF2-40B4-BE49-F238E27FC236}">
                <a16:creationId xmlns:a16="http://schemas.microsoft.com/office/drawing/2014/main" id="{F4679653-1D0A-C8DD-F441-0820009ED073}"/>
              </a:ext>
            </a:extLst>
          </p:cNvPr>
          <p:cNvSpPr txBox="1"/>
          <p:nvPr/>
        </p:nvSpPr>
        <p:spPr>
          <a:xfrm>
            <a:off x="8799860" y="2629893"/>
            <a:ext cx="3312620" cy="3693319"/>
          </a:xfrm>
          <a:prstGeom prst="rect">
            <a:avLst/>
          </a:prstGeom>
          <a:noFill/>
        </p:spPr>
        <p:txBody>
          <a:bodyPr wrap="square" rtlCol="0">
            <a:spAutoFit/>
          </a:bodyPr>
          <a:lstStyle/>
          <a:p>
            <a:r>
              <a:rPr lang="en-US" dirty="0"/>
              <a:t>Results for mirror side 2 are similar. </a:t>
            </a:r>
          </a:p>
          <a:p>
            <a:endParaRPr lang="en-US" dirty="0"/>
          </a:p>
          <a:p>
            <a:r>
              <a:rPr lang="en-US" dirty="0"/>
              <a:t>Example: B26 reflectance in C6.1 is currently too high by 2%-3% (based on our DCC trending), so it will be gradually reduced by this amount over the next year. </a:t>
            </a:r>
          </a:p>
          <a:p>
            <a:endParaRPr lang="en-US" dirty="0"/>
          </a:p>
          <a:p>
            <a:r>
              <a:rPr lang="en-US" b="1" dirty="0"/>
              <a:t>Downstream corrections, e.g. for Terra VIS bands, need to continue to be updated to adapt to these changes.</a:t>
            </a:r>
          </a:p>
        </p:txBody>
      </p:sp>
      <p:pic>
        <p:nvPicPr>
          <p:cNvPr id="9" name="Picture 8" descr="A picture containing graphical user interface&#10;&#10;Description automatically generated">
            <a:extLst>
              <a:ext uri="{FF2B5EF4-FFF2-40B4-BE49-F238E27FC236}">
                <a16:creationId xmlns:a16="http://schemas.microsoft.com/office/drawing/2014/main" id="{56711BD5-5FFF-B030-8318-EDD01E3E7D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66" y="2347670"/>
            <a:ext cx="8588194" cy="4023360"/>
          </a:xfrm>
          <a:prstGeom prst="rect">
            <a:avLst/>
          </a:prstGeom>
        </p:spPr>
      </p:pic>
    </p:spTree>
    <p:extLst>
      <p:ext uri="{BB962C8B-B14F-4D97-AF65-F5344CB8AC3E}">
        <p14:creationId xmlns:p14="http://schemas.microsoft.com/office/powerpoint/2010/main" val="140606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020762"/>
          </a:xfrm>
        </p:spPr>
        <p:txBody>
          <a:bodyPr>
            <a:normAutofit fontScale="90000"/>
          </a:bodyPr>
          <a:lstStyle/>
          <a:p>
            <a:r>
              <a:rPr lang="en-US" sz="3200" b="1" dirty="0"/>
              <a:t>Recent MODIS RSB highlights</a:t>
            </a:r>
            <a:br>
              <a:rPr lang="en-US" sz="3200" b="1" dirty="0"/>
            </a:br>
            <a:r>
              <a:rPr lang="en-US" sz="3200" b="1" dirty="0"/>
              <a:t>(since last calibration workshop in Feb 2021)</a:t>
            </a:r>
            <a:endParaRPr lang="en-US" sz="2800" b="1" dirty="0"/>
          </a:p>
        </p:txBody>
      </p:sp>
      <p:sp>
        <p:nvSpPr>
          <p:cNvPr id="4" name="Slide Number Placeholder 3"/>
          <p:cNvSpPr>
            <a:spLocks noGrp="1"/>
          </p:cNvSpPr>
          <p:nvPr>
            <p:ph type="sldNum" sz="quarter" idx="4"/>
          </p:nvPr>
        </p:nvSpPr>
        <p:spPr/>
        <p:txBody>
          <a:bodyPr/>
          <a:lstStyle/>
          <a:p>
            <a:r>
              <a:rPr lang="en-US"/>
              <a:t>Page </a:t>
            </a:r>
            <a:fld id="{9C1F4F7E-645B-4955-8850-5CA3022054E0}" type="slidenum">
              <a:rPr lang="en-US" smtClean="0"/>
              <a:pPr/>
              <a:t>2</a:t>
            </a:fld>
            <a:endParaRPr lang="en-US" dirty="0"/>
          </a:p>
        </p:txBody>
      </p:sp>
      <p:sp>
        <p:nvSpPr>
          <p:cNvPr id="6" name="Content Placeholder 5">
            <a:extLst>
              <a:ext uri="{FF2B5EF4-FFF2-40B4-BE49-F238E27FC236}">
                <a16:creationId xmlns:a16="http://schemas.microsoft.com/office/drawing/2014/main" id="{62BBA2BE-B729-4875-AC0C-C042262955D6}"/>
              </a:ext>
            </a:extLst>
          </p:cNvPr>
          <p:cNvSpPr>
            <a:spLocks noGrp="1"/>
          </p:cNvSpPr>
          <p:nvPr>
            <p:ph idx="1"/>
          </p:nvPr>
        </p:nvSpPr>
        <p:spPr>
          <a:xfrm>
            <a:off x="406400" y="1411111"/>
            <a:ext cx="11300178" cy="4945244"/>
          </a:xfrm>
        </p:spPr>
        <p:txBody>
          <a:bodyPr>
            <a:normAutofit fontScale="77500" lnSpcReduction="20000"/>
          </a:bodyPr>
          <a:lstStyle/>
          <a:p>
            <a:r>
              <a:rPr lang="en-US" dirty="0"/>
              <a:t>Terra CP/FP reset on March 15, 2022</a:t>
            </a:r>
          </a:p>
          <a:p>
            <a:pPr lvl="1"/>
            <a:r>
              <a:rPr lang="en-US" dirty="0"/>
              <a:t>Notable changes in the mirror side ratio of SWIR crosstalk coefficients and SD-derived gain. Algorithm change put in place to mitigate these effects. </a:t>
            </a:r>
          </a:p>
          <a:p>
            <a:r>
              <a:rPr lang="en-US" dirty="0"/>
              <a:t>Aqua in safe mode from March 31 – April 13, 2022</a:t>
            </a:r>
          </a:p>
          <a:p>
            <a:pPr lvl="1"/>
            <a:r>
              <a:rPr lang="en-US" dirty="0"/>
              <a:t>RSB performance mostly stable following safe mode. Some gain changes seen in SWIR bands. One new inoperable detector in band 6. </a:t>
            </a:r>
          </a:p>
          <a:p>
            <a:r>
              <a:rPr lang="en-US" dirty="0"/>
              <a:t>Terra Constellation Exit Maneuvers from October 10-21, 2022</a:t>
            </a:r>
          </a:p>
          <a:p>
            <a:pPr lvl="1"/>
            <a:r>
              <a:rPr lang="en-US" dirty="0"/>
              <a:t>RSB performance mostly stable following CEM. Some gain changes seen in SWIR bands. One new noisy detector in band 6. </a:t>
            </a:r>
          </a:p>
          <a:p>
            <a:r>
              <a:rPr lang="en-US" dirty="0"/>
              <a:t>Collection 7 L1B LUTs delivered for testing initially in March 2021</a:t>
            </a:r>
          </a:p>
          <a:p>
            <a:pPr lvl="1"/>
            <a:r>
              <a:rPr lang="en-US" dirty="0"/>
              <a:t>Merging of primary C7 RSB algorithm changes into C6.1 forward LUTs (starting March 2023)</a:t>
            </a:r>
          </a:p>
          <a:p>
            <a:r>
              <a:rPr lang="en-US" dirty="0"/>
              <a:t>Both Terra and Aqua orbits have begun to drift away from historically maintained orbit tracks.</a:t>
            </a:r>
          </a:p>
        </p:txBody>
      </p:sp>
    </p:spTree>
    <p:extLst>
      <p:ext uri="{BB962C8B-B14F-4D97-AF65-F5344CB8AC3E}">
        <p14:creationId xmlns:p14="http://schemas.microsoft.com/office/powerpoint/2010/main" val="1692590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Changes to C6.1 forward RSB algorithm</a:t>
            </a:r>
            <a:endParaRPr lang="en-US" b="1" dirty="0">
              <a:solidFill>
                <a:srgbClr val="0000CC"/>
              </a:solidFill>
            </a:endParaRPr>
          </a:p>
        </p:txBody>
      </p:sp>
      <p:sp>
        <p:nvSpPr>
          <p:cNvPr id="4" name="Slide Number Placeholder 3"/>
          <p:cNvSpPr>
            <a:spLocks noGrp="1"/>
          </p:cNvSpPr>
          <p:nvPr>
            <p:ph type="sldNum" sz="quarter" idx="4"/>
          </p:nvPr>
        </p:nvSpPr>
        <p:spPr/>
        <p:txBody>
          <a:bodyPr/>
          <a:lstStyle/>
          <a:p>
            <a:r>
              <a:rPr lang="en-US"/>
              <a:t>Page </a:t>
            </a:r>
            <a:fld id="{9C1F4F7E-645B-4955-8850-5CA3022054E0}" type="slidenum">
              <a:rPr lang="en-US" smtClean="0"/>
              <a:pPr/>
              <a:t>20</a:t>
            </a:fld>
            <a:endParaRPr lang="en-US" dirty="0"/>
          </a:p>
        </p:txBody>
      </p:sp>
      <p:sp>
        <p:nvSpPr>
          <p:cNvPr id="3" name="Content Placeholder 2">
            <a:extLst>
              <a:ext uri="{FF2B5EF4-FFF2-40B4-BE49-F238E27FC236}">
                <a16:creationId xmlns:a16="http://schemas.microsoft.com/office/drawing/2014/main" id="{AED9E226-F60F-822C-D11F-60286CB1A4F3}"/>
              </a:ext>
            </a:extLst>
          </p:cNvPr>
          <p:cNvSpPr>
            <a:spLocks noGrp="1"/>
          </p:cNvSpPr>
          <p:nvPr>
            <p:ph idx="1"/>
          </p:nvPr>
        </p:nvSpPr>
        <p:spPr>
          <a:xfrm>
            <a:off x="211666" y="1196623"/>
            <a:ext cx="11768667" cy="1151047"/>
          </a:xfrm>
        </p:spPr>
        <p:txBody>
          <a:bodyPr>
            <a:normAutofit fontScale="85000" lnSpcReduction="20000"/>
          </a:bodyPr>
          <a:lstStyle/>
          <a:p>
            <a:r>
              <a:rPr lang="en-US" u="sng" dirty="0"/>
              <a:t>Aqua</a:t>
            </a:r>
            <a:r>
              <a:rPr lang="en-US" dirty="0"/>
              <a:t>: These are the planned changes in C6.1 gain (reflectance) due to the switch to C7-based algorithms. The changes will be gradually phased-in to the forward L1B product starting in March 2023 and extending through May 2023. </a:t>
            </a:r>
          </a:p>
        </p:txBody>
      </p:sp>
      <p:pic>
        <p:nvPicPr>
          <p:cNvPr id="7" name="Picture 6" descr="Graphical user interface&#10;&#10;Description automatically generated with medium confidence">
            <a:extLst>
              <a:ext uri="{FF2B5EF4-FFF2-40B4-BE49-F238E27FC236}">
                <a16:creationId xmlns:a16="http://schemas.microsoft.com/office/drawing/2014/main" id="{55E0D65B-9866-81A8-D721-C765E51F2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66" y="2347670"/>
            <a:ext cx="8588194" cy="4023360"/>
          </a:xfrm>
          <a:prstGeom prst="rect">
            <a:avLst/>
          </a:prstGeom>
        </p:spPr>
      </p:pic>
      <p:sp>
        <p:nvSpPr>
          <p:cNvPr id="9" name="TextBox 8">
            <a:extLst>
              <a:ext uri="{FF2B5EF4-FFF2-40B4-BE49-F238E27FC236}">
                <a16:creationId xmlns:a16="http://schemas.microsoft.com/office/drawing/2014/main" id="{7FB07330-33F1-A7C1-1593-3E60DACFE392}"/>
              </a:ext>
            </a:extLst>
          </p:cNvPr>
          <p:cNvSpPr txBox="1"/>
          <p:nvPr/>
        </p:nvSpPr>
        <p:spPr>
          <a:xfrm>
            <a:off x="8799860" y="2629893"/>
            <a:ext cx="3312620" cy="646331"/>
          </a:xfrm>
          <a:prstGeom prst="rect">
            <a:avLst/>
          </a:prstGeom>
          <a:noFill/>
        </p:spPr>
        <p:txBody>
          <a:bodyPr wrap="square" rtlCol="0">
            <a:spAutoFit/>
          </a:bodyPr>
          <a:lstStyle/>
          <a:p>
            <a:r>
              <a:rPr lang="en-US" dirty="0"/>
              <a:t>Results for mirror side 2 are similar. </a:t>
            </a:r>
          </a:p>
        </p:txBody>
      </p:sp>
    </p:spTree>
    <p:extLst>
      <p:ext uri="{BB962C8B-B14F-4D97-AF65-F5344CB8AC3E}">
        <p14:creationId xmlns:p14="http://schemas.microsoft.com/office/powerpoint/2010/main" val="4023805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Orbit drift status</a:t>
            </a:r>
            <a:endParaRPr lang="en-US" b="1" dirty="0">
              <a:solidFill>
                <a:srgbClr val="0000CC"/>
              </a:solidFill>
            </a:endParaRPr>
          </a:p>
        </p:txBody>
      </p:sp>
      <p:sp>
        <p:nvSpPr>
          <p:cNvPr id="4" name="Slide Number Placeholder 3"/>
          <p:cNvSpPr>
            <a:spLocks noGrp="1"/>
          </p:cNvSpPr>
          <p:nvPr>
            <p:ph type="sldNum" sz="quarter" idx="4"/>
          </p:nvPr>
        </p:nvSpPr>
        <p:spPr/>
        <p:txBody>
          <a:bodyPr/>
          <a:lstStyle/>
          <a:p>
            <a:r>
              <a:rPr lang="en-US"/>
              <a:t>Page </a:t>
            </a:r>
            <a:fld id="{9C1F4F7E-645B-4955-8850-5CA3022054E0}" type="slidenum">
              <a:rPr lang="en-US" smtClean="0"/>
              <a:pPr/>
              <a:t>21</a:t>
            </a:fld>
            <a:endParaRPr lang="en-US" dirty="0"/>
          </a:p>
        </p:txBody>
      </p:sp>
      <p:sp>
        <p:nvSpPr>
          <p:cNvPr id="3" name="Content Placeholder 2">
            <a:extLst>
              <a:ext uri="{FF2B5EF4-FFF2-40B4-BE49-F238E27FC236}">
                <a16:creationId xmlns:a16="http://schemas.microsoft.com/office/drawing/2014/main" id="{AED9E226-F60F-822C-D11F-60286CB1A4F3}"/>
              </a:ext>
            </a:extLst>
          </p:cNvPr>
          <p:cNvSpPr>
            <a:spLocks noGrp="1"/>
          </p:cNvSpPr>
          <p:nvPr>
            <p:ph idx="1"/>
          </p:nvPr>
        </p:nvSpPr>
        <p:spPr>
          <a:xfrm>
            <a:off x="211666" y="1196623"/>
            <a:ext cx="11768667" cy="5159732"/>
          </a:xfrm>
        </p:spPr>
        <p:txBody>
          <a:bodyPr>
            <a:normAutofit fontScale="77500" lnSpcReduction="20000"/>
          </a:bodyPr>
          <a:lstStyle/>
          <a:p>
            <a:r>
              <a:rPr lang="en-US" dirty="0"/>
              <a:t>Terra</a:t>
            </a:r>
          </a:p>
          <a:p>
            <a:pPr lvl="1"/>
            <a:r>
              <a:rPr lang="en-US" dirty="0"/>
              <a:t>February 2020 – End of regular IAMs</a:t>
            </a:r>
          </a:p>
          <a:p>
            <a:pPr lvl="1"/>
            <a:r>
              <a:rPr lang="en-US" dirty="0"/>
              <a:t>October 2022 – Constellation exit maneuvers, end of regular DMUs, and start of free orbit drift</a:t>
            </a:r>
          </a:p>
          <a:p>
            <a:r>
              <a:rPr lang="en-US" dirty="0"/>
              <a:t>Aqua</a:t>
            </a:r>
          </a:p>
          <a:p>
            <a:pPr lvl="1"/>
            <a:r>
              <a:rPr lang="en-US" dirty="0"/>
              <a:t>March 2021 – End of regular IAMs</a:t>
            </a:r>
          </a:p>
          <a:p>
            <a:pPr lvl="1"/>
            <a:r>
              <a:rPr lang="en-US" dirty="0"/>
              <a:t>January 2022 – End of regular DMUs and start of free orbit drift</a:t>
            </a:r>
          </a:p>
          <a:p>
            <a:r>
              <a:rPr lang="en-US" dirty="0"/>
              <a:t>Since regular IAMs stopped, the </a:t>
            </a:r>
            <a:r>
              <a:rPr lang="en-US" b="1" dirty="0">
                <a:solidFill>
                  <a:srgbClr val="FF0000"/>
                </a:solidFill>
              </a:rPr>
              <a:t>inclination of the orbital plane </a:t>
            </a:r>
            <a:r>
              <a:rPr lang="en-US" dirty="0"/>
              <a:t>has been slowly drifting, affecting the equatorial crossing time and the solar angles at times of SD, Moon, and EV observations. </a:t>
            </a:r>
            <a:r>
              <a:rPr lang="en-US" b="1" dirty="0">
                <a:solidFill>
                  <a:srgbClr val="FF0000"/>
                </a:solidFill>
              </a:rPr>
              <a:t>Gradual drift over many years</a:t>
            </a:r>
            <a:r>
              <a:rPr lang="en-US" dirty="0"/>
              <a:t>.</a:t>
            </a:r>
          </a:p>
          <a:p>
            <a:r>
              <a:rPr lang="en-US" dirty="0"/>
              <a:t>Since regular DMUs stopped, the </a:t>
            </a:r>
            <a:r>
              <a:rPr lang="en-US" b="1" dirty="0">
                <a:solidFill>
                  <a:srgbClr val="7030A0"/>
                </a:solidFill>
              </a:rPr>
              <a:t>satellite ground track </a:t>
            </a:r>
            <a:r>
              <a:rPr lang="en-US" dirty="0"/>
              <a:t>drifted away from its historic 16-day repeat cycle, affecting view angles of EV observations. Happened </a:t>
            </a:r>
            <a:r>
              <a:rPr lang="en-US" b="1" dirty="0">
                <a:solidFill>
                  <a:srgbClr val="7030A0"/>
                </a:solidFill>
              </a:rPr>
              <a:t>quickly (&lt; a few months)</a:t>
            </a:r>
            <a:r>
              <a:rPr lang="en-US" dirty="0"/>
              <a:t>. </a:t>
            </a:r>
          </a:p>
          <a:p>
            <a:r>
              <a:rPr lang="en-US" dirty="0"/>
              <a:t>Terra and Aqua flight operations teams have simulated the future orbits through 2026, which we use for predicting the impact on MODIS calibration. </a:t>
            </a:r>
          </a:p>
        </p:txBody>
      </p:sp>
    </p:spTree>
    <p:extLst>
      <p:ext uri="{BB962C8B-B14F-4D97-AF65-F5344CB8AC3E}">
        <p14:creationId xmlns:p14="http://schemas.microsoft.com/office/powerpoint/2010/main" val="1337809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Orbit drift impact - SD</a:t>
            </a:r>
            <a:endParaRPr lang="en-US" b="1" dirty="0">
              <a:solidFill>
                <a:srgbClr val="0000CC"/>
              </a:solidFill>
            </a:endParaRPr>
          </a:p>
        </p:txBody>
      </p:sp>
      <p:sp>
        <p:nvSpPr>
          <p:cNvPr id="4" name="Slide Number Placeholder 3"/>
          <p:cNvSpPr>
            <a:spLocks noGrp="1"/>
          </p:cNvSpPr>
          <p:nvPr>
            <p:ph type="sldNum" sz="quarter" idx="4"/>
          </p:nvPr>
        </p:nvSpPr>
        <p:spPr/>
        <p:txBody>
          <a:bodyPr/>
          <a:lstStyle/>
          <a:p>
            <a:r>
              <a:rPr lang="en-US"/>
              <a:t>Page </a:t>
            </a:r>
            <a:fld id="{9C1F4F7E-645B-4955-8850-5CA3022054E0}" type="slidenum">
              <a:rPr lang="en-US" smtClean="0"/>
              <a:pPr/>
              <a:t>22</a:t>
            </a:fld>
            <a:endParaRPr lang="en-US" dirty="0"/>
          </a:p>
        </p:txBody>
      </p:sp>
      <p:pic>
        <p:nvPicPr>
          <p:cNvPr id="10" name="Picture 9" descr="A picture containing chart&#10;&#10;Description automatically generated">
            <a:extLst>
              <a:ext uri="{FF2B5EF4-FFF2-40B4-BE49-F238E27FC236}">
                <a16:creationId xmlns:a16="http://schemas.microsoft.com/office/drawing/2014/main" id="{820642F6-592C-F67E-995D-41A4BE79A9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1091" y="967960"/>
            <a:ext cx="3983259" cy="2851785"/>
          </a:xfrm>
          <a:prstGeom prst="rect">
            <a:avLst/>
          </a:prstGeom>
          <a:solidFill>
            <a:schemeClr val="bg1"/>
          </a:solidFill>
        </p:spPr>
      </p:pic>
      <p:pic>
        <p:nvPicPr>
          <p:cNvPr id="11" name="Picture 10" descr="A picture containing diagram&#10;&#10;Description automatically generated">
            <a:extLst>
              <a:ext uri="{FF2B5EF4-FFF2-40B4-BE49-F238E27FC236}">
                <a16:creationId xmlns:a16="http://schemas.microsoft.com/office/drawing/2014/main" id="{E4EA93CA-4CCE-8CE7-D381-37C65C437B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1092" y="3873305"/>
            <a:ext cx="3983258" cy="2851785"/>
          </a:xfrm>
          <a:prstGeom prst="rect">
            <a:avLst/>
          </a:prstGeom>
          <a:solidFill>
            <a:schemeClr val="bg1"/>
          </a:solidFill>
        </p:spPr>
      </p:pic>
      <mc:AlternateContent xmlns:mc="http://schemas.openxmlformats.org/markup-compatibility/2006" xmlns:a14="http://schemas.microsoft.com/office/drawing/2010/main">
        <mc:Choice Requires="a14">
          <p:sp>
            <p:nvSpPr>
              <p:cNvPr id="12" name="Rectangle 22">
                <a:extLst>
                  <a:ext uri="{FF2B5EF4-FFF2-40B4-BE49-F238E27FC236}">
                    <a16:creationId xmlns:a16="http://schemas.microsoft.com/office/drawing/2014/main" id="{06D1039B-FC54-3725-63AB-86E78D28574A}"/>
                  </a:ext>
                </a:extLst>
              </p:cNvPr>
              <p:cNvSpPr>
                <a:spLocks noChangeArrowheads="1"/>
              </p:cNvSpPr>
              <p:nvPr/>
            </p:nvSpPr>
            <p:spPr bwMode="auto">
              <a:xfrm>
                <a:off x="143385" y="2755424"/>
                <a:ext cx="7302771" cy="3914368"/>
              </a:xfrm>
              <a:prstGeom prst="rect">
                <a:avLst/>
              </a:prstGeom>
              <a:noFill/>
              <a:ln w="12700">
                <a:noFill/>
                <a:miter lim="800000"/>
                <a:headEnd/>
                <a:tailEnd/>
              </a:ln>
            </p:spPr>
            <p:txBody>
              <a:bodyPr lIns="90487" tIns="44450" rIns="90487" bIns="44450"/>
              <a:lstStyle/>
              <a:p>
                <a:pPr marL="342900" indent="-342900">
                  <a:spcBef>
                    <a:spcPts val="600"/>
                  </a:spcBef>
                  <a:buSzPct val="100000"/>
                  <a:buFontTx/>
                  <a:buChar char="•"/>
                </a:pPr>
                <a:r>
                  <a:rPr lang="en-US" sz="2400" dirty="0">
                    <a:latin typeface="Calibri" pitchFamily="34" charset="0"/>
                  </a:rPr>
                  <a:t>Solar azimuth angles used for SD calibration (sweet-spot centered at fixed elevation angle of 12.5°) have been gradually shifting as orbital inclination changes. </a:t>
                </a:r>
              </a:p>
              <a:p>
                <a:pPr marL="342900" indent="-342900">
                  <a:spcBef>
                    <a:spcPts val="600"/>
                  </a:spcBef>
                  <a:buSzPct val="100000"/>
                  <a:buFontTx/>
                  <a:buChar char="•"/>
                </a:pPr>
                <a:r>
                  <a:rPr lang="en-US" sz="2400" dirty="0">
                    <a:latin typeface="Calibri" pitchFamily="34" charset="0"/>
                  </a:rPr>
                  <a:t>Solar angles will exceed (in </a:t>
                </a:r>
                <a14:m>
                  <m:oMath xmlns:m="http://schemas.openxmlformats.org/officeDocument/2006/math">
                    <m:r>
                      <a:rPr lang="en-US" sz="2400" b="0" i="1" smtClean="0">
                        <a:latin typeface="Cambria Math" panose="02040503050406030204" pitchFamily="18" charset="0"/>
                      </a:rPr>
                      <m:t>≈</m:t>
                    </m:r>
                  </m:oMath>
                </a14:m>
                <a:r>
                  <a:rPr lang="en-US" sz="2400" dirty="0">
                    <a:latin typeface="Calibri" pitchFamily="34" charset="0"/>
                  </a:rPr>
                  <a:t>2024) the limits of the known SD BRF and SD screen vignetting functions. </a:t>
                </a:r>
              </a:p>
              <a:p>
                <a:pPr marL="342900" indent="-342900">
                  <a:spcBef>
                    <a:spcPts val="600"/>
                  </a:spcBef>
                  <a:buSzPct val="100000"/>
                  <a:buFontTx/>
                  <a:buChar char="•"/>
                </a:pPr>
                <a:r>
                  <a:rPr lang="en-US" sz="2400" dirty="0">
                    <a:latin typeface="Calibri" pitchFamily="34" charset="0"/>
                  </a:rPr>
                  <a:t>Extended range of BRF*VF to larger solar angles could be mapped out with more yaw maneuvers (</a:t>
                </a:r>
                <a:r>
                  <a:rPr lang="en-US" sz="2400" i="1" dirty="0">
                    <a:solidFill>
                      <a:srgbClr val="C00000"/>
                    </a:solidFill>
                    <a:latin typeface="Calibri" pitchFamily="34" charset="0"/>
                  </a:rPr>
                  <a:t>still TBD</a:t>
                </a:r>
                <a:r>
                  <a:rPr lang="en-US" sz="2400" dirty="0">
                    <a:latin typeface="Calibri" pitchFamily="34" charset="0"/>
                  </a:rPr>
                  <a:t>). </a:t>
                </a:r>
              </a:p>
              <a:p>
                <a:pPr marL="342900" indent="-342900">
                  <a:spcBef>
                    <a:spcPts val="600"/>
                  </a:spcBef>
                  <a:buSzPct val="100000"/>
                  <a:buFontTx/>
                  <a:buChar char="•"/>
                </a:pPr>
                <a:r>
                  <a:rPr lang="en-US" sz="2400" dirty="0">
                    <a:latin typeface="Calibri" pitchFamily="34" charset="0"/>
                  </a:rPr>
                  <a:t>Solar angle to the SD surface also drifts in time away from nominal values; number of scans with fully illuminated SD will likely decrease gradually. </a:t>
                </a:r>
              </a:p>
              <a:p>
                <a:pPr marL="914400" lvl="1" indent="-457200">
                  <a:buSzPct val="100000"/>
                  <a:buFont typeface="Calibri" panose="020F0502020204030204" pitchFamily="34" charset="0"/>
                  <a:buChar char="‒"/>
                </a:pPr>
                <a:endParaRPr lang="en-US" sz="2400" dirty="0">
                  <a:latin typeface="Calibri" pitchFamily="34" charset="0"/>
                </a:endParaRPr>
              </a:p>
            </p:txBody>
          </p:sp>
        </mc:Choice>
        <mc:Fallback xmlns="">
          <p:sp>
            <p:nvSpPr>
              <p:cNvPr id="12" name="Rectangle 22">
                <a:extLst>
                  <a:ext uri="{FF2B5EF4-FFF2-40B4-BE49-F238E27FC236}">
                    <a16:creationId xmlns:a16="http://schemas.microsoft.com/office/drawing/2014/main" id="{06D1039B-FC54-3725-63AB-86E78D28574A}"/>
                  </a:ext>
                </a:extLst>
              </p:cNvPr>
              <p:cNvSpPr>
                <a:spLocks noRot="1" noChangeAspect="1" noMove="1" noResize="1" noEditPoints="1" noAdjustHandles="1" noChangeArrowheads="1" noChangeShapeType="1" noTextEdit="1"/>
              </p:cNvSpPr>
              <p:nvPr/>
            </p:nvSpPr>
            <p:spPr bwMode="auto">
              <a:xfrm>
                <a:off x="143385" y="2755424"/>
                <a:ext cx="7302771" cy="3914368"/>
              </a:xfrm>
              <a:prstGeom prst="rect">
                <a:avLst/>
              </a:prstGeom>
              <a:blipFill>
                <a:blip r:embed="rId5"/>
                <a:stretch>
                  <a:fillRect l="-1420" t="-1402" r="-418" b="-5140"/>
                </a:stretch>
              </a:blipFill>
              <a:ln w="12700">
                <a:noFill/>
                <a:miter lim="800000"/>
                <a:headEnd/>
                <a:tailEnd/>
              </a:ln>
            </p:spPr>
            <p:txBody>
              <a:bodyPr/>
              <a:lstStyle/>
              <a:p>
                <a:r>
                  <a:rPr lang="en-US">
                    <a:noFill/>
                  </a:rPr>
                  <a:t> </a:t>
                </a:r>
              </a:p>
            </p:txBody>
          </p:sp>
        </mc:Fallback>
      </mc:AlternateContent>
      <p:sp>
        <p:nvSpPr>
          <p:cNvPr id="13" name="Content Placeholder 2">
            <a:extLst>
              <a:ext uri="{FF2B5EF4-FFF2-40B4-BE49-F238E27FC236}">
                <a16:creationId xmlns:a16="http://schemas.microsoft.com/office/drawing/2014/main" id="{3673B638-3D3B-EFAB-4A18-0B215150A2B3}"/>
              </a:ext>
            </a:extLst>
          </p:cNvPr>
          <p:cNvSpPr txBox="1">
            <a:spLocks/>
          </p:cNvSpPr>
          <p:nvPr/>
        </p:nvSpPr>
        <p:spPr>
          <a:xfrm>
            <a:off x="4434138" y="1660593"/>
            <a:ext cx="3317403" cy="7682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dirty="0"/>
              <a:t>SD </a:t>
            </a:r>
            <a:r>
              <a:rPr lang="en-US" sz="1600" dirty="0">
                <a:solidFill>
                  <a:srgbClr val="00B050"/>
                </a:solidFill>
              </a:rPr>
              <a:t>BRF</a:t>
            </a:r>
            <a:r>
              <a:rPr lang="en-US" sz="1600" dirty="0"/>
              <a:t> characterized during pre-launch testing and screen </a:t>
            </a:r>
            <a:r>
              <a:rPr lang="en-US" sz="1600" dirty="0">
                <a:solidFill>
                  <a:srgbClr val="0070C0"/>
                </a:solidFill>
              </a:rPr>
              <a:t>VF</a:t>
            </a:r>
            <a:r>
              <a:rPr lang="en-US" sz="1600" dirty="0"/>
              <a:t> characterized during yaw maneuvers. </a:t>
            </a:r>
          </a:p>
          <a:p>
            <a:pPr algn="l"/>
            <a:endParaRPr lang="en-US" sz="1600" dirty="0"/>
          </a:p>
          <a:p>
            <a:pPr algn="l"/>
            <a:endParaRPr lang="en-US" sz="1600" dirty="0"/>
          </a:p>
          <a:p>
            <a:pPr algn="l"/>
            <a:endParaRPr lang="en-US" sz="1600"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6531BCF-833E-0F54-AD80-4E6D3DA653FA}"/>
                  </a:ext>
                </a:extLst>
              </p:cNvPr>
              <p:cNvSpPr txBox="1"/>
              <p:nvPr/>
            </p:nvSpPr>
            <p:spPr>
              <a:xfrm>
                <a:off x="391035" y="1715981"/>
                <a:ext cx="3780915" cy="657424"/>
              </a:xfrm>
              <a:prstGeom prst="rect">
                <a:avLst/>
              </a:prstGeom>
              <a:noFill/>
              <a:ln>
                <a:solidFill>
                  <a:srgbClr val="0000FF"/>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 </m:t>
                      </m:r>
                      <m:f>
                        <m:fPr>
                          <m:ctrlPr>
                            <a:rPr lang="en-US" sz="2000" b="0" i="1" smtClean="0">
                              <a:solidFill>
                                <a:schemeClr val="tx1"/>
                              </a:solidFill>
                              <a:latin typeface="Cambria Math" panose="02040503050406030204" pitchFamily="18" charset="0"/>
                            </a:rPr>
                          </m:ctrlPr>
                        </m:fPr>
                        <m:num>
                          <m:sSub>
                            <m:sSubPr>
                              <m:ctrlPr>
                                <a:rPr lang="en-US" sz="2000" b="0" i="1" smtClean="0">
                                  <a:solidFill>
                                    <a:srgbClr val="00B050"/>
                                  </a:solidFill>
                                  <a:latin typeface="Cambria Math" panose="02040503050406030204" pitchFamily="18" charset="0"/>
                                </a:rPr>
                              </m:ctrlPr>
                            </m:sSubPr>
                            <m:e>
                              <m:r>
                                <a:rPr lang="en-US" sz="2000" b="0" i="1" smtClean="0">
                                  <a:solidFill>
                                    <a:srgbClr val="00B050"/>
                                  </a:solidFill>
                                  <a:latin typeface="Cambria Math" panose="02040503050406030204" pitchFamily="18" charset="0"/>
                                  <a:ea typeface="Cambria Math" panose="02040503050406030204" pitchFamily="18" charset="0"/>
                                </a:rPr>
                                <m:t>𝐵𝑅𝐹</m:t>
                              </m:r>
                            </m:e>
                            <m:sub>
                              <m:r>
                                <a:rPr lang="en-US" sz="2000" b="0" i="1" smtClean="0">
                                  <a:solidFill>
                                    <a:srgbClr val="00B050"/>
                                  </a:solidFill>
                                  <a:latin typeface="Cambria Math" panose="02040503050406030204" pitchFamily="18" charset="0"/>
                                </a:rPr>
                                <m:t>𝑆𝐷</m:t>
                              </m:r>
                            </m:sub>
                          </m:sSub>
                          <m:r>
                            <a:rPr lang="en-US" sz="2000" b="0" i="1" smtClean="0">
                              <a:solidFill>
                                <a:schemeClr val="tx1"/>
                              </a:solidFill>
                              <a:latin typeface="Cambria Math" panose="02040503050406030204" pitchFamily="18" charset="0"/>
                            </a:rPr>
                            <m:t> </m:t>
                          </m:r>
                          <m:func>
                            <m:funcPr>
                              <m:ctrlPr>
                                <a:rPr lang="en-US" sz="2000" b="0" i="1" smtClean="0">
                                  <a:solidFill>
                                    <a:schemeClr val="tx1"/>
                                  </a:solidFill>
                                  <a:latin typeface="Cambria Math" panose="02040503050406030204" pitchFamily="18" charset="0"/>
                                </a:rPr>
                              </m:ctrlPr>
                            </m:funcPr>
                            <m:fName>
                              <m:r>
                                <m:rPr>
                                  <m:sty m:val="p"/>
                                </m:rPr>
                                <a:rPr lang="en-US" sz="2000" b="0" i="0" smtClean="0">
                                  <a:solidFill>
                                    <a:schemeClr val="tx1"/>
                                  </a:solidFill>
                                  <a:latin typeface="Cambria Math" panose="02040503050406030204" pitchFamily="18" charset="0"/>
                                </a:rPr>
                                <m:t>cos</m:t>
                              </m:r>
                            </m:fName>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ea typeface="Cambria Math" panose="02040503050406030204" pitchFamily="18" charset="0"/>
                                    </a:rPr>
                                    <m:t>𝜗</m:t>
                                  </m:r>
                                </m:e>
                                <m:sub>
                                  <m:r>
                                    <a:rPr lang="en-US" sz="2000" b="0" i="1" smtClean="0">
                                      <a:solidFill>
                                        <a:schemeClr val="tx1"/>
                                      </a:solidFill>
                                      <a:latin typeface="Cambria Math" panose="02040503050406030204" pitchFamily="18" charset="0"/>
                                    </a:rPr>
                                    <m:t>𝑆𝐷</m:t>
                                  </m:r>
                                </m:sub>
                              </m:sSub>
                              <m:r>
                                <a:rPr lang="en-US" sz="2000" b="0" i="1" smtClean="0">
                                  <a:solidFill>
                                    <a:schemeClr val="tx1"/>
                                  </a:solidFill>
                                  <a:latin typeface="Cambria Math" panose="02040503050406030204" pitchFamily="18" charset="0"/>
                                </a:rPr>
                                <m:t> </m:t>
                              </m:r>
                            </m:e>
                          </m:func>
                          <m:sSub>
                            <m:sSubPr>
                              <m:ctrlPr>
                                <a:rPr lang="en-US" sz="2000" i="1">
                                  <a:solidFill>
                                    <a:schemeClr val="tx1"/>
                                  </a:solidFill>
                                  <a:latin typeface="Cambria Math" panose="02040503050406030204" pitchFamily="18" charset="0"/>
                                </a:rPr>
                              </m:ctrlPr>
                            </m:sSubPr>
                            <m:e>
                              <m:r>
                                <m:rPr>
                                  <m:sty m:val="p"/>
                                </m:rPr>
                                <a:rPr lang="el-GR" sz="2000" i="1">
                                  <a:solidFill>
                                    <a:schemeClr val="tx1"/>
                                  </a:solidFill>
                                  <a:latin typeface="Cambria Math" panose="02040503050406030204" pitchFamily="18" charset="0"/>
                                  <a:ea typeface="Cambria Math" panose="02040503050406030204" pitchFamily="18" charset="0"/>
                                </a:rPr>
                                <m:t>Δ</m:t>
                              </m:r>
                            </m:e>
                            <m:sub>
                              <m:r>
                                <a:rPr lang="en-US" sz="2000" i="1">
                                  <a:solidFill>
                                    <a:schemeClr val="tx1"/>
                                  </a:solidFill>
                                  <a:latin typeface="Cambria Math" panose="02040503050406030204" pitchFamily="18" charset="0"/>
                                </a:rPr>
                                <m:t>𝑆𝐷</m:t>
                              </m:r>
                            </m:sub>
                          </m:sSub>
                        </m:num>
                        <m:den>
                          <m:sSub>
                            <m:sSubPr>
                              <m:ctrlPr>
                                <a:rPr lang="en-US" sz="2000" i="1">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ea typeface="Cambria Math" panose="02040503050406030204" pitchFamily="18" charset="0"/>
                                </a:rPr>
                                <m:t>𝑑𝑛</m:t>
                              </m:r>
                            </m:e>
                            <m:sub>
                              <m:r>
                                <a:rPr lang="en-US" sz="2000" i="1">
                                  <a:solidFill>
                                    <a:schemeClr val="tx1"/>
                                  </a:solidFill>
                                  <a:latin typeface="Cambria Math" panose="02040503050406030204" pitchFamily="18" charset="0"/>
                                </a:rPr>
                                <m:t>𝑆𝐷</m:t>
                              </m:r>
                            </m:sub>
                          </m:sSub>
                          <m:r>
                            <a:rPr lang="en-US" sz="2000" b="0" i="1" smtClean="0">
                              <a:solidFill>
                                <a:schemeClr val="tx1"/>
                              </a:solidFill>
                              <a:latin typeface="Cambria Math" panose="02040503050406030204" pitchFamily="18" charset="0"/>
                            </a:rPr>
                            <m:t> </m:t>
                          </m:r>
                          <m:sSubSup>
                            <m:sSubSupPr>
                              <m:ctrlPr>
                                <a:rPr lang="en-US" sz="2000" b="0" i="1" smtClean="0">
                                  <a:solidFill>
                                    <a:schemeClr val="tx1"/>
                                  </a:solidFill>
                                  <a:latin typeface="Cambria Math" panose="02040503050406030204" pitchFamily="18" charset="0"/>
                                </a:rPr>
                              </m:ctrlPr>
                            </m:sSubSupPr>
                            <m:e>
                              <m:r>
                                <a:rPr lang="en-US" sz="2000" b="0" i="1" smtClean="0">
                                  <a:solidFill>
                                    <a:schemeClr val="tx1"/>
                                  </a:solidFill>
                                  <a:latin typeface="Cambria Math" panose="02040503050406030204" pitchFamily="18" charset="0"/>
                                </a:rPr>
                                <m:t>𝑑</m:t>
                              </m:r>
                            </m:e>
                            <m:sub>
                              <m:r>
                                <a:rPr lang="en-US" sz="2000" b="0" i="1" smtClean="0">
                                  <a:solidFill>
                                    <a:schemeClr val="tx1"/>
                                  </a:solidFill>
                                  <a:latin typeface="Cambria Math" panose="02040503050406030204" pitchFamily="18" charset="0"/>
                                </a:rPr>
                                <m:t>𝐸𝑆</m:t>
                              </m:r>
                            </m:sub>
                            <m:sup>
                              <m:r>
                                <a:rPr lang="en-US" sz="2000" b="0" i="1" smtClean="0">
                                  <a:solidFill>
                                    <a:schemeClr val="tx1"/>
                                  </a:solidFill>
                                  <a:latin typeface="Cambria Math" panose="02040503050406030204" pitchFamily="18" charset="0"/>
                                </a:rPr>
                                <m:t>2</m:t>
                              </m:r>
                            </m:sup>
                          </m:sSubSup>
                        </m:den>
                      </m:f>
                      <m:sSub>
                        <m:sSubPr>
                          <m:ctrlPr>
                            <a:rPr lang="en-US" sz="2000" b="0" i="1" smtClean="0">
                              <a:solidFill>
                                <a:srgbClr val="0070C0"/>
                              </a:solidFill>
                              <a:latin typeface="Cambria Math" panose="02040503050406030204" pitchFamily="18" charset="0"/>
                            </a:rPr>
                          </m:ctrlPr>
                        </m:sSubPr>
                        <m:e>
                          <m:r>
                            <a:rPr lang="en-US" sz="2000" b="0" i="1" smtClean="0">
                              <a:solidFill>
                                <a:srgbClr val="0070C0"/>
                              </a:solidFill>
                              <a:latin typeface="Cambria Math" panose="02040503050406030204" pitchFamily="18" charset="0"/>
                              <a:ea typeface="Cambria Math" panose="02040503050406030204" pitchFamily="18" charset="0"/>
                            </a:rPr>
                            <m:t>𝑉𝐹</m:t>
                          </m:r>
                        </m:e>
                        <m:sub>
                          <m:r>
                            <a:rPr lang="en-US" sz="2000" b="0" i="1" smtClean="0">
                              <a:solidFill>
                                <a:srgbClr val="0070C0"/>
                              </a:solidFill>
                              <a:latin typeface="Cambria Math" panose="02040503050406030204" pitchFamily="18" charset="0"/>
                            </a:rPr>
                            <m:t>𝑆𝐷𝑆</m:t>
                          </m:r>
                        </m:sub>
                      </m:sSub>
                    </m:oMath>
                  </m:oMathPara>
                </a14:m>
                <a:endParaRPr lang="en-US" sz="2000" dirty="0"/>
              </a:p>
            </p:txBody>
          </p:sp>
        </mc:Choice>
        <mc:Fallback xmlns="">
          <p:sp>
            <p:nvSpPr>
              <p:cNvPr id="14" name="TextBox 13">
                <a:extLst>
                  <a:ext uri="{FF2B5EF4-FFF2-40B4-BE49-F238E27FC236}">
                    <a16:creationId xmlns:a16="http://schemas.microsoft.com/office/drawing/2014/main" id="{96531BCF-833E-0F54-AD80-4E6D3DA653FA}"/>
                  </a:ext>
                </a:extLst>
              </p:cNvPr>
              <p:cNvSpPr txBox="1">
                <a:spLocks noRot="1" noChangeAspect="1" noMove="1" noResize="1" noEditPoints="1" noAdjustHandles="1" noChangeArrowheads="1" noChangeShapeType="1" noTextEdit="1"/>
              </p:cNvSpPr>
              <p:nvPr/>
            </p:nvSpPr>
            <p:spPr>
              <a:xfrm>
                <a:off x="391035" y="1715981"/>
                <a:ext cx="3780915" cy="657424"/>
              </a:xfrm>
              <a:prstGeom prst="rect">
                <a:avLst/>
              </a:prstGeom>
              <a:blipFill>
                <a:blip r:embed="rId6"/>
                <a:stretch>
                  <a:fillRect/>
                </a:stretch>
              </a:blipFill>
              <a:ln>
                <a:solidFill>
                  <a:srgbClr val="0000FF"/>
                </a:solidFill>
              </a:ln>
            </p:spPr>
            <p:txBody>
              <a:bodyPr/>
              <a:lstStyle/>
              <a:p>
                <a:r>
                  <a:rPr lang="en-US">
                    <a:noFill/>
                  </a:rPr>
                  <a:t> </a:t>
                </a:r>
              </a:p>
            </p:txBody>
          </p:sp>
        </mc:Fallback>
      </mc:AlternateContent>
      <p:sp>
        <p:nvSpPr>
          <p:cNvPr id="15" name="Rectangle 14">
            <a:extLst>
              <a:ext uri="{FF2B5EF4-FFF2-40B4-BE49-F238E27FC236}">
                <a16:creationId xmlns:a16="http://schemas.microsoft.com/office/drawing/2014/main" id="{1E0F7C51-BF6F-F4A3-8620-5E08141C19CE}"/>
              </a:ext>
            </a:extLst>
          </p:cNvPr>
          <p:cNvSpPr/>
          <p:nvPr/>
        </p:nvSpPr>
        <p:spPr>
          <a:xfrm>
            <a:off x="391035" y="1103129"/>
            <a:ext cx="4274568" cy="461665"/>
          </a:xfrm>
          <a:prstGeom prst="rect">
            <a:avLst/>
          </a:prstGeom>
        </p:spPr>
        <p:txBody>
          <a:bodyPr wrap="none">
            <a:spAutoFit/>
          </a:bodyPr>
          <a:lstStyle/>
          <a:p>
            <a:r>
              <a:rPr lang="en-US" sz="2400" dirty="0">
                <a:latin typeface="Calibri" pitchFamily="34" charset="0"/>
              </a:rPr>
              <a:t>RSB Calibration Coefficients (</a:t>
            </a:r>
            <a:r>
              <a:rPr lang="en-US" sz="2400" i="1" dirty="0">
                <a:latin typeface="Calibri" pitchFamily="34" charset="0"/>
              </a:rPr>
              <a:t>m</a:t>
            </a:r>
            <a:r>
              <a:rPr lang="en-US" sz="2400" i="1" baseline="-25000" dirty="0">
                <a:latin typeface="Calibri" pitchFamily="34" charset="0"/>
              </a:rPr>
              <a:t>1</a:t>
            </a:r>
            <a:r>
              <a:rPr lang="en-US" sz="2400" dirty="0">
                <a:latin typeface="Calibri" pitchFamily="34" charset="0"/>
              </a:rPr>
              <a:t>)</a:t>
            </a:r>
            <a:endParaRPr lang="en-US" sz="2400" dirty="0"/>
          </a:p>
        </p:txBody>
      </p:sp>
      <p:sp>
        <p:nvSpPr>
          <p:cNvPr id="16" name="TextBox 15">
            <a:extLst>
              <a:ext uri="{FF2B5EF4-FFF2-40B4-BE49-F238E27FC236}">
                <a16:creationId xmlns:a16="http://schemas.microsoft.com/office/drawing/2014/main" id="{0ABD1BD8-B4D9-DA5E-7D90-414003CB8F7B}"/>
              </a:ext>
            </a:extLst>
          </p:cNvPr>
          <p:cNvSpPr txBox="1"/>
          <p:nvPr/>
        </p:nvSpPr>
        <p:spPr>
          <a:xfrm>
            <a:off x="8393904" y="2167183"/>
            <a:ext cx="2371060" cy="523220"/>
          </a:xfrm>
          <a:prstGeom prst="rect">
            <a:avLst/>
          </a:prstGeom>
          <a:noFill/>
        </p:spPr>
        <p:txBody>
          <a:bodyPr wrap="square" rtlCol="0">
            <a:spAutoFit/>
          </a:bodyPr>
          <a:lstStyle/>
          <a:p>
            <a:r>
              <a:rPr lang="en-US" sz="1400" b="1" dirty="0">
                <a:solidFill>
                  <a:srgbClr val="0070C0"/>
                </a:solidFill>
              </a:rPr>
              <a:t>Limit of pre-launch and yaw measurements</a:t>
            </a:r>
          </a:p>
        </p:txBody>
      </p:sp>
    </p:spTree>
    <p:extLst>
      <p:ext uri="{BB962C8B-B14F-4D97-AF65-F5344CB8AC3E}">
        <p14:creationId xmlns:p14="http://schemas.microsoft.com/office/powerpoint/2010/main" val="2740881875"/>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Orbit drift impact - Lunar</a:t>
            </a:r>
            <a:endParaRPr lang="en-US" b="1" dirty="0">
              <a:solidFill>
                <a:srgbClr val="0000CC"/>
              </a:solidFill>
            </a:endParaRPr>
          </a:p>
        </p:txBody>
      </p:sp>
      <p:sp>
        <p:nvSpPr>
          <p:cNvPr id="4" name="Slide Number Placeholder 3"/>
          <p:cNvSpPr>
            <a:spLocks noGrp="1"/>
          </p:cNvSpPr>
          <p:nvPr>
            <p:ph type="sldNum" sz="quarter" idx="4"/>
          </p:nvPr>
        </p:nvSpPr>
        <p:spPr/>
        <p:txBody>
          <a:bodyPr/>
          <a:lstStyle/>
          <a:p>
            <a:r>
              <a:rPr lang="en-US"/>
              <a:t>Page </a:t>
            </a:r>
            <a:fld id="{9C1F4F7E-645B-4955-8850-5CA3022054E0}" type="slidenum">
              <a:rPr lang="en-US" smtClean="0"/>
              <a:pPr/>
              <a:t>23</a:t>
            </a:fld>
            <a:endParaRPr lang="en-US" dirty="0"/>
          </a:p>
        </p:txBody>
      </p:sp>
      <mc:AlternateContent xmlns:mc="http://schemas.openxmlformats.org/markup-compatibility/2006" xmlns:a14="http://schemas.microsoft.com/office/drawing/2010/main">
        <mc:Choice Requires="a14">
          <p:sp>
            <p:nvSpPr>
              <p:cNvPr id="13" name="Rectangle 22">
                <a:extLst>
                  <a:ext uri="{FF2B5EF4-FFF2-40B4-BE49-F238E27FC236}">
                    <a16:creationId xmlns:a16="http://schemas.microsoft.com/office/drawing/2014/main" id="{9E6F7492-4BE3-0524-A442-22CDDD8E42B1}"/>
                  </a:ext>
                </a:extLst>
              </p:cNvPr>
              <p:cNvSpPr>
                <a:spLocks noChangeArrowheads="1"/>
              </p:cNvSpPr>
              <p:nvPr/>
            </p:nvSpPr>
            <p:spPr bwMode="auto">
              <a:xfrm>
                <a:off x="378871" y="1043885"/>
                <a:ext cx="11636345" cy="2813740"/>
              </a:xfrm>
              <a:prstGeom prst="rect">
                <a:avLst/>
              </a:prstGeom>
              <a:noFill/>
              <a:ln w="12700">
                <a:noFill/>
                <a:miter lim="800000"/>
                <a:headEnd/>
                <a:tailEnd/>
              </a:ln>
            </p:spPr>
            <p:txBody>
              <a:bodyPr lIns="90487" tIns="44450" rIns="90487" bIns="44450"/>
              <a:lstStyle/>
              <a:p>
                <a:pPr marL="342900" indent="-342900">
                  <a:spcBef>
                    <a:spcPts val="600"/>
                  </a:spcBef>
                  <a:buSzPct val="100000"/>
                  <a:buFontTx/>
                  <a:buChar char="•"/>
                </a:pPr>
                <a:r>
                  <a:rPr lang="en-US" sz="2400" dirty="0">
                    <a:latin typeface="Calibri" pitchFamily="34" charset="0"/>
                  </a:rPr>
                  <a:t>Nominal phase angle (PA) range for MODIS lunar observations: </a:t>
                </a:r>
                <a:r>
                  <a:rPr lang="en-US" sz="2400" dirty="0">
                    <a:solidFill>
                      <a:srgbClr val="0000FF"/>
                    </a:solidFill>
                    <a:latin typeface="Calibri" pitchFamily="34" charset="0"/>
                  </a:rPr>
                  <a:t>55° to 56° (Terra) and -55° to -56° (Aqua)</a:t>
                </a:r>
              </a:p>
              <a:p>
                <a:pPr marL="342900" indent="-342900">
                  <a:spcBef>
                    <a:spcPts val="600"/>
                  </a:spcBef>
                  <a:buSzPct val="100000"/>
                  <a:buFontTx/>
                  <a:buChar char="•"/>
                </a:pPr>
                <a:r>
                  <a:rPr lang="en-US" sz="2400" dirty="0">
                    <a:latin typeface="Calibri" pitchFamily="34" charset="0"/>
                  </a:rPr>
                  <a:t>With drifting orbits, the nominal PA range cannot be maintained. Will be shifted gradually toward a full Moon in coming years (already shifted for 2023 from </a:t>
                </a:r>
                <a14:m>
                  <m:oMath xmlns:m="http://schemas.openxmlformats.org/officeDocument/2006/math">
                    <m:r>
                      <a:rPr lang="en-US" sz="2400" b="0" i="1" smtClean="0">
                        <a:latin typeface="Cambria Math" panose="02040503050406030204" pitchFamily="18" charset="0"/>
                      </a:rPr>
                      <m:t>≈55°</m:t>
                    </m:r>
                  </m:oMath>
                </a14:m>
                <a:r>
                  <a:rPr lang="en-US" sz="2400" dirty="0">
                    <a:latin typeface="Calibri" pitchFamily="34" charset="0"/>
                  </a:rPr>
                  <a:t> to </a:t>
                </a:r>
                <a14:m>
                  <m:oMath xmlns:m="http://schemas.openxmlformats.org/officeDocument/2006/math">
                    <m:r>
                      <a:rPr lang="en-US" sz="2400" b="0" i="1" smtClean="0">
                        <a:latin typeface="Cambria Math" panose="02040503050406030204" pitchFamily="18" charset="0"/>
                      </a:rPr>
                      <m:t>≈50°</m:t>
                    </m:r>
                  </m:oMath>
                </a14:m>
                <a:r>
                  <a:rPr lang="en-US" sz="2400" dirty="0">
                    <a:latin typeface="Calibri" pitchFamily="34" charset="0"/>
                  </a:rPr>
                  <a:t>). </a:t>
                </a:r>
              </a:p>
              <a:p>
                <a:pPr marL="342900" indent="-342900">
                  <a:spcBef>
                    <a:spcPts val="600"/>
                  </a:spcBef>
                  <a:buSzPct val="100000"/>
                  <a:buFontTx/>
                  <a:buChar char="•"/>
                </a:pPr>
                <a:r>
                  <a:rPr lang="en-US" sz="2400" dirty="0">
                    <a:latin typeface="Calibri" pitchFamily="34" charset="0"/>
                  </a:rPr>
                  <a:t>Potential impact of PA drift on lunar radiance accuracy is within 1% (to be confirmed). </a:t>
                </a:r>
              </a:p>
            </p:txBody>
          </p:sp>
        </mc:Choice>
        <mc:Fallback xmlns="">
          <p:sp>
            <p:nvSpPr>
              <p:cNvPr id="13" name="Rectangle 22">
                <a:extLst>
                  <a:ext uri="{FF2B5EF4-FFF2-40B4-BE49-F238E27FC236}">
                    <a16:creationId xmlns:a16="http://schemas.microsoft.com/office/drawing/2014/main" id="{9E6F7492-4BE3-0524-A442-22CDDD8E42B1}"/>
                  </a:ext>
                </a:extLst>
              </p:cNvPr>
              <p:cNvSpPr>
                <a:spLocks noRot="1" noChangeAspect="1" noMove="1" noResize="1" noEditPoints="1" noAdjustHandles="1" noChangeArrowheads="1" noChangeShapeType="1" noTextEdit="1"/>
              </p:cNvSpPr>
              <p:nvPr/>
            </p:nvSpPr>
            <p:spPr bwMode="auto">
              <a:xfrm>
                <a:off x="378871" y="1043885"/>
                <a:ext cx="11636345" cy="2813740"/>
              </a:xfrm>
              <a:prstGeom prst="rect">
                <a:avLst/>
              </a:prstGeom>
              <a:blipFill>
                <a:blip r:embed="rId2"/>
                <a:stretch>
                  <a:fillRect l="-838" t="-1948" r="-838"/>
                </a:stretch>
              </a:blipFill>
              <a:ln w="12700">
                <a:noFill/>
                <a:miter lim="800000"/>
                <a:headEnd/>
                <a:tailEnd/>
              </a:ln>
            </p:spPr>
            <p:txBody>
              <a:bodyPr/>
              <a:lstStyle/>
              <a:p>
                <a:r>
                  <a:rPr lang="en-US">
                    <a:noFill/>
                  </a:rPr>
                  <a:t> </a:t>
                </a:r>
              </a:p>
            </p:txBody>
          </p:sp>
        </mc:Fallback>
      </mc:AlternateContent>
      <p:pic>
        <p:nvPicPr>
          <p:cNvPr id="14" name="Picture 13">
            <a:extLst>
              <a:ext uri="{FF2B5EF4-FFF2-40B4-BE49-F238E27FC236}">
                <a16:creationId xmlns:a16="http://schemas.microsoft.com/office/drawing/2014/main" id="{A00D640F-B98C-20A5-01B9-A7A191264F39}"/>
              </a:ext>
            </a:extLst>
          </p:cNvPr>
          <p:cNvPicPr>
            <a:picLocks noChangeAspect="1"/>
          </p:cNvPicPr>
          <p:nvPr/>
        </p:nvPicPr>
        <p:blipFill>
          <a:blip r:embed="rId3"/>
          <a:srcRect/>
          <a:stretch/>
        </p:blipFill>
        <p:spPr>
          <a:xfrm>
            <a:off x="832084" y="3942980"/>
            <a:ext cx="5160013" cy="2470929"/>
          </a:xfrm>
          <a:prstGeom prst="rect">
            <a:avLst/>
          </a:prstGeom>
        </p:spPr>
      </p:pic>
      <p:sp>
        <p:nvSpPr>
          <p:cNvPr id="15" name="TextBox 14">
            <a:extLst>
              <a:ext uri="{FF2B5EF4-FFF2-40B4-BE49-F238E27FC236}">
                <a16:creationId xmlns:a16="http://schemas.microsoft.com/office/drawing/2014/main" id="{B6CE00EB-B2FC-6A65-4AB8-F2415565D47D}"/>
              </a:ext>
            </a:extLst>
          </p:cNvPr>
          <p:cNvSpPr txBox="1"/>
          <p:nvPr/>
        </p:nvSpPr>
        <p:spPr>
          <a:xfrm>
            <a:off x="1298014" y="4077868"/>
            <a:ext cx="1360716" cy="369332"/>
          </a:xfrm>
          <a:prstGeom prst="rect">
            <a:avLst/>
          </a:prstGeom>
          <a:noFill/>
        </p:spPr>
        <p:txBody>
          <a:bodyPr wrap="square" rtlCol="0">
            <a:spAutoFit/>
          </a:bodyPr>
          <a:lstStyle/>
          <a:p>
            <a:pPr algn="ctr"/>
            <a:r>
              <a:rPr lang="en-US" dirty="0"/>
              <a:t>Terra MODIS</a:t>
            </a:r>
          </a:p>
        </p:txBody>
      </p:sp>
      <p:pic>
        <p:nvPicPr>
          <p:cNvPr id="16" name="Picture 15">
            <a:extLst>
              <a:ext uri="{FF2B5EF4-FFF2-40B4-BE49-F238E27FC236}">
                <a16:creationId xmlns:a16="http://schemas.microsoft.com/office/drawing/2014/main" id="{A31E2840-05B0-49FB-3E25-7C13E16E095F}"/>
              </a:ext>
            </a:extLst>
          </p:cNvPr>
          <p:cNvPicPr>
            <a:picLocks noChangeAspect="1"/>
          </p:cNvPicPr>
          <p:nvPr/>
        </p:nvPicPr>
        <p:blipFill>
          <a:blip r:embed="rId4"/>
          <a:srcRect/>
          <a:stretch/>
        </p:blipFill>
        <p:spPr>
          <a:xfrm>
            <a:off x="6167096" y="3942979"/>
            <a:ext cx="5160013" cy="2470930"/>
          </a:xfrm>
          <a:prstGeom prst="rect">
            <a:avLst/>
          </a:prstGeom>
        </p:spPr>
      </p:pic>
      <p:sp>
        <p:nvSpPr>
          <p:cNvPr id="17" name="TextBox 16">
            <a:extLst>
              <a:ext uri="{FF2B5EF4-FFF2-40B4-BE49-F238E27FC236}">
                <a16:creationId xmlns:a16="http://schemas.microsoft.com/office/drawing/2014/main" id="{85045002-0937-438F-1151-4EF716E68732}"/>
              </a:ext>
            </a:extLst>
          </p:cNvPr>
          <p:cNvSpPr txBox="1"/>
          <p:nvPr/>
        </p:nvSpPr>
        <p:spPr>
          <a:xfrm>
            <a:off x="7912163" y="4077868"/>
            <a:ext cx="1669880" cy="369332"/>
          </a:xfrm>
          <a:prstGeom prst="rect">
            <a:avLst/>
          </a:prstGeom>
          <a:noFill/>
        </p:spPr>
        <p:txBody>
          <a:bodyPr wrap="square" rtlCol="0">
            <a:spAutoFit/>
          </a:bodyPr>
          <a:lstStyle/>
          <a:p>
            <a:pPr algn="ctr"/>
            <a:r>
              <a:rPr lang="en-US"/>
              <a:t>Aqua MODIS</a:t>
            </a:r>
          </a:p>
        </p:txBody>
      </p:sp>
      <p:sp>
        <p:nvSpPr>
          <p:cNvPr id="18" name="Rectangle 17">
            <a:extLst>
              <a:ext uri="{FF2B5EF4-FFF2-40B4-BE49-F238E27FC236}">
                <a16:creationId xmlns:a16="http://schemas.microsoft.com/office/drawing/2014/main" id="{4767AE48-B116-BBB9-189C-25EF0AD087B4}"/>
              </a:ext>
            </a:extLst>
          </p:cNvPr>
          <p:cNvSpPr/>
          <p:nvPr/>
        </p:nvSpPr>
        <p:spPr>
          <a:xfrm>
            <a:off x="69925" y="6330387"/>
            <a:ext cx="10843973" cy="338554"/>
          </a:xfrm>
          <a:prstGeom prst="rect">
            <a:avLst/>
          </a:prstGeom>
        </p:spPr>
        <p:txBody>
          <a:bodyPr wrap="square">
            <a:spAutoFit/>
          </a:bodyPr>
          <a:lstStyle/>
          <a:p>
            <a:pPr algn="ctr"/>
            <a:r>
              <a:rPr lang="en-US" sz="1600" dirty="0"/>
              <a:t>The histograms are grouped into 1-degree bins and show the number of lunar cycles with observations in that phase angle range </a:t>
            </a:r>
          </a:p>
        </p:txBody>
      </p:sp>
    </p:spTree>
    <p:extLst>
      <p:ext uri="{BB962C8B-B14F-4D97-AF65-F5344CB8AC3E}">
        <p14:creationId xmlns:p14="http://schemas.microsoft.com/office/powerpoint/2010/main" val="1886975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Orbit drift impact - Desert</a:t>
            </a:r>
            <a:endParaRPr lang="en-US" b="1" dirty="0">
              <a:solidFill>
                <a:srgbClr val="0000CC"/>
              </a:solidFill>
            </a:endParaRPr>
          </a:p>
        </p:txBody>
      </p:sp>
      <p:sp>
        <p:nvSpPr>
          <p:cNvPr id="4" name="Slide Number Placeholder 3"/>
          <p:cNvSpPr>
            <a:spLocks noGrp="1"/>
          </p:cNvSpPr>
          <p:nvPr>
            <p:ph type="sldNum" sz="quarter" idx="4"/>
          </p:nvPr>
        </p:nvSpPr>
        <p:spPr/>
        <p:txBody>
          <a:bodyPr/>
          <a:lstStyle/>
          <a:p>
            <a:r>
              <a:rPr lang="en-US"/>
              <a:t>Page </a:t>
            </a:r>
            <a:fld id="{9C1F4F7E-645B-4955-8850-5CA3022054E0}" type="slidenum">
              <a:rPr lang="en-US" smtClean="0"/>
              <a:pPr/>
              <a:t>24</a:t>
            </a:fld>
            <a:endParaRPr lang="en-US" dirty="0"/>
          </a:p>
        </p:txBody>
      </p:sp>
      <p:sp>
        <p:nvSpPr>
          <p:cNvPr id="3" name="Content Placeholder 2">
            <a:extLst>
              <a:ext uri="{FF2B5EF4-FFF2-40B4-BE49-F238E27FC236}">
                <a16:creationId xmlns:a16="http://schemas.microsoft.com/office/drawing/2014/main" id="{AED9E226-F60F-822C-D11F-60286CB1A4F3}"/>
              </a:ext>
            </a:extLst>
          </p:cNvPr>
          <p:cNvSpPr>
            <a:spLocks noGrp="1"/>
          </p:cNvSpPr>
          <p:nvPr>
            <p:ph idx="1"/>
          </p:nvPr>
        </p:nvSpPr>
        <p:spPr>
          <a:xfrm>
            <a:off x="211666" y="1196623"/>
            <a:ext cx="11768667" cy="1682044"/>
          </a:xfrm>
        </p:spPr>
        <p:txBody>
          <a:bodyPr>
            <a:normAutofit fontScale="70000" lnSpcReduction="20000"/>
          </a:bodyPr>
          <a:lstStyle/>
          <a:p>
            <a:r>
              <a:rPr lang="en-US" dirty="0"/>
              <a:t>Immediate impact: Frames (view angles) of desert observations no longer repeat. </a:t>
            </a:r>
          </a:p>
          <a:p>
            <a:pPr lvl="1"/>
            <a:r>
              <a:rPr lang="en-US" dirty="0"/>
              <a:t>Changes made to use of desert data in RVS algorithm to accommodate continued use of all observations </a:t>
            </a:r>
          </a:p>
          <a:p>
            <a:r>
              <a:rPr lang="en-US" dirty="0"/>
              <a:t>Gradual impact: Solar angles at times of desert observations also slowly drift with orbit inclination drift.  </a:t>
            </a:r>
          </a:p>
          <a:p>
            <a:pPr lvl="1"/>
            <a:r>
              <a:rPr lang="en-US" dirty="0"/>
              <a:t>Need to verify the accuracy of semi-empirical BRDF model at these extended solar angles.</a:t>
            </a:r>
          </a:p>
        </p:txBody>
      </p:sp>
      <p:pic>
        <p:nvPicPr>
          <p:cNvPr id="5" name="Picture 4" descr="A picture containing diagram&#10;&#10;Description automatically generated">
            <a:extLst>
              <a:ext uri="{FF2B5EF4-FFF2-40B4-BE49-F238E27FC236}">
                <a16:creationId xmlns:a16="http://schemas.microsoft.com/office/drawing/2014/main" id="{57C5ADFD-2983-CCF8-1C19-1433C44FD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401" y="2750782"/>
            <a:ext cx="8619065" cy="3832580"/>
          </a:xfrm>
          <a:prstGeom prst="rect">
            <a:avLst/>
          </a:prstGeom>
        </p:spPr>
      </p:pic>
      <p:sp>
        <p:nvSpPr>
          <p:cNvPr id="7" name="Content Placeholder 2">
            <a:extLst>
              <a:ext uri="{FF2B5EF4-FFF2-40B4-BE49-F238E27FC236}">
                <a16:creationId xmlns:a16="http://schemas.microsoft.com/office/drawing/2014/main" id="{89C380E9-84BB-D0CF-2660-2EF30326DA66}"/>
              </a:ext>
            </a:extLst>
          </p:cNvPr>
          <p:cNvSpPr txBox="1">
            <a:spLocks/>
          </p:cNvSpPr>
          <p:nvPr/>
        </p:nvSpPr>
        <p:spPr>
          <a:xfrm>
            <a:off x="211666" y="3352799"/>
            <a:ext cx="3242736" cy="308707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Frames of desert observations (</a:t>
            </a:r>
            <a:r>
              <a:rPr lang="en-US" sz="1800" b="1" dirty="0"/>
              <a:t>historical</a:t>
            </a:r>
            <a:r>
              <a:rPr lang="en-US" sz="1800" dirty="0"/>
              <a:t> and </a:t>
            </a:r>
            <a:r>
              <a:rPr lang="en-US" sz="1800" b="1" dirty="0">
                <a:solidFill>
                  <a:srgbClr val="FF0000"/>
                </a:solidFill>
              </a:rPr>
              <a:t>predicted</a:t>
            </a:r>
            <a:r>
              <a:rPr lang="en-US" sz="1800" dirty="0"/>
              <a:t>) are no longer recorded at the historic fixed frames for </a:t>
            </a:r>
          </a:p>
          <a:p>
            <a:r>
              <a:rPr lang="en-US" sz="2000" dirty="0"/>
              <a:t>Terra (shown): Starting after Oct 2022 CEM</a:t>
            </a:r>
          </a:p>
          <a:p>
            <a:r>
              <a:rPr lang="en-US" sz="2000" dirty="0"/>
              <a:t>Aqua: Starting Feb 2022</a:t>
            </a:r>
            <a:endParaRPr lang="en-US" sz="1800" dirty="0"/>
          </a:p>
        </p:txBody>
      </p:sp>
    </p:spTree>
    <p:extLst>
      <p:ext uri="{BB962C8B-B14F-4D97-AF65-F5344CB8AC3E}">
        <p14:creationId xmlns:p14="http://schemas.microsoft.com/office/powerpoint/2010/main" val="618166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2EC0EE57-5AFC-13B1-66DF-E601571CF89D}"/>
              </a:ext>
            </a:extLst>
          </p:cNvPr>
          <p:cNvSpPr txBox="1">
            <a:spLocks/>
          </p:cNvSpPr>
          <p:nvPr/>
        </p:nvSpPr>
        <p:spPr>
          <a:xfrm>
            <a:off x="120998" y="1174044"/>
            <a:ext cx="11702113" cy="539820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Use of Deep Convective Clouds (DCC)</a:t>
            </a:r>
          </a:p>
          <a:p>
            <a:pPr marL="685800" lvl="1" indent="-342900" algn="l">
              <a:spcBef>
                <a:spcPts val="300"/>
              </a:spcBef>
              <a:buFont typeface="Calibri" panose="020F0502020204030204" pitchFamily="34" charset="0"/>
              <a:buChar char="‒"/>
            </a:pPr>
            <a:r>
              <a:rPr lang="en-US" sz="2200" dirty="0"/>
              <a:t>Aggregation of data over </a:t>
            </a:r>
            <a:r>
              <a:rPr lang="en-US" sz="2200" dirty="0" err="1"/>
              <a:t>lat</a:t>
            </a:r>
            <a:r>
              <a:rPr lang="en-US" sz="2200" dirty="0"/>
              <a:t>: [30S, 30N], </a:t>
            </a:r>
            <a:r>
              <a:rPr lang="en-US" sz="2200" dirty="0" err="1"/>
              <a:t>lon</a:t>
            </a:r>
            <a:r>
              <a:rPr lang="en-US" sz="2200" dirty="0"/>
              <a:t>: [95E, 175E]; not sensitive to changes in </a:t>
            </a:r>
            <a:r>
              <a:rPr lang="en-US" sz="2200" b="1" i="1" dirty="0"/>
              <a:t>ground track</a:t>
            </a:r>
            <a:r>
              <a:rPr lang="en-US" sz="2200" dirty="0"/>
              <a:t>. However, gradual changes in </a:t>
            </a:r>
            <a:r>
              <a:rPr lang="en-US" sz="2200" b="1" i="1" dirty="0"/>
              <a:t>solar zenith angle </a:t>
            </a:r>
            <a:r>
              <a:rPr lang="en-US" sz="2200" dirty="0"/>
              <a:t>may require re-assessment of DCC BRDF impact. </a:t>
            </a:r>
          </a:p>
          <a:p>
            <a:pPr marL="685800" lvl="1" indent="-342900" algn="l">
              <a:spcBef>
                <a:spcPts val="300"/>
              </a:spcBef>
              <a:buFont typeface="Calibri" panose="020F0502020204030204" pitchFamily="34" charset="0"/>
              <a:buChar char="‒"/>
            </a:pPr>
            <a:r>
              <a:rPr lang="en-US" sz="2200" dirty="0"/>
              <a:t>DCC reflectance data already tracked at multiple AOI and used to apply RVS corrections for calibration of Terra SWIR bands 5, 6, 7, and 26.</a:t>
            </a:r>
          </a:p>
          <a:p>
            <a:pPr marL="685800" lvl="1" indent="-342900" algn="l">
              <a:spcBef>
                <a:spcPts val="300"/>
              </a:spcBef>
              <a:buFont typeface="Calibri" panose="020F0502020204030204" pitchFamily="34" charset="0"/>
              <a:buChar char="‒"/>
            </a:pPr>
            <a:r>
              <a:rPr lang="en-US" sz="2200" dirty="0"/>
              <a:t>Could also be used to aid future calibration for bands 1, 3, 4, and 18 of both MODIS (other bands are saturated).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Dome C</a:t>
            </a:r>
          </a:p>
          <a:p>
            <a:pPr marL="685800" lvl="1" indent="-342900" algn="l">
              <a:spcBef>
                <a:spcPts val="300"/>
              </a:spcBef>
              <a:buFont typeface="Calibri" panose="020F0502020204030204" pitchFamily="34" charset="0"/>
              <a:buChar char="‒"/>
            </a:pPr>
            <a:r>
              <a:rPr lang="en-US" sz="2200" dirty="0"/>
              <a:t>Frequency of observations and range of solar angles not predicted to change significantly during orbit drift. Could be a back-up option for RVS characterization.</a:t>
            </a:r>
          </a:p>
        </p:txBody>
      </p:sp>
      <p:pic>
        <p:nvPicPr>
          <p:cNvPr id="8" name="Picture 7" descr="Chart, scatter chart&#10;&#10;Description automatically generated">
            <a:extLst>
              <a:ext uri="{FF2B5EF4-FFF2-40B4-BE49-F238E27FC236}">
                <a16:creationId xmlns:a16="http://schemas.microsoft.com/office/drawing/2014/main" id="{09659F14-C91A-E882-8A1B-3DAF7C8560E3}"/>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50000" contrast="100000"/>
                    </a14:imgEffect>
                  </a14:imgLayer>
                </a14:imgProps>
              </a:ext>
              <a:ext uri="{28A0092B-C50C-407E-A947-70E740481C1C}">
                <a14:useLocalDpi xmlns:a14="http://schemas.microsoft.com/office/drawing/2010/main" val="0"/>
              </a:ext>
            </a:extLst>
          </a:blip>
          <a:stretch>
            <a:fillRect/>
          </a:stretch>
        </p:blipFill>
        <p:spPr>
          <a:xfrm>
            <a:off x="221239" y="3277111"/>
            <a:ext cx="8950956" cy="2171580"/>
          </a:xfrm>
          <a:prstGeom prst="rect">
            <a:avLst/>
          </a:prstGeom>
        </p:spPr>
      </p:pic>
      <p:sp>
        <p:nvSpPr>
          <p:cNvPr id="2" name="Title 1"/>
          <p:cNvSpPr>
            <a:spLocks noGrp="1"/>
          </p:cNvSpPr>
          <p:nvPr>
            <p:ph type="title"/>
          </p:nvPr>
        </p:nvSpPr>
        <p:spPr/>
        <p:txBody>
          <a:bodyPr>
            <a:normAutofit fontScale="90000"/>
          </a:bodyPr>
          <a:lstStyle/>
          <a:p>
            <a:r>
              <a:rPr lang="en-US" b="1" dirty="0"/>
              <a:t>Orbit drift impact – Other EV trends</a:t>
            </a:r>
            <a:endParaRPr lang="en-US" b="1" dirty="0">
              <a:solidFill>
                <a:srgbClr val="0000CC"/>
              </a:solidFill>
            </a:endParaRPr>
          </a:p>
        </p:txBody>
      </p:sp>
      <p:sp>
        <p:nvSpPr>
          <p:cNvPr id="5" name="Content Placeholder 2">
            <a:extLst>
              <a:ext uri="{FF2B5EF4-FFF2-40B4-BE49-F238E27FC236}">
                <a16:creationId xmlns:a16="http://schemas.microsoft.com/office/drawing/2014/main" id="{7EA70CFB-E260-7279-6C86-8B8258BA9697}"/>
              </a:ext>
            </a:extLst>
          </p:cNvPr>
          <p:cNvSpPr txBox="1">
            <a:spLocks/>
          </p:cNvSpPr>
          <p:nvPr/>
        </p:nvSpPr>
        <p:spPr>
          <a:xfrm>
            <a:off x="9172195" y="3724172"/>
            <a:ext cx="2988347" cy="16479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Last 15 months of Aqua ground track drift had no impact on number or accuracy of DCC observations. </a:t>
            </a:r>
          </a:p>
        </p:txBody>
      </p:sp>
      <p:sp>
        <p:nvSpPr>
          <p:cNvPr id="7" name="Oval 6">
            <a:extLst>
              <a:ext uri="{FF2B5EF4-FFF2-40B4-BE49-F238E27FC236}">
                <a16:creationId xmlns:a16="http://schemas.microsoft.com/office/drawing/2014/main" id="{E278601D-442C-D034-8002-E10922BE5F06}"/>
              </a:ext>
            </a:extLst>
          </p:cNvPr>
          <p:cNvSpPr/>
          <p:nvPr/>
        </p:nvSpPr>
        <p:spPr>
          <a:xfrm>
            <a:off x="8276492" y="3978319"/>
            <a:ext cx="558272" cy="52902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683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CC"/>
                </a:solidFill>
              </a:rPr>
              <a:t>RSB Summary</a:t>
            </a:r>
          </a:p>
        </p:txBody>
      </p:sp>
      <p:sp>
        <p:nvSpPr>
          <p:cNvPr id="4" name="Slide Number Placeholder 3"/>
          <p:cNvSpPr>
            <a:spLocks noGrp="1"/>
          </p:cNvSpPr>
          <p:nvPr>
            <p:ph type="sldNum" sz="quarter" idx="4"/>
          </p:nvPr>
        </p:nvSpPr>
        <p:spPr/>
        <p:txBody>
          <a:bodyPr/>
          <a:lstStyle/>
          <a:p>
            <a:r>
              <a:rPr lang="en-US"/>
              <a:t>Page </a:t>
            </a:r>
            <a:fld id="{9C1F4F7E-645B-4955-8850-5CA3022054E0}" type="slidenum">
              <a:rPr lang="en-US" smtClean="0"/>
              <a:pPr/>
              <a:t>26</a:t>
            </a:fld>
            <a:endParaRPr lang="en-US" dirty="0"/>
          </a:p>
        </p:txBody>
      </p:sp>
      <p:sp>
        <p:nvSpPr>
          <p:cNvPr id="5" name="Content Placeholder 4">
            <a:extLst>
              <a:ext uri="{FF2B5EF4-FFF2-40B4-BE49-F238E27FC236}">
                <a16:creationId xmlns:a16="http://schemas.microsoft.com/office/drawing/2014/main" id="{525CC50C-917E-4600-A705-817F7538FABA}"/>
              </a:ext>
            </a:extLst>
          </p:cNvPr>
          <p:cNvSpPr>
            <a:spLocks noGrp="1"/>
          </p:cNvSpPr>
          <p:nvPr>
            <p:ph idx="1"/>
          </p:nvPr>
        </p:nvSpPr>
        <p:spPr>
          <a:xfrm>
            <a:off x="609600" y="1143000"/>
            <a:ext cx="10972800" cy="5440362"/>
          </a:xfrm>
        </p:spPr>
        <p:txBody>
          <a:bodyPr vert="horz" lIns="91440" tIns="45720" rIns="91440" bIns="45720" rtlCol="0" anchor="t">
            <a:normAutofit/>
          </a:bodyPr>
          <a:lstStyle/>
          <a:p>
            <a:r>
              <a:rPr lang="en-US" sz="2000" dirty="0"/>
              <a:t>SD/SDSM and lunar observations are used to track RSB on-orbit gain change</a:t>
            </a:r>
            <a:endParaRPr lang="en-US" sz="2000" dirty="0">
              <a:cs typeface="Calibri"/>
            </a:endParaRPr>
          </a:p>
          <a:p>
            <a:pPr lvl="1"/>
            <a:r>
              <a:rPr lang="en-US" sz="1600" dirty="0"/>
              <a:t>Additional information from EV response from desert sites are used for select RSB (Terra 1-4, 8-10 and Aqua 1-4, 8-9)</a:t>
            </a:r>
            <a:endParaRPr lang="en-US" sz="1600" dirty="0">
              <a:cs typeface="Calibri"/>
            </a:endParaRPr>
          </a:p>
          <a:p>
            <a:pPr lvl="1"/>
            <a:r>
              <a:rPr lang="en-US" sz="1600" dirty="0"/>
              <a:t>Use of EV data extended in Terra C7 to include ocean data for bands 11-12 and DCC data for SWIR bands</a:t>
            </a:r>
          </a:p>
          <a:p>
            <a:r>
              <a:rPr lang="en-US" sz="2000" dirty="0"/>
              <a:t>RSB performance is stable. Only minor changes in instrument behavior following recent events.</a:t>
            </a:r>
          </a:p>
          <a:p>
            <a:pPr lvl="1"/>
            <a:r>
              <a:rPr lang="en-US" sz="1600" dirty="0"/>
              <a:t>Shorter wavelength VIS Bands show larger degradation (strong wavelength, mirror-side, and scan-angle dependence). Gain changes up to 50% seen in several Terra VIS bands at the AOI of SD (50.25°).</a:t>
            </a:r>
          </a:p>
          <a:p>
            <a:pPr lvl="1"/>
            <a:r>
              <a:rPr lang="en-US" sz="1600" dirty="0"/>
              <a:t>NIR bands gain change mostly within 15%</a:t>
            </a:r>
          </a:p>
          <a:p>
            <a:pPr lvl="1"/>
            <a:r>
              <a:rPr lang="en-US" sz="1600" dirty="0"/>
              <a:t>SWIR bands gain change within 10%</a:t>
            </a:r>
          </a:p>
          <a:p>
            <a:r>
              <a:rPr lang="en-US" sz="2000" dirty="0"/>
              <a:t>Collection 7</a:t>
            </a:r>
          </a:p>
          <a:p>
            <a:pPr lvl="1"/>
            <a:r>
              <a:rPr lang="en-US" sz="1600" dirty="0"/>
              <a:t>Mission LUTs initially delivered in March 2021 and updated a few times since then. </a:t>
            </a:r>
          </a:p>
          <a:p>
            <a:pPr lvl="1"/>
            <a:r>
              <a:rPr lang="en-US" sz="1600" dirty="0"/>
              <a:t>Several algorithm improvements included for RSB, mostly impacting Terra MODIS VIS and SWIR bands. These algorithm changes are also being implemented gradually into forward C6.1 LUTs. </a:t>
            </a:r>
          </a:p>
          <a:p>
            <a:r>
              <a:rPr lang="en-US" sz="2000" dirty="0"/>
              <a:t>Orbit drift</a:t>
            </a:r>
          </a:p>
          <a:p>
            <a:pPr lvl="1"/>
            <a:r>
              <a:rPr lang="en-US" sz="1600" dirty="0"/>
              <a:t>Orbit maintenance has stopped for both Terra and Aqua. All calibration data sources are impacted in different ways. MCST is preparing strategies to maintain the calibration throughout the rest of Terra and Aqua missions. </a:t>
            </a:r>
          </a:p>
        </p:txBody>
      </p:sp>
    </p:spTree>
    <p:extLst>
      <p:ext uri="{BB962C8B-B14F-4D97-AF65-F5344CB8AC3E}">
        <p14:creationId xmlns:p14="http://schemas.microsoft.com/office/powerpoint/2010/main" val="1946167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p:cNvSpPr txBox="1"/>
          <p:nvPr/>
        </p:nvSpPr>
        <p:spPr>
          <a:xfrm>
            <a:off x="8077080" y="6356520"/>
            <a:ext cx="2133360" cy="364680"/>
          </a:xfrm>
          <a:prstGeom prst="rect">
            <a:avLst/>
          </a:prstGeom>
          <a:noFill/>
          <a:ln>
            <a:noFill/>
          </a:ln>
        </p:spPr>
        <p:txBody>
          <a:bodyPr anchor="ctr"/>
          <a:lstStyle/>
          <a:p>
            <a:pPr algn="r">
              <a:lnSpc>
                <a:spcPct val="100000"/>
              </a:lnSpc>
            </a:pPr>
            <a:r>
              <a:rPr lang="en-US" sz="1200" b="1" spc="-1">
                <a:solidFill>
                  <a:srgbClr val="0000CC"/>
                </a:solidFill>
                <a:uFill>
                  <a:solidFill>
                    <a:srgbClr val="FFFFFF"/>
                  </a:solidFill>
                </a:uFill>
                <a:latin typeface="Calibri"/>
              </a:rPr>
              <a:t>Page </a:t>
            </a:r>
            <a:fld id="{06D891BB-BEDA-429D-9900-4393BAE57D4B}" type="slidenum">
              <a:rPr lang="en-US" sz="1200" b="1" spc="-1">
                <a:solidFill>
                  <a:srgbClr val="0000CC"/>
                </a:solidFill>
                <a:uFill>
                  <a:solidFill>
                    <a:srgbClr val="FFFFFF"/>
                  </a:solidFill>
                </a:uFill>
                <a:latin typeface="Calibri"/>
              </a:rPr>
              <a:t>27</a:t>
            </a:fld>
            <a:endParaRPr lang="en-US" sz="1200" spc="-1">
              <a:solidFill>
                <a:srgbClr val="000000"/>
              </a:solidFill>
              <a:uFill>
                <a:solidFill>
                  <a:srgbClr val="FFFFFF"/>
                </a:solidFill>
              </a:uFill>
              <a:latin typeface="Times New Roman"/>
            </a:endParaRPr>
          </a:p>
        </p:txBody>
      </p:sp>
      <p:sp>
        <p:nvSpPr>
          <p:cNvPr id="190" name="TextShape 2"/>
          <p:cNvSpPr txBox="1"/>
          <p:nvPr/>
        </p:nvSpPr>
        <p:spPr>
          <a:xfrm>
            <a:off x="2514600" y="2819400"/>
            <a:ext cx="6857640" cy="639360"/>
          </a:xfrm>
          <a:prstGeom prst="rect">
            <a:avLst/>
          </a:prstGeom>
          <a:noFill/>
          <a:ln>
            <a:noFill/>
          </a:ln>
        </p:spPr>
        <p:txBody>
          <a:bodyPr anchor="ctr"/>
          <a:lstStyle/>
          <a:p>
            <a:pPr algn="ctr">
              <a:lnSpc>
                <a:spcPct val="100000"/>
              </a:lnSpc>
            </a:pPr>
            <a:r>
              <a:rPr lang="en-US" sz="3600" spc="-1" dirty="0">
                <a:solidFill>
                  <a:srgbClr val="0000CC"/>
                </a:solidFill>
                <a:uFill>
                  <a:solidFill>
                    <a:srgbClr val="FFFFFF"/>
                  </a:solidFill>
                </a:uFill>
                <a:latin typeface="Calibri"/>
              </a:rPr>
              <a:t>BACKUP</a:t>
            </a:r>
            <a:endParaRPr lang="en-US" sz="3600" spc="-1" dirty="0">
              <a:solidFill>
                <a:srgbClr val="000000"/>
              </a:solidFill>
              <a:uFill>
                <a:solidFill>
                  <a:srgbClr val="FFFFFF"/>
                </a:solidFill>
              </a:uFill>
              <a:latin typeface="Calibri"/>
            </a:endParaRPr>
          </a:p>
        </p:txBody>
      </p:sp>
    </p:spTree>
    <p:extLst>
      <p:ext uri="{BB962C8B-B14F-4D97-AF65-F5344CB8AC3E}">
        <p14:creationId xmlns:p14="http://schemas.microsoft.com/office/powerpoint/2010/main" val="1771180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RSB Design Specifications</a:t>
            </a:r>
            <a:endParaRPr lang="en-US" sz="2800" b="1" dirty="0"/>
          </a:p>
        </p:txBody>
      </p:sp>
      <p:sp>
        <p:nvSpPr>
          <p:cNvPr id="4" name="Slide Number Placeholder 3"/>
          <p:cNvSpPr>
            <a:spLocks noGrp="1"/>
          </p:cNvSpPr>
          <p:nvPr>
            <p:ph type="sldNum" sz="quarter" idx="4"/>
          </p:nvPr>
        </p:nvSpPr>
        <p:spPr/>
        <p:txBody>
          <a:bodyPr/>
          <a:lstStyle/>
          <a:p>
            <a:r>
              <a:rPr lang="en-US"/>
              <a:t>Page </a:t>
            </a:r>
            <a:fld id="{9C1F4F7E-645B-4955-8850-5CA3022054E0}" type="slidenum">
              <a:rPr lang="en-US" smtClean="0"/>
              <a:pPr/>
              <a:t>28</a:t>
            </a:fld>
            <a:endParaRPr lang="en-US" dirty="0"/>
          </a:p>
        </p:txBody>
      </p:sp>
      <p:graphicFrame>
        <p:nvGraphicFramePr>
          <p:cNvPr id="6" name="Table 3"/>
          <p:cNvGraphicFramePr/>
          <p:nvPr/>
        </p:nvGraphicFramePr>
        <p:xfrm>
          <a:off x="3563926" y="914400"/>
          <a:ext cx="5064157" cy="5881700"/>
        </p:xfrm>
        <a:graphic>
          <a:graphicData uri="http://schemas.openxmlformats.org/drawingml/2006/table">
            <a:tbl>
              <a:tblPr/>
              <a:tblGrid>
                <a:gridCol w="858883">
                  <a:extLst>
                    <a:ext uri="{9D8B030D-6E8A-4147-A177-3AD203B41FA5}">
                      <a16:colId xmlns:a16="http://schemas.microsoft.com/office/drawing/2014/main" val="20000"/>
                    </a:ext>
                  </a:extLst>
                </a:gridCol>
                <a:gridCol w="858883">
                  <a:extLst>
                    <a:ext uri="{9D8B030D-6E8A-4147-A177-3AD203B41FA5}">
                      <a16:colId xmlns:a16="http://schemas.microsoft.com/office/drawing/2014/main" val="20001"/>
                    </a:ext>
                  </a:extLst>
                </a:gridCol>
                <a:gridCol w="858883">
                  <a:extLst>
                    <a:ext uri="{9D8B030D-6E8A-4147-A177-3AD203B41FA5}">
                      <a16:colId xmlns:a16="http://schemas.microsoft.com/office/drawing/2014/main" val="20002"/>
                    </a:ext>
                  </a:extLst>
                </a:gridCol>
                <a:gridCol w="858883">
                  <a:extLst>
                    <a:ext uri="{9D8B030D-6E8A-4147-A177-3AD203B41FA5}">
                      <a16:colId xmlns:a16="http://schemas.microsoft.com/office/drawing/2014/main" val="20003"/>
                    </a:ext>
                  </a:extLst>
                </a:gridCol>
                <a:gridCol w="1628625">
                  <a:extLst>
                    <a:ext uri="{9D8B030D-6E8A-4147-A177-3AD203B41FA5}">
                      <a16:colId xmlns:a16="http://schemas.microsoft.com/office/drawing/2014/main" val="20004"/>
                    </a:ext>
                  </a:extLst>
                </a:gridCol>
              </a:tblGrid>
              <a:tr h="272749">
                <a:tc>
                  <a:txBody>
                    <a:bodyPr/>
                    <a:lstStyle/>
                    <a:p>
                      <a:pPr algn="ctr">
                        <a:lnSpc>
                          <a:spcPct val="100000"/>
                        </a:lnSpc>
                      </a:pPr>
                      <a:r>
                        <a:rPr lang="en-US" sz="1100" b="1" strike="noStrike" spc="-1">
                          <a:solidFill>
                            <a:srgbClr val="FFFFFF"/>
                          </a:solidFill>
                          <a:uFill>
                            <a:solidFill>
                              <a:srgbClr val="FFFFFF"/>
                            </a:solidFill>
                          </a:uFill>
                          <a:latin typeface="Arial"/>
                        </a:rPr>
                        <a:t>Band</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0000"/>
                        </a:lnSpc>
                      </a:pPr>
                      <a:r>
                        <a:rPr lang="en-US" sz="1100" b="1" strike="noStrike" spc="-1">
                          <a:solidFill>
                            <a:srgbClr val="FFFFFF"/>
                          </a:solidFill>
                          <a:uFill>
                            <a:solidFill>
                              <a:srgbClr val="FFFFFF"/>
                            </a:solidFill>
                          </a:uFill>
                          <a:latin typeface="Arial"/>
                        </a:rPr>
                        <a:t>CW</a:t>
                      </a:r>
                      <a:r>
                        <a:rPr lang="en-US" sz="1100" b="1" strike="noStrike" spc="-1" baseline="30000">
                          <a:solidFill>
                            <a:srgbClr val="FFFFFF"/>
                          </a:solidFill>
                          <a:uFill>
                            <a:solidFill>
                              <a:srgbClr val="FFFFFF"/>
                            </a:solidFill>
                          </a:uFill>
                          <a:latin typeface="Arial"/>
                        </a:rPr>
                        <a:t>*</a:t>
                      </a:r>
                      <a:endParaRPr lang="en-US" sz="1100" b="0" strike="noStrike" spc="-1" baseline="3000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0000"/>
                        </a:lnSpc>
                      </a:pPr>
                      <a:r>
                        <a:rPr lang="en-US" sz="1100" b="1" strike="noStrike" spc="-1" err="1">
                          <a:solidFill>
                            <a:srgbClr val="FFFFFF"/>
                          </a:solidFill>
                          <a:uFill>
                            <a:solidFill>
                              <a:srgbClr val="FFFFFF"/>
                            </a:solidFill>
                          </a:uFill>
                          <a:latin typeface="Arial"/>
                        </a:rPr>
                        <a:t>Ltyp</a:t>
                      </a:r>
                      <a:r>
                        <a:rPr lang="en-US" sz="1100" b="1" strike="noStrike" spc="-1" baseline="30000">
                          <a:solidFill>
                            <a:srgbClr val="FFFFFF"/>
                          </a:solidFill>
                          <a:uFill>
                            <a:solidFill>
                              <a:srgbClr val="FFFFFF"/>
                            </a:solidFill>
                          </a:uFill>
                          <a:latin typeface="Arial"/>
                        </a:rPr>
                        <a:t>+</a:t>
                      </a:r>
                      <a:endParaRPr lang="en-US" sz="1100" b="0" strike="noStrike" spc="-1" baseline="3000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0000"/>
                        </a:lnSpc>
                      </a:pPr>
                      <a:r>
                        <a:rPr lang="en-US" sz="1100" b="1" strike="noStrike" spc="-1">
                          <a:solidFill>
                            <a:srgbClr val="FFFFFF"/>
                          </a:solidFill>
                          <a:uFill>
                            <a:solidFill>
                              <a:srgbClr val="FFFFFF"/>
                            </a:solidFill>
                          </a:uFill>
                          <a:latin typeface="Arial"/>
                        </a:rPr>
                        <a:t>SNR</a:t>
                      </a:r>
                      <a:endParaRPr lang="en-US" sz="1100" b="0" strike="noStrike" spc="-1" baseline="30000">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00000"/>
                        </a:lnSpc>
                      </a:pPr>
                      <a:r>
                        <a:rPr lang="en-US" sz="1100" b="1" strike="noStrike" spc="-1">
                          <a:solidFill>
                            <a:srgbClr val="FFFFFF"/>
                          </a:solidFill>
                          <a:uFill>
                            <a:solidFill>
                              <a:srgbClr val="FFFFFF"/>
                            </a:solidFill>
                          </a:uFill>
                          <a:latin typeface="Arial"/>
                        </a:rPr>
                        <a:t>Primary Use</a:t>
                      </a:r>
                      <a:endParaRPr lang="en-US" sz="1100" b="0" strike="noStrike" spc="-1">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a:solidFill>
                        <a:srgbClr val="FFFFFF"/>
                      </a:solidFill>
                    </a:lnT>
                    <a:lnB w="3816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1</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0.645</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21.8</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128</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CDD4E5"/>
                    </a:solidFill>
                  </a:tcPr>
                </a:tc>
                <a:tc rowSpan="2">
                  <a:txBody>
                    <a:bodyPr/>
                    <a:lstStyle/>
                    <a:p>
                      <a:pPr algn="ctr">
                        <a:lnSpc>
                          <a:spcPct val="100000"/>
                        </a:lnSpc>
                      </a:pPr>
                      <a:r>
                        <a:rPr lang="en-US" sz="1100" b="1" strike="noStrike" spc="-1">
                          <a:solidFill>
                            <a:srgbClr val="000000"/>
                          </a:solidFill>
                          <a:uFill>
                            <a:solidFill>
                              <a:srgbClr val="FFFFFF"/>
                            </a:solidFill>
                          </a:uFill>
                          <a:latin typeface="Arial"/>
                        </a:rPr>
                        <a:t>Land/cloud/aerosol</a:t>
                      </a:r>
                      <a:r>
                        <a:rPr lang="en-US" sz="1100" b="1" strike="noStrike" spc="-1" baseline="0">
                          <a:solidFill>
                            <a:srgbClr val="000000"/>
                          </a:solidFill>
                          <a:uFill>
                            <a:solidFill>
                              <a:srgbClr val="FFFFFF"/>
                            </a:solidFill>
                          </a:uFill>
                          <a:latin typeface="Arial"/>
                        </a:rPr>
                        <a:t> boundaries</a:t>
                      </a:r>
                      <a:endParaRPr lang="en-US" sz="1100" b="1" strike="noStrike" spc="-1">
                        <a:solidFill>
                          <a:srgbClr val="000000"/>
                        </a:solidFill>
                        <a:uFill>
                          <a:solidFill>
                            <a:srgbClr val="FFFFFF"/>
                          </a:solidFill>
                        </a:uFill>
                        <a:latin typeface="Arial"/>
                      </a:endParaRPr>
                    </a:p>
                  </a:txBody>
                  <a:tcPr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3816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DD4E5"/>
                    </a:solidFill>
                  </a:tcPr>
                </a:tc>
                <a:extLst>
                  <a:ext uri="{0D108BD9-81ED-4DB2-BD59-A6C34878D82A}">
                    <a16:rowId xmlns:a16="http://schemas.microsoft.com/office/drawing/2014/main" val="10001"/>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2</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0.858</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24.7</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201</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vMerge="1">
                  <a:txBody>
                    <a:bodyPr/>
                    <a:lstStyle/>
                    <a:p>
                      <a:pPr algn="ctr">
                        <a:lnSpc>
                          <a:spcPct val="100000"/>
                        </a:lnSpc>
                      </a:pPr>
                      <a:endParaRPr lang="en-US" sz="1200" b="0" strike="noStrike" spc="-1">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2"/>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3</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0.469</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35.3</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243</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rowSpan="5">
                  <a:txBody>
                    <a:bodyPr/>
                    <a:lstStyle/>
                    <a:p>
                      <a:pPr algn="ctr">
                        <a:lnSpc>
                          <a:spcPct val="100000"/>
                        </a:lnSpc>
                      </a:pPr>
                      <a:r>
                        <a:rPr lang="en-US" sz="1100" b="1" strike="noStrike" spc="-1">
                          <a:solidFill>
                            <a:srgbClr val="000000"/>
                          </a:solidFill>
                          <a:uFill>
                            <a:solidFill>
                              <a:srgbClr val="FFFFFF"/>
                            </a:solidFill>
                          </a:uFill>
                          <a:latin typeface="Arial"/>
                        </a:rPr>
                        <a:t>Land/cloud/aerosol</a:t>
                      </a:r>
                      <a:r>
                        <a:rPr lang="en-US" sz="1100" b="1" strike="noStrike" spc="-1" baseline="0">
                          <a:solidFill>
                            <a:srgbClr val="000000"/>
                          </a:solidFill>
                          <a:uFill>
                            <a:solidFill>
                              <a:srgbClr val="FFFFFF"/>
                            </a:solidFill>
                          </a:uFill>
                          <a:latin typeface="Arial"/>
                        </a:rPr>
                        <a:t> properties</a:t>
                      </a:r>
                      <a:endParaRPr lang="en-US" sz="1100" b="1" strike="noStrike" spc="-1">
                        <a:solidFill>
                          <a:srgbClr val="000000"/>
                        </a:solidFill>
                        <a:uFill>
                          <a:solidFill>
                            <a:srgbClr val="FFFFFF"/>
                          </a:solidFill>
                        </a:uFill>
                        <a:latin typeface="Arial"/>
                      </a:endParaRPr>
                    </a:p>
                  </a:txBody>
                  <a:tcPr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AEEF6"/>
                    </a:solidFill>
                  </a:tcPr>
                </a:tc>
                <a:extLst>
                  <a:ext uri="{0D108BD9-81ED-4DB2-BD59-A6C34878D82A}">
                    <a16:rowId xmlns:a16="http://schemas.microsoft.com/office/drawing/2014/main" val="10003"/>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4</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0.555</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29.0</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228</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vMerge="1">
                  <a:txBody>
                    <a:bodyPr/>
                    <a:lstStyle/>
                    <a:p>
                      <a:pPr algn="ctr">
                        <a:lnSpc>
                          <a:spcPct val="100000"/>
                        </a:lnSpc>
                      </a:pPr>
                      <a:endParaRPr lang="en-US" sz="1200" b="0" strike="noStrike" spc="-1">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4"/>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5</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1.24</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5.4</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74</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vMerge="1">
                  <a:txBody>
                    <a:bodyPr/>
                    <a:lstStyle/>
                    <a:p>
                      <a:pPr algn="ctr">
                        <a:lnSpc>
                          <a:spcPct val="100000"/>
                        </a:lnSpc>
                      </a:pPr>
                      <a:endParaRPr lang="en-US" sz="1200" b="0" strike="noStrike" spc="-1">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5"/>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6</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1.64</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7.3</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275</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vMerge="1">
                  <a:txBody>
                    <a:bodyPr/>
                    <a:lstStyle/>
                    <a:p>
                      <a:pPr algn="ctr">
                        <a:lnSpc>
                          <a:spcPct val="100000"/>
                        </a:lnSpc>
                      </a:pPr>
                      <a:endParaRPr lang="en-US" sz="1200" b="0" strike="noStrike" spc="-1">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6"/>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7</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2.13</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1.0</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110</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vMerge="1">
                  <a:txBody>
                    <a:bodyPr/>
                    <a:lstStyle/>
                    <a:p>
                      <a:pPr algn="ctr">
                        <a:lnSpc>
                          <a:spcPct val="100000"/>
                        </a:lnSpc>
                      </a:pPr>
                      <a:endParaRPr lang="en-US" sz="1200" b="1" strike="noStrike" spc="-1">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7"/>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8</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0.412</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44.9</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880</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rowSpan="9">
                  <a:txBody>
                    <a:bodyPr/>
                    <a:lstStyle/>
                    <a:p>
                      <a:pPr algn="ctr">
                        <a:lnSpc>
                          <a:spcPct val="100000"/>
                        </a:lnSpc>
                      </a:pPr>
                      <a:r>
                        <a:rPr lang="en-US" sz="1100" b="1" strike="noStrike" spc="-1">
                          <a:solidFill>
                            <a:srgbClr val="000000"/>
                          </a:solidFill>
                          <a:uFill>
                            <a:solidFill>
                              <a:srgbClr val="FFFFFF"/>
                            </a:solidFill>
                          </a:uFill>
                          <a:latin typeface="Arial"/>
                        </a:rPr>
                        <a:t>Ocean color, phytoplankton &amp; biogeochemistry</a:t>
                      </a:r>
                    </a:p>
                    <a:p>
                      <a:pPr algn="ctr">
                        <a:lnSpc>
                          <a:spcPct val="100000"/>
                        </a:lnSpc>
                      </a:pPr>
                      <a:endParaRPr lang="en-US" sz="1100" b="1" strike="noStrike" spc="-1">
                        <a:solidFill>
                          <a:srgbClr val="000000"/>
                        </a:solidFill>
                        <a:uFill>
                          <a:solidFill>
                            <a:srgbClr val="FFFFFF"/>
                          </a:solidFill>
                        </a:uFill>
                        <a:latin typeface="Arial"/>
                      </a:endParaRPr>
                    </a:p>
                  </a:txBody>
                  <a:tcPr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DD4E5"/>
                    </a:solidFill>
                  </a:tcPr>
                </a:tc>
                <a:extLst>
                  <a:ext uri="{0D108BD9-81ED-4DB2-BD59-A6C34878D82A}">
                    <a16:rowId xmlns:a16="http://schemas.microsoft.com/office/drawing/2014/main" val="10008"/>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9</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0.443</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41.9</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838</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vMerge="1">
                  <a:txBody>
                    <a:bodyPr/>
                    <a:lstStyle/>
                    <a:p>
                      <a:pPr algn="ctr">
                        <a:lnSpc>
                          <a:spcPct val="100000"/>
                        </a:lnSpc>
                      </a:pPr>
                      <a:endParaRPr lang="en-US" sz="1200" b="0" strike="noStrike" spc="-1">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09"/>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10</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0.488</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32.1</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802</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vMerge="1">
                  <a:txBody>
                    <a:bodyPr/>
                    <a:lstStyle/>
                    <a:p>
                      <a:pPr algn="ctr">
                        <a:lnSpc>
                          <a:spcPct val="100000"/>
                        </a:lnSpc>
                      </a:pPr>
                      <a:endParaRPr lang="en-US" sz="1200" b="0" strike="noStrike" spc="-1">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9ECF3"/>
                    </a:solidFill>
                  </a:tcPr>
                </a:tc>
                <a:extLst>
                  <a:ext uri="{0D108BD9-81ED-4DB2-BD59-A6C34878D82A}">
                    <a16:rowId xmlns:a16="http://schemas.microsoft.com/office/drawing/2014/main" val="10010"/>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11</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0.531</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27.9</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754</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vMerge="1">
                  <a:txBody>
                    <a:bodyPr/>
                    <a:lstStyle/>
                    <a:p>
                      <a:pPr algn="ctr">
                        <a:lnSpc>
                          <a:spcPct val="100000"/>
                        </a:lnSpc>
                      </a:pPr>
                      <a:endParaRPr lang="en-US" sz="1200" b="0" strike="noStrike" spc="-1">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11"/>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12</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0.551</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21.0</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750</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vMerge="1">
                  <a:txBody>
                    <a:bodyPr/>
                    <a:lstStyle/>
                    <a:p>
                      <a:pPr algn="ctr">
                        <a:lnSpc>
                          <a:spcPct val="100000"/>
                        </a:lnSpc>
                      </a:pPr>
                      <a:endParaRPr lang="en-US" sz="1200" b="0" strike="noStrike" spc="-1">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12"/>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13</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0.667</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9.5</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910</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vMerge="1">
                  <a:txBody>
                    <a:bodyPr/>
                    <a:lstStyle/>
                    <a:p>
                      <a:pPr algn="ctr">
                        <a:lnSpc>
                          <a:spcPct val="100000"/>
                        </a:lnSpc>
                      </a:pPr>
                      <a:endParaRPr lang="en-US" sz="1200" b="1" strike="noStrike" spc="-1">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13"/>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14</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0.678</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8.7</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1087</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vMerge="1">
                  <a:txBody>
                    <a:bodyPr/>
                    <a:lstStyle/>
                    <a:p>
                      <a:pPr algn="ctr">
                        <a:lnSpc>
                          <a:spcPct val="100000"/>
                        </a:lnSpc>
                      </a:pPr>
                      <a:endParaRPr lang="en-US" sz="1200" b="0" strike="noStrike" spc="-1">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14"/>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15</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0.748</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10.2</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586</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a:solidFill>
                        <a:srgbClr val="FFFFFF"/>
                      </a:solidFill>
                    </a:lnB>
                    <a:solidFill>
                      <a:srgbClr val="CDD4E5"/>
                    </a:solidFill>
                  </a:tcPr>
                </a:tc>
                <a:tc vMerge="1">
                  <a:txBody>
                    <a:bodyPr/>
                    <a:lstStyle/>
                    <a:p>
                      <a:pPr algn="ctr">
                        <a:lnSpc>
                          <a:spcPct val="100000"/>
                        </a:lnSpc>
                      </a:pPr>
                      <a:endParaRPr lang="en-US" sz="1200" b="0" strike="noStrike" spc="-1">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15"/>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16</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0.869</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6.2</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516</a:t>
                      </a:r>
                      <a:endParaRPr lang="en-US" sz="1100" b="0" strike="noStrike" spc="-1">
                        <a:solidFill>
                          <a:srgbClr val="000000"/>
                        </a:solidFill>
                        <a:uFill>
                          <a:solidFill>
                            <a:srgbClr val="FFFFFF"/>
                          </a:solidFill>
                        </a:uFill>
                        <a:latin typeface="Arial"/>
                      </a:endParaRPr>
                    </a:p>
                  </a:txBody>
                  <a:tcPr>
                    <a:lnL w="12240">
                      <a:solidFill>
                        <a:srgbClr val="FFFFFF"/>
                      </a:solidFill>
                    </a:lnL>
                    <a:lnR w="12240">
                      <a:solidFill>
                        <a:srgbClr val="FFFFFF"/>
                      </a:solidFill>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vMerge="1">
                  <a:txBody>
                    <a:bodyPr/>
                    <a:lstStyle/>
                    <a:p>
                      <a:pPr algn="ctr">
                        <a:lnSpc>
                          <a:spcPct val="100000"/>
                        </a:lnSpc>
                      </a:pPr>
                      <a:endParaRPr lang="en-US" sz="1200" b="0" strike="noStrike" spc="-1">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16"/>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17</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0.905</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10.0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167</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CDD4E5"/>
                    </a:solidFill>
                  </a:tcPr>
                </a:tc>
                <a:tc rowSpan="3">
                  <a:txBody>
                    <a:bodyPr/>
                    <a:lstStyle/>
                    <a:p>
                      <a:pPr algn="ctr">
                        <a:lnSpc>
                          <a:spcPct val="100000"/>
                        </a:lnSpc>
                      </a:pPr>
                      <a:r>
                        <a:rPr lang="en-US" sz="1100" b="1" strike="noStrike" spc="-1">
                          <a:solidFill>
                            <a:srgbClr val="000000"/>
                          </a:solidFill>
                          <a:uFill>
                            <a:solidFill>
                              <a:srgbClr val="FFFFFF"/>
                            </a:solidFill>
                          </a:uFill>
                          <a:latin typeface="Arial"/>
                        </a:rPr>
                        <a:t>Atmospheric water vapor</a:t>
                      </a:r>
                    </a:p>
                  </a:txBody>
                  <a:tcPr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EAEEF6"/>
                    </a:solidFill>
                  </a:tcPr>
                </a:tc>
                <a:extLst>
                  <a:ext uri="{0D108BD9-81ED-4DB2-BD59-A6C34878D82A}">
                    <a16:rowId xmlns:a16="http://schemas.microsoft.com/office/drawing/2014/main" val="10017"/>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18</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0.936</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3.6</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57</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vMerge="1">
                  <a:txBody>
                    <a:bodyPr/>
                    <a:lstStyle/>
                    <a:p>
                      <a:pPr algn="ctr">
                        <a:lnSpc>
                          <a:spcPct val="100000"/>
                        </a:lnSpc>
                      </a:pPr>
                      <a:endParaRPr lang="en-US" sz="1200" b="1" strike="noStrike" spc="-1">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18"/>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19</a:t>
                      </a:r>
                    </a:p>
                  </a:txBody>
                  <a:tcP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0.940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15.0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CDD4E5"/>
                    </a:solidFill>
                  </a:tcPr>
                </a:tc>
                <a:tc>
                  <a:txBody>
                    <a:bodyPr/>
                    <a:lstStyle/>
                    <a:p>
                      <a:pPr algn="ctr">
                        <a:lnSpc>
                          <a:spcPct val="100000"/>
                        </a:lnSpc>
                      </a:pPr>
                      <a:r>
                        <a:rPr lang="en-US" sz="1100" b="1" strike="noStrike" spc="-1">
                          <a:solidFill>
                            <a:srgbClr val="000000"/>
                          </a:solidFill>
                          <a:uFill>
                            <a:solidFill>
                              <a:srgbClr val="FFFFFF"/>
                            </a:solidFill>
                          </a:uFill>
                          <a:latin typeface="Arial"/>
                        </a:rPr>
                        <a:t>250</a:t>
                      </a:r>
                    </a:p>
                  </a:txBody>
                  <a:tcP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CDD4E5"/>
                    </a:solidFill>
                  </a:tcPr>
                </a:tc>
                <a:tc vMerge="1">
                  <a:txBody>
                    <a:bodyPr/>
                    <a:lstStyle/>
                    <a:p>
                      <a:pPr algn="ctr">
                        <a:lnSpc>
                          <a:spcPct val="100000"/>
                        </a:lnSpc>
                      </a:pPr>
                      <a:endParaRPr lang="en-US" sz="1200" b="1" strike="noStrike" spc="-1">
                        <a:solidFill>
                          <a:srgbClr val="000000"/>
                        </a:solidFill>
                        <a:uFill>
                          <a:solidFill>
                            <a:srgbClr val="FFFFFF"/>
                          </a:solidFill>
                        </a:uFill>
                        <a:latin typeface="Arial"/>
                      </a:endParaRPr>
                    </a:p>
                  </a:txBody>
                  <a:tcP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D0D8E7"/>
                    </a:solidFill>
                  </a:tcPr>
                </a:tc>
                <a:extLst>
                  <a:ext uri="{0D108BD9-81ED-4DB2-BD59-A6C34878D82A}">
                    <a16:rowId xmlns:a16="http://schemas.microsoft.com/office/drawing/2014/main" val="10019"/>
                  </a:ext>
                </a:extLst>
              </a:tr>
              <a:tr h="272749">
                <a:tc>
                  <a:txBody>
                    <a:bodyPr/>
                    <a:lstStyle/>
                    <a:p>
                      <a:pPr algn="ctr">
                        <a:lnSpc>
                          <a:spcPct val="100000"/>
                        </a:lnSpc>
                      </a:pPr>
                      <a:r>
                        <a:rPr lang="en-US" sz="1100" b="1" strike="noStrike" spc="-1">
                          <a:solidFill>
                            <a:srgbClr val="000000"/>
                          </a:solidFill>
                          <a:uFill>
                            <a:solidFill>
                              <a:srgbClr val="FFFFFF"/>
                            </a:solidFill>
                          </a:uFill>
                          <a:latin typeface="Arial"/>
                        </a:rPr>
                        <a:t>26</a:t>
                      </a:r>
                    </a:p>
                  </a:txBody>
                  <a:tcPr anchor="ctr">
                    <a:lnL w="12240">
                      <a:solidFill>
                        <a:srgbClr val="FFFFFF"/>
                      </a:solidFill>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1.37</a:t>
                      </a:r>
                    </a:p>
                  </a:txBody>
                  <a:tcPr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6.0</a:t>
                      </a:r>
                    </a:p>
                  </a:txBody>
                  <a:tcPr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150</a:t>
                      </a:r>
                    </a:p>
                  </a:txBody>
                  <a:tcPr anchor="ctr">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a:solidFill>
                        <a:srgbClr val="FFFFFF"/>
                      </a:solidFill>
                    </a:lnT>
                    <a:lnB w="12240" cap="flat" cmpd="sng" algn="ctr">
                      <a:solidFill>
                        <a:srgbClr val="FFFFFF"/>
                      </a:solidFill>
                      <a:prstDash val="solid"/>
                      <a:round/>
                      <a:headEnd type="none" w="med" len="med"/>
                      <a:tailEnd type="none" w="med" len="med"/>
                    </a:lnB>
                    <a:solidFill>
                      <a:srgbClr val="E9ECF3"/>
                    </a:solidFill>
                  </a:tcPr>
                </a:tc>
                <a:tc>
                  <a:txBody>
                    <a:bodyPr/>
                    <a:lstStyle/>
                    <a:p>
                      <a:pPr algn="ctr">
                        <a:lnSpc>
                          <a:spcPct val="100000"/>
                        </a:lnSpc>
                      </a:pPr>
                      <a:r>
                        <a:rPr lang="en-US" sz="1100" b="1" strike="noStrike" spc="-1">
                          <a:solidFill>
                            <a:srgbClr val="000000"/>
                          </a:solidFill>
                          <a:uFill>
                            <a:solidFill>
                              <a:srgbClr val="FFFFFF"/>
                            </a:solidFill>
                          </a:uFill>
                          <a:latin typeface="Arial"/>
                        </a:rPr>
                        <a:t>Cirrus cloud water vapor</a:t>
                      </a:r>
                    </a:p>
                  </a:txBody>
                  <a:tcPr anchor="ctr">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cap="flat" cmpd="sng" algn="ctr">
                      <a:solidFill>
                        <a:srgbClr val="FFFFFF"/>
                      </a:solidFill>
                      <a:prstDash val="solid"/>
                      <a:round/>
                      <a:headEnd type="none" w="med" len="med"/>
                      <a:tailEnd type="none" w="med" len="med"/>
                    </a:lnB>
                    <a:solidFill>
                      <a:srgbClr val="CDD4E5"/>
                    </a:solidFill>
                  </a:tcPr>
                </a:tc>
                <a:extLst>
                  <a:ext uri="{0D108BD9-81ED-4DB2-BD59-A6C34878D82A}">
                    <a16:rowId xmlns:a16="http://schemas.microsoft.com/office/drawing/2014/main" val="10020"/>
                  </a:ext>
                </a:extLst>
              </a:tr>
            </a:tbl>
          </a:graphicData>
        </a:graphic>
      </p:graphicFrame>
      <p:sp>
        <p:nvSpPr>
          <p:cNvPr id="8" name="TextBox 7"/>
          <p:cNvSpPr txBox="1"/>
          <p:nvPr/>
        </p:nvSpPr>
        <p:spPr>
          <a:xfrm>
            <a:off x="9100839" y="5710024"/>
            <a:ext cx="1513941" cy="646331"/>
          </a:xfrm>
          <a:prstGeom prst="rect">
            <a:avLst/>
          </a:prstGeom>
          <a:noFill/>
        </p:spPr>
        <p:txBody>
          <a:bodyPr wrap="none" rtlCol="0">
            <a:spAutoFit/>
          </a:bodyPr>
          <a:lstStyle/>
          <a:p>
            <a:r>
              <a:rPr lang="en-US" baseline="30000" dirty="0"/>
              <a:t>*</a:t>
            </a:r>
            <a:r>
              <a:rPr lang="el-GR" i="1" dirty="0"/>
              <a:t>μ</a:t>
            </a:r>
            <a:r>
              <a:rPr lang="en-US" i="1" dirty="0"/>
              <a:t>m</a:t>
            </a:r>
          </a:p>
          <a:p>
            <a:r>
              <a:rPr lang="en-US" baseline="30000" dirty="0"/>
              <a:t>+</a:t>
            </a:r>
            <a:r>
              <a:rPr lang="en-US" i="1" dirty="0"/>
              <a:t>W/m</a:t>
            </a:r>
            <a:r>
              <a:rPr lang="en-US" i="1" baseline="30000" dirty="0"/>
              <a:t>2</a:t>
            </a:r>
            <a:r>
              <a:rPr lang="en-US" i="1" dirty="0"/>
              <a:t>/</a:t>
            </a:r>
            <a:r>
              <a:rPr lang="en-US" i="1" dirty="0" err="1"/>
              <a:t>sr</a:t>
            </a:r>
            <a:r>
              <a:rPr lang="en-US" i="1" dirty="0"/>
              <a:t>/</a:t>
            </a:r>
            <a:r>
              <a:rPr lang="el-GR" i="1" dirty="0"/>
              <a:t>μ</a:t>
            </a:r>
            <a:r>
              <a:rPr lang="en-US" i="1" dirty="0"/>
              <a:t>m</a:t>
            </a:r>
          </a:p>
        </p:txBody>
      </p:sp>
    </p:spTree>
    <p:extLst>
      <p:ext uri="{BB962C8B-B14F-4D97-AF65-F5344CB8AC3E}">
        <p14:creationId xmlns:p14="http://schemas.microsoft.com/office/powerpoint/2010/main" val="4124402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Arc 54"/>
          <p:cNvSpPr/>
          <p:nvPr/>
        </p:nvSpPr>
        <p:spPr>
          <a:xfrm>
            <a:off x="4011930" y="2626120"/>
            <a:ext cx="3200400" cy="3200400"/>
          </a:xfrm>
          <a:prstGeom prst="arc">
            <a:avLst>
              <a:gd name="adj1" fmla="val 16200000"/>
              <a:gd name="adj2" fmla="val 5614067"/>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a:xfrm>
            <a:off x="1981200" y="274638"/>
            <a:ext cx="8229600" cy="1143000"/>
          </a:xfrm>
        </p:spPr>
        <p:txBody>
          <a:bodyPr>
            <a:normAutofit/>
          </a:bodyPr>
          <a:lstStyle/>
          <a:p>
            <a:r>
              <a:rPr lang="en-US" b="1"/>
              <a:t>On-orbit Calibration Activities</a:t>
            </a:r>
          </a:p>
        </p:txBody>
      </p:sp>
      <p:sp>
        <p:nvSpPr>
          <p:cNvPr id="3" name="TextBox 2"/>
          <p:cNvSpPr txBox="1"/>
          <p:nvPr/>
        </p:nvSpPr>
        <p:spPr>
          <a:xfrm>
            <a:off x="1905000" y="1766505"/>
            <a:ext cx="2438400" cy="584775"/>
          </a:xfrm>
          <a:prstGeom prst="rect">
            <a:avLst/>
          </a:prstGeom>
          <a:noFill/>
        </p:spPr>
        <p:txBody>
          <a:bodyPr wrap="square" rtlCol="0">
            <a:spAutoFit/>
          </a:bodyPr>
          <a:lstStyle/>
          <a:p>
            <a:r>
              <a:rPr lang="en-US" sz="1600" b="1">
                <a:solidFill>
                  <a:srgbClr val="0000CC"/>
                </a:solidFill>
              </a:rPr>
              <a:t>SD/SDSM:</a:t>
            </a:r>
          </a:p>
          <a:p>
            <a:r>
              <a:rPr lang="en-US" sz="1600" b="1">
                <a:solidFill>
                  <a:srgbClr val="0000CC"/>
                </a:solidFill>
              </a:rPr>
              <a:t>Weekly to tri-weekly</a:t>
            </a:r>
          </a:p>
        </p:txBody>
      </p:sp>
      <p:sp>
        <p:nvSpPr>
          <p:cNvPr id="4" name="TextBox 3"/>
          <p:cNvSpPr txBox="1"/>
          <p:nvPr/>
        </p:nvSpPr>
        <p:spPr>
          <a:xfrm>
            <a:off x="7315200" y="1371600"/>
            <a:ext cx="2286000" cy="1077218"/>
          </a:xfrm>
          <a:prstGeom prst="rect">
            <a:avLst/>
          </a:prstGeom>
          <a:noFill/>
        </p:spPr>
        <p:txBody>
          <a:bodyPr wrap="square" rtlCol="0">
            <a:spAutoFit/>
          </a:bodyPr>
          <a:lstStyle/>
          <a:p>
            <a:r>
              <a:rPr lang="en-US" sz="1600" b="1">
                <a:solidFill>
                  <a:srgbClr val="0000CC"/>
                </a:solidFill>
              </a:rPr>
              <a:t>SRCA:</a:t>
            </a:r>
          </a:p>
          <a:p>
            <a:r>
              <a:rPr lang="en-US" sz="1600" b="1">
                <a:solidFill>
                  <a:srgbClr val="0000CC"/>
                </a:solidFill>
              </a:rPr>
              <a:t>Radiometric: monthly</a:t>
            </a:r>
          </a:p>
          <a:p>
            <a:r>
              <a:rPr lang="en-US" sz="1600" b="1">
                <a:solidFill>
                  <a:srgbClr val="0000CC"/>
                </a:solidFill>
              </a:rPr>
              <a:t>Spatial: quarterly</a:t>
            </a:r>
          </a:p>
          <a:p>
            <a:r>
              <a:rPr lang="en-US" sz="1600" b="1">
                <a:solidFill>
                  <a:srgbClr val="0000CC"/>
                </a:solidFill>
              </a:rPr>
              <a:t>Spectral: tri-annual</a:t>
            </a:r>
          </a:p>
        </p:txBody>
      </p:sp>
      <p:sp>
        <p:nvSpPr>
          <p:cNvPr id="5" name="TextBox 4"/>
          <p:cNvSpPr txBox="1"/>
          <p:nvPr/>
        </p:nvSpPr>
        <p:spPr>
          <a:xfrm>
            <a:off x="1676400" y="5229348"/>
            <a:ext cx="2514600" cy="1323439"/>
          </a:xfrm>
          <a:prstGeom prst="rect">
            <a:avLst/>
          </a:prstGeom>
          <a:noFill/>
        </p:spPr>
        <p:txBody>
          <a:bodyPr wrap="square" rtlCol="0">
            <a:spAutoFit/>
          </a:bodyPr>
          <a:lstStyle/>
          <a:p>
            <a:r>
              <a:rPr lang="en-US" sz="1600" b="1">
                <a:solidFill>
                  <a:srgbClr val="0000CC"/>
                </a:solidFill>
              </a:rPr>
              <a:t>Spacecraft maneuvers:</a:t>
            </a:r>
          </a:p>
          <a:p>
            <a:r>
              <a:rPr lang="en-US" sz="1600" b="1">
                <a:solidFill>
                  <a:srgbClr val="0000CC"/>
                </a:solidFill>
              </a:rPr>
              <a:t>Yaw (SD BRF, VF)</a:t>
            </a:r>
          </a:p>
          <a:p>
            <a:r>
              <a:rPr lang="en-US" sz="1600" b="1">
                <a:solidFill>
                  <a:srgbClr val="0000CC"/>
                </a:solidFill>
              </a:rPr>
              <a:t>Roll (Moon)</a:t>
            </a:r>
          </a:p>
          <a:p>
            <a:r>
              <a:rPr lang="en-US" sz="1600" b="1">
                <a:solidFill>
                  <a:srgbClr val="0000CC"/>
                </a:solidFill>
              </a:rPr>
              <a:t>Pitch (with Moon) for RSB RVS validation</a:t>
            </a:r>
          </a:p>
        </p:txBody>
      </p:sp>
      <p:sp>
        <p:nvSpPr>
          <p:cNvPr id="6" name="TextBox 5"/>
          <p:cNvSpPr txBox="1"/>
          <p:nvPr/>
        </p:nvSpPr>
        <p:spPr>
          <a:xfrm>
            <a:off x="6477000" y="5569808"/>
            <a:ext cx="3581400" cy="830997"/>
          </a:xfrm>
          <a:prstGeom prst="rect">
            <a:avLst/>
          </a:prstGeom>
          <a:noFill/>
        </p:spPr>
        <p:txBody>
          <a:bodyPr wrap="square" rtlCol="0">
            <a:spAutoFit/>
          </a:bodyPr>
          <a:lstStyle/>
          <a:p>
            <a:r>
              <a:rPr lang="en-US" sz="1600" b="1">
                <a:solidFill>
                  <a:srgbClr val="0000CC"/>
                </a:solidFill>
              </a:rPr>
              <a:t>Moon: monthly (nighttime orbits)</a:t>
            </a:r>
          </a:p>
          <a:p>
            <a:r>
              <a:rPr lang="en-US" sz="1600" b="1">
                <a:solidFill>
                  <a:srgbClr val="0000CC"/>
                </a:solidFill>
              </a:rPr>
              <a:t>0-20° spacecraft roll maneuvers</a:t>
            </a:r>
          </a:p>
          <a:p>
            <a:r>
              <a:rPr lang="en-US" sz="1600" b="1">
                <a:solidFill>
                  <a:srgbClr val="0000CC"/>
                </a:solidFill>
              </a:rPr>
              <a:t>55° phase angle</a:t>
            </a:r>
          </a:p>
        </p:txBody>
      </p:sp>
      <p:sp>
        <p:nvSpPr>
          <p:cNvPr id="7" name="TextBox 6"/>
          <p:cNvSpPr txBox="1"/>
          <p:nvPr/>
        </p:nvSpPr>
        <p:spPr>
          <a:xfrm>
            <a:off x="8526780" y="4848343"/>
            <a:ext cx="1447800" cy="338554"/>
          </a:xfrm>
          <a:prstGeom prst="rect">
            <a:avLst/>
          </a:prstGeom>
          <a:noFill/>
        </p:spPr>
        <p:txBody>
          <a:bodyPr wrap="square" rtlCol="0">
            <a:spAutoFit/>
          </a:bodyPr>
          <a:lstStyle/>
          <a:p>
            <a:r>
              <a:rPr lang="en-US" sz="1600" b="1">
                <a:solidFill>
                  <a:srgbClr val="0000CC"/>
                </a:solidFill>
              </a:rPr>
              <a:t>BB: quarterly</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177" t="18292" r="11011"/>
          <a:stretch/>
        </p:blipFill>
        <p:spPr>
          <a:xfrm>
            <a:off x="8543925" y="3744173"/>
            <a:ext cx="1402080" cy="106529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600" y="2448823"/>
            <a:ext cx="1888490" cy="116593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3394" y="1461235"/>
            <a:ext cx="1202212" cy="742235"/>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1187" t="1916" r="1339" b="1439"/>
          <a:stretch/>
        </p:blipFill>
        <p:spPr>
          <a:xfrm>
            <a:off x="2329882" y="3252682"/>
            <a:ext cx="946723" cy="862123"/>
          </a:xfrm>
          <a:prstGeom prst="rect">
            <a:avLst/>
          </a:prstGeom>
          <a:ln>
            <a:noFill/>
          </a:ln>
        </p:spPr>
      </p:pic>
      <p:sp>
        <p:nvSpPr>
          <p:cNvPr id="12" name="TextBox 11"/>
          <p:cNvSpPr txBox="1"/>
          <p:nvPr/>
        </p:nvSpPr>
        <p:spPr>
          <a:xfrm>
            <a:off x="3638550" y="3481276"/>
            <a:ext cx="1143000" cy="369332"/>
          </a:xfrm>
          <a:prstGeom prst="rect">
            <a:avLst/>
          </a:prstGeom>
          <a:noFill/>
          <a:ln>
            <a:noFill/>
          </a:ln>
        </p:spPr>
        <p:txBody>
          <a:bodyPr wrap="square" rtlCol="0">
            <a:spAutoFit/>
          </a:bodyPr>
          <a:lstStyle/>
          <a:p>
            <a:pPr algn="ctr"/>
            <a:r>
              <a:rPr lang="en-US" b="1"/>
              <a:t>SDSM</a:t>
            </a:r>
          </a:p>
        </p:txBody>
      </p:sp>
      <p:sp>
        <p:nvSpPr>
          <p:cNvPr id="13" name="Rectangle 12"/>
          <p:cNvSpPr/>
          <p:nvPr/>
        </p:nvSpPr>
        <p:spPr>
          <a:xfrm>
            <a:off x="3638550" y="3327549"/>
            <a:ext cx="1143000" cy="7123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953000" y="2465646"/>
            <a:ext cx="1143000" cy="7123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953000" y="2477874"/>
            <a:ext cx="1143000" cy="646331"/>
          </a:xfrm>
          <a:prstGeom prst="rect">
            <a:avLst/>
          </a:prstGeom>
          <a:noFill/>
          <a:ln>
            <a:noFill/>
          </a:ln>
        </p:spPr>
        <p:txBody>
          <a:bodyPr wrap="square" rtlCol="0">
            <a:spAutoFit/>
          </a:bodyPr>
          <a:lstStyle/>
          <a:p>
            <a:pPr algn="ctr"/>
            <a:r>
              <a:rPr lang="en-US" b="1"/>
              <a:t>Solar Diffuser</a:t>
            </a:r>
          </a:p>
        </p:txBody>
      </p:sp>
      <p:sp>
        <p:nvSpPr>
          <p:cNvPr id="18" name="TextBox 17"/>
          <p:cNvSpPr txBox="1"/>
          <p:nvPr/>
        </p:nvSpPr>
        <p:spPr>
          <a:xfrm>
            <a:off x="6593210" y="4039931"/>
            <a:ext cx="1255395" cy="369332"/>
          </a:xfrm>
          <a:prstGeom prst="rect">
            <a:avLst/>
          </a:prstGeom>
          <a:solidFill>
            <a:schemeClr val="bg1"/>
          </a:solidFill>
          <a:ln>
            <a:noFill/>
          </a:ln>
        </p:spPr>
        <p:txBody>
          <a:bodyPr wrap="square" rtlCol="0">
            <a:spAutoFit/>
          </a:bodyPr>
          <a:lstStyle/>
          <a:p>
            <a:pPr algn="ctr"/>
            <a:r>
              <a:rPr lang="en-US" b="1"/>
              <a:t>Blackbody</a:t>
            </a:r>
          </a:p>
        </p:txBody>
      </p:sp>
      <p:sp>
        <p:nvSpPr>
          <p:cNvPr id="19" name="Rectangle 18"/>
          <p:cNvSpPr/>
          <p:nvPr/>
        </p:nvSpPr>
        <p:spPr>
          <a:xfrm>
            <a:off x="6658927" y="4039932"/>
            <a:ext cx="1143000" cy="3693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43600" y="4850218"/>
            <a:ext cx="1143000" cy="71238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943600" y="4862446"/>
            <a:ext cx="1143000" cy="646331"/>
          </a:xfrm>
          <a:prstGeom prst="rect">
            <a:avLst/>
          </a:prstGeom>
          <a:noFill/>
          <a:ln>
            <a:noFill/>
          </a:ln>
        </p:spPr>
        <p:txBody>
          <a:bodyPr wrap="square" rtlCol="0">
            <a:spAutoFit/>
          </a:bodyPr>
          <a:lstStyle/>
          <a:p>
            <a:pPr algn="ctr"/>
            <a:r>
              <a:rPr lang="en-US" b="1"/>
              <a:t>Space View</a:t>
            </a:r>
          </a:p>
        </p:txBody>
      </p:sp>
      <p:grpSp>
        <p:nvGrpSpPr>
          <p:cNvPr id="26" name="Group 25"/>
          <p:cNvGrpSpPr/>
          <p:nvPr/>
        </p:nvGrpSpPr>
        <p:grpSpPr>
          <a:xfrm>
            <a:off x="3905572" y="2351275"/>
            <a:ext cx="608965" cy="621268"/>
            <a:chOff x="6096000" y="3124200"/>
            <a:chExt cx="1521460" cy="1539240"/>
          </a:xfrm>
        </p:grpSpPr>
        <p:sp>
          <p:nvSpPr>
            <p:cNvPr id="27" name="Oval 26"/>
            <p:cNvSpPr/>
            <p:nvPr/>
          </p:nvSpPr>
          <p:spPr>
            <a:xfrm>
              <a:off x="6400800" y="3429000"/>
              <a:ext cx="914400" cy="9144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6858000" y="3124200"/>
              <a:ext cx="0" cy="228600"/>
            </a:xfrm>
            <a:prstGeom prst="line">
              <a:avLst/>
            </a:prstGeom>
            <a:ln w="38100" cap="rnd">
              <a:solidFill>
                <a:srgbClr val="FFFF00"/>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858000" y="4434840"/>
              <a:ext cx="0" cy="228600"/>
            </a:xfrm>
            <a:prstGeom prst="line">
              <a:avLst/>
            </a:prstGeom>
            <a:ln w="38100" cap="rnd">
              <a:solidFill>
                <a:srgbClr val="FFFF00"/>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a:off x="7503160" y="3771900"/>
              <a:ext cx="0" cy="228600"/>
            </a:xfrm>
            <a:prstGeom prst="line">
              <a:avLst/>
            </a:prstGeom>
            <a:ln w="38100" cap="rnd">
              <a:solidFill>
                <a:srgbClr val="FFFF00"/>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210300" y="3776979"/>
              <a:ext cx="0" cy="228600"/>
            </a:xfrm>
            <a:prstGeom prst="line">
              <a:avLst/>
            </a:prstGeom>
            <a:ln w="38100" cap="rnd">
              <a:solidFill>
                <a:srgbClr val="FFFF00"/>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2700000">
              <a:off x="7374078" y="3233878"/>
              <a:ext cx="0" cy="228600"/>
            </a:xfrm>
            <a:prstGeom prst="line">
              <a:avLst/>
            </a:prstGeom>
            <a:ln w="38100" cap="rnd">
              <a:solidFill>
                <a:srgbClr val="FFFF00"/>
              </a:solidFill>
              <a:roun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8100000">
              <a:off x="6314893" y="3233877"/>
              <a:ext cx="0" cy="228600"/>
            </a:xfrm>
            <a:prstGeom prst="line">
              <a:avLst/>
            </a:prstGeom>
            <a:ln w="38100" cap="rnd">
              <a:solidFill>
                <a:srgbClr val="FFFF00"/>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8100000">
              <a:off x="7386778" y="4290518"/>
              <a:ext cx="0" cy="228600"/>
            </a:xfrm>
            <a:prstGeom prst="line">
              <a:avLst/>
            </a:prstGeom>
            <a:ln w="38100" cap="rnd">
              <a:solidFill>
                <a:srgbClr val="FFFF00"/>
              </a:solidFill>
              <a:roun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2700000">
              <a:off x="6291121" y="4309922"/>
              <a:ext cx="0" cy="228600"/>
            </a:xfrm>
            <a:prstGeom prst="line">
              <a:avLst/>
            </a:prstGeom>
            <a:ln w="38100" cap="rnd">
              <a:solidFill>
                <a:srgbClr val="FFFF00"/>
              </a:solidFill>
              <a:round/>
            </a:ln>
          </p:spPr>
          <p:style>
            <a:lnRef idx="1">
              <a:schemeClr val="accent1"/>
            </a:lnRef>
            <a:fillRef idx="0">
              <a:schemeClr val="accent1"/>
            </a:fillRef>
            <a:effectRef idx="0">
              <a:schemeClr val="accent1"/>
            </a:effectRef>
            <a:fontRef idx="minor">
              <a:schemeClr val="tx1"/>
            </a:fontRef>
          </p:style>
        </p:cxnSp>
      </p:grpSp>
      <p:pic>
        <p:nvPicPr>
          <p:cNvPr id="36" name="Picture 35"/>
          <p:cNvPicPr>
            <a:picLocks noChangeAspect="1"/>
          </p:cNvPicPr>
          <p:nvPr/>
        </p:nvPicPr>
        <p:blipFill rotWithShape="1">
          <a:blip r:embed="rId7">
            <a:extLst>
              <a:ext uri="{28A0092B-C50C-407E-A947-70E740481C1C}">
                <a14:useLocalDpi xmlns:a14="http://schemas.microsoft.com/office/drawing/2010/main" val="0"/>
              </a:ext>
            </a:extLst>
          </a:blip>
          <a:srcRect l="85628"/>
          <a:stretch/>
        </p:blipFill>
        <p:spPr>
          <a:xfrm>
            <a:off x="3643248" y="4114805"/>
            <a:ext cx="1781304" cy="1202805"/>
          </a:xfrm>
          <a:prstGeom prst="rect">
            <a:avLst/>
          </a:prstGeom>
        </p:spPr>
      </p:pic>
      <p:sp>
        <p:nvSpPr>
          <p:cNvPr id="37" name="TextBox 36"/>
          <p:cNvSpPr txBox="1"/>
          <p:nvPr/>
        </p:nvSpPr>
        <p:spPr>
          <a:xfrm>
            <a:off x="5012212" y="4444430"/>
            <a:ext cx="1143000" cy="584775"/>
          </a:xfrm>
          <a:prstGeom prst="rect">
            <a:avLst/>
          </a:prstGeom>
          <a:noFill/>
          <a:ln>
            <a:noFill/>
          </a:ln>
        </p:spPr>
        <p:txBody>
          <a:bodyPr wrap="square" rtlCol="0">
            <a:spAutoFit/>
          </a:bodyPr>
          <a:lstStyle/>
          <a:p>
            <a:pPr algn="ctr"/>
            <a:r>
              <a:rPr lang="en-US" sz="1600" b="1"/>
              <a:t>Scan Mirror</a:t>
            </a:r>
          </a:p>
        </p:txBody>
      </p:sp>
      <p:sp>
        <p:nvSpPr>
          <p:cNvPr id="38" name="Rectangle 37"/>
          <p:cNvSpPr/>
          <p:nvPr/>
        </p:nvSpPr>
        <p:spPr>
          <a:xfrm rot="19058198">
            <a:off x="5273720" y="4166959"/>
            <a:ext cx="686978" cy="1164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480049" y="4089160"/>
            <a:ext cx="274320" cy="274320"/>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stCxn id="15" idx="2"/>
          </p:cNvCxnSpPr>
          <p:nvPr/>
        </p:nvCxnSpPr>
        <p:spPr>
          <a:xfrm>
            <a:off x="5524500" y="3178028"/>
            <a:ext cx="0" cy="487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12" idx="3"/>
          </p:cNvCxnSpPr>
          <p:nvPr/>
        </p:nvCxnSpPr>
        <p:spPr>
          <a:xfrm flipH="1">
            <a:off x="4781550" y="3665942"/>
            <a:ext cx="7429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14" idx="1"/>
          </p:cNvCxnSpPr>
          <p:nvPr/>
        </p:nvCxnSpPr>
        <p:spPr>
          <a:xfrm>
            <a:off x="4572000" y="2801039"/>
            <a:ext cx="381000"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13" idx="0"/>
          </p:cNvCxnSpPr>
          <p:nvPr/>
        </p:nvCxnSpPr>
        <p:spPr>
          <a:xfrm flipH="1">
            <a:off x="4210050" y="3031786"/>
            <a:ext cx="508" cy="2957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495102" y="3212068"/>
            <a:ext cx="1048703" cy="3693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477000" y="3212067"/>
            <a:ext cx="1143000" cy="369332"/>
          </a:xfrm>
          <a:prstGeom prst="rect">
            <a:avLst/>
          </a:prstGeom>
          <a:noFill/>
          <a:ln>
            <a:noFill/>
          </a:ln>
        </p:spPr>
        <p:txBody>
          <a:bodyPr wrap="square" rtlCol="0">
            <a:spAutoFit/>
          </a:bodyPr>
          <a:lstStyle/>
          <a:p>
            <a:pPr algn="ctr"/>
            <a:r>
              <a:rPr lang="en-US" b="1"/>
              <a:t>SRCA</a:t>
            </a:r>
          </a:p>
        </p:txBody>
      </p:sp>
      <p:cxnSp>
        <p:nvCxnSpPr>
          <p:cNvPr id="58" name="Straight Arrow Connector 57"/>
          <p:cNvCxnSpPr/>
          <p:nvPr/>
        </p:nvCxnSpPr>
        <p:spPr>
          <a:xfrm flipH="1">
            <a:off x="5462666" y="5827783"/>
            <a:ext cx="9144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5" idx="0"/>
            <a:endCxn id="10" idx="2"/>
          </p:cNvCxnSpPr>
          <p:nvPr/>
        </p:nvCxnSpPr>
        <p:spPr>
          <a:xfrm flipV="1">
            <a:off x="5524500" y="2203465"/>
            <a:ext cx="0" cy="262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3" idx="1"/>
            <a:endCxn id="11" idx="3"/>
          </p:cNvCxnSpPr>
          <p:nvPr/>
        </p:nvCxnSpPr>
        <p:spPr>
          <a:xfrm flipH="1">
            <a:off x="3276600" y="3683743"/>
            <a:ext cx="361950"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6" idx="3"/>
          </p:cNvCxnSpPr>
          <p:nvPr/>
        </p:nvCxnSpPr>
        <p:spPr>
          <a:xfrm>
            <a:off x="7620000" y="3396733"/>
            <a:ext cx="4572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8" idx="3"/>
          </p:cNvCxnSpPr>
          <p:nvPr/>
        </p:nvCxnSpPr>
        <p:spPr>
          <a:xfrm>
            <a:off x="7848600" y="4224597"/>
            <a:ext cx="6096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73" name="Picture 72"/>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10156" y="5867405"/>
            <a:ext cx="1828801" cy="796499"/>
          </a:xfrm>
          <a:prstGeom prst="rect">
            <a:avLst/>
          </a:prstGeom>
          <a:solidFill>
            <a:srgbClr val="FFFFFF">
              <a:shade val="85000"/>
            </a:srgbClr>
          </a:solidFill>
          <a:ln w="101600" cap="sq">
            <a:no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0" name="Picture 49"/>
          <p:cNvPicPr>
            <a:picLocks noChangeAspect="1"/>
          </p:cNvPicPr>
          <p:nvPr/>
        </p:nvPicPr>
        <p:blipFill rotWithShape="1">
          <a:blip r:embed="rId9" cstate="print">
            <a:extLst>
              <a:ext uri="{28A0092B-C50C-407E-A947-70E740481C1C}">
                <a14:useLocalDpi xmlns:a14="http://schemas.microsoft.com/office/drawing/2010/main" val="0"/>
              </a:ext>
            </a:extLst>
          </a:blip>
          <a:srcRect l="5668" t="6528" r="67214" b="17616"/>
          <a:stretch/>
        </p:blipFill>
        <p:spPr>
          <a:xfrm>
            <a:off x="7298398" y="4909638"/>
            <a:ext cx="702607" cy="652967"/>
          </a:xfrm>
          <a:prstGeom prst="rect">
            <a:avLst/>
          </a:prstGeom>
        </p:spPr>
      </p:pic>
      <p:sp>
        <p:nvSpPr>
          <p:cNvPr id="20" name="Slide Number Placeholder 19"/>
          <p:cNvSpPr>
            <a:spLocks noGrp="1"/>
          </p:cNvSpPr>
          <p:nvPr>
            <p:ph type="sldNum" sz="quarter" idx="12"/>
          </p:nvPr>
        </p:nvSpPr>
        <p:spPr/>
        <p:txBody>
          <a:bodyPr/>
          <a:lstStyle/>
          <a:p>
            <a:r>
              <a:rPr lang="en-US"/>
              <a:t>Page </a:t>
            </a:r>
            <a:fld id="{9C1F4F7E-645B-4955-8850-5CA3022054E0}" type="slidenum">
              <a:rPr lang="en-US" smtClean="0"/>
              <a:pPr/>
              <a:t>29</a:t>
            </a:fld>
            <a:endParaRPr lang="en-US"/>
          </a:p>
        </p:txBody>
      </p:sp>
    </p:spTree>
    <p:extLst>
      <p:ext uri="{BB962C8B-B14F-4D97-AF65-F5344CB8AC3E}">
        <p14:creationId xmlns:p14="http://schemas.microsoft.com/office/powerpoint/2010/main" val="315296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00CC"/>
                </a:solidFill>
              </a:rPr>
              <a:t>RSB Calibration</a:t>
            </a:r>
          </a:p>
        </p:txBody>
      </p:sp>
      <p:grpSp>
        <p:nvGrpSpPr>
          <p:cNvPr id="30" name="Group 29"/>
          <p:cNvGrpSpPr/>
          <p:nvPr/>
        </p:nvGrpSpPr>
        <p:grpSpPr>
          <a:xfrm>
            <a:off x="7734515" y="4403938"/>
            <a:ext cx="1852484" cy="1559878"/>
            <a:chOff x="6210515" y="4403938"/>
            <a:chExt cx="1852484" cy="1559878"/>
          </a:xfrm>
        </p:grpSpPr>
        <p:cxnSp>
          <p:nvCxnSpPr>
            <p:cNvPr id="5" name="Straight Connector 4"/>
            <p:cNvCxnSpPr/>
            <p:nvPr/>
          </p:nvCxnSpPr>
          <p:spPr>
            <a:xfrm>
              <a:off x="6386932" y="5881131"/>
              <a:ext cx="1371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600000" flipV="1">
              <a:off x="7191609" y="4853538"/>
              <a:ext cx="0" cy="1005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104277" y="4403938"/>
              <a:ext cx="0" cy="1447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2280000" flipV="1">
              <a:off x="7413907" y="4952513"/>
              <a:ext cx="0" cy="1005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3900000" flipV="1">
              <a:off x="7560079" y="5136275"/>
              <a:ext cx="0" cy="1005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8540000" flipH="1" flipV="1">
              <a:off x="6713435" y="5032885"/>
              <a:ext cx="0" cy="1005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9260000" flipH="1" flipV="1">
              <a:off x="6787780" y="4957976"/>
              <a:ext cx="0" cy="1005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9980000" flipH="1" flipV="1">
              <a:off x="6875957" y="4900715"/>
              <a:ext cx="0" cy="1005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20880000" flipH="1" flipV="1">
              <a:off x="6999715" y="4856890"/>
              <a:ext cx="0" cy="10058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7461882" y="5230068"/>
            <a:ext cx="533400" cy="461665"/>
          </a:xfrm>
          <a:prstGeom prst="rect">
            <a:avLst/>
          </a:prstGeom>
          <a:noFill/>
        </p:spPr>
        <p:txBody>
          <a:bodyPr wrap="square" rtlCol="0">
            <a:spAutoFit/>
          </a:bodyPr>
          <a:lstStyle/>
          <a:p>
            <a:pPr algn="ctr"/>
            <a:r>
              <a:rPr lang="en-US" sz="1200" dirty="0"/>
              <a:t>SD 50.25</a:t>
            </a:r>
          </a:p>
        </p:txBody>
      </p:sp>
      <p:sp>
        <p:nvSpPr>
          <p:cNvPr id="32" name="TextBox 31"/>
          <p:cNvSpPr txBox="1"/>
          <p:nvPr/>
        </p:nvSpPr>
        <p:spPr>
          <a:xfrm>
            <a:off x="7391400" y="4719940"/>
            <a:ext cx="533400" cy="461665"/>
          </a:xfrm>
          <a:prstGeom prst="rect">
            <a:avLst/>
          </a:prstGeom>
          <a:noFill/>
        </p:spPr>
        <p:txBody>
          <a:bodyPr wrap="square" rtlCol="0">
            <a:spAutoFit/>
          </a:bodyPr>
          <a:lstStyle/>
          <a:p>
            <a:pPr algn="ctr"/>
            <a:r>
              <a:rPr lang="en-US" sz="1200" dirty="0"/>
              <a:t>SRCA 38.2</a:t>
            </a:r>
          </a:p>
        </p:txBody>
      </p:sp>
      <p:sp>
        <p:nvSpPr>
          <p:cNvPr id="33" name="TextBox 32"/>
          <p:cNvSpPr txBox="1"/>
          <p:nvPr/>
        </p:nvSpPr>
        <p:spPr>
          <a:xfrm>
            <a:off x="7772400" y="4491340"/>
            <a:ext cx="533400" cy="461665"/>
          </a:xfrm>
          <a:prstGeom prst="rect">
            <a:avLst/>
          </a:prstGeom>
          <a:noFill/>
        </p:spPr>
        <p:txBody>
          <a:bodyPr wrap="square" rtlCol="0">
            <a:spAutoFit/>
          </a:bodyPr>
          <a:lstStyle/>
          <a:p>
            <a:pPr algn="ctr"/>
            <a:r>
              <a:rPr lang="en-US" sz="1200" dirty="0"/>
              <a:t>BB 26.3</a:t>
            </a:r>
          </a:p>
        </p:txBody>
      </p:sp>
      <p:sp>
        <p:nvSpPr>
          <p:cNvPr id="34" name="TextBox 33"/>
          <p:cNvSpPr txBox="1"/>
          <p:nvPr/>
        </p:nvSpPr>
        <p:spPr>
          <a:xfrm>
            <a:off x="8017116" y="4343405"/>
            <a:ext cx="669684" cy="461665"/>
          </a:xfrm>
          <a:prstGeom prst="rect">
            <a:avLst/>
          </a:prstGeom>
          <a:noFill/>
        </p:spPr>
        <p:txBody>
          <a:bodyPr wrap="square" rtlCol="0">
            <a:spAutoFit/>
          </a:bodyPr>
          <a:lstStyle/>
          <a:p>
            <a:pPr algn="ctr"/>
            <a:r>
              <a:rPr lang="en-US" sz="1200" dirty="0"/>
              <a:t>SV Port 11.2</a:t>
            </a:r>
          </a:p>
        </p:txBody>
      </p:sp>
      <p:sp>
        <p:nvSpPr>
          <p:cNvPr id="35" name="TextBox 34"/>
          <p:cNvSpPr txBox="1"/>
          <p:nvPr/>
        </p:nvSpPr>
        <p:spPr>
          <a:xfrm>
            <a:off x="8672932" y="4343405"/>
            <a:ext cx="699668" cy="461665"/>
          </a:xfrm>
          <a:prstGeom prst="rect">
            <a:avLst/>
          </a:prstGeom>
          <a:noFill/>
        </p:spPr>
        <p:txBody>
          <a:bodyPr wrap="square" rtlCol="0">
            <a:spAutoFit/>
          </a:bodyPr>
          <a:lstStyle/>
          <a:p>
            <a:pPr algn="ctr"/>
            <a:r>
              <a:rPr lang="en-US" sz="1200" dirty="0"/>
              <a:t>EV Start 10.5</a:t>
            </a:r>
          </a:p>
        </p:txBody>
      </p:sp>
      <p:sp>
        <p:nvSpPr>
          <p:cNvPr id="36" name="TextBox 35"/>
          <p:cNvSpPr txBox="1"/>
          <p:nvPr/>
        </p:nvSpPr>
        <p:spPr>
          <a:xfrm>
            <a:off x="9144000" y="4719940"/>
            <a:ext cx="533400" cy="461665"/>
          </a:xfrm>
          <a:prstGeom prst="rect">
            <a:avLst/>
          </a:prstGeom>
          <a:noFill/>
        </p:spPr>
        <p:txBody>
          <a:bodyPr wrap="square" rtlCol="0">
            <a:spAutoFit/>
          </a:bodyPr>
          <a:lstStyle/>
          <a:p>
            <a:pPr algn="ctr"/>
            <a:r>
              <a:rPr lang="en-US" sz="1200" dirty="0"/>
              <a:t>Nadir 38</a:t>
            </a:r>
          </a:p>
        </p:txBody>
      </p:sp>
      <p:sp>
        <p:nvSpPr>
          <p:cNvPr id="38" name="TextBox 37"/>
          <p:cNvSpPr txBox="1"/>
          <p:nvPr/>
        </p:nvSpPr>
        <p:spPr>
          <a:xfrm>
            <a:off x="9448800" y="5125630"/>
            <a:ext cx="699668" cy="461665"/>
          </a:xfrm>
          <a:prstGeom prst="rect">
            <a:avLst/>
          </a:prstGeom>
          <a:noFill/>
        </p:spPr>
        <p:txBody>
          <a:bodyPr wrap="square" rtlCol="0">
            <a:spAutoFit/>
          </a:bodyPr>
          <a:lstStyle/>
          <a:p>
            <a:pPr algn="ctr"/>
            <a:r>
              <a:rPr lang="en-US" sz="1200" dirty="0"/>
              <a:t>EV Stop 65.5</a:t>
            </a:r>
          </a:p>
        </p:txBody>
      </p:sp>
      <p:sp>
        <p:nvSpPr>
          <p:cNvPr id="39" name="TextBox 38"/>
          <p:cNvSpPr txBox="1"/>
          <p:nvPr/>
        </p:nvSpPr>
        <p:spPr>
          <a:xfrm>
            <a:off x="7391400" y="5881131"/>
            <a:ext cx="2514600" cy="369332"/>
          </a:xfrm>
          <a:prstGeom prst="rect">
            <a:avLst/>
          </a:prstGeom>
          <a:noFill/>
        </p:spPr>
        <p:txBody>
          <a:bodyPr wrap="square" rtlCol="0">
            <a:spAutoFit/>
          </a:bodyPr>
          <a:lstStyle/>
          <a:p>
            <a:pPr algn="ctr"/>
            <a:r>
              <a:rPr lang="en-US" dirty="0"/>
              <a:t>Angle of Incidence (AOI)</a:t>
            </a:r>
          </a:p>
        </p:txBody>
      </p:sp>
      <p:sp>
        <p:nvSpPr>
          <p:cNvPr id="4" name="Slide Number Placeholder 3"/>
          <p:cNvSpPr>
            <a:spLocks noGrp="1"/>
          </p:cNvSpPr>
          <p:nvPr>
            <p:ph type="sldNum" sz="quarter" idx="4"/>
          </p:nvPr>
        </p:nvSpPr>
        <p:spPr/>
        <p:txBody>
          <a:bodyPr/>
          <a:lstStyle/>
          <a:p>
            <a:r>
              <a:rPr lang="en-US" dirty="0"/>
              <a:t>Page </a:t>
            </a:r>
            <a:fld id="{9C1F4F7E-645B-4955-8850-5CA3022054E0}" type="slidenum">
              <a:rPr lang="en-US" smtClean="0"/>
              <a:pPr/>
              <a:t>3</a:t>
            </a:fld>
            <a:endParaRPr lang="en-US" dirty="0"/>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B3C43F93-9BF1-425E-8389-FB2F47C0DEF9}"/>
                  </a:ext>
                </a:extLst>
              </p:cNvPr>
              <p:cNvSpPr>
                <a:spLocks noGrp="1"/>
              </p:cNvSpPr>
              <p:nvPr>
                <p:ph idx="1"/>
              </p:nvPr>
            </p:nvSpPr>
            <p:spPr>
              <a:xfrm>
                <a:off x="609600" y="1143000"/>
                <a:ext cx="10972800" cy="5578480"/>
              </a:xfrm>
            </p:spPr>
            <p:txBody>
              <a:bodyPr>
                <a:normAutofit fontScale="62500" lnSpcReduction="20000"/>
              </a:bodyPr>
              <a:lstStyle/>
              <a:p>
                <a:r>
                  <a:rPr lang="en-US" dirty="0"/>
                  <a:t>EV Reflectance</a:t>
                </a:r>
              </a:p>
              <a:p>
                <a:pPr marL="457200" lvl="1" indent="0">
                  <a:buNone/>
                </a:pPr>
                <a14:m>
                  <m:oMathPara xmlns:m="http://schemas.openxmlformats.org/officeDocument/2006/math">
                    <m:oMathParaPr>
                      <m:jc m:val="centerGroup"/>
                    </m:oMathParaPr>
                    <m:oMath xmlns:m="http://schemas.openxmlformats.org/officeDocument/2006/math">
                      <m:sSub>
                        <m:sSubPr>
                          <m:ctrlPr>
                            <a:rPr lang="en-US" sz="3300" i="1">
                              <a:latin typeface="Cambria Math" panose="02040503050406030204" pitchFamily="18" charset="0"/>
                            </a:rPr>
                          </m:ctrlPr>
                        </m:sSubPr>
                        <m:e>
                          <m:r>
                            <a:rPr lang="en-US" sz="3300" i="1">
                              <a:latin typeface="Cambria Math"/>
                            </a:rPr>
                            <m:t>𝜌</m:t>
                          </m:r>
                        </m:e>
                        <m:sub>
                          <m:r>
                            <a:rPr lang="en-US" sz="3300" i="1">
                              <a:latin typeface="Cambria Math"/>
                            </a:rPr>
                            <m:t>𝐸𝑉</m:t>
                          </m:r>
                        </m:sub>
                      </m:sSub>
                      <m:r>
                        <a:rPr lang="en-US" sz="3300" i="1">
                          <a:latin typeface="Cambria Math"/>
                        </a:rPr>
                        <m:t>∙</m:t>
                      </m:r>
                      <m:func>
                        <m:funcPr>
                          <m:ctrlPr>
                            <a:rPr lang="en-US" sz="3300" i="1">
                              <a:latin typeface="Cambria Math" panose="02040503050406030204" pitchFamily="18" charset="0"/>
                            </a:rPr>
                          </m:ctrlPr>
                        </m:funcPr>
                        <m:fName>
                          <m:r>
                            <m:rPr>
                              <m:sty m:val="p"/>
                            </m:rPr>
                            <a:rPr lang="en-US" sz="3300">
                              <a:latin typeface="Cambria Math"/>
                            </a:rPr>
                            <m:t>cos</m:t>
                          </m:r>
                        </m:fName>
                        <m:e>
                          <m:sSub>
                            <m:sSubPr>
                              <m:ctrlPr>
                                <a:rPr lang="en-US" sz="3300" i="1">
                                  <a:latin typeface="Cambria Math" panose="02040503050406030204" pitchFamily="18" charset="0"/>
                                </a:rPr>
                              </m:ctrlPr>
                            </m:sSubPr>
                            <m:e>
                              <m:r>
                                <a:rPr lang="en-US" sz="3300" i="1">
                                  <a:latin typeface="Cambria Math"/>
                                </a:rPr>
                                <m:t>(</m:t>
                              </m:r>
                              <m:r>
                                <a:rPr lang="en-US" sz="3300" i="1">
                                  <a:latin typeface="Cambria Math"/>
                                </a:rPr>
                                <m:t>𝜃</m:t>
                              </m:r>
                            </m:e>
                            <m:sub>
                              <m:r>
                                <a:rPr lang="en-US" sz="3300" i="1">
                                  <a:latin typeface="Cambria Math"/>
                                </a:rPr>
                                <m:t>𝐸𝑉</m:t>
                              </m:r>
                            </m:sub>
                          </m:sSub>
                          <m:r>
                            <a:rPr lang="en-US" sz="3300" i="1">
                              <a:latin typeface="Cambria Math"/>
                            </a:rPr>
                            <m:t>)</m:t>
                          </m:r>
                        </m:e>
                      </m:func>
                      <m:r>
                        <a:rPr lang="en-US" sz="3300" i="1">
                          <a:latin typeface="Cambria Math"/>
                        </a:rPr>
                        <m:t>=</m:t>
                      </m:r>
                      <m:f>
                        <m:fPr>
                          <m:ctrlPr>
                            <a:rPr lang="en-US" sz="3300" i="1">
                              <a:latin typeface="Cambria Math" panose="02040503050406030204" pitchFamily="18" charset="0"/>
                            </a:rPr>
                          </m:ctrlPr>
                        </m:fPr>
                        <m:num>
                          <m:sSub>
                            <m:sSubPr>
                              <m:ctrlPr>
                                <a:rPr lang="en-US" sz="3300" i="1">
                                  <a:latin typeface="Cambria Math" panose="02040503050406030204" pitchFamily="18" charset="0"/>
                                </a:rPr>
                              </m:ctrlPr>
                            </m:sSubPr>
                            <m:e>
                              <m:r>
                                <a:rPr lang="en-US" sz="3300" i="1">
                                  <a:latin typeface="Cambria Math"/>
                                </a:rPr>
                                <m:t>𝑚</m:t>
                              </m:r>
                            </m:e>
                            <m:sub>
                              <m:r>
                                <a:rPr lang="en-US" sz="3300" i="1">
                                  <a:latin typeface="Cambria Math"/>
                                </a:rPr>
                                <m:t>1</m:t>
                              </m:r>
                            </m:sub>
                          </m:sSub>
                          <m:r>
                            <a:rPr lang="en-US" sz="3300" i="1">
                              <a:latin typeface="Cambria Math"/>
                            </a:rPr>
                            <m:t>∙</m:t>
                          </m:r>
                          <m:sSubSup>
                            <m:sSubSupPr>
                              <m:ctrlPr>
                                <a:rPr lang="en-US" sz="3300" i="1">
                                  <a:latin typeface="Cambria Math" panose="02040503050406030204" pitchFamily="18" charset="0"/>
                                </a:rPr>
                              </m:ctrlPr>
                            </m:sSubSupPr>
                            <m:e>
                              <m:r>
                                <a:rPr lang="en-US" sz="3300" i="1">
                                  <a:latin typeface="Cambria Math"/>
                                </a:rPr>
                                <m:t>𝑑</m:t>
                              </m:r>
                            </m:e>
                            <m:sub>
                              <m:r>
                                <a:rPr lang="en-US" sz="3300" i="1">
                                  <a:latin typeface="Cambria Math"/>
                                </a:rPr>
                                <m:t>𝐸𝑎𝑟𝑡h</m:t>
                              </m:r>
                              <m:r>
                                <a:rPr lang="en-US" sz="3300" i="1">
                                  <a:latin typeface="Cambria Math"/>
                                </a:rPr>
                                <m:t>_</m:t>
                              </m:r>
                              <m:r>
                                <a:rPr lang="en-US" sz="3300" i="1">
                                  <a:latin typeface="Cambria Math"/>
                                </a:rPr>
                                <m:t>𝑆𝑢𝑛</m:t>
                              </m:r>
                            </m:sub>
                            <m:sup>
                              <m:r>
                                <a:rPr lang="en-US" sz="3300" i="1">
                                  <a:latin typeface="Cambria Math"/>
                                </a:rPr>
                                <m:t>2</m:t>
                              </m:r>
                            </m:sup>
                          </m:sSubSup>
                          <m:r>
                            <a:rPr lang="en-US" sz="3300" i="1">
                              <a:latin typeface="Cambria Math"/>
                            </a:rPr>
                            <m:t>∙</m:t>
                          </m:r>
                          <m:sSub>
                            <m:sSubPr>
                              <m:ctrlPr>
                                <a:rPr lang="en-US" sz="3300" i="1">
                                  <a:latin typeface="Cambria Math" panose="02040503050406030204" pitchFamily="18" charset="0"/>
                                </a:rPr>
                              </m:ctrlPr>
                            </m:sSubPr>
                            <m:e>
                              <m:r>
                                <a:rPr lang="en-US" sz="3300" i="1">
                                  <a:latin typeface="Cambria Math"/>
                                </a:rPr>
                                <m:t>𝑑𝑛</m:t>
                              </m:r>
                            </m:e>
                            <m:sub>
                              <m:r>
                                <a:rPr lang="en-US" sz="3300" i="1">
                                  <a:latin typeface="Cambria Math"/>
                                </a:rPr>
                                <m:t>𝐸𝑉</m:t>
                              </m:r>
                            </m:sub>
                          </m:sSub>
                          <m:r>
                            <a:rPr lang="en-US" sz="3300" i="1">
                              <a:latin typeface="Cambria Math"/>
                            </a:rPr>
                            <m:t>∙(1+</m:t>
                          </m:r>
                          <m:sSub>
                            <m:sSubPr>
                              <m:ctrlPr>
                                <a:rPr lang="en-US" sz="3300" i="1">
                                  <a:latin typeface="Cambria Math" panose="02040503050406030204" pitchFamily="18" charset="0"/>
                                </a:rPr>
                              </m:ctrlPr>
                            </m:sSubPr>
                            <m:e>
                              <m:r>
                                <a:rPr lang="en-US" sz="3300" i="1">
                                  <a:latin typeface="Cambria Math"/>
                                </a:rPr>
                                <m:t>𝑘</m:t>
                              </m:r>
                            </m:e>
                            <m:sub>
                              <m:r>
                                <a:rPr lang="en-US" sz="3300" i="1">
                                  <a:latin typeface="Cambria Math"/>
                                </a:rPr>
                                <m:t>𝐼𝑛𝑠𝑡</m:t>
                              </m:r>
                            </m:sub>
                          </m:sSub>
                          <m:r>
                            <a:rPr lang="en-US" sz="3300" i="1">
                              <a:latin typeface="Cambria Math"/>
                            </a:rPr>
                            <m:t>∙</m:t>
                          </m:r>
                          <m:sSub>
                            <m:sSubPr>
                              <m:ctrlPr>
                                <a:rPr lang="en-US" sz="3300" i="1">
                                  <a:latin typeface="Cambria Math" panose="02040503050406030204" pitchFamily="18" charset="0"/>
                                </a:rPr>
                              </m:ctrlPr>
                            </m:sSubPr>
                            <m:e>
                              <m:r>
                                <a:rPr lang="en-US" sz="3300" i="1">
                                  <a:latin typeface="Cambria Math"/>
                                </a:rPr>
                                <m:t>∆</m:t>
                              </m:r>
                              <m:r>
                                <a:rPr lang="en-US" sz="3300" i="1">
                                  <a:latin typeface="Cambria Math"/>
                                </a:rPr>
                                <m:t>𝑇</m:t>
                              </m:r>
                            </m:e>
                            <m:sub>
                              <m:r>
                                <a:rPr lang="en-US" sz="3300" i="1">
                                  <a:latin typeface="Cambria Math"/>
                                </a:rPr>
                                <m:t>𝐼𝑛𝑠𝑡</m:t>
                              </m:r>
                            </m:sub>
                          </m:sSub>
                          <m:r>
                            <a:rPr lang="en-US" sz="3300" i="1">
                              <a:latin typeface="Cambria Math"/>
                            </a:rPr>
                            <m:t>)</m:t>
                          </m:r>
                        </m:num>
                        <m:den>
                          <m:r>
                            <a:rPr lang="en-US" sz="3300" i="1">
                              <a:latin typeface="Cambria Math"/>
                            </a:rPr>
                            <m:t>𝑅𝑉𝑆</m:t>
                          </m:r>
                        </m:den>
                      </m:f>
                    </m:oMath>
                  </m:oMathPara>
                </a14:m>
                <a:endParaRPr lang="en-US" sz="3300" dirty="0"/>
              </a:p>
              <a:p>
                <a:pPr marL="0" indent="0">
                  <a:buNone/>
                </a:pPr>
                <a:endParaRPr lang="en-US" dirty="0"/>
              </a:p>
              <a:p>
                <a:r>
                  <a:rPr lang="en-US" dirty="0"/>
                  <a:t>Look-Up-Tables (LUTs) updated regularly for RSB</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𝑚</m:t>
                        </m:r>
                      </m:e>
                      <m:sub>
                        <m:r>
                          <a:rPr lang="en-US" i="1">
                            <a:latin typeface="Cambria Math"/>
                          </a:rPr>
                          <m:t>1</m:t>
                        </m:r>
                      </m:sub>
                    </m:sSub>
                  </m:oMath>
                </a14:m>
                <a:r>
                  <a:rPr lang="en-US" dirty="0"/>
                  <a:t>: Inversely proportion to gain at the AOI of SD</a:t>
                </a:r>
              </a:p>
              <a:p>
                <a:pPr lvl="1"/>
                <a14:m>
                  <m:oMath xmlns:m="http://schemas.openxmlformats.org/officeDocument/2006/math">
                    <m:r>
                      <a:rPr lang="en-US" i="1">
                        <a:latin typeface="Cambria Math"/>
                      </a:rPr>
                      <m:t>𝑅𝑉𝑆</m:t>
                    </m:r>
                    <m:r>
                      <a:rPr lang="en-US" i="1">
                        <a:latin typeface="Cambria Math"/>
                      </a:rPr>
                      <m:t> </m:t>
                    </m:r>
                  </m:oMath>
                </a14:m>
                <a:r>
                  <a:rPr lang="en-US" dirty="0"/>
                  <a:t>: Sensor Response versus Scan angle (normalized to SD AOI)</a:t>
                </a:r>
              </a:p>
              <a:p>
                <a:pPr lvl="1"/>
                <a:r>
                  <a:rPr lang="en-US" dirty="0"/>
                  <a:t>Uncertainty tables </a:t>
                </a:r>
              </a:p>
              <a:p>
                <a:pPr lvl="1"/>
                <a:r>
                  <a:rPr lang="en-US" dirty="0"/>
                  <a:t>SWIR crosstalk tables (Terra)</a:t>
                </a:r>
              </a:p>
              <a:p>
                <a:pPr lvl="1"/>
                <a:endParaRPr lang="en-US" dirty="0"/>
              </a:p>
              <a:p>
                <a:r>
                  <a:rPr lang="en-US" dirty="0"/>
                  <a:t>Calibration Source</a:t>
                </a:r>
              </a:p>
              <a:p>
                <a:pPr lvl="1"/>
                <a:r>
                  <a:rPr lang="en-US" dirty="0"/>
                  <a:t>SD/SDSM calibration</a:t>
                </a:r>
              </a:p>
              <a:p>
                <a:pPr lvl="1"/>
                <a:r>
                  <a:rPr lang="en-US" dirty="0"/>
                  <a:t>Lunar observation</a:t>
                </a:r>
              </a:p>
              <a:p>
                <a:pPr lvl="1"/>
                <a:r>
                  <a:rPr lang="en-US" dirty="0"/>
                  <a:t>EV mirror side (MS) ratios</a:t>
                </a:r>
              </a:p>
              <a:p>
                <a:pPr lvl="2"/>
                <a:r>
                  <a:rPr lang="en-US" dirty="0"/>
                  <a:t>SRCA MS ratios (previously used)</a:t>
                </a:r>
              </a:p>
              <a:p>
                <a:pPr marL="914400" lvl="2" indent="0">
                  <a:buNone/>
                </a:pPr>
                <a:r>
                  <a:rPr lang="en-US" dirty="0"/>
                  <a:t>     are not considered due to lamp failures</a:t>
                </a:r>
              </a:p>
              <a:p>
                <a:pPr lvl="1"/>
                <a:r>
                  <a:rPr lang="en-US" dirty="0"/>
                  <a:t>Response trending from Libya desert targets</a:t>
                </a:r>
              </a:p>
              <a:p>
                <a:pPr lvl="2"/>
                <a:r>
                  <a:rPr lang="en-US" dirty="0"/>
                  <a:t>In C7, EV data from DCC and ocean targets also used</a:t>
                </a:r>
              </a:p>
              <a:p>
                <a:pPr marL="0" indent="0">
                  <a:buNone/>
                </a:pPr>
                <a:endParaRPr lang="en-US" dirty="0"/>
              </a:p>
            </p:txBody>
          </p:sp>
        </mc:Choice>
        <mc:Fallback xmlns="">
          <p:sp>
            <p:nvSpPr>
              <p:cNvPr id="8" name="Content Placeholder 7">
                <a:extLst>
                  <a:ext uri="{FF2B5EF4-FFF2-40B4-BE49-F238E27FC236}">
                    <a16:creationId xmlns:a16="http://schemas.microsoft.com/office/drawing/2014/main" id="{B3C43F93-9BF1-425E-8389-FB2F47C0DEF9}"/>
                  </a:ext>
                </a:extLst>
              </p:cNvPr>
              <p:cNvSpPr>
                <a:spLocks noGrp="1" noRot="1" noChangeAspect="1" noMove="1" noResize="1" noEditPoints="1" noAdjustHandles="1" noChangeArrowheads="1" noChangeShapeType="1" noTextEdit="1"/>
              </p:cNvSpPr>
              <p:nvPr>
                <p:ph idx="1"/>
              </p:nvPr>
            </p:nvSpPr>
            <p:spPr>
              <a:xfrm>
                <a:off x="609600" y="1143000"/>
                <a:ext cx="10972800" cy="5578480"/>
              </a:xfrm>
              <a:blipFill>
                <a:blip r:embed="rId3"/>
                <a:stretch>
                  <a:fillRect l="-500" t="-1639"/>
                </a:stretch>
              </a:blipFill>
            </p:spPr>
            <p:txBody>
              <a:bodyPr/>
              <a:lstStyle/>
              <a:p>
                <a:r>
                  <a:rPr lang="en-US">
                    <a:noFill/>
                  </a:rPr>
                  <a:t> </a:t>
                </a:r>
              </a:p>
            </p:txBody>
          </p:sp>
        </mc:Fallback>
      </mc:AlternateContent>
      <p:pic>
        <p:nvPicPr>
          <p:cNvPr id="3" name="Picture 5" descr="Diagram&#10;&#10;Description automatically generated">
            <a:extLst>
              <a:ext uri="{FF2B5EF4-FFF2-40B4-BE49-F238E27FC236}">
                <a16:creationId xmlns:a16="http://schemas.microsoft.com/office/drawing/2014/main" id="{5217BFCC-FC8D-C9A9-3FD1-1B92D9B39BCE}"/>
              </a:ext>
            </a:extLst>
          </p:cNvPr>
          <p:cNvPicPr>
            <a:picLocks noChangeAspect="1"/>
          </p:cNvPicPr>
          <p:nvPr/>
        </p:nvPicPr>
        <p:blipFill rotWithShape="1">
          <a:blip r:embed="rId4"/>
          <a:srcRect t="10376" r="-203" b="264"/>
          <a:stretch/>
        </p:blipFill>
        <p:spPr>
          <a:xfrm>
            <a:off x="6921795" y="3429000"/>
            <a:ext cx="4373537" cy="2998044"/>
          </a:xfrm>
          <a:prstGeom prst="rect">
            <a:avLst/>
          </a:prstGeom>
        </p:spPr>
      </p:pic>
    </p:spTree>
    <p:extLst>
      <p:ext uri="{BB962C8B-B14F-4D97-AF65-F5344CB8AC3E}">
        <p14:creationId xmlns:p14="http://schemas.microsoft.com/office/powerpoint/2010/main" val="450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RSB Lunar Calibration</a:t>
            </a:r>
          </a:p>
        </p:txBody>
      </p:sp>
      <mc:AlternateContent xmlns:mc="http://schemas.openxmlformats.org/markup-compatibility/2006" xmlns:a14="http://schemas.microsoft.com/office/drawing/2010/main">
        <mc:Choice Requires="a14">
          <p:sp>
            <p:nvSpPr>
              <p:cNvPr id="5" name="Content Placeholder 4"/>
              <p:cNvSpPr>
                <a:spLocks noGrp="1"/>
              </p:cNvSpPr>
              <p:nvPr>
                <p:ph sz="half" idx="2"/>
              </p:nvPr>
            </p:nvSpPr>
            <p:spPr>
              <a:xfrm>
                <a:off x="6019800" y="2057400"/>
                <a:ext cx="4267200" cy="2558534"/>
              </a:xfrm>
            </p:spPr>
            <p:txBody>
              <a:bodyPr>
                <a:normAutofit fontScale="92500"/>
              </a:bodyPr>
              <a:lstStyle/>
              <a:p>
                <a:pPr marL="0" indent="0" algn="ctr">
                  <a:buNone/>
                </a:pPr>
                <a:r>
                  <a:rPr lang="en-US" sz="2400" dirty="0"/>
                  <a:t>Bands 1-4, 8-12, 17-19</a:t>
                </a:r>
              </a:p>
              <a:p>
                <a:pPr marL="457200" lvl="1" indent="0">
                  <a:buNone/>
                </a:pPr>
                <a14:m>
                  <m:oMathPara xmlns:m="http://schemas.openxmlformats.org/officeDocument/2006/math">
                    <m:oMathParaPr>
                      <m:jc m:val="center"/>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a:rPr>
                            <m:t>𝑚</m:t>
                          </m:r>
                        </m:e>
                        <m:sub>
                          <m:r>
                            <a:rPr lang="en-US" sz="2100" i="1">
                              <a:latin typeface="Cambria Math"/>
                            </a:rPr>
                            <m:t>1</m:t>
                          </m:r>
                        </m:sub>
                        <m:sup>
                          <m:r>
                            <a:rPr lang="en-US" sz="2100" i="1">
                              <a:latin typeface="Cambria Math"/>
                            </a:rPr>
                            <m:t>𝑚𝑜𝑜𝑛</m:t>
                          </m:r>
                        </m:sup>
                      </m:sSubSup>
                      <m:r>
                        <a:rPr lang="en-US" sz="2100" i="1">
                          <a:latin typeface="Cambria Math"/>
                        </a:rPr>
                        <m:t>=</m:t>
                      </m:r>
                      <m:f>
                        <m:fPr>
                          <m:ctrlPr>
                            <a:rPr lang="en-US" sz="2100" i="1">
                              <a:latin typeface="Cambria Math" panose="02040503050406030204" pitchFamily="18" charset="0"/>
                            </a:rPr>
                          </m:ctrlPr>
                        </m:fPr>
                        <m:num>
                          <m:sSub>
                            <m:sSubPr>
                              <m:ctrlPr>
                                <a:rPr lang="en-US" sz="2100" i="1">
                                  <a:latin typeface="Cambria Math" panose="02040503050406030204" pitchFamily="18" charset="0"/>
                                </a:rPr>
                              </m:ctrlPr>
                            </m:sSubPr>
                            <m:e>
                              <m:r>
                                <a:rPr lang="en-US" sz="2100" i="1">
                                  <a:latin typeface="Cambria Math"/>
                                </a:rPr>
                                <m:t>𝑓</m:t>
                              </m:r>
                            </m:e>
                            <m:sub>
                              <m:r>
                                <a:rPr lang="en-US" sz="2100" i="1">
                                  <a:latin typeface="Cambria Math"/>
                                </a:rPr>
                                <m:t>𝑣𝑔</m:t>
                              </m:r>
                            </m:sub>
                          </m:sSub>
                        </m:num>
                        <m:den>
                          <m:r>
                            <a:rPr lang="en-US" sz="2100" i="1">
                              <a:latin typeface="Cambria Math"/>
                            </a:rPr>
                            <m:t>&lt;</m:t>
                          </m:r>
                          <m:sSubSup>
                            <m:sSubSupPr>
                              <m:ctrlPr>
                                <a:rPr lang="en-US" sz="2100" i="1">
                                  <a:latin typeface="Cambria Math" panose="02040503050406030204" pitchFamily="18" charset="0"/>
                                </a:rPr>
                              </m:ctrlPr>
                            </m:sSubSupPr>
                            <m:e>
                              <m:r>
                                <a:rPr lang="en-US" sz="2100" i="1">
                                  <a:latin typeface="Cambria Math"/>
                                </a:rPr>
                                <m:t>𝑑𝑛</m:t>
                              </m:r>
                            </m:e>
                            <m:sub>
                              <m:r>
                                <a:rPr lang="en-US" sz="2100" i="1">
                                  <a:latin typeface="Cambria Math"/>
                                </a:rPr>
                                <m:t>𝑚𝑜𝑜𝑛</m:t>
                              </m:r>
                            </m:sub>
                            <m:sup>
                              <m:r>
                                <a:rPr lang="en-US" sz="2100" i="1">
                                  <a:latin typeface="Cambria Math"/>
                                </a:rPr>
                                <m:t>∗</m:t>
                              </m:r>
                            </m:sup>
                          </m:sSubSup>
                          <m:r>
                            <a:rPr lang="en-US" sz="2100" i="1">
                              <a:latin typeface="Cambria Math"/>
                            </a:rPr>
                            <m:t>&gt;</m:t>
                          </m:r>
                        </m:den>
                      </m:f>
                    </m:oMath>
                  </m:oMathPara>
                </a14:m>
                <a:endParaRPr lang="en-US" dirty="0"/>
              </a:p>
              <a:p>
                <a:pPr marL="457200" lvl="1" indent="0">
                  <a:buNone/>
                </a:pPr>
                <a:endParaRPr lang="en-US" sz="1200" dirty="0"/>
              </a:p>
              <a:p>
                <a:pPr marL="0" indent="0" algn="ctr">
                  <a:buNone/>
                </a:pPr>
                <a:r>
                  <a:rPr lang="en-US" sz="2200" dirty="0"/>
                  <a:t>Bands 13-16 (saturated)</a:t>
                </a:r>
              </a:p>
              <a:p>
                <a:pPr marL="457200" lvl="1" indent="0">
                  <a:buNone/>
                </a:pPr>
                <a14:m>
                  <m:oMathPara xmlns:m="http://schemas.openxmlformats.org/officeDocument/2006/math">
                    <m:oMathParaPr>
                      <m:jc m:val="center"/>
                    </m:oMathParaPr>
                    <m:oMath xmlns:m="http://schemas.openxmlformats.org/officeDocument/2006/math">
                      <m:sSubSup>
                        <m:sSubSupPr>
                          <m:ctrlPr>
                            <a:rPr lang="en-US" sz="2100" i="1">
                              <a:latin typeface="Cambria Math" panose="02040503050406030204" pitchFamily="18" charset="0"/>
                            </a:rPr>
                          </m:ctrlPr>
                        </m:sSubSupPr>
                        <m:e>
                          <m:r>
                            <a:rPr lang="en-US" sz="2100" i="1">
                              <a:latin typeface="Cambria Math"/>
                            </a:rPr>
                            <m:t>𝑚</m:t>
                          </m:r>
                        </m:e>
                        <m:sub>
                          <m:r>
                            <a:rPr lang="en-US" sz="2100" i="1">
                              <a:latin typeface="Cambria Math"/>
                            </a:rPr>
                            <m:t>1</m:t>
                          </m:r>
                        </m:sub>
                        <m:sup>
                          <m:r>
                            <a:rPr lang="en-US" sz="2100" i="1">
                              <a:latin typeface="Cambria Math"/>
                            </a:rPr>
                            <m:t>𝑚𝑜𝑜𝑛</m:t>
                          </m:r>
                        </m:sup>
                      </m:sSubSup>
                      <m:r>
                        <a:rPr lang="en-US" sz="2100" i="1">
                          <a:latin typeface="Cambria Math"/>
                        </a:rPr>
                        <m:t>=</m:t>
                      </m:r>
                      <m:sSubSup>
                        <m:sSubSupPr>
                          <m:ctrlPr>
                            <a:rPr lang="en-US" sz="2100" i="1">
                              <a:latin typeface="Cambria Math" panose="02040503050406030204" pitchFamily="18" charset="0"/>
                            </a:rPr>
                          </m:ctrlPr>
                        </m:sSubSupPr>
                        <m:e>
                          <m:r>
                            <a:rPr lang="en-US" sz="2100" i="1">
                              <a:latin typeface="Cambria Math"/>
                            </a:rPr>
                            <m:t>𝑚</m:t>
                          </m:r>
                        </m:e>
                        <m:sub>
                          <m:r>
                            <a:rPr lang="en-US" sz="2100" i="1">
                              <a:latin typeface="Cambria Math"/>
                            </a:rPr>
                            <m:t>1,</m:t>
                          </m:r>
                          <m:r>
                            <a:rPr lang="en-US" sz="2100" i="1">
                              <a:latin typeface="Cambria Math"/>
                            </a:rPr>
                            <m:t>𝐵</m:t>
                          </m:r>
                          <m:r>
                            <a:rPr lang="en-US" sz="2100" i="1">
                              <a:latin typeface="Cambria Math"/>
                            </a:rPr>
                            <m:t>18</m:t>
                          </m:r>
                        </m:sub>
                        <m:sup>
                          <m:r>
                            <a:rPr lang="en-US" sz="2100" i="1">
                              <a:latin typeface="Cambria Math"/>
                            </a:rPr>
                            <m:t>𝑚𝑜𝑜𝑛</m:t>
                          </m:r>
                        </m:sup>
                      </m:sSubSup>
                      <m:r>
                        <a:rPr lang="en-US" sz="2100" i="1">
                          <a:latin typeface="Cambria Math"/>
                        </a:rPr>
                        <m:t>∙</m:t>
                      </m:r>
                      <m:f>
                        <m:fPr>
                          <m:ctrlPr>
                            <a:rPr lang="en-US" sz="2100" i="1">
                              <a:latin typeface="Cambria Math" panose="02040503050406030204" pitchFamily="18" charset="0"/>
                            </a:rPr>
                          </m:ctrlPr>
                        </m:fPr>
                        <m:num>
                          <m:r>
                            <a:rPr lang="en-US" sz="2100" i="1">
                              <a:latin typeface="Cambria Math"/>
                            </a:rPr>
                            <m:t>&lt;</m:t>
                          </m:r>
                          <m:sSubSup>
                            <m:sSubSupPr>
                              <m:ctrlPr>
                                <a:rPr lang="en-US" sz="2100" i="1">
                                  <a:latin typeface="Cambria Math" panose="02040503050406030204" pitchFamily="18" charset="0"/>
                                </a:rPr>
                              </m:ctrlPr>
                            </m:sSubSupPr>
                            <m:e>
                              <m:r>
                                <a:rPr lang="en-US" sz="2100" i="1">
                                  <a:latin typeface="Cambria Math"/>
                                </a:rPr>
                                <m:t>𝑑𝑛</m:t>
                              </m:r>
                            </m:e>
                            <m:sub>
                              <m:r>
                                <a:rPr lang="en-US" sz="2100" i="1">
                                  <a:latin typeface="Cambria Math"/>
                                </a:rPr>
                                <m:t>𝑀𝑜𝑜𝑛</m:t>
                              </m:r>
                              <m:r>
                                <a:rPr lang="en-US" sz="2100" i="1">
                                  <a:latin typeface="Cambria Math"/>
                                </a:rPr>
                                <m:t>, </m:t>
                              </m:r>
                              <m:r>
                                <a:rPr lang="en-US" sz="2100" i="1">
                                  <a:latin typeface="Cambria Math"/>
                                </a:rPr>
                                <m:t>𝐵</m:t>
                              </m:r>
                              <m:r>
                                <a:rPr lang="en-US" sz="2100" i="1">
                                  <a:latin typeface="Cambria Math"/>
                                </a:rPr>
                                <m:t>18</m:t>
                              </m:r>
                            </m:sub>
                            <m:sup>
                              <m:r>
                                <a:rPr lang="en-US" sz="2100" i="1">
                                  <a:latin typeface="Cambria Math"/>
                                </a:rPr>
                                <m:t>∗</m:t>
                              </m:r>
                            </m:sup>
                          </m:sSubSup>
                          <m:r>
                            <a:rPr lang="en-US" sz="2100" i="1">
                              <a:latin typeface="Cambria Math"/>
                            </a:rPr>
                            <m:t>&gt;</m:t>
                          </m:r>
                        </m:num>
                        <m:den>
                          <m:r>
                            <a:rPr lang="en-US" sz="2100" i="1">
                              <a:latin typeface="Cambria Math"/>
                            </a:rPr>
                            <m:t>&lt;</m:t>
                          </m:r>
                          <m:sSubSup>
                            <m:sSubSupPr>
                              <m:ctrlPr>
                                <a:rPr lang="en-US" sz="2100" i="1">
                                  <a:latin typeface="Cambria Math" panose="02040503050406030204" pitchFamily="18" charset="0"/>
                                </a:rPr>
                              </m:ctrlPr>
                            </m:sSubSupPr>
                            <m:e>
                              <m:r>
                                <a:rPr lang="en-US" sz="2100" i="1">
                                  <a:latin typeface="Cambria Math"/>
                                </a:rPr>
                                <m:t>𝑑𝑛</m:t>
                              </m:r>
                            </m:e>
                            <m:sub>
                              <m:r>
                                <a:rPr lang="en-US" sz="2100" i="1">
                                  <a:latin typeface="Cambria Math"/>
                                </a:rPr>
                                <m:t>𝑀𝑜𝑜𝑛</m:t>
                              </m:r>
                            </m:sub>
                            <m:sup>
                              <m:r>
                                <a:rPr lang="en-US" sz="2100" i="1">
                                  <a:latin typeface="Cambria Math"/>
                                </a:rPr>
                                <m:t>∗</m:t>
                              </m:r>
                            </m:sup>
                          </m:sSubSup>
                          <m:r>
                            <a:rPr lang="en-US" sz="2100" i="1">
                              <a:latin typeface="Cambria Math"/>
                            </a:rPr>
                            <m:t>&gt;</m:t>
                          </m:r>
                        </m:den>
                      </m:f>
                    </m:oMath>
                  </m:oMathPara>
                </a14:m>
                <a:endParaRPr lang="en-US" sz="2100" dirty="0"/>
              </a:p>
              <a:p>
                <a:pPr marL="457200" lvl="1" indent="0">
                  <a:buNone/>
                </a:pPr>
                <a:endParaRPr lang="en-US" sz="2100" dirty="0"/>
              </a:p>
              <a:p>
                <a:pPr marL="457200" lvl="1" indent="0">
                  <a:buNone/>
                </a:pPr>
                <a:endParaRPr lang="en-US" sz="2000" dirty="0"/>
              </a:p>
              <a:p>
                <a:pPr marL="457200" lvl="1" indent="0">
                  <a:buNone/>
                </a:pPr>
                <a:endParaRPr lang="en-US" sz="2000" dirty="0"/>
              </a:p>
              <a:p>
                <a:pPr marL="457200" lvl="1" indent="0">
                  <a:buNone/>
                </a:pPr>
                <a:endParaRPr lang="en-US" dirty="0"/>
              </a:p>
              <a:p>
                <a:pPr marL="0" indent="0">
                  <a:buNone/>
                </a:pPr>
                <a:endParaRPr lang="en-US" sz="3300"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xfrm>
                <a:off x="6019800" y="2057400"/>
                <a:ext cx="4267200" cy="2558534"/>
              </a:xfrm>
              <a:blipFill>
                <a:blip r:embed="rId2"/>
                <a:stretch>
                  <a:fillRect t="-1671"/>
                </a:stretch>
              </a:blipFill>
            </p:spPr>
            <p:txBody>
              <a:bodyPr/>
              <a:lstStyle/>
              <a:p>
                <a:r>
                  <a:rPr lang="en-US">
                    <a:noFill/>
                  </a:rPr>
                  <a:t> </a:t>
                </a:r>
              </a:p>
            </p:txBody>
          </p:sp>
        </mc:Fallback>
      </mc:AlternateContent>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180" y="3962556"/>
            <a:ext cx="2596682" cy="1828649"/>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1981205"/>
            <a:ext cx="2550966" cy="1700643"/>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5867400" y="4941332"/>
                <a:ext cx="4572000" cy="6963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𝑓</m:t>
                          </m:r>
                        </m:e>
                        <m:sub>
                          <m:r>
                            <a:rPr lang="en-US" i="1">
                              <a:latin typeface="Cambria Math"/>
                            </a:rPr>
                            <m:t>𝑣𝑔</m:t>
                          </m:r>
                        </m:sub>
                      </m:sSub>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𝑓</m:t>
                              </m:r>
                            </m:e>
                            <m:sub>
                              <m:r>
                                <a:rPr lang="en-US" i="1">
                                  <a:latin typeface="Cambria Math"/>
                                </a:rPr>
                                <m:t>𝑝h𝑎𝑠𝑒</m:t>
                              </m:r>
                              <m:r>
                                <a:rPr lang="en-US" i="1">
                                  <a:latin typeface="Cambria Math"/>
                                </a:rPr>
                                <m:t>−</m:t>
                              </m:r>
                              <m:r>
                                <a:rPr lang="en-US" i="1">
                                  <a:latin typeface="Cambria Math"/>
                                </a:rPr>
                                <m:t>𝑎𝑛𝑔𝑙𝑒</m:t>
                              </m:r>
                            </m:sub>
                          </m:sSub>
                          <m:r>
                            <a:rPr lang="en-US" i="1">
                              <a:latin typeface="Cambria Math"/>
                            </a:rPr>
                            <m:t>∙</m:t>
                          </m:r>
                          <m:sSub>
                            <m:sSubPr>
                              <m:ctrlPr>
                                <a:rPr lang="en-US" i="1">
                                  <a:latin typeface="Cambria Math" panose="02040503050406030204" pitchFamily="18" charset="0"/>
                                </a:rPr>
                              </m:ctrlPr>
                            </m:sSubPr>
                            <m:e>
                              <m:r>
                                <a:rPr lang="en-US" i="1">
                                  <a:latin typeface="Cambria Math"/>
                                </a:rPr>
                                <m:t>𝑓</m:t>
                              </m:r>
                            </m:e>
                            <m:sub>
                              <m:r>
                                <a:rPr lang="en-US" i="1">
                                  <a:latin typeface="Cambria Math"/>
                                </a:rPr>
                                <m:t>𝑙𝑖𝑏𝑟𝑎𝑡𝑖𝑜𝑛</m:t>
                              </m:r>
                            </m:sub>
                          </m:sSub>
                          <m:r>
                            <a:rPr lang="en-US" i="1">
                              <a:latin typeface="Cambria Math"/>
                            </a:rPr>
                            <m:t>∙</m:t>
                          </m:r>
                          <m:sSub>
                            <m:sSubPr>
                              <m:ctrlPr>
                                <a:rPr lang="en-US" i="1">
                                  <a:latin typeface="Cambria Math" panose="02040503050406030204" pitchFamily="18" charset="0"/>
                                </a:rPr>
                              </m:ctrlPr>
                            </m:sSubPr>
                            <m:e>
                              <m:r>
                                <a:rPr lang="en-US" i="1">
                                  <a:latin typeface="Cambria Math"/>
                                </a:rPr>
                                <m:t>𝑓</m:t>
                              </m:r>
                            </m:e>
                            <m:sub>
                              <m:r>
                                <a:rPr lang="en-US" i="1">
                                  <a:latin typeface="Cambria Math"/>
                                </a:rPr>
                                <m:t>𝑜𝑣𝑒𝑟𝑠𝑎𝑚𝑝𝑙𝑖𝑛𝑔</m:t>
                              </m:r>
                            </m:sub>
                          </m:sSub>
                        </m:num>
                        <m:den>
                          <m:sSubSup>
                            <m:sSubSupPr>
                              <m:ctrlPr>
                                <a:rPr lang="en-US" i="1">
                                  <a:latin typeface="Cambria Math" panose="02040503050406030204" pitchFamily="18" charset="0"/>
                                </a:rPr>
                              </m:ctrlPr>
                            </m:sSubSupPr>
                            <m:e>
                              <m:r>
                                <a:rPr lang="en-US" i="1">
                                  <a:latin typeface="Cambria Math"/>
                                </a:rPr>
                                <m:t>𝑑</m:t>
                              </m:r>
                            </m:e>
                            <m:sub>
                              <m:r>
                                <a:rPr lang="en-US" i="1">
                                  <a:latin typeface="Cambria Math"/>
                                </a:rPr>
                                <m:t>𝑆𝑢𝑛</m:t>
                              </m:r>
                              <m:r>
                                <a:rPr lang="en-US" i="1">
                                  <a:latin typeface="Cambria Math"/>
                                </a:rPr>
                                <m:t>−</m:t>
                              </m:r>
                              <m:r>
                                <a:rPr lang="en-US" i="1">
                                  <a:latin typeface="Cambria Math"/>
                                </a:rPr>
                                <m:t>𝑀𝑜𝑜𝑛</m:t>
                              </m:r>
                            </m:sub>
                            <m:sup>
                              <m:r>
                                <a:rPr lang="en-US" i="1">
                                  <a:latin typeface="Cambria Math"/>
                                </a:rPr>
                                <m:t>2</m:t>
                              </m:r>
                            </m:sup>
                          </m:sSubSup>
                          <m:r>
                            <a:rPr lang="en-US" i="1">
                              <a:latin typeface="Cambria Math"/>
                            </a:rPr>
                            <m:t>∙</m:t>
                          </m:r>
                          <m:sSubSup>
                            <m:sSubSupPr>
                              <m:ctrlPr>
                                <a:rPr lang="en-US" i="1">
                                  <a:latin typeface="Cambria Math" panose="02040503050406030204" pitchFamily="18" charset="0"/>
                                </a:rPr>
                              </m:ctrlPr>
                            </m:sSubSupPr>
                            <m:e>
                              <m:r>
                                <a:rPr lang="en-US" i="1">
                                  <a:latin typeface="Cambria Math"/>
                                </a:rPr>
                                <m:t>𝑑</m:t>
                              </m:r>
                            </m:e>
                            <m:sub>
                              <m:r>
                                <a:rPr lang="en-US" i="1">
                                  <a:latin typeface="Cambria Math"/>
                                </a:rPr>
                                <m:t>𝑀𝑜𝑜𝑛</m:t>
                              </m:r>
                              <m:r>
                                <a:rPr lang="en-US" i="1">
                                  <a:latin typeface="Cambria Math"/>
                                </a:rPr>
                                <m:t>−</m:t>
                              </m:r>
                              <m:r>
                                <a:rPr lang="en-US" i="1">
                                  <a:latin typeface="Cambria Math"/>
                                </a:rPr>
                                <m:t>𝑀𝑂𝐷𝐼𝑆</m:t>
                              </m:r>
                            </m:sub>
                            <m:sup>
                              <m:r>
                                <a:rPr lang="en-US" i="1">
                                  <a:latin typeface="Cambria Math"/>
                                </a:rPr>
                                <m:t>2</m:t>
                              </m:r>
                            </m:sup>
                          </m:sSubSup>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867400" y="4941332"/>
                <a:ext cx="4572000" cy="696344"/>
              </a:xfrm>
              <a:prstGeom prst="rect">
                <a:avLst/>
              </a:prstGeom>
              <a:blipFill>
                <a:blip r:embed="rId5"/>
                <a:stretch>
                  <a:fillRect/>
                </a:stretch>
              </a:blipFill>
            </p:spPr>
            <p:txBody>
              <a:bodyPr/>
              <a:lstStyle/>
              <a:p>
                <a:r>
                  <a:rPr lang="en-US">
                    <a:noFill/>
                  </a:rPr>
                  <a:t> </a:t>
                </a:r>
              </a:p>
            </p:txBody>
          </p:sp>
        </mc:Fallback>
      </mc:AlternateContent>
      <p:sp>
        <p:nvSpPr>
          <p:cNvPr id="6" name="TextBox 5"/>
          <p:cNvSpPr txBox="1"/>
          <p:nvPr/>
        </p:nvSpPr>
        <p:spPr>
          <a:xfrm>
            <a:off x="2590805" y="1415534"/>
            <a:ext cx="894483" cy="369332"/>
          </a:xfrm>
          <a:prstGeom prst="rect">
            <a:avLst/>
          </a:prstGeom>
          <a:noFill/>
          <a:ln>
            <a:solidFill>
              <a:schemeClr val="tx1"/>
            </a:solidFill>
          </a:ln>
        </p:spPr>
        <p:txBody>
          <a:bodyPr wrap="square" rtlCol="0">
            <a:spAutoFit/>
          </a:bodyPr>
          <a:lstStyle/>
          <a:p>
            <a:pPr algn="ctr"/>
            <a:r>
              <a:rPr lang="en-US" dirty="0"/>
              <a:t>MODIS</a:t>
            </a:r>
          </a:p>
        </p:txBody>
      </p:sp>
      <p:sp>
        <p:nvSpPr>
          <p:cNvPr id="10" name="TextBox 9"/>
          <p:cNvSpPr txBox="1"/>
          <p:nvPr/>
        </p:nvSpPr>
        <p:spPr>
          <a:xfrm>
            <a:off x="4820522" y="1752600"/>
            <a:ext cx="894483" cy="369332"/>
          </a:xfrm>
          <a:prstGeom prst="rect">
            <a:avLst/>
          </a:prstGeom>
          <a:noFill/>
          <a:ln>
            <a:solidFill>
              <a:schemeClr val="tx1"/>
            </a:solidFill>
          </a:ln>
        </p:spPr>
        <p:txBody>
          <a:bodyPr wrap="square" rtlCol="0">
            <a:spAutoFit/>
          </a:bodyPr>
          <a:lstStyle/>
          <a:p>
            <a:pPr algn="ctr"/>
            <a:r>
              <a:rPr lang="en-US" dirty="0"/>
              <a:t>Moon</a:t>
            </a:r>
          </a:p>
        </p:txBody>
      </p:sp>
      <p:sp>
        <p:nvSpPr>
          <p:cNvPr id="12" name="TextBox 11"/>
          <p:cNvSpPr txBox="1"/>
          <p:nvPr/>
        </p:nvSpPr>
        <p:spPr>
          <a:xfrm>
            <a:off x="3127121" y="3669268"/>
            <a:ext cx="1828800" cy="369332"/>
          </a:xfrm>
          <a:prstGeom prst="rect">
            <a:avLst/>
          </a:prstGeom>
          <a:noFill/>
          <a:ln>
            <a:solidFill>
              <a:schemeClr val="tx1"/>
            </a:solidFill>
          </a:ln>
        </p:spPr>
        <p:txBody>
          <a:bodyPr wrap="square" rtlCol="0">
            <a:spAutoFit/>
          </a:bodyPr>
          <a:lstStyle/>
          <a:p>
            <a:pPr algn="ctr"/>
            <a:r>
              <a:rPr lang="en-US" dirty="0"/>
              <a:t>MODIS Response</a:t>
            </a:r>
          </a:p>
        </p:txBody>
      </p:sp>
      <p:sp>
        <p:nvSpPr>
          <p:cNvPr id="7" name="TextBox 6"/>
          <p:cNvSpPr txBox="1"/>
          <p:nvPr/>
        </p:nvSpPr>
        <p:spPr>
          <a:xfrm>
            <a:off x="6842822" y="4495800"/>
            <a:ext cx="2621167" cy="369332"/>
          </a:xfrm>
          <a:prstGeom prst="rect">
            <a:avLst/>
          </a:prstGeom>
          <a:noFill/>
          <a:ln>
            <a:solidFill>
              <a:schemeClr val="tx1"/>
            </a:solidFill>
          </a:ln>
        </p:spPr>
        <p:txBody>
          <a:bodyPr wrap="none" rtlCol="0">
            <a:spAutoFit/>
          </a:bodyPr>
          <a:lstStyle/>
          <a:p>
            <a:r>
              <a:rPr lang="en-US" dirty="0"/>
              <a:t>View geometry correction</a:t>
            </a:r>
          </a:p>
        </p:txBody>
      </p:sp>
      <p:sp>
        <p:nvSpPr>
          <p:cNvPr id="13" name="TextBox 12"/>
          <p:cNvSpPr txBox="1"/>
          <p:nvPr/>
        </p:nvSpPr>
        <p:spPr>
          <a:xfrm>
            <a:off x="6708683" y="1524000"/>
            <a:ext cx="2889445" cy="369332"/>
          </a:xfrm>
          <a:prstGeom prst="rect">
            <a:avLst/>
          </a:prstGeom>
          <a:noFill/>
          <a:ln>
            <a:solidFill>
              <a:schemeClr val="tx1"/>
            </a:solidFill>
          </a:ln>
        </p:spPr>
        <p:txBody>
          <a:bodyPr wrap="none" rtlCol="0">
            <a:spAutoFit/>
          </a:bodyPr>
          <a:lstStyle/>
          <a:p>
            <a:r>
              <a:rPr lang="en-US" dirty="0"/>
              <a:t>Lunar calibration coefficients</a:t>
            </a:r>
          </a:p>
        </p:txBody>
      </p:sp>
      <p:sp>
        <p:nvSpPr>
          <p:cNvPr id="8" name="TextBox 7"/>
          <p:cNvSpPr txBox="1"/>
          <p:nvPr/>
        </p:nvSpPr>
        <p:spPr>
          <a:xfrm>
            <a:off x="5791200" y="5791205"/>
            <a:ext cx="4648200" cy="646331"/>
          </a:xfrm>
          <a:prstGeom prst="rect">
            <a:avLst/>
          </a:prstGeom>
          <a:noFill/>
        </p:spPr>
        <p:txBody>
          <a:bodyPr wrap="square" rtlCol="0">
            <a:spAutoFit/>
          </a:bodyPr>
          <a:lstStyle/>
          <a:p>
            <a:pPr algn="ctr"/>
            <a:r>
              <a:rPr lang="en-US" dirty="0"/>
              <a:t>Oversampling effect also needs to be corrected if multiple scans are used</a:t>
            </a:r>
          </a:p>
        </p:txBody>
      </p:sp>
      <p:sp>
        <p:nvSpPr>
          <p:cNvPr id="14" name="TextBox 13"/>
          <p:cNvSpPr txBox="1"/>
          <p:nvPr/>
        </p:nvSpPr>
        <p:spPr>
          <a:xfrm>
            <a:off x="2438405" y="5867405"/>
            <a:ext cx="3144117" cy="646331"/>
          </a:xfrm>
          <a:prstGeom prst="rect">
            <a:avLst/>
          </a:prstGeom>
          <a:noFill/>
        </p:spPr>
        <p:txBody>
          <a:bodyPr wrap="square" rtlCol="0">
            <a:spAutoFit/>
          </a:bodyPr>
          <a:lstStyle/>
          <a:p>
            <a:r>
              <a:rPr lang="en-US" dirty="0"/>
              <a:t>Near-monthly calibration</a:t>
            </a:r>
          </a:p>
          <a:p>
            <a:r>
              <a:rPr lang="en-US" dirty="0"/>
              <a:t>Phase angles between 55°- 56°</a:t>
            </a:r>
          </a:p>
        </p:txBody>
      </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5668" t="6528" r="67214" b="17616"/>
          <a:stretch/>
        </p:blipFill>
        <p:spPr>
          <a:xfrm>
            <a:off x="4558345" y="2186612"/>
            <a:ext cx="1418835" cy="1318593"/>
          </a:xfrm>
          <a:prstGeom prst="rect">
            <a:avLst/>
          </a:prstGeom>
        </p:spPr>
      </p:pic>
      <p:sp>
        <p:nvSpPr>
          <p:cNvPr id="4" name="Slide Number Placeholder 3"/>
          <p:cNvSpPr>
            <a:spLocks noGrp="1"/>
          </p:cNvSpPr>
          <p:nvPr>
            <p:ph type="sldNum" sz="quarter" idx="12"/>
          </p:nvPr>
        </p:nvSpPr>
        <p:spPr/>
        <p:txBody>
          <a:bodyPr/>
          <a:lstStyle/>
          <a:p>
            <a:r>
              <a:rPr lang="en-US"/>
              <a:t>Page </a:t>
            </a:r>
            <a:fld id="{9C1F4F7E-645B-4955-8850-5CA3022054E0}" type="slidenum">
              <a:rPr lang="en-US" smtClean="0"/>
              <a:pPr/>
              <a:t>30</a:t>
            </a:fld>
            <a:endParaRPr lang="en-US" dirty="0"/>
          </a:p>
        </p:txBody>
      </p:sp>
    </p:spTree>
    <p:extLst>
      <p:ext uri="{BB962C8B-B14F-4D97-AF65-F5344CB8AC3E}">
        <p14:creationId xmlns:p14="http://schemas.microsoft.com/office/powerpoint/2010/main" val="38928617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Terra MODIS </a:t>
            </a:r>
            <a:br>
              <a:rPr lang="en-US" b="1" dirty="0"/>
            </a:br>
            <a:r>
              <a:rPr lang="en-US" b="1" dirty="0"/>
              <a:t>Gain Trending from SD and Lunar</a:t>
            </a:r>
            <a:endParaRPr lang="en-US" b="1" dirty="0">
              <a:cs typeface="Calibri"/>
            </a:endParaRPr>
          </a:p>
        </p:txBody>
      </p:sp>
      <p:sp>
        <p:nvSpPr>
          <p:cNvPr id="12" name="TextBox 11"/>
          <p:cNvSpPr txBox="1"/>
          <p:nvPr/>
        </p:nvSpPr>
        <p:spPr>
          <a:xfrm>
            <a:off x="2689860" y="5659744"/>
            <a:ext cx="6819900" cy="369332"/>
          </a:xfrm>
          <a:prstGeom prst="rect">
            <a:avLst/>
          </a:prstGeom>
          <a:noFill/>
        </p:spPr>
        <p:txBody>
          <a:bodyPr wrap="square" rtlCol="0">
            <a:spAutoFit/>
          </a:bodyPr>
          <a:lstStyle/>
          <a:p>
            <a:pPr algn="ctr"/>
            <a:r>
              <a:rPr lang="en-US" dirty="0"/>
              <a:t>SD &amp; Lunar measurements used to derive the on‐orbit RVS change</a:t>
            </a:r>
          </a:p>
        </p:txBody>
      </p:sp>
      <p:sp>
        <p:nvSpPr>
          <p:cNvPr id="15" name="TextBox 14"/>
          <p:cNvSpPr txBox="1"/>
          <p:nvPr/>
        </p:nvSpPr>
        <p:spPr>
          <a:xfrm>
            <a:off x="3924300" y="6019800"/>
            <a:ext cx="4343400" cy="369332"/>
          </a:xfrm>
          <a:prstGeom prst="rect">
            <a:avLst/>
          </a:prstGeom>
          <a:noFill/>
        </p:spPr>
        <p:txBody>
          <a:bodyPr wrap="square" rtlCol="0">
            <a:spAutoFit/>
          </a:bodyPr>
          <a:lstStyle/>
          <a:p>
            <a:r>
              <a:rPr lang="en-US" dirty="0"/>
              <a:t>SD AOI = 50.25°  Lunar (SV Port) AOI = 11.2°</a:t>
            </a:r>
          </a:p>
        </p:txBody>
      </p:sp>
      <p:sp>
        <p:nvSpPr>
          <p:cNvPr id="9" name="Slide Number Placeholder 8"/>
          <p:cNvSpPr>
            <a:spLocks noGrp="1"/>
          </p:cNvSpPr>
          <p:nvPr>
            <p:ph type="sldNum" sz="quarter" idx="12"/>
          </p:nvPr>
        </p:nvSpPr>
        <p:spPr/>
        <p:txBody>
          <a:bodyPr/>
          <a:lstStyle/>
          <a:p>
            <a:r>
              <a:rPr lang="en-US"/>
              <a:t>Page </a:t>
            </a:r>
            <a:fld id="{9C1F4F7E-645B-4955-8850-5CA3022054E0}" type="slidenum">
              <a:rPr lang="en-US" smtClean="0"/>
              <a:pPr/>
              <a:t>31</a:t>
            </a:fld>
            <a:endParaRPr lang="en-US" dirty="0"/>
          </a:p>
        </p:txBody>
      </p:sp>
      <p:pic>
        <p:nvPicPr>
          <p:cNvPr id="5" name="Picture 4" descr="Chart&#10;&#10;Description automatically generated with low confidence">
            <a:extLst>
              <a:ext uri="{FF2B5EF4-FFF2-40B4-BE49-F238E27FC236}">
                <a16:creationId xmlns:a16="http://schemas.microsoft.com/office/drawing/2014/main" id="{99B56DFB-4630-C198-B911-FC2117626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54" y="1245939"/>
            <a:ext cx="5104311" cy="2126796"/>
          </a:xfrm>
          <a:prstGeom prst="rect">
            <a:avLst/>
          </a:prstGeom>
        </p:spPr>
      </p:pic>
      <p:pic>
        <p:nvPicPr>
          <p:cNvPr id="7" name="Picture 6" descr="Chart&#10;&#10;Description automatically generated">
            <a:extLst>
              <a:ext uri="{FF2B5EF4-FFF2-40B4-BE49-F238E27FC236}">
                <a16:creationId xmlns:a16="http://schemas.microsoft.com/office/drawing/2014/main" id="{0058463C-06E5-E8BE-A785-C8D09EE939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74" y="3401784"/>
            <a:ext cx="5234940" cy="2181225"/>
          </a:xfrm>
          <a:prstGeom prst="rect">
            <a:avLst/>
          </a:prstGeom>
        </p:spPr>
      </p:pic>
      <p:sp>
        <p:nvSpPr>
          <p:cNvPr id="8" name="TextBox 7">
            <a:extLst>
              <a:ext uri="{FF2B5EF4-FFF2-40B4-BE49-F238E27FC236}">
                <a16:creationId xmlns:a16="http://schemas.microsoft.com/office/drawing/2014/main" id="{20D09D2E-86EB-D735-A2D5-3AF1B13FAA05}"/>
              </a:ext>
            </a:extLst>
          </p:cNvPr>
          <p:cNvSpPr txBox="1"/>
          <p:nvPr/>
        </p:nvSpPr>
        <p:spPr>
          <a:xfrm>
            <a:off x="1398814" y="2494003"/>
            <a:ext cx="513410" cy="369332"/>
          </a:xfrm>
          <a:prstGeom prst="rect">
            <a:avLst/>
          </a:prstGeom>
          <a:noFill/>
        </p:spPr>
        <p:txBody>
          <a:bodyPr vert="horz" wrap="square" rtlCol="0" anchor="ctr">
            <a:spAutoFit/>
          </a:bodyPr>
          <a:lstStyle/>
          <a:p>
            <a:pPr algn="ctr"/>
            <a:r>
              <a:rPr lang="en-US" dirty="0"/>
              <a:t>SD</a:t>
            </a:r>
          </a:p>
        </p:txBody>
      </p:sp>
      <p:sp>
        <p:nvSpPr>
          <p:cNvPr id="11" name="TextBox 10">
            <a:extLst>
              <a:ext uri="{FF2B5EF4-FFF2-40B4-BE49-F238E27FC236}">
                <a16:creationId xmlns:a16="http://schemas.microsoft.com/office/drawing/2014/main" id="{65C462E0-EDCE-2187-7FD7-6545CEBA102D}"/>
              </a:ext>
            </a:extLst>
          </p:cNvPr>
          <p:cNvSpPr txBox="1"/>
          <p:nvPr/>
        </p:nvSpPr>
        <p:spPr>
          <a:xfrm>
            <a:off x="1295400" y="4661549"/>
            <a:ext cx="914400" cy="369332"/>
          </a:xfrm>
          <a:prstGeom prst="rect">
            <a:avLst/>
          </a:prstGeom>
          <a:noFill/>
        </p:spPr>
        <p:txBody>
          <a:bodyPr vert="horz" wrap="square" rtlCol="0" anchor="ctr">
            <a:spAutoFit/>
          </a:bodyPr>
          <a:lstStyle/>
          <a:p>
            <a:pPr algn="ctr"/>
            <a:r>
              <a:rPr lang="en-US" dirty="0"/>
              <a:t>Lunar</a:t>
            </a:r>
          </a:p>
        </p:txBody>
      </p:sp>
      <p:pic>
        <p:nvPicPr>
          <p:cNvPr id="14" name="Picture 13" descr="Chart&#10;&#10;Description automatically generated">
            <a:extLst>
              <a:ext uri="{FF2B5EF4-FFF2-40B4-BE49-F238E27FC236}">
                <a16:creationId xmlns:a16="http://schemas.microsoft.com/office/drawing/2014/main" id="{3BEB7BCD-5CCE-3F80-A267-76DE609227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7613" y="1182973"/>
            <a:ext cx="5255429" cy="2189762"/>
          </a:xfrm>
          <a:prstGeom prst="rect">
            <a:avLst/>
          </a:prstGeom>
        </p:spPr>
      </p:pic>
      <p:pic>
        <p:nvPicPr>
          <p:cNvPr id="20" name="Picture 19" descr="A picture containing chart&#10;&#10;Description automatically generated">
            <a:extLst>
              <a:ext uri="{FF2B5EF4-FFF2-40B4-BE49-F238E27FC236}">
                <a16:creationId xmlns:a16="http://schemas.microsoft.com/office/drawing/2014/main" id="{EFF868C3-DF1F-E1ED-892E-F35B6CDF56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7613" y="3431615"/>
            <a:ext cx="5255429" cy="2189762"/>
          </a:xfrm>
          <a:prstGeom prst="rect">
            <a:avLst/>
          </a:prstGeom>
        </p:spPr>
      </p:pic>
      <p:sp>
        <p:nvSpPr>
          <p:cNvPr id="21" name="TextBox 20">
            <a:extLst>
              <a:ext uri="{FF2B5EF4-FFF2-40B4-BE49-F238E27FC236}">
                <a16:creationId xmlns:a16="http://schemas.microsoft.com/office/drawing/2014/main" id="{563C54D9-9B00-1523-A81B-D4B6AEE5345F}"/>
              </a:ext>
            </a:extLst>
          </p:cNvPr>
          <p:cNvSpPr txBox="1"/>
          <p:nvPr/>
        </p:nvSpPr>
        <p:spPr>
          <a:xfrm>
            <a:off x="7364186" y="2067224"/>
            <a:ext cx="513410" cy="369332"/>
          </a:xfrm>
          <a:prstGeom prst="rect">
            <a:avLst/>
          </a:prstGeom>
          <a:noFill/>
        </p:spPr>
        <p:txBody>
          <a:bodyPr vert="horz" wrap="square" rtlCol="0" anchor="ctr">
            <a:spAutoFit/>
          </a:bodyPr>
          <a:lstStyle/>
          <a:p>
            <a:pPr algn="ctr"/>
            <a:r>
              <a:rPr lang="en-US" dirty="0"/>
              <a:t>SD</a:t>
            </a:r>
          </a:p>
        </p:txBody>
      </p:sp>
      <p:sp>
        <p:nvSpPr>
          <p:cNvPr id="22" name="TextBox 21">
            <a:extLst>
              <a:ext uri="{FF2B5EF4-FFF2-40B4-BE49-F238E27FC236}">
                <a16:creationId xmlns:a16="http://schemas.microsoft.com/office/drawing/2014/main" id="{7D35DF3B-06F6-E0E5-B71F-7C33264FE01E}"/>
              </a:ext>
            </a:extLst>
          </p:cNvPr>
          <p:cNvSpPr txBox="1"/>
          <p:nvPr/>
        </p:nvSpPr>
        <p:spPr>
          <a:xfrm>
            <a:off x="7282543" y="4432949"/>
            <a:ext cx="914400" cy="369332"/>
          </a:xfrm>
          <a:prstGeom prst="rect">
            <a:avLst/>
          </a:prstGeom>
          <a:noFill/>
        </p:spPr>
        <p:txBody>
          <a:bodyPr vert="horz" wrap="square" rtlCol="0" anchor="ctr">
            <a:spAutoFit/>
          </a:bodyPr>
          <a:lstStyle/>
          <a:p>
            <a:pPr algn="ctr"/>
            <a:r>
              <a:rPr lang="en-US" dirty="0"/>
              <a:t>Lunar</a:t>
            </a:r>
          </a:p>
        </p:txBody>
      </p:sp>
    </p:spTree>
    <p:extLst>
      <p:ext uri="{BB962C8B-B14F-4D97-AF65-F5344CB8AC3E}">
        <p14:creationId xmlns:p14="http://schemas.microsoft.com/office/powerpoint/2010/main" val="1479052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Aqua MODIS</a:t>
            </a:r>
            <a:br>
              <a:rPr lang="en-US" b="1" dirty="0"/>
            </a:br>
            <a:r>
              <a:rPr lang="en-US" b="1" dirty="0"/>
              <a:t>Gain Trending from SD and Lunar</a:t>
            </a:r>
            <a:endParaRPr lang="en-US" b="1" dirty="0">
              <a:cs typeface="Calibri"/>
            </a:endParaRPr>
          </a:p>
        </p:txBody>
      </p:sp>
      <p:sp>
        <p:nvSpPr>
          <p:cNvPr id="12" name="TextBox 11"/>
          <p:cNvSpPr txBox="1"/>
          <p:nvPr/>
        </p:nvSpPr>
        <p:spPr>
          <a:xfrm>
            <a:off x="2686050" y="5650468"/>
            <a:ext cx="6819900" cy="369332"/>
          </a:xfrm>
          <a:prstGeom prst="rect">
            <a:avLst/>
          </a:prstGeom>
          <a:noFill/>
        </p:spPr>
        <p:txBody>
          <a:bodyPr wrap="square" rtlCol="0">
            <a:spAutoFit/>
          </a:bodyPr>
          <a:lstStyle/>
          <a:p>
            <a:pPr algn="ctr"/>
            <a:r>
              <a:rPr lang="en-US" dirty="0"/>
              <a:t>SD &amp; Lunar measurements used to derive the on‐orbit RVS change</a:t>
            </a:r>
          </a:p>
        </p:txBody>
      </p:sp>
      <p:sp>
        <p:nvSpPr>
          <p:cNvPr id="15" name="TextBox 14"/>
          <p:cNvSpPr txBox="1"/>
          <p:nvPr/>
        </p:nvSpPr>
        <p:spPr>
          <a:xfrm>
            <a:off x="3924300" y="6019800"/>
            <a:ext cx="4343400" cy="369332"/>
          </a:xfrm>
          <a:prstGeom prst="rect">
            <a:avLst/>
          </a:prstGeom>
          <a:noFill/>
        </p:spPr>
        <p:txBody>
          <a:bodyPr wrap="square" rtlCol="0">
            <a:spAutoFit/>
          </a:bodyPr>
          <a:lstStyle/>
          <a:p>
            <a:r>
              <a:rPr lang="en-US" dirty="0"/>
              <a:t>SD AOI = 50.25°  Lunar (SV Port) AOI = 11.2°</a:t>
            </a:r>
          </a:p>
        </p:txBody>
      </p:sp>
      <p:sp>
        <p:nvSpPr>
          <p:cNvPr id="18" name="Slide Number Placeholder 17"/>
          <p:cNvSpPr>
            <a:spLocks noGrp="1"/>
          </p:cNvSpPr>
          <p:nvPr>
            <p:ph type="sldNum" sz="quarter" idx="12"/>
          </p:nvPr>
        </p:nvSpPr>
        <p:spPr/>
        <p:txBody>
          <a:bodyPr/>
          <a:lstStyle/>
          <a:p>
            <a:r>
              <a:rPr lang="en-US"/>
              <a:t>Page </a:t>
            </a:r>
            <a:fld id="{9C1F4F7E-645B-4955-8850-5CA3022054E0}" type="slidenum">
              <a:rPr lang="en-US" smtClean="0"/>
              <a:pPr/>
              <a:t>32</a:t>
            </a:fld>
            <a:endParaRPr lang="en-US" dirty="0"/>
          </a:p>
        </p:txBody>
      </p:sp>
      <p:pic>
        <p:nvPicPr>
          <p:cNvPr id="4" name="Picture 3" descr="Chart&#10;&#10;Description automatically generated">
            <a:extLst>
              <a:ext uri="{FF2B5EF4-FFF2-40B4-BE49-F238E27FC236}">
                <a16:creationId xmlns:a16="http://schemas.microsoft.com/office/drawing/2014/main" id="{7164C446-81B3-31A9-0972-36B69D12E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343" y="1260951"/>
            <a:ext cx="5116285" cy="2131785"/>
          </a:xfrm>
          <a:prstGeom prst="rect">
            <a:avLst/>
          </a:prstGeom>
        </p:spPr>
      </p:pic>
      <p:pic>
        <p:nvPicPr>
          <p:cNvPr id="6" name="Picture 5" descr="Chart&#10;&#10;Description automatically generated">
            <a:extLst>
              <a:ext uri="{FF2B5EF4-FFF2-40B4-BE49-F238E27FC236}">
                <a16:creationId xmlns:a16="http://schemas.microsoft.com/office/drawing/2014/main" id="{6245DAB0-C860-2EDB-6220-3385EC81A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43" y="3395177"/>
            <a:ext cx="5163314" cy="2151381"/>
          </a:xfrm>
          <a:prstGeom prst="rect">
            <a:avLst/>
          </a:prstGeom>
        </p:spPr>
      </p:pic>
      <p:sp>
        <p:nvSpPr>
          <p:cNvPr id="7" name="TextBox 6">
            <a:extLst>
              <a:ext uri="{FF2B5EF4-FFF2-40B4-BE49-F238E27FC236}">
                <a16:creationId xmlns:a16="http://schemas.microsoft.com/office/drawing/2014/main" id="{3E8E93C3-5F0E-E5C2-87AD-E25B6A35D717}"/>
              </a:ext>
            </a:extLst>
          </p:cNvPr>
          <p:cNvSpPr txBox="1"/>
          <p:nvPr/>
        </p:nvSpPr>
        <p:spPr>
          <a:xfrm>
            <a:off x="1524000" y="2437770"/>
            <a:ext cx="513410" cy="369332"/>
          </a:xfrm>
          <a:prstGeom prst="rect">
            <a:avLst/>
          </a:prstGeom>
          <a:noFill/>
        </p:spPr>
        <p:txBody>
          <a:bodyPr vert="horz" wrap="square" rtlCol="0" anchor="ctr">
            <a:spAutoFit/>
          </a:bodyPr>
          <a:lstStyle/>
          <a:p>
            <a:pPr algn="ctr"/>
            <a:r>
              <a:rPr lang="en-US" dirty="0"/>
              <a:t>SD</a:t>
            </a:r>
          </a:p>
        </p:txBody>
      </p:sp>
      <p:sp>
        <p:nvSpPr>
          <p:cNvPr id="8" name="TextBox 7">
            <a:extLst>
              <a:ext uri="{FF2B5EF4-FFF2-40B4-BE49-F238E27FC236}">
                <a16:creationId xmlns:a16="http://schemas.microsoft.com/office/drawing/2014/main" id="{8F11637C-2B35-4334-1C7F-688C1EDE547C}"/>
              </a:ext>
            </a:extLst>
          </p:cNvPr>
          <p:cNvSpPr txBox="1"/>
          <p:nvPr/>
        </p:nvSpPr>
        <p:spPr>
          <a:xfrm>
            <a:off x="1475014" y="4584632"/>
            <a:ext cx="914400" cy="369332"/>
          </a:xfrm>
          <a:prstGeom prst="rect">
            <a:avLst/>
          </a:prstGeom>
          <a:noFill/>
        </p:spPr>
        <p:txBody>
          <a:bodyPr vert="horz" wrap="square" rtlCol="0" anchor="ctr">
            <a:spAutoFit/>
          </a:bodyPr>
          <a:lstStyle/>
          <a:p>
            <a:pPr algn="ctr"/>
            <a:r>
              <a:rPr lang="en-US" dirty="0"/>
              <a:t>Lunar</a:t>
            </a:r>
          </a:p>
        </p:txBody>
      </p:sp>
      <p:pic>
        <p:nvPicPr>
          <p:cNvPr id="10" name="Picture 9" descr="A screenshot of a computer&#10;&#10;Description automatically generated with medium confidence">
            <a:extLst>
              <a:ext uri="{FF2B5EF4-FFF2-40B4-BE49-F238E27FC236}">
                <a16:creationId xmlns:a16="http://schemas.microsoft.com/office/drawing/2014/main" id="{347D18AE-94DF-76EC-055B-7F6507ADFE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1250955"/>
            <a:ext cx="5344873" cy="2227031"/>
          </a:xfrm>
          <a:prstGeom prst="rect">
            <a:avLst/>
          </a:prstGeom>
        </p:spPr>
      </p:pic>
      <p:pic>
        <p:nvPicPr>
          <p:cNvPr id="13" name="Picture 12" descr="A screenshot of a computer&#10;&#10;Description automatically generated with low confidence">
            <a:extLst>
              <a:ext uri="{FF2B5EF4-FFF2-40B4-BE49-F238E27FC236}">
                <a16:creationId xmlns:a16="http://schemas.microsoft.com/office/drawing/2014/main" id="{66D6FDC9-9AE6-087F-7185-434D52E1CC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2029" y="3357351"/>
            <a:ext cx="5344877" cy="2227032"/>
          </a:xfrm>
          <a:prstGeom prst="rect">
            <a:avLst/>
          </a:prstGeom>
        </p:spPr>
      </p:pic>
      <p:sp>
        <p:nvSpPr>
          <p:cNvPr id="14" name="TextBox 13">
            <a:extLst>
              <a:ext uri="{FF2B5EF4-FFF2-40B4-BE49-F238E27FC236}">
                <a16:creationId xmlns:a16="http://schemas.microsoft.com/office/drawing/2014/main" id="{D421D81D-731F-FAD6-12C7-0F8E8F59C836}"/>
              </a:ext>
            </a:extLst>
          </p:cNvPr>
          <p:cNvSpPr txBox="1"/>
          <p:nvPr/>
        </p:nvSpPr>
        <p:spPr>
          <a:xfrm>
            <a:off x="6945086" y="1598266"/>
            <a:ext cx="513410" cy="369332"/>
          </a:xfrm>
          <a:prstGeom prst="rect">
            <a:avLst/>
          </a:prstGeom>
          <a:noFill/>
        </p:spPr>
        <p:txBody>
          <a:bodyPr vert="horz" wrap="square" rtlCol="0" anchor="ctr">
            <a:spAutoFit/>
          </a:bodyPr>
          <a:lstStyle/>
          <a:p>
            <a:pPr algn="ctr"/>
            <a:r>
              <a:rPr lang="en-US" dirty="0"/>
              <a:t>SD</a:t>
            </a:r>
          </a:p>
        </p:txBody>
      </p:sp>
      <p:sp>
        <p:nvSpPr>
          <p:cNvPr id="16" name="TextBox 15">
            <a:extLst>
              <a:ext uri="{FF2B5EF4-FFF2-40B4-BE49-F238E27FC236}">
                <a16:creationId xmlns:a16="http://schemas.microsoft.com/office/drawing/2014/main" id="{5074D00A-384F-CE55-D0DA-3F5F09EB4900}"/>
              </a:ext>
            </a:extLst>
          </p:cNvPr>
          <p:cNvSpPr txBox="1"/>
          <p:nvPr/>
        </p:nvSpPr>
        <p:spPr>
          <a:xfrm>
            <a:off x="6945086" y="3679306"/>
            <a:ext cx="914400" cy="369332"/>
          </a:xfrm>
          <a:prstGeom prst="rect">
            <a:avLst/>
          </a:prstGeom>
          <a:noFill/>
        </p:spPr>
        <p:txBody>
          <a:bodyPr vert="horz" wrap="square" rtlCol="0" anchor="ctr">
            <a:spAutoFit/>
          </a:bodyPr>
          <a:lstStyle/>
          <a:p>
            <a:pPr algn="ctr"/>
            <a:r>
              <a:rPr lang="en-US" dirty="0"/>
              <a:t>Lunar</a:t>
            </a:r>
          </a:p>
        </p:txBody>
      </p:sp>
    </p:spTree>
    <p:extLst>
      <p:ext uri="{BB962C8B-B14F-4D97-AF65-F5344CB8AC3E}">
        <p14:creationId xmlns:p14="http://schemas.microsoft.com/office/powerpoint/2010/main" val="3455165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MODIS RSB Uncertainty Trends</a:t>
            </a:r>
            <a:endParaRPr lang="en-US" b="1" dirty="0">
              <a:cs typeface="Calibri"/>
            </a:endParaRPr>
          </a:p>
        </p:txBody>
      </p:sp>
      <p:sp>
        <p:nvSpPr>
          <p:cNvPr id="18" name="Slide Number Placeholder 17"/>
          <p:cNvSpPr>
            <a:spLocks noGrp="1"/>
          </p:cNvSpPr>
          <p:nvPr>
            <p:ph type="sldNum" sz="quarter" idx="12"/>
          </p:nvPr>
        </p:nvSpPr>
        <p:spPr>
          <a:xfrm>
            <a:off x="8724900" y="6379752"/>
            <a:ext cx="2844800" cy="365125"/>
          </a:xfrm>
        </p:spPr>
        <p:txBody>
          <a:bodyPr/>
          <a:lstStyle/>
          <a:p>
            <a:r>
              <a:rPr lang="en-US"/>
              <a:t>Page </a:t>
            </a:r>
            <a:fld id="{9C1F4F7E-645B-4955-8850-5CA3022054E0}" type="slidenum">
              <a:rPr lang="en-US" smtClean="0"/>
              <a:pPr/>
              <a:t>33</a:t>
            </a:fld>
            <a:endParaRPr lang="en-US" dirty="0"/>
          </a:p>
        </p:txBody>
      </p:sp>
      <p:sp>
        <p:nvSpPr>
          <p:cNvPr id="8" name="TextBox 7"/>
          <p:cNvSpPr txBox="1"/>
          <p:nvPr/>
        </p:nvSpPr>
        <p:spPr>
          <a:xfrm>
            <a:off x="7696200" y="1600200"/>
            <a:ext cx="4191000" cy="1754326"/>
          </a:xfrm>
          <a:prstGeom prst="rect">
            <a:avLst/>
          </a:prstGeom>
          <a:noFill/>
        </p:spPr>
        <p:txBody>
          <a:bodyPr wrap="square" lIns="91440" tIns="45720" rIns="91440" bIns="45720" rtlCol="0" anchor="t">
            <a:spAutoFit/>
          </a:bodyPr>
          <a:lstStyle/>
          <a:p>
            <a:r>
              <a:rPr lang="en-US" dirty="0"/>
              <a:t>Most bands continue to meet the specification. </a:t>
            </a:r>
          </a:p>
          <a:p>
            <a:pPr marL="285750" indent="-285750">
              <a:buFont typeface="Arial" panose="020B0604020202020204" pitchFamily="34" charset="0"/>
              <a:buChar char="•"/>
            </a:pPr>
            <a:r>
              <a:rPr lang="en-US" dirty="0"/>
              <a:t>Additional uncertainty associated with the bands that employ EV-based RVS characterization approach (Terra bands 1-12 and 26)</a:t>
            </a:r>
          </a:p>
        </p:txBody>
      </p:sp>
      <p:pic>
        <p:nvPicPr>
          <p:cNvPr id="3" name="Picture 4" descr="Chart, histogram&#10;&#10;Description automatically generated">
            <a:extLst>
              <a:ext uri="{FF2B5EF4-FFF2-40B4-BE49-F238E27FC236}">
                <a16:creationId xmlns:a16="http://schemas.microsoft.com/office/drawing/2014/main" id="{BD76AC73-6487-FA84-F26C-81727223B5AC}"/>
              </a:ext>
            </a:extLst>
          </p:cNvPr>
          <p:cNvPicPr>
            <a:picLocks noChangeAspect="1"/>
          </p:cNvPicPr>
          <p:nvPr/>
        </p:nvPicPr>
        <p:blipFill>
          <a:blip r:embed="rId3"/>
          <a:stretch>
            <a:fillRect/>
          </a:stretch>
        </p:blipFill>
        <p:spPr>
          <a:xfrm>
            <a:off x="-101122" y="1355668"/>
            <a:ext cx="7269552" cy="5453974"/>
          </a:xfrm>
          <a:prstGeom prst="rect">
            <a:avLst/>
          </a:prstGeom>
        </p:spPr>
      </p:pic>
    </p:spTree>
    <p:extLst>
      <p:ext uri="{BB962C8B-B14F-4D97-AF65-F5344CB8AC3E}">
        <p14:creationId xmlns:p14="http://schemas.microsoft.com/office/powerpoint/2010/main" val="4276471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MODIS RSB Uncertainty Trends</a:t>
            </a:r>
            <a:endParaRPr lang="en-US" b="1" dirty="0">
              <a:cs typeface="Calibri"/>
            </a:endParaRPr>
          </a:p>
        </p:txBody>
      </p:sp>
      <p:sp>
        <p:nvSpPr>
          <p:cNvPr id="18" name="Slide Number Placeholder 17"/>
          <p:cNvSpPr>
            <a:spLocks noGrp="1"/>
          </p:cNvSpPr>
          <p:nvPr>
            <p:ph type="sldNum" sz="quarter" idx="12"/>
          </p:nvPr>
        </p:nvSpPr>
        <p:spPr>
          <a:xfrm>
            <a:off x="8724900" y="6379752"/>
            <a:ext cx="2844800" cy="365125"/>
          </a:xfrm>
        </p:spPr>
        <p:txBody>
          <a:bodyPr/>
          <a:lstStyle/>
          <a:p>
            <a:r>
              <a:rPr lang="en-US"/>
              <a:t>Page </a:t>
            </a:r>
            <a:fld id="{9C1F4F7E-645B-4955-8850-5CA3022054E0}" type="slidenum">
              <a:rPr lang="en-US" smtClean="0"/>
              <a:pPr/>
              <a:t>34</a:t>
            </a:fld>
            <a:endParaRPr lang="en-US" dirty="0"/>
          </a:p>
        </p:txBody>
      </p:sp>
      <p:sp>
        <p:nvSpPr>
          <p:cNvPr id="8" name="TextBox 7"/>
          <p:cNvSpPr txBox="1"/>
          <p:nvPr/>
        </p:nvSpPr>
        <p:spPr>
          <a:xfrm>
            <a:off x="7696200" y="1600200"/>
            <a:ext cx="4191000" cy="1754326"/>
          </a:xfrm>
          <a:prstGeom prst="rect">
            <a:avLst/>
          </a:prstGeom>
          <a:noFill/>
        </p:spPr>
        <p:txBody>
          <a:bodyPr wrap="square" rtlCol="0">
            <a:spAutoFit/>
          </a:bodyPr>
          <a:lstStyle/>
          <a:p>
            <a:r>
              <a:rPr lang="en-US" dirty="0"/>
              <a:t>Most bands continue to meet the specification. </a:t>
            </a:r>
          </a:p>
          <a:p>
            <a:pPr marL="285750" indent="-285750">
              <a:buFont typeface="Arial" panose="020B0604020202020204" pitchFamily="34" charset="0"/>
              <a:buChar char="•"/>
            </a:pPr>
            <a:r>
              <a:rPr lang="en-US" dirty="0"/>
              <a:t>Additional uncertainty associated with the bands that employ EV-based RVS characterization approach (Aqua bands 1-4, 8, and 9)</a:t>
            </a:r>
          </a:p>
        </p:txBody>
      </p:sp>
      <p:pic>
        <p:nvPicPr>
          <p:cNvPr id="3" name="Picture 4" descr="Chart, histogram&#10;&#10;Description automatically generated">
            <a:extLst>
              <a:ext uri="{FF2B5EF4-FFF2-40B4-BE49-F238E27FC236}">
                <a16:creationId xmlns:a16="http://schemas.microsoft.com/office/drawing/2014/main" id="{94E2225C-4A23-BD93-66F2-B0520C816F27}"/>
              </a:ext>
            </a:extLst>
          </p:cNvPr>
          <p:cNvPicPr>
            <a:picLocks noChangeAspect="1"/>
          </p:cNvPicPr>
          <p:nvPr/>
        </p:nvPicPr>
        <p:blipFill>
          <a:blip r:embed="rId3"/>
          <a:stretch>
            <a:fillRect/>
          </a:stretch>
        </p:blipFill>
        <p:spPr>
          <a:xfrm>
            <a:off x="-123125" y="1362774"/>
            <a:ext cx="7280760" cy="5449806"/>
          </a:xfrm>
          <a:prstGeom prst="rect">
            <a:avLst/>
          </a:prstGeom>
        </p:spPr>
      </p:pic>
    </p:spTree>
    <p:extLst>
      <p:ext uri="{BB962C8B-B14F-4D97-AF65-F5344CB8AC3E}">
        <p14:creationId xmlns:p14="http://schemas.microsoft.com/office/powerpoint/2010/main" val="42041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t>RSB SD Calibration</a:t>
            </a:r>
          </a:p>
        </p:txBody>
      </p:sp>
      <p:sp>
        <p:nvSpPr>
          <p:cNvPr id="31" name="Rectangle 30"/>
          <p:cNvSpPr/>
          <p:nvPr/>
        </p:nvSpPr>
        <p:spPr>
          <a:xfrm>
            <a:off x="3630868" y="1895475"/>
            <a:ext cx="1855532"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986162" y="1895475"/>
            <a:ext cx="643243"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404768" y="1895475"/>
            <a:ext cx="155319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31" idx="3"/>
            <a:endCxn id="32" idx="1"/>
          </p:cNvCxnSpPr>
          <p:nvPr/>
        </p:nvCxnSpPr>
        <p:spPr>
          <a:xfrm>
            <a:off x="5486405" y="2009775"/>
            <a:ext cx="49975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32" idx="3"/>
            <a:endCxn id="33" idx="1"/>
          </p:cNvCxnSpPr>
          <p:nvPr/>
        </p:nvCxnSpPr>
        <p:spPr>
          <a:xfrm>
            <a:off x="6629400" y="2009775"/>
            <a:ext cx="775368"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rotWithShape="1">
          <a:blip r:embed="rId2">
            <a:extLst>
              <a:ext uri="{28A0092B-C50C-407E-A947-70E740481C1C}">
                <a14:useLocalDpi xmlns:a14="http://schemas.microsoft.com/office/drawing/2010/main" val="0"/>
              </a:ext>
            </a:extLst>
          </a:blip>
          <a:srcRect l="7184" t="15057"/>
          <a:stretch/>
        </p:blipFill>
        <p:spPr>
          <a:xfrm>
            <a:off x="6791180" y="4821258"/>
            <a:ext cx="1115852" cy="630475"/>
          </a:xfrm>
          <a:prstGeom prst="rect">
            <a:avLst/>
          </a:prstGeom>
        </p:spPr>
      </p:pic>
      <p:cxnSp>
        <p:nvCxnSpPr>
          <p:cNvPr id="46" name="Straight Arrow Connector 45"/>
          <p:cNvCxnSpPr/>
          <p:nvPr/>
        </p:nvCxnSpPr>
        <p:spPr>
          <a:xfrm>
            <a:off x="7165270" y="2243142"/>
            <a:ext cx="0" cy="2492391"/>
          </a:xfrm>
          <a:prstGeom prst="straightConnector1">
            <a:avLst/>
          </a:prstGeom>
          <a:ln w="38100">
            <a:solidFill>
              <a:srgbClr val="0000CC"/>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6096000" y="4121114"/>
            <a:ext cx="838464" cy="671564"/>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733173" y="2243137"/>
            <a:ext cx="0" cy="719138"/>
          </a:xfrm>
          <a:prstGeom prst="straightConnector1">
            <a:avLst/>
          </a:prstGeom>
          <a:ln w="38100">
            <a:solidFill>
              <a:srgbClr val="0000CC"/>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7099710" y="5498068"/>
            <a:ext cx="520295" cy="369332"/>
          </a:xfrm>
          <a:prstGeom prst="rect">
            <a:avLst/>
          </a:prstGeom>
          <a:noFill/>
          <a:ln>
            <a:solidFill>
              <a:srgbClr val="0000CC"/>
            </a:solidFill>
          </a:ln>
        </p:spPr>
        <p:txBody>
          <a:bodyPr wrap="square" rtlCol="0">
            <a:spAutoFit/>
          </a:bodyPr>
          <a:lstStyle/>
          <a:p>
            <a:pPr algn="ctr"/>
            <a:r>
              <a:rPr lang="en-US"/>
              <a:t>SD</a:t>
            </a:r>
          </a:p>
        </p:txBody>
      </p:sp>
      <p:sp>
        <p:nvSpPr>
          <p:cNvPr id="90" name="TextBox 89"/>
          <p:cNvSpPr txBox="1"/>
          <p:nvPr/>
        </p:nvSpPr>
        <p:spPr>
          <a:xfrm>
            <a:off x="2938163" y="1447800"/>
            <a:ext cx="2388515" cy="369332"/>
          </a:xfrm>
          <a:prstGeom prst="rect">
            <a:avLst/>
          </a:prstGeom>
          <a:noFill/>
        </p:spPr>
        <p:txBody>
          <a:bodyPr wrap="square" rtlCol="0">
            <a:spAutoFit/>
          </a:bodyPr>
          <a:lstStyle/>
          <a:p>
            <a:pPr algn="ctr"/>
            <a:r>
              <a:rPr lang="en-US"/>
              <a:t>1.44 % screen</a:t>
            </a:r>
          </a:p>
        </p:txBody>
      </p:sp>
      <p:sp>
        <p:nvSpPr>
          <p:cNvPr id="91" name="TextBox 90"/>
          <p:cNvSpPr txBox="1"/>
          <p:nvPr/>
        </p:nvSpPr>
        <p:spPr>
          <a:xfrm>
            <a:off x="7543806" y="1447800"/>
            <a:ext cx="2743199" cy="369332"/>
          </a:xfrm>
          <a:prstGeom prst="rect">
            <a:avLst/>
          </a:prstGeom>
          <a:noFill/>
        </p:spPr>
        <p:txBody>
          <a:bodyPr wrap="square" rtlCol="0">
            <a:spAutoFit/>
          </a:bodyPr>
          <a:lstStyle/>
          <a:p>
            <a:pPr algn="ctr"/>
            <a:r>
              <a:rPr lang="en-US"/>
              <a:t>Optional 7.8 % screen (SD)</a:t>
            </a:r>
          </a:p>
        </p:txBody>
      </p:sp>
      <mc:AlternateContent xmlns:mc="http://schemas.openxmlformats.org/markup-compatibility/2006" xmlns:a14="http://schemas.microsoft.com/office/drawing/2010/main">
        <mc:Choice Requires="a14">
          <p:sp>
            <p:nvSpPr>
              <p:cNvPr id="3" name="Rectangle 2"/>
              <p:cNvSpPr/>
              <p:nvPr/>
            </p:nvSpPr>
            <p:spPr>
              <a:xfrm>
                <a:off x="7543800" y="3925212"/>
                <a:ext cx="2768322" cy="9650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sty m:val="p"/>
                            </m:rPr>
                            <a:rPr lang="en-US" sz="2400">
                              <a:latin typeface="Cambria Math"/>
                            </a:rPr>
                            <m:t>Δ</m:t>
                          </m:r>
                        </m:e>
                        <m:sub>
                          <m:r>
                            <a:rPr lang="en-US" sz="2400" i="1">
                              <a:latin typeface="Cambria Math"/>
                            </a:rPr>
                            <m:t>𝑆𝐷</m:t>
                          </m:r>
                        </m:sub>
                      </m:sSub>
                      <m:r>
                        <a:rPr lang="en-US" sz="2400" i="1">
                          <a:latin typeface="Cambria Math"/>
                        </a:rPr>
                        <m:t>=</m:t>
                      </m:r>
                      <m:f>
                        <m:fPr>
                          <m:ctrlPr>
                            <a:rPr lang="en-US" sz="2400" i="1">
                              <a:latin typeface="Cambria Math" panose="02040503050406030204" pitchFamily="18" charset="0"/>
                            </a:rPr>
                          </m:ctrlPr>
                        </m:fPr>
                        <m:num>
                          <m:f>
                            <m:fPr>
                              <m:type m:val="lin"/>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en-US" sz="2400" i="1">
                                      <a:latin typeface="Cambria Math"/>
                                    </a:rPr>
                                    <m:t>𝑑𝑐</m:t>
                                  </m:r>
                                </m:e>
                                <m:sub>
                                  <m:r>
                                    <a:rPr lang="en-US" sz="2400" i="1">
                                      <a:latin typeface="Cambria Math"/>
                                    </a:rPr>
                                    <m:t>𝑆𝐷</m:t>
                                  </m:r>
                                </m:sub>
                                <m:sup>
                                  <m:r>
                                    <a:rPr lang="en-US" sz="2400" i="1">
                                      <a:latin typeface="Cambria Math"/>
                                    </a:rPr>
                                    <m:t>𝑖</m:t>
                                  </m:r>
                                </m:sup>
                              </m:sSubSup>
                            </m:num>
                            <m:den>
                              <m:sSubSup>
                                <m:sSubSupPr>
                                  <m:ctrlPr>
                                    <a:rPr lang="en-US" sz="2400" i="1">
                                      <a:latin typeface="Cambria Math" panose="02040503050406030204" pitchFamily="18" charset="0"/>
                                    </a:rPr>
                                  </m:ctrlPr>
                                </m:sSubSupPr>
                                <m:e>
                                  <m:r>
                                    <a:rPr lang="en-US" sz="2400" i="1">
                                      <a:latin typeface="Cambria Math"/>
                                    </a:rPr>
                                    <m:t>𝑑𝑐</m:t>
                                  </m:r>
                                </m:e>
                                <m:sub>
                                  <m:r>
                                    <a:rPr lang="en-US" sz="2400" i="1">
                                      <a:latin typeface="Cambria Math"/>
                                    </a:rPr>
                                    <m:t>𝑆𝐷</m:t>
                                  </m:r>
                                </m:sub>
                                <m:sup>
                                  <m:r>
                                    <a:rPr lang="en-US" sz="2400" i="1">
                                      <a:latin typeface="Cambria Math"/>
                                    </a:rPr>
                                    <m:t>9</m:t>
                                  </m:r>
                                </m:sup>
                              </m:sSubSup>
                            </m:den>
                          </m:f>
                        </m:num>
                        <m:den>
                          <m:f>
                            <m:fPr>
                              <m:type m:val="lin"/>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en-US" sz="2400" i="1">
                                      <a:latin typeface="Cambria Math"/>
                                    </a:rPr>
                                    <m:t>𝑑𝑐</m:t>
                                  </m:r>
                                </m:e>
                                <m:sub>
                                  <m:r>
                                    <a:rPr lang="en-US" sz="2400" i="1">
                                      <a:latin typeface="Cambria Math"/>
                                    </a:rPr>
                                    <m:t>𝑆𝑢𝑛</m:t>
                                  </m:r>
                                </m:sub>
                                <m:sup>
                                  <m:r>
                                    <a:rPr lang="en-US" sz="2400" i="1">
                                      <a:latin typeface="Cambria Math"/>
                                    </a:rPr>
                                    <m:t>𝑖</m:t>
                                  </m:r>
                                </m:sup>
                              </m:sSubSup>
                            </m:num>
                            <m:den>
                              <m:sSubSup>
                                <m:sSubSupPr>
                                  <m:ctrlPr>
                                    <a:rPr lang="en-US" sz="2400" i="1">
                                      <a:latin typeface="Cambria Math" panose="02040503050406030204" pitchFamily="18" charset="0"/>
                                    </a:rPr>
                                  </m:ctrlPr>
                                </m:sSubSupPr>
                                <m:e>
                                  <m:r>
                                    <a:rPr lang="en-US" sz="2400" i="1">
                                      <a:latin typeface="Cambria Math"/>
                                    </a:rPr>
                                    <m:t>𝑑𝑐</m:t>
                                  </m:r>
                                </m:e>
                                <m:sub>
                                  <m:r>
                                    <a:rPr lang="en-US" sz="2400" i="1">
                                      <a:latin typeface="Cambria Math"/>
                                    </a:rPr>
                                    <m:t>𝑆𝑢𝑛</m:t>
                                  </m:r>
                                </m:sub>
                                <m:sup>
                                  <m:r>
                                    <a:rPr lang="en-US" sz="2400" i="1">
                                      <a:latin typeface="Cambria Math"/>
                                    </a:rPr>
                                    <m:t>9</m:t>
                                  </m:r>
                                </m:sup>
                              </m:sSubSup>
                            </m:den>
                          </m:f>
                        </m:den>
                      </m:f>
                    </m:oMath>
                  </m:oMathPara>
                </a14:m>
                <a:endParaRPr lang="en-US" sz="2400"/>
              </a:p>
            </p:txBody>
          </p:sp>
        </mc:Choice>
        <mc:Fallback xmlns="">
          <p:sp>
            <p:nvSpPr>
              <p:cNvPr id="3" name="Rectangle 2"/>
              <p:cNvSpPr>
                <a:spLocks noRot="1" noChangeAspect="1" noMove="1" noResize="1" noEditPoints="1" noAdjustHandles="1" noChangeArrowheads="1" noChangeShapeType="1" noTextEdit="1"/>
              </p:cNvSpPr>
              <p:nvPr/>
            </p:nvSpPr>
            <p:spPr>
              <a:xfrm>
                <a:off x="7543800" y="3925212"/>
                <a:ext cx="2768322" cy="965008"/>
              </a:xfrm>
              <a:prstGeom prst="rect">
                <a:avLst/>
              </a:prstGeom>
              <a:blipFill>
                <a:blip r:embed="rId3"/>
                <a:stretch>
                  <a:fillRect/>
                </a:stretch>
              </a:blipFill>
            </p:spPr>
            <p:txBody>
              <a:bodyPr/>
              <a:lstStyle/>
              <a:p>
                <a:r>
                  <a:rPr lang="en-US">
                    <a:noFill/>
                  </a:rPr>
                  <a:t> </a:t>
                </a:r>
              </a:p>
            </p:txBody>
          </p:sp>
        </mc:Fallback>
      </mc:AlternateContent>
      <p:sp>
        <p:nvSpPr>
          <p:cNvPr id="17" name="TextBox 16"/>
          <p:cNvSpPr txBox="1"/>
          <p:nvPr/>
        </p:nvSpPr>
        <p:spPr>
          <a:xfrm>
            <a:off x="3886200" y="2831068"/>
            <a:ext cx="914400" cy="369332"/>
          </a:xfrm>
          <a:prstGeom prst="rect">
            <a:avLst/>
          </a:prstGeom>
          <a:noFill/>
          <a:ln>
            <a:solidFill>
              <a:schemeClr val="accent1"/>
            </a:solidFill>
          </a:ln>
        </p:spPr>
        <p:txBody>
          <a:bodyPr wrap="square" rtlCol="0">
            <a:spAutoFit/>
          </a:bodyPr>
          <a:lstStyle/>
          <a:p>
            <a:pPr algn="ctr"/>
            <a:r>
              <a:rPr lang="en-US"/>
              <a:t>SDSM</a:t>
            </a:r>
          </a:p>
        </p:txBody>
      </p:sp>
      <p:pic>
        <p:nvPicPr>
          <p:cNvPr id="52" name="Picture 51"/>
          <p:cNvPicPr>
            <a:picLocks noChangeAspect="1"/>
          </p:cNvPicPr>
          <p:nvPr/>
        </p:nvPicPr>
        <p:blipFill rotWithShape="1">
          <a:blip r:embed="rId4">
            <a:extLst>
              <a:ext uri="{28A0092B-C50C-407E-A947-70E740481C1C}">
                <a14:useLocalDpi xmlns:a14="http://schemas.microsoft.com/office/drawing/2010/main" val="0"/>
              </a:ext>
            </a:extLst>
          </a:blip>
          <a:srcRect l="1187" t="1916" r="1339" b="1439"/>
          <a:stretch/>
        </p:blipFill>
        <p:spPr>
          <a:xfrm>
            <a:off x="2057405" y="2819400"/>
            <a:ext cx="1708723" cy="1556030"/>
          </a:xfrm>
          <a:prstGeom prst="rect">
            <a:avLst/>
          </a:prstGeom>
          <a:ln>
            <a:noFill/>
          </a:ln>
        </p:spPr>
      </p:pic>
      <p:sp>
        <p:nvSpPr>
          <p:cNvPr id="18" name="Oval 17"/>
          <p:cNvSpPr/>
          <p:nvPr/>
        </p:nvSpPr>
        <p:spPr>
          <a:xfrm>
            <a:off x="4032449" y="3276600"/>
            <a:ext cx="795325" cy="762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743187" y="3505200"/>
            <a:ext cx="1143000" cy="3048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flipV="1">
            <a:off x="5614946" y="3048000"/>
            <a:ext cx="252454" cy="7620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rot="8100000" flipV="1">
            <a:off x="5628528" y="3413393"/>
            <a:ext cx="255469" cy="723328"/>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746861" y="3581400"/>
            <a:ext cx="2362200" cy="369332"/>
          </a:xfrm>
          <a:prstGeom prst="rect">
            <a:avLst/>
          </a:prstGeom>
          <a:noFill/>
        </p:spPr>
        <p:txBody>
          <a:bodyPr wrap="square" rtlCol="0">
            <a:spAutoFit/>
          </a:bodyPr>
          <a:lstStyle/>
          <a:p>
            <a:pPr algn="ctr"/>
            <a:r>
              <a:rPr lang="en-US" b="1">
                <a:solidFill>
                  <a:srgbClr val="0000CC"/>
                </a:solidFill>
              </a:rPr>
              <a:t>SD degradation</a:t>
            </a:r>
          </a:p>
        </p:txBody>
      </p:sp>
      <p:cxnSp>
        <p:nvCxnSpPr>
          <p:cNvPr id="58" name="Straight Arrow Connector 57"/>
          <p:cNvCxnSpPr/>
          <p:nvPr/>
        </p:nvCxnSpPr>
        <p:spPr>
          <a:xfrm flipH="1">
            <a:off x="5892606" y="5021278"/>
            <a:ext cx="813258" cy="0"/>
          </a:xfrm>
          <a:prstGeom prst="straightConnector1">
            <a:avLst/>
          </a:prstGeom>
          <a:ln w="28575">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495800" y="4836612"/>
            <a:ext cx="1334554" cy="369332"/>
          </a:xfrm>
          <a:prstGeom prst="rect">
            <a:avLst/>
          </a:prstGeom>
          <a:noFill/>
          <a:ln>
            <a:solidFill>
              <a:srgbClr val="0000CC"/>
            </a:solidFill>
          </a:ln>
        </p:spPr>
        <p:txBody>
          <a:bodyPr wrap="square" rtlCol="0">
            <a:spAutoFit/>
          </a:bodyPr>
          <a:lstStyle/>
          <a:p>
            <a:pPr algn="ctr"/>
            <a:r>
              <a:rPr lang="en-US"/>
              <a:t>Scan mirror</a:t>
            </a:r>
          </a:p>
        </p:txBody>
      </p:sp>
      <mc:AlternateContent xmlns:mc="http://schemas.openxmlformats.org/markup-compatibility/2006" xmlns:a14="http://schemas.microsoft.com/office/drawing/2010/main">
        <mc:Choice Requires="a14">
          <p:sp>
            <p:nvSpPr>
              <p:cNvPr id="42" name="TextBox 41"/>
              <p:cNvSpPr txBox="1"/>
              <p:nvPr/>
            </p:nvSpPr>
            <p:spPr>
              <a:xfrm>
                <a:off x="2124073" y="5334005"/>
                <a:ext cx="3962402" cy="7886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𝑚</m:t>
                          </m:r>
                        </m:e>
                        <m:sub>
                          <m:r>
                            <a:rPr lang="en-US" sz="2000" i="1">
                              <a:latin typeface="Cambria Math"/>
                            </a:rPr>
                            <m:t>1</m:t>
                          </m:r>
                        </m:sub>
                      </m:sSub>
                      <m:r>
                        <a:rPr lang="en-US" sz="2000" i="1">
                          <a:latin typeface="Cambria Math"/>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𝜌</m:t>
                              </m:r>
                            </m:e>
                            <m:sub>
                              <m:r>
                                <a:rPr lang="en-US" sz="2000" i="1">
                                  <a:latin typeface="Cambria Math"/>
                                </a:rPr>
                                <m:t>𝑆𝐷</m:t>
                              </m:r>
                            </m:sub>
                          </m:sSub>
                          <m:r>
                            <a:rPr lang="en-US" sz="2000" i="1">
                              <a:latin typeface="Cambria Math"/>
                            </a:rPr>
                            <m:t>∙</m:t>
                          </m:r>
                          <m:func>
                            <m:funcPr>
                              <m:ctrlPr>
                                <a:rPr lang="en-US" sz="2000" i="1">
                                  <a:latin typeface="Cambria Math" panose="02040503050406030204" pitchFamily="18" charset="0"/>
                                </a:rPr>
                              </m:ctrlPr>
                            </m:funcPr>
                            <m:fName>
                              <m:r>
                                <a:rPr lang="en-US" sz="2000" i="1">
                                  <a:latin typeface="Cambria Math"/>
                                </a:rPr>
                                <m:t>𝑐𝑜𝑠</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𝜃</m:t>
                                      </m:r>
                                    </m:e>
                                    <m:sub>
                                      <m:r>
                                        <a:rPr lang="en-US" sz="2000" i="1">
                                          <a:latin typeface="Cambria Math"/>
                                        </a:rPr>
                                        <m:t>𝑆𝐷</m:t>
                                      </m:r>
                                    </m:sub>
                                  </m:sSub>
                                </m:e>
                              </m:d>
                            </m:e>
                          </m:func>
                        </m:num>
                        <m:den>
                          <m:sSubSup>
                            <m:sSubSupPr>
                              <m:ctrlPr>
                                <a:rPr lang="en-US" sz="2000" i="1">
                                  <a:latin typeface="Cambria Math" panose="02040503050406030204" pitchFamily="18" charset="0"/>
                                </a:rPr>
                              </m:ctrlPr>
                            </m:sSubSupPr>
                            <m:e>
                              <m:r>
                                <a:rPr lang="en-US" sz="2000" i="1">
                                  <a:latin typeface="Cambria Math"/>
                                </a:rPr>
                                <m:t>𝑑𝑛</m:t>
                              </m:r>
                            </m:e>
                            <m:sub>
                              <m:r>
                                <a:rPr lang="en-US" sz="2000" i="1">
                                  <a:latin typeface="Cambria Math"/>
                                </a:rPr>
                                <m:t>𝑆𝐷</m:t>
                              </m:r>
                            </m:sub>
                            <m:sup>
                              <m:r>
                                <a:rPr lang="en-US" sz="2000" i="1">
                                  <a:latin typeface="Cambria Math"/>
                                </a:rPr>
                                <m:t>∗</m:t>
                              </m:r>
                            </m:sup>
                          </m:sSubSup>
                          <m:r>
                            <a:rPr lang="en-US" sz="2000" i="1">
                              <a:latin typeface="Cambria Math"/>
                            </a:rPr>
                            <m:t>∙</m:t>
                          </m:r>
                          <m:sSubSup>
                            <m:sSubSupPr>
                              <m:ctrlPr>
                                <a:rPr lang="en-US" sz="2000" i="1">
                                  <a:latin typeface="Cambria Math" panose="02040503050406030204" pitchFamily="18" charset="0"/>
                                </a:rPr>
                              </m:ctrlPr>
                            </m:sSubSupPr>
                            <m:e>
                              <m:r>
                                <a:rPr lang="en-US" sz="2000" i="1">
                                  <a:latin typeface="Cambria Math"/>
                                </a:rPr>
                                <m:t>𝑑</m:t>
                              </m:r>
                            </m:e>
                            <m:sub>
                              <m:r>
                                <a:rPr lang="en-US" sz="2000" i="1">
                                  <a:latin typeface="Cambria Math"/>
                                </a:rPr>
                                <m:t>𝐸𝑎𝑟𝑡h</m:t>
                              </m:r>
                              <m:r>
                                <a:rPr lang="en-US" sz="2000" i="1">
                                  <a:latin typeface="Cambria Math"/>
                                </a:rPr>
                                <m:t>_</m:t>
                              </m:r>
                              <m:r>
                                <a:rPr lang="en-US" sz="2000" i="1">
                                  <a:latin typeface="Cambria Math"/>
                                </a:rPr>
                                <m:t>𝑆𝑢𝑛</m:t>
                              </m:r>
                            </m:sub>
                            <m:sup>
                              <m:r>
                                <a:rPr lang="en-US" sz="2000" i="1">
                                  <a:latin typeface="Cambria Math"/>
                                </a:rPr>
                                <m:t>2</m:t>
                              </m:r>
                            </m:sup>
                          </m:sSubSup>
                        </m:den>
                      </m:f>
                      <m:r>
                        <a:rPr lang="en-US" sz="2000" i="1">
                          <a:latin typeface="Cambria Math"/>
                        </a:rPr>
                        <m:t>∙</m:t>
                      </m:r>
                      <m:sSub>
                        <m:sSubPr>
                          <m:ctrlPr>
                            <a:rPr lang="en-US" sz="2000" i="1">
                              <a:latin typeface="Cambria Math" panose="02040503050406030204" pitchFamily="18" charset="0"/>
                            </a:rPr>
                          </m:ctrlPr>
                        </m:sSubPr>
                        <m:e>
                          <m:r>
                            <a:rPr lang="en-US" sz="2000" i="1">
                              <a:latin typeface="Cambria Math"/>
                            </a:rPr>
                            <m:t>∆</m:t>
                          </m:r>
                        </m:e>
                        <m:sub>
                          <m:r>
                            <a:rPr lang="en-US" sz="2000" i="1">
                              <a:latin typeface="Cambria Math"/>
                            </a:rPr>
                            <m:t>𝑆𝐷</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𝛤</m:t>
                          </m:r>
                        </m:e>
                        <m:sub>
                          <m:r>
                            <a:rPr lang="en-US" sz="2000" i="1">
                              <a:latin typeface="Cambria Math"/>
                            </a:rPr>
                            <m:t>𝑆𝐷𝑆</m:t>
                          </m:r>
                        </m:sub>
                      </m:sSub>
                    </m:oMath>
                  </m:oMathPara>
                </a14:m>
                <a:endParaRPr lang="en-US" sz="2000"/>
              </a:p>
            </p:txBody>
          </p:sp>
        </mc:Choice>
        <mc:Fallback xmlns="">
          <p:sp>
            <p:nvSpPr>
              <p:cNvPr id="42" name="TextBox 41"/>
              <p:cNvSpPr txBox="1">
                <a:spLocks noRot="1" noChangeAspect="1" noMove="1" noResize="1" noEditPoints="1" noAdjustHandles="1" noChangeArrowheads="1" noChangeShapeType="1" noTextEdit="1"/>
              </p:cNvSpPr>
              <p:nvPr/>
            </p:nvSpPr>
            <p:spPr>
              <a:xfrm>
                <a:off x="2124073" y="5334005"/>
                <a:ext cx="3962402" cy="788677"/>
              </a:xfrm>
              <a:prstGeom prst="rect">
                <a:avLst/>
              </a:prstGeom>
              <a:blipFill>
                <a:blip r:embed="rId5"/>
                <a:stretch>
                  <a:fillRect/>
                </a:stretch>
              </a:blipFill>
            </p:spPr>
            <p:txBody>
              <a:bodyPr/>
              <a:lstStyle/>
              <a:p>
                <a:r>
                  <a:rPr lang="en-US">
                    <a:noFill/>
                  </a:rPr>
                  <a:t> </a:t>
                </a:r>
              </a:p>
            </p:txBody>
          </p:sp>
        </mc:Fallback>
      </mc:AlternateContent>
      <p:sp>
        <p:nvSpPr>
          <p:cNvPr id="54" name="TextBox 53"/>
          <p:cNvSpPr txBox="1"/>
          <p:nvPr/>
        </p:nvSpPr>
        <p:spPr>
          <a:xfrm>
            <a:off x="5775866" y="1002268"/>
            <a:ext cx="1201290" cy="369332"/>
          </a:xfrm>
          <a:prstGeom prst="rect">
            <a:avLst/>
          </a:prstGeom>
          <a:noFill/>
        </p:spPr>
        <p:txBody>
          <a:bodyPr wrap="square" rtlCol="0">
            <a:spAutoFit/>
          </a:bodyPr>
          <a:lstStyle/>
          <a:p>
            <a:pPr algn="ctr"/>
            <a:r>
              <a:rPr lang="en-US"/>
              <a:t>Sun</a:t>
            </a:r>
          </a:p>
        </p:txBody>
      </p:sp>
      <p:cxnSp>
        <p:nvCxnSpPr>
          <p:cNvPr id="62" name="Straight Arrow Connector 61"/>
          <p:cNvCxnSpPr/>
          <p:nvPr/>
        </p:nvCxnSpPr>
        <p:spPr>
          <a:xfrm>
            <a:off x="7239000" y="1371600"/>
            <a:ext cx="0" cy="457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638800" y="1371600"/>
            <a:ext cx="0" cy="457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5867400" y="1371600"/>
            <a:ext cx="0" cy="457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096000" y="1371600"/>
            <a:ext cx="0" cy="457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6324600" y="1371600"/>
            <a:ext cx="0" cy="457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6553200" y="1371600"/>
            <a:ext cx="0" cy="457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5410200" y="1371600"/>
            <a:ext cx="0" cy="457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6781800" y="1371600"/>
            <a:ext cx="0" cy="457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7010400" y="1371600"/>
            <a:ext cx="0" cy="457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7467600" y="1371600"/>
            <a:ext cx="0" cy="4572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543800" y="2209800"/>
            <a:ext cx="2971800" cy="923330"/>
          </a:xfrm>
          <a:prstGeom prst="rect">
            <a:avLst/>
          </a:prstGeom>
          <a:noFill/>
        </p:spPr>
        <p:txBody>
          <a:bodyPr wrap="square" rtlCol="0">
            <a:spAutoFit/>
          </a:bodyPr>
          <a:lstStyle/>
          <a:p>
            <a:r>
              <a:rPr lang="en-US"/>
              <a:t>Terra: SD screen in permanent down position since July 2, 2003</a:t>
            </a:r>
          </a:p>
        </p:txBody>
      </p:sp>
      <mc:AlternateContent xmlns:mc="http://schemas.openxmlformats.org/markup-compatibility/2006" xmlns:a14="http://schemas.microsoft.com/office/drawing/2010/main">
        <mc:Choice Requires="a14">
          <p:sp>
            <p:nvSpPr>
              <p:cNvPr id="5" name="TextBox 4"/>
              <p:cNvSpPr txBox="1"/>
              <p:nvPr/>
            </p:nvSpPr>
            <p:spPr>
              <a:xfrm>
                <a:off x="2057405" y="6182380"/>
                <a:ext cx="8153399" cy="523220"/>
              </a:xfrm>
              <a:prstGeom prst="rect">
                <a:avLst/>
              </a:prstGeom>
              <a:noFill/>
            </p:spPr>
            <p:txBody>
              <a:bodyPr wrap="square" rtlCol="0">
                <a:spAutoFit/>
              </a:bodyPr>
              <a:lstStyle/>
              <a:p>
                <a14:m>
                  <m:oMath xmlns:m="http://schemas.openxmlformats.org/officeDocument/2006/math">
                    <m:sSub>
                      <m:sSubPr>
                        <m:ctrlPr>
                          <a:rPr lang="en-US" sz="1400" i="1">
                            <a:latin typeface="Cambria Math" panose="02040503050406030204" pitchFamily="18" charset="0"/>
                          </a:rPr>
                        </m:ctrlPr>
                      </m:sSubPr>
                      <m:e>
                        <m:r>
                          <a:rPr lang="en-US" sz="1400" i="1">
                            <a:latin typeface="Cambria Math"/>
                          </a:rPr>
                          <m:t>𝜌</m:t>
                        </m:r>
                      </m:e>
                      <m:sub>
                        <m:r>
                          <a:rPr lang="en-US" sz="1400" i="1">
                            <a:latin typeface="Cambria Math"/>
                          </a:rPr>
                          <m:t>𝑆𝐷</m:t>
                        </m:r>
                      </m:sub>
                    </m:sSub>
                    <m:r>
                      <a:rPr lang="en-US" sz="1400" i="1">
                        <a:latin typeface="Cambria Math"/>
                      </a:rPr>
                      <m:t>∙</m:t>
                    </m:r>
                    <m:func>
                      <m:funcPr>
                        <m:ctrlPr>
                          <a:rPr lang="en-US" sz="1400" i="1">
                            <a:latin typeface="Cambria Math" panose="02040503050406030204" pitchFamily="18" charset="0"/>
                          </a:rPr>
                        </m:ctrlPr>
                      </m:funcPr>
                      <m:fName>
                        <m:r>
                          <a:rPr lang="en-US" sz="1400" i="1">
                            <a:latin typeface="Cambria Math"/>
                          </a:rPr>
                          <m:t>𝑐𝑜𝑠</m:t>
                        </m:r>
                      </m:fName>
                      <m:e>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a:rPr>
                                  <m:t>𝜃</m:t>
                                </m:r>
                              </m:e>
                              <m:sub>
                                <m:r>
                                  <a:rPr lang="en-US" sz="1400" i="1">
                                    <a:latin typeface="Cambria Math"/>
                                  </a:rPr>
                                  <m:t>𝑆𝐷</m:t>
                                </m:r>
                              </m:sub>
                            </m:sSub>
                          </m:e>
                        </m:d>
                      </m:e>
                    </m:func>
                    <m:r>
                      <a:rPr lang="en-US" sz="1400" i="1">
                        <a:latin typeface="Cambria Math"/>
                      </a:rPr>
                      <m:t>=</m:t>
                    </m:r>
                    <m:r>
                      <m:rPr>
                        <m:sty m:val="p"/>
                      </m:rPr>
                      <a:rPr lang="en-US" sz="1400">
                        <a:latin typeface="Cambria Math"/>
                      </a:rPr>
                      <m:t>BRF</m:t>
                    </m:r>
                    <m:r>
                      <a:rPr lang="en-US" sz="1400" i="1">
                        <a:latin typeface="Cambria Math"/>
                      </a:rPr>
                      <m:t>, </m:t>
                    </m:r>
                    <m:sSubSup>
                      <m:sSubSupPr>
                        <m:ctrlPr>
                          <a:rPr lang="en-US" sz="1400" i="1">
                            <a:latin typeface="Cambria Math" panose="02040503050406030204" pitchFamily="18" charset="0"/>
                          </a:rPr>
                        </m:ctrlPr>
                      </m:sSubSupPr>
                      <m:e>
                        <m:r>
                          <a:rPr lang="en-US" sz="1400" i="1">
                            <a:latin typeface="Cambria Math"/>
                          </a:rPr>
                          <m:t>𝑑𝑛</m:t>
                        </m:r>
                      </m:e>
                      <m:sub>
                        <m:r>
                          <a:rPr lang="en-US" sz="1400" i="1">
                            <a:latin typeface="Cambria Math"/>
                          </a:rPr>
                          <m:t>𝑆𝐷</m:t>
                        </m:r>
                      </m:sub>
                      <m:sup>
                        <m:r>
                          <a:rPr lang="en-US" sz="1400" i="1">
                            <a:latin typeface="Cambria Math"/>
                          </a:rPr>
                          <m:t>∗</m:t>
                        </m:r>
                      </m:sup>
                    </m:sSubSup>
                  </m:oMath>
                </a14:m>
                <a:r>
                  <a:rPr lang="en-US" sz="1400"/>
                  <a:t> = Signal from SD (temperature and background corrected), </a:t>
                </a:r>
                <a14:m>
                  <m:oMath xmlns:m="http://schemas.openxmlformats.org/officeDocument/2006/math">
                    <m:sSub>
                      <m:sSubPr>
                        <m:ctrlPr>
                          <a:rPr lang="en-US" sz="1400" i="1">
                            <a:latin typeface="Cambria Math" panose="02040503050406030204" pitchFamily="18" charset="0"/>
                          </a:rPr>
                        </m:ctrlPr>
                      </m:sSubPr>
                      <m:e>
                        <m:r>
                          <a:rPr lang="en-US" sz="1400" i="1">
                            <a:latin typeface="Cambria Math"/>
                          </a:rPr>
                          <m:t>∆</m:t>
                        </m:r>
                      </m:e>
                      <m:sub>
                        <m:r>
                          <a:rPr lang="en-US" sz="1400" i="1">
                            <a:latin typeface="Cambria Math"/>
                          </a:rPr>
                          <m:t>𝑆𝐷</m:t>
                        </m:r>
                      </m:sub>
                    </m:sSub>
                    <m:r>
                      <a:rPr lang="en-US" sz="1400" i="1">
                        <a:latin typeface="Cambria Math"/>
                      </a:rPr>
                      <m:t>=</m:t>
                    </m:r>
                    <m:r>
                      <m:rPr>
                        <m:sty m:val="p"/>
                      </m:rPr>
                      <a:rPr lang="en-US" sz="1400">
                        <a:latin typeface="Cambria Math"/>
                      </a:rPr>
                      <m:t>SD</m:t>
                    </m:r>
                    <m:r>
                      <a:rPr lang="en-US" sz="1400">
                        <a:latin typeface="Cambria Math"/>
                      </a:rPr>
                      <m:t> </m:t>
                    </m:r>
                    <m:r>
                      <m:rPr>
                        <m:sty m:val="p"/>
                      </m:rPr>
                      <a:rPr lang="en-US" sz="1400">
                        <a:latin typeface="Cambria Math"/>
                      </a:rPr>
                      <m:t>degradation</m:t>
                    </m:r>
                    <m:r>
                      <a:rPr lang="en-US" sz="1400" i="1">
                        <a:latin typeface="Cambria Math"/>
                      </a:rPr>
                      <m:t>,  </m:t>
                    </m:r>
                    <m:sSub>
                      <m:sSubPr>
                        <m:ctrlPr>
                          <a:rPr lang="en-US" sz="1400" i="1">
                            <a:latin typeface="Cambria Math" panose="02040503050406030204" pitchFamily="18" charset="0"/>
                          </a:rPr>
                        </m:ctrlPr>
                      </m:sSubPr>
                      <m:e>
                        <m:r>
                          <a:rPr lang="en-US" sz="1400" i="1">
                            <a:latin typeface="Cambria Math"/>
                          </a:rPr>
                          <m:t>𝛤</m:t>
                        </m:r>
                      </m:e>
                      <m:sub>
                        <m:r>
                          <a:rPr lang="en-US" sz="1400" i="1">
                            <a:latin typeface="Cambria Math"/>
                          </a:rPr>
                          <m:t>𝑆𝐷𝑆</m:t>
                        </m:r>
                      </m:sub>
                    </m:sSub>
                    <m:r>
                      <a:rPr lang="en-US" sz="1400" i="1">
                        <a:latin typeface="Cambria Math"/>
                      </a:rPr>
                      <m:t>=</m:t>
                    </m:r>
                    <m:r>
                      <m:rPr>
                        <m:sty m:val="p"/>
                      </m:rPr>
                      <a:rPr lang="en-US" sz="1400">
                        <a:latin typeface="Cambria Math"/>
                      </a:rPr>
                      <m:t>screen</m:t>
                    </m:r>
                    <m:r>
                      <a:rPr lang="en-US" sz="1400">
                        <a:latin typeface="Cambria Math"/>
                      </a:rPr>
                      <m:t> </m:t>
                    </m:r>
                    <m:r>
                      <m:rPr>
                        <m:sty m:val="p"/>
                      </m:rPr>
                      <a:rPr lang="en-US" sz="1400">
                        <a:latin typeface="Cambria Math"/>
                      </a:rPr>
                      <m:t>attenuation</m:t>
                    </m:r>
                  </m:oMath>
                </a14:m>
                <a:endParaRPr lang="en-US" sz="1400">
                  <a:latin typeface="Calibri" panose="020F050202020403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057405" y="6182380"/>
                <a:ext cx="8153399" cy="523220"/>
              </a:xfrm>
              <a:prstGeom prst="rect">
                <a:avLst/>
              </a:prstGeom>
              <a:blipFill>
                <a:blip r:embed="rId6"/>
                <a:stretch>
                  <a:fillRect t="-2326" b="-3488"/>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r>
              <a:rPr lang="en-US"/>
              <a:t>Page </a:t>
            </a:r>
            <a:fld id="{9C1F4F7E-645B-4955-8850-5CA3022054E0}" type="slidenum">
              <a:rPr lang="en-US" smtClean="0"/>
              <a:pPr/>
              <a:t>4</a:t>
            </a:fld>
            <a:endParaRPr lang="en-US"/>
          </a:p>
        </p:txBody>
      </p:sp>
    </p:spTree>
    <p:extLst>
      <p:ext uri="{BB962C8B-B14F-4D97-AF65-F5344CB8AC3E}">
        <p14:creationId xmlns:p14="http://schemas.microsoft.com/office/powerpoint/2010/main" val="316459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MODIS SD Degradation</a:t>
            </a:r>
          </a:p>
        </p:txBody>
      </p:sp>
      <p:sp>
        <p:nvSpPr>
          <p:cNvPr id="6" name="TextBox 5"/>
          <p:cNvSpPr txBox="1"/>
          <p:nvPr/>
        </p:nvSpPr>
        <p:spPr>
          <a:xfrm>
            <a:off x="7696200" y="1378475"/>
            <a:ext cx="38862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Increased degradation after Terra SD door anomaly on July 2, 2003.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Larger SD degradation at shorter wavelengths for both instruments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Recently (starting early 2023), both Terra and Aqua SD have seen a reversal in degradation trend. </a:t>
            </a:r>
          </a:p>
          <a:p>
            <a:endParaRPr lang="en-US" dirty="0"/>
          </a:p>
        </p:txBody>
      </p:sp>
      <p:sp>
        <p:nvSpPr>
          <p:cNvPr id="2" name="Slide Number Placeholder 1"/>
          <p:cNvSpPr>
            <a:spLocks noGrp="1"/>
          </p:cNvSpPr>
          <p:nvPr>
            <p:ph type="sldNum" sz="quarter" idx="4"/>
          </p:nvPr>
        </p:nvSpPr>
        <p:spPr/>
        <p:txBody>
          <a:bodyPr/>
          <a:lstStyle/>
          <a:p>
            <a:r>
              <a:rPr lang="en-US"/>
              <a:t>Page </a:t>
            </a:r>
            <a:fld id="{9C1F4F7E-645B-4955-8850-5CA3022054E0}" type="slidenum">
              <a:rPr lang="en-US" smtClean="0"/>
              <a:pPr/>
              <a:t>5</a:t>
            </a:fld>
            <a:endParaRPr lang="en-US" dirty="0"/>
          </a:p>
        </p:txBody>
      </p:sp>
      <p:pic>
        <p:nvPicPr>
          <p:cNvPr id="4" name="Picture 3" descr="A screenshot of a computer&#10;&#10;Description automatically generated with medium confidence">
            <a:extLst>
              <a:ext uri="{FF2B5EF4-FFF2-40B4-BE49-F238E27FC236}">
                <a16:creationId xmlns:a16="http://schemas.microsoft.com/office/drawing/2014/main" id="{8F3DDA62-272A-E82E-CA38-382759D7F8EA}"/>
              </a:ext>
            </a:extLst>
          </p:cNvPr>
          <p:cNvPicPr>
            <a:picLocks noChangeAspect="1"/>
          </p:cNvPicPr>
          <p:nvPr/>
        </p:nvPicPr>
        <p:blipFill rotWithShape="1">
          <a:blip r:embed="rId2">
            <a:extLst>
              <a:ext uri="{28A0092B-C50C-407E-A947-70E740481C1C}">
                <a14:useLocalDpi xmlns:a14="http://schemas.microsoft.com/office/drawing/2010/main" val="0"/>
              </a:ext>
            </a:extLst>
          </a:blip>
          <a:srcRect t="9091" r="-88" b="-314"/>
          <a:stretch/>
        </p:blipFill>
        <p:spPr>
          <a:xfrm>
            <a:off x="-223157" y="1323753"/>
            <a:ext cx="7926325" cy="2580087"/>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0051A361-C4BB-1D82-983F-A7EDD839E616}"/>
              </a:ext>
            </a:extLst>
          </p:cNvPr>
          <p:cNvPicPr>
            <a:picLocks noChangeAspect="1"/>
          </p:cNvPicPr>
          <p:nvPr/>
        </p:nvPicPr>
        <p:blipFill rotWithShape="1">
          <a:blip r:embed="rId3">
            <a:extLst>
              <a:ext uri="{28A0092B-C50C-407E-A947-70E740481C1C}">
                <a14:useLocalDpi xmlns:a14="http://schemas.microsoft.com/office/drawing/2010/main" val="0"/>
              </a:ext>
            </a:extLst>
          </a:blip>
          <a:srcRect t="9597" r="-111"/>
          <a:stretch/>
        </p:blipFill>
        <p:spPr>
          <a:xfrm>
            <a:off x="-272143" y="4215302"/>
            <a:ext cx="8026203" cy="2588524"/>
          </a:xfrm>
          <a:prstGeom prst="rect">
            <a:avLst/>
          </a:prstGeom>
        </p:spPr>
      </p:pic>
      <p:sp>
        <p:nvSpPr>
          <p:cNvPr id="3" name="TextBox 2">
            <a:extLst>
              <a:ext uri="{FF2B5EF4-FFF2-40B4-BE49-F238E27FC236}">
                <a16:creationId xmlns:a16="http://schemas.microsoft.com/office/drawing/2014/main" id="{C09BC658-1054-4EFB-2DC4-CAEE5001E8AC}"/>
              </a:ext>
            </a:extLst>
          </p:cNvPr>
          <p:cNvSpPr txBox="1"/>
          <p:nvPr/>
        </p:nvSpPr>
        <p:spPr>
          <a:xfrm>
            <a:off x="3003697" y="921488"/>
            <a:ext cx="28495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Times New Roman"/>
                <a:cs typeface="Calibri"/>
              </a:rPr>
              <a:t>Terra SD Degradation</a:t>
            </a:r>
          </a:p>
        </p:txBody>
      </p:sp>
      <p:sp>
        <p:nvSpPr>
          <p:cNvPr id="7" name="TextBox 6">
            <a:extLst>
              <a:ext uri="{FF2B5EF4-FFF2-40B4-BE49-F238E27FC236}">
                <a16:creationId xmlns:a16="http://schemas.microsoft.com/office/drawing/2014/main" id="{54BADC24-F983-D7D2-C883-8DD336D73613}"/>
              </a:ext>
            </a:extLst>
          </p:cNvPr>
          <p:cNvSpPr txBox="1"/>
          <p:nvPr/>
        </p:nvSpPr>
        <p:spPr>
          <a:xfrm>
            <a:off x="3003697" y="3880883"/>
            <a:ext cx="28495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latin typeface="Times New Roman"/>
                <a:cs typeface="Calibri"/>
              </a:rPr>
              <a:t>Aqua SD Degradation</a:t>
            </a:r>
          </a:p>
        </p:txBody>
      </p:sp>
    </p:spTree>
    <p:extLst>
      <p:ext uri="{BB962C8B-B14F-4D97-AF65-F5344CB8AC3E}">
        <p14:creationId xmlns:p14="http://schemas.microsoft.com/office/powerpoint/2010/main" val="3711513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VIS Gain Trending from SD</a:t>
            </a:r>
            <a:endParaRPr lang="en-US" dirty="0"/>
          </a:p>
        </p:txBody>
      </p:sp>
      <p:sp>
        <p:nvSpPr>
          <p:cNvPr id="3" name="TextBox 2"/>
          <p:cNvSpPr txBox="1"/>
          <p:nvPr/>
        </p:nvSpPr>
        <p:spPr>
          <a:xfrm>
            <a:off x="76200" y="3961937"/>
            <a:ext cx="6019800" cy="1692771"/>
          </a:xfrm>
          <a:prstGeom prst="rect">
            <a:avLst/>
          </a:prstGeom>
          <a:noFill/>
        </p:spPr>
        <p:txBody>
          <a:bodyPr wrap="square" rtlCol="0">
            <a:spAutoFit/>
          </a:bodyPr>
          <a:lstStyle/>
          <a:p>
            <a:r>
              <a:rPr lang="en-US" sz="2400" dirty="0"/>
              <a:t>Terra</a:t>
            </a:r>
            <a:endParaRPr lang="en-US" dirty="0"/>
          </a:p>
          <a:p>
            <a:pPr marL="285750" indent="-285750">
              <a:buFont typeface="Arial" panose="020B0604020202020204" pitchFamily="34" charset="0"/>
              <a:buChar char="•"/>
            </a:pPr>
            <a:r>
              <a:rPr lang="en-US" sz="2000" dirty="0"/>
              <a:t>Most change observed for short-wavelength  bands</a:t>
            </a:r>
          </a:p>
          <a:p>
            <a:pPr marL="285750" indent="-285750">
              <a:buFont typeface="Arial" panose="020B0604020202020204" pitchFamily="34" charset="0"/>
              <a:buChar char="•"/>
            </a:pPr>
            <a:r>
              <a:rPr lang="en-US" sz="2000" dirty="0"/>
              <a:t>Gain drops by up to 50% for B8, B9, B3, B12</a:t>
            </a:r>
          </a:p>
          <a:p>
            <a:pPr marL="285750" indent="-285750">
              <a:buFont typeface="Arial" panose="020B0604020202020204" pitchFamily="34" charset="0"/>
              <a:buChar char="•"/>
            </a:pPr>
            <a:r>
              <a:rPr lang="en-US" sz="2000" dirty="0"/>
              <a:t>Terra VIS bands have a maximum mirror-side difference of about 11% at the SD AOI</a:t>
            </a:r>
            <a:endParaRPr lang="en-US" dirty="0"/>
          </a:p>
        </p:txBody>
      </p:sp>
      <p:sp>
        <p:nvSpPr>
          <p:cNvPr id="5" name="Slide Number Placeholder 4"/>
          <p:cNvSpPr>
            <a:spLocks noGrp="1"/>
          </p:cNvSpPr>
          <p:nvPr>
            <p:ph type="sldNum" sz="quarter" idx="4"/>
          </p:nvPr>
        </p:nvSpPr>
        <p:spPr/>
        <p:txBody>
          <a:bodyPr/>
          <a:lstStyle/>
          <a:p>
            <a:r>
              <a:rPr lang="en-US" dirty="0"/>
              <a:t>Page </a:t>
            </a:r>
            <a:fld id="{9C1F4F7E-645B-4955-8850-5CA3022054E0}" type="slidenum">
              <a:rPr lang="en-US" smtClean="0"/>
              <a:pPr/>
              <a:t>6</a:t>
            </a:fld>
            <a:endParaRPr lang="en-US" dirty="0"/>
          </a:p>
        </p:txBody>
      </p:sp>
      <p:sp>
        <p:nvSpPr>
          <p:cNvPr id="8" name="TextBox 7">
            <a:extLst>
              <a:ext uri="{FF2B5EF4-FFF2-40B4-BE49-F238E27FC236}">
                <a16:creationId xmlns:a16="http://schemas.microsoft.com/office/drawing/2014/main" id="{7C4B9DD6-6FF6-4537-9534-FE3671EFBC53}"/>
              </a:ext>
            </a:extLst>
          </p:cNvPr>
          <p:cNvSpPr txBox="1"/>
          <p:nvPr/>
        </p:nvSpPr>
        <p:spPr>
          <a:xfrm>
            <a:off x="6248400" y="3961937"/>
            <a:ext cx="5925008" cy="1969770"/>
          </a:xfrm>
          <a:prstGeom prst="rect">
            <a:avLst/>
          </a:prstGeom>
          <a:noFill/>
        </p:spPr>
        <p:txBody>
          <a:bodyPr wrap="square" rtlCol="0">
            <a:spAutoFit/>
          </a:bodyPr>
          <a:lstStyle/>
          <a:p>
            <a:r>
              <a:rPr lang="en-US" sz="2400" dirty="0"/>
              <a:t>Aqua</a:t>
            </a:r>
            <a:endParaRPr lang="en-US" dirty="0"/>
          </a:p>
          <a:p>
            <a:pPr marL="285750" indent="-285750">
              <a:buFont typeface="Arial" panose="020B0604020202020204" pitchFamily="34" charset="0"/>
              <a:buChar char="•"/>
            </a:pPr>
            <a:r>
              <a:rPr lang="en-US" sz="2000" dirty="0"/>
              <a:t>Most change observed for short-wavelength  bands</a:t>
            </a:r>
          </a:p>
          <a:p>
            <a:pPr marL="285750" indent="-285750">
              <a:buFont typeface="Arial" panose="020B0604020202020204" pitchFamily="34" charset="0"/>
              <a:buChar char="•"/>
            </a:pPr>
            <a:r>
              <a:rPr lang="en-US" sz="2000" dirty="0"/>
              <a:t>Band 8 (.412 µm) maximum change is ~40% </a:t>
            </a:r>
          </a:p>
          <a:p>
            <a:pPr marL="285750" indent="-285750">
              <a:buFont typeface="Arial" panose="020B0604020202020204" pitchFamily="34" charset="0"/>
              <a:buChar char="•"/>
            </a:pPr>
            <a:r>
              <a:rPr lang="en-US" sz="2000" dirty="0"/>
              <a:t>Aqua VIS bands have a maximum mirror-side difference of about 4% at the SD AOI (Band 8)</a:t>
            </a:r>
          </a:p>
          <a:p>
            <a:pPr marL="285750" indent="-285750">
              <a:buFont typeface="Arial" panose="020B0604020202020204" pitchFamily="34" charset="0"/>
              <a:buChar char="•"/>
            </a:pPr>
            <a:endParaRPr lang="en-US" dirty="0"/>
          </a:p>
        </p:txBody>
      </p:sp>
      <p:pic>
        <p:nvPicPr>
          <p:cNvPr id="6" name="Picture 5" descr="Chart&#10;&#10;Description automatically generated with low confidence">
            <a:extLst>
              <a:ext uri="{FF2B5EF4-FFF2-40B4-BE49-F238E27FC236}">
                <a16:creationId xmlns:a16="http://schemas.microsoft.com/office/drawing/2014/main" id="{5CBDD63C-ED51-6875-596D-8AB8E9649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42" y="1476694"/>
            <a:ext cx="6398832" cy="2666180"/>
          </a:xfrm>
          <a:prstGeom prst="rect">
            <a:avLst/>
          </a:prstGeom>
        </p:spPr>
      </p:pic>
      <p:pic>
        <p:nvPicPr>
          <p:cNvPr id="11" name="Picture 10" descr="Chart&#10;&#10;Description automatically generated">
            <a:extLst>
              <a:ext uri="{FF2B5EF4-FFF2-40B4-BE49-F238E27FC236}">
                <a16:creationId xmlns:a16="http://schemas.microsoft.com/office/drawing/2014/main" id="{637B8D87-ED2F-ACB4-5EBB-221043ED8E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2948" y="1476694"/>
            <a:ext cx="6540460" cy="2725192"/>
          </a:xfrm>
          <a:prstGeom prst="rect">
            <a:avLst/>
          </a:prstGeom>
        </p:spPr>
      </p:pic>
    </p:spTree>
    <p:extLst>
      <p:ext uri="{BB962C8B-B14F-4D97-AF65-F5344CB8AC3E}">
        <p14:creationId xmlns:p14="http://schemas.microsoft.com/office/powerpoint/2010/main" val="58462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NIR Gain Trending from SD</a:t>
            </a:r>
            <a:endParaRPr lang="en-US" dirty="0"/>
          </a:p>
        </p:txBody>
      </p:sp>
      <p:sp>
        <p:nvSpPr>
          <p:cNvPr id="3" name="Slide Number Placeholder 2"/>
          <p:cNvSpPr>
            <a:spLocks noGrp="1"/>
          </p:cNvSpPr>
          <p:nvPr>
            <p:ph type="sldNum" sz="quarter" idx="4"/>
          </p:nvPr>
        </p:nvSpPr>
        <p:spPr/>
        <p:txBody>
          <a:bodyPr/>
          <a:lstStyle/>
          <a:p>
            <a:r>
              <a:rPr lang="en-US"/>
              <a:t>Page </a:t>
            </a:r>
            <a:fld id="{9C1F4F7E-645B-4955-8850-5CA3022054E0}" type="slidenum">
              <a:rPr lang="en-US" smtClean="0"/>
              <a:pPr/>
              <a:t>7</a:t>
            </a:fld>
            <a:endParaRPr lang="en-US" dirty="0"/>
          </a:p>
        </p:txBody>
      </p:sp>
      <p:sp>
        <p:nvSpPr>
          <p:cNvPr id="8" name="TextBox 7">
            <a:extLst>
              <a:ext uri="{FF2B5EF4-FFF2-40B4-BE49-F238E27FC236}">
                <a16:creationId xmlns:a16="http://schemas.microsoft.com/office/drawing/2014/main" id="{1C9FA1CD-831E-4710-B0A6-76FFBB1ED36D}"/>
              </a:ext>
            </a:extLst>
          </p:cNvPr>
          <p:cNvSpPr txBox="1"/>
          <p:nvPr/>
        </p:nvSpPr>
        <p:spPr>
          <a:xfrm>
            <a:off x="76200" y="3961937"/>
            <a:ext cx="6019800" cy="1354217"/>
          </a:xfrm>
          <a:prstGeom prst="rect">
            <a:avLst/>
          </a:prstGeom>
          <a:noFill/>
        </p:spPr>
        <p:txBody>
          <a:bodyPr wrap="square" rtlCol="0">
            <a:spAutoFit/>
          </a:bodyPr>
          <a:lstStyle/>
          <a:p>
            <a:r>
              <a:rPr lang="en-US" sz="2400" dirty="0"/>
              <a:t>Terra</a:t>
            </a:r>
            <a:endParaRPr lang="en-US" dirty="0"/>
          </a:p>
          <a:p>
            <a:pPr marL="285750" indent="-285750">
              <a:buFont typeface="Arial" panose="020B0604020202020204" pitchFamily="34" charset="0"/>
              <a:buChar char="•"/>
            </a:pPr>
            <a:r>
              <a:rPr lang="en-US" sz="2000" dirty="0"/>
              <a:t>Changes for most NIR bands are within 15%</a:t>
            </a:r>
          </a:p>
          <a:p>
            <a:pPr marL="285750" indent="-285750">
              <a:buFont typeface="Arial" panose="020B0604020202020204" pitchFamily="34" charset="0"/>
              <a:buChar char="•"/>
            </a:pPr>
            <a:r>
              <a:rPr lang="en-US" sz="2000" dirty="0"/>
              <a:t>Mirror-side differences are &lt;1% </a:t>
            </a:r>
          </a:p>
          <a:p>
            <a:pPr marL="285750" indent="-285750">
              <a:buFont typeface="Arial" panose="020B0604020202020204" pitchFamily="34" charset="0"/>
              <a:buChar char="•"/>
            </a:pPr>
            <a:endParaRPr lang="en-US" dirty="0"/>
          </a:p>
        </p:txBody>
      </p:sp>
      <p:sp>
        <p:nvSpPr>
          <p:cNvPr id="10" name="TextBox 9">
            <a:extLst>
              <a:ext uri="{FF2B5EF4-FFF2-40B4-BE49-F238E27FC236}">
                <a16:creationId xmlns:a16="http://schemas.microsoft.com/office/drawing/2014/main" id="{24DF4DBD-CC35-401E-A45B-4B127A942CE1}"/>
              </a:ext>
            </a:extLst>
          </p:cNvPr>
          <p:cNvSpPr txBox="1"/>
          <p:nvPr/>
        </p:nvSpPr>
        <p:spPr>
          <a:xfrm>
            <a:off x="6248400" y="3961937"/>
            <a:ext cx="5925008" cy="1354217"/>
          </a:xfrm>
          <a:prstGeom prst="rect">
            <a:avLst/>
          </a:prstGeom>
          <a:noFill/>
        </p:spPr>
        <p:txBody>
          <a:bodyPr wrap="square" rtlCol="0">
            <a:spAutoFit/>
          </a:bodyPr>
          <a:lstStyle/>
          <a:p>
            <a:r>
              <a:rPr lang="en-US" sz="2400" dirty="0"/>
              <a:t>Aqua</a:t>
            </a:r>
            <a:endParaRPr lang="en-US" dirty="0"/>
          </a:p>
          <a:p>
            <a:pPr marL="285750" indent="-285750">
              <a:buFont typeface="Arial" panose="020B0604020202020204" pitchFamily="34" charset="0"/>
              <a:buChar char="•"/>
            </a:pPr>
            <a:r>
              <a:rPr lang="en-US" sz="2000" dirty="0"/>
              <a:t>Changes for most NIR bands are within 6%</a:t>
            </a:r>
          </a:p>
          <a:p>
            <a:pPr marL="285750" indent="-285750">
              <a:buFont typeface="Arial" panose="020B0604020202020204" pitchFamily="34" charset="0"/>
              <a:buChar char="•"/>
            </a:pPr>
            <a:r>
              <a:rPr lang="en-US" sz="2000" dirty="0"/>
              <a:t>Mirror-side differences are &lt;1% </a:t>
            </a:r>
          </a:p>
          <a:p>
            <a:pPr marL="285750" indent="-285750">
              <a:buFont typeface="Arial" panose="020B0604020202020204" pitchFamily="34" charset="0"/>
              <a:buChar char="•"/>
            </a:pPr>
            <a:endParaRPr lang="en-US" dirty="0"/>
          </a:p>
        </p:txBody>
      </p:sp>
      <p:pic>
        <p:nvPicPr>
          <p:cNvPr id="5" name="Picture 4" descr="Chart&#10;&#10;Description automatically generated">
            <a:extLst>
              <a:ext uri="{FF2B5EF4-FFF2-40B4-BE49-F238E27FC236}">
                <a16:creationId xmlns:a16="http://schemas.microsoft.com/office/drawing/2014/main" id="{03689149-2025-A1BB-C865-4E29A5F1D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03" y="1486531"/>
            <a:ext cx="6275615" cy="2614840"/>
          </a:xfrm>
          <a:prstGeom prst="rect">
            <a:avLst/>
          </a:prstGeom>
        </p:spPr>
      </p:pic>
      <p:pic>
        <p:nvPicPr>
          <p:cNvPr id="7" name="Picture 6" descr="A screenshot of a computer&#10;&#10;Description automatically generated with medium confidence">
            <a:extLst>
              <a:ext uri="{FF2B5EF4-FFF2-40B4-BE49-F238E27FC236}">
                <a16:creationId xmlns:a16="http://schemas.microsoft.com/office/drawing/2014/main" id="{91FB27B4-F21D-588C-6B22-AB3A8225D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166" y="1432025"/>
            <a:ext cx="6537242" cy="2723851"/>
          </a:xfrm>
          <a:prstGeom prst="rect">
            <a:avLst/>
          </a:prstGeom>
        </p:spPr>
      </p:pic>
    </p:spTree>
    <p:extLst>
      <p:ext uri="{BB962C8B-B14F-4D97-AF65-F5344CB8AC3E}">
        <p14:creationId xmlns:p14="http://schemas.microsoft.com/office/powerpoint/2010/main" val="2611864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SWIR Gain Trending from SD</a:t>
            </a:r>
            <a:endParaRPr lang="en-US" dirty="0"/>
          </a:p>
        </p:txBody>
      </p:sp>
      <p:sp>
        <p:nvSpPr>
          <p:cNvPr id="5" name="Slide Number Placeholder 4"/>
          <p:cNvSpPr>
            <a:spLocks noGrp="1"/>
          </p:cNvSpPr>
          <p:nvPr>
            <p:ph type="sldNum" sz="quarter" idx="4"/>
          </p:nvPr>
        </p:nvSpPr>
        <p:spPr/>
        <p:txBody>
          <a:bodyPr/>
          <a:lstStyle/>
          <a:p>
            <a:r>
              <a:rPr lang="en-US" dirty="0"/>
              <a:t>Page </a:t>
            </a:r>
            <a:fld id="{9C1F4F7E-645B-4955-8850-5CA3022054E0}" type="slidenum">
              <a:rPr lang="en-US" smtClean="0"/>
              <a:pPr/>
              <a:t>8</a:t>
            </a:fld>
            <a:endParaRPr lang="en-US" dirty="0"/>
          </a:p>
        </p:txBody>
      </p:sp>
      <p:sp>
        <p:nvSpPr>
          <p:cNvPr id="10" name="TextBox 9">
            <a:extLst>
              <a:ext uri="{FF2B5EF4-FFF2-40B4-BE49-F238E27FC236}">
                <a16:creationId xmlns:a16="http://schemas.microsoft.com/office/drawing/2014/main" id="{D25A2333-98F0-4818-9B47-F28E3F9C7CC4}"/>
              </a:ext>
            </a:extLst>
          </p:cNvPr>
          <p:cNvSpPr txBox="1"/>
          <p:nvPr/>
        </p:nvSpPr>
        <p:spPr>
          <a:xfrm>
            <a:off x="76200" y="3961937"/>
            <a:ext cx="6019800" cy="1969770"/>
          </a:xfrm>
          <a:prstGeom prst="rect">
            <a:avLst/>
          </a:prstGeom>
          <a:noFill/>
        </p:spPr>
        <p:txBody>
          <a:bodyPr wrap="square" rtlCol="0">
            <a:spAutoFit/>
          </a:bodyPr>
          <a:lstStyle/>
          <a:p>
            <a:r>
              <a:rPr lang="en-US" sz="2400" dirty="0"/>
              <a:t>Terra</a:t>
            </a:r>
            <a:endParaRPr lang="en-US" dirty="0"/>
          </a:p>
          <a:p>
            <a:pPr marL="285750" indent="-285750">
              <a:buFont typeface="Arial" panose="020B0604020202020204" pitchFamily="34" charset="0"/>
              <a:buChar char="•"/>
            </a:pPr>
            <a:r>
              <a:rPr lang="en-US" sz="2000" dirty="0"/>
              <a:t>All SWIR bands change by &lt; 12%</a:t>
            </a:r>
          </a:p>
          <a:p>
            <a:pPr marL="285750" indent="-285750">
              <a:buFont typeface="Arial" panose="020B0604020202020204" pitchFamily="34" charset="0"/>
              <a:buChar char="•"/>
            </a:pPr>
            <a:r>
              <a:rPr lang="en-US" sz="2000" dirty="0"/>
              <a:t>Mirror-side differences are &lt;1%</a:t>
            </a:r>
          </a:p>
          <a:p>
            <a:pPr marL="285750" indent="-285750">
              <a:buFont typeface="Arial" panose="020B0604020202020204" pitchFamily="34" charset="0"/>
              <a:buChar char="•"/>
            </a:pPr>
            <a:r>
              <a:rPr lang="en-US" sz="2000" dirty="0"/>
              <a:t>* Noisy and inoperable detectors excluded</a:t>
            </a:r>
          </a:p>
          <a:p>
            <a:pPr marL="285750" indent="-285750">
              <a:buFont typeface="Arial" panose="020B0604020202020204" pitchFamily="34" charset="0"/>
              <a:buChar char="•"/>
            </a:pPr>
            <a:r>
              <a:rPr lang="en-US" sz="2000" dirty="0"/>
              <a:t>Jump in gain following Terra CEM (Oct 2022)</a:t>
            </a:r>
          </a:p>
          <a:p>
            <a:pPr marL="285750" indent="-28575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8159DD31-C17C-4861-BE8E-60AE37D2B081}"/>
              </a:ext>
            </a:extLst>
          </p:cNvPr>
          <p:cNvSpPr txBox="1"/>
          <p:nvPr/>
        </p:nvSpPr>
        <p:spPr>
          <a:xfrm>
            <a:off x="6248400" y="3961937"/>
            <a:ext cx="5925008" cy="1969770"/>
          </a:xfrm>
          <a:prstGeom prst="rect">
            <a:avLst/>
          </a:prstGeom>
          <a:noFill/>
        </p:spPr>
        <p:txBody>
          <a:bodyPr wrap="square" rtlCol="0">
            <a:spAutoFit/>
          </a:bodyPr>
          <a:lstStyle/>
          <a:p>
            <a:r>
              <a:rPr lang="en-US" sz="2400" dirty="0"/>
              <a:t>Aqua</a:t>
            </a:r>
            <a:endParaRPr lang="en-US" dirty="0"/>
          </a:p>
          <a:p>
            <a:pPr marL="285750" indent="-285750">
              <a:buFont typeface="Arial" panose="020B0604020202020204" pitchFamily="34" charset="0"/>
              <a:buChar char="•"/>
            </a:pPr>
            <a:r>
              <a:rPr lang="en-US" sz="2000" dirty="0"/>
              <a:t>All SWIR bands change by &lt; 7%</a:t>
            </a:r>
          </a:p>
          <a:p>
            <a:pPr marL="285750" indent="-285750">
              <a:buFont typeface="Arial" panose="020B0604020202020204" pitchFamily="34" charset="0"/>
              <a:buChar char="•"/>
            </a:pPr>
            <a:r>
              <a:rPr lang="en-US" sz="2000" dirty="0"/>
              <a:t>Mirror-side differences are &lt;1%</a:t>
            </a:r>
          </a:p>
          <a:p>
            <a:pPr marL="285750" indent="-285750">
              <a:buFont typeface="Arial" panose="020B0604020202020204" pitchFamily="34" charset="0"/>
              <a:buChar char="•"/>
            </a:pPr>
            <a:r>
              <a:rPr lang="en-US" sz="2000" dirty="0"/>
              <a:t>* Noisy and inoperable detectors excluded</a:t>
            </a:r>
          </a:p>
          <a:p>
            <a:pPr marL="285750" indent="-285750">
              <a:buFont typeface="Arial" panose="020B0604020202020204" pitchFamily="34" charset="0"/>
              <a:buChar char="•"/>
            </a:pPr>
            <a:r>
              <a:rPr lang="en-US" sz="2000" dirty="0"/>
              <a:t>Jump in gain following safe mode (April 2022)</a:t>
            </a:r>
          </a:p>
          <a:p>
            <a:pPr marL="285750" indent="-285750">
              <a:buFont typeface="Arial" panose="020B0604020202020204" pitchFamily="34" charset="0"/>
              <a:buChar char="•"/>
            </a:pPr>
            <a:endParaRPr lang="en-US" dirty="0"/>
          </a:p>
        </p:txBody>
      </p:sp>
      <p:pic>
        <p:nvPicPr>
          <p:cNvPr id="4" name="Picture 3" descr="A picture containing text&#10;&#10;Description automatically generated">
            <a:extLst>
              <a:ext uri="{FF2B5EF4-FFF2-40B4-BE49-F238E27FC236}">
                <a16:creationId xmlns:a16="http://schemas.microsoft.com/office/drawing/2014/main" id="{3E84D62E-35B2-B1C2-9197-717B62EC8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38" y="1435337"/>
            <a:ext cx="6277738" cy="2615724"/>
          </a:xfrm>
          <a:prstGeom prst="rect">
            <a:avLst/>
          </a:prstGeom>
        </p:spPr>
      </p:pic>
      <p:pic>
        <p:nvPicPr>
          <p:cNvPr id="7" name="Picture 6" descr="Graphical user interface&#10;&#10;Description automatically generated with low confidence">
            <a:extLst>
              <a:ext uri="{FF2B5EF4-FFF2-40B4-BE49-F238E27FC236}">
                <a16:creationId xmlns:a16="http://schemas.microsoft.com/office/drawing/2014/main" id="{54692126-11CD-6389-6A81-9C7C95364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587" y="1435337"/>
            <a:ext cx="6504213" cy="2710089"/>
          </a:xfrm>
          <a:prstGeom prst="rect">
            <a:avLst/>
          </a:prstGeom>
        </p:spPr>
      </p:pic>
    </p:spTree>
    <p:extLst>
      <p:ext uri="{BB962C8B-B14F-4D97-AF65-F5344CB8AC3E}">
        <p14:creationId xmlns:p14="http://schemas.microsoft.com/office/powerpoint/2010/main" val="3661577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MODIS RSB SNR Bar-Charts</a:t>
            </a:r>
            <a:endParaRPr lang="en-US" b="1" dirty="0">
              <a:cs typeface="Calibri"/>
            </a:endParaRPr>
          </a:p>
        </p:txBody>
      </p:sp>
      <p:sp>
        <p:nvSpPr>
          <p:cNvPr id="18" name="Slide Number Placeholder 17"/>
          <p:cNvSpPr>
            <a:spLocks noGrp="1"/>
          </p:cNvSpPr>
          <p:nvPr>
            <p:ph type="sldNum" sz="quarter" idx="12"/>
          </p:nvPr>
        </p:nvSpPr>
        <p:spPr/>
        <p:txBody>
          <a:bodyPr/>
          <a:lstStyle/>
          <a:p>
            <a:r>
              <a:rPr lang="en-US"/>
              <a:t>Page </a:t>
            </a:r>
            <a:fld id="{9C1F4F7E-645B-4955-8850-5CA3022054E0}" type="slidenum">
              <a:rPr lang="en-US" smtClean="0"/>
              <a:pPr/>
              <a:t>9</a:t>
            </a:fld>
            <a:endParaRPr lang="en-US" dirty="0"/>
          </a:p>
        </p:txBody>
      </p:sp>
      <p:sp>
        <p:nvSpPr>
          <p:cNvPr id="7" name="TextBox 6"/>
          <p:cNvSpPr txBox="1"/>
          <p:nvPr/>
        </p:nvSpPr>
        <p:spPr>
          <a:xfrm>
            <a:off x="8017328" y="1669232"/>
            <a:ext cx="3962400" cy="3693319"/>
          </a:xfrm>
          <a:prstGeom prst="rect">
            <a:avLst/>
          </a:prstGeom>
          <a:noFill/>
        </p:spPr>
        <p:txBody>
          <a:bodyPr wrap="square" rtlCol="0">
            <a:spAutoFit/>
          </a:bodyPr>
          <a:lstStyle/>
          <a:p>
            <a:r>
              <a:rPr lang="en-US" dirty="0"/>
              <a:t>Most bands continue to meet the specification. </a:t>
            </a:r>
          </a:p>
          <a:p>
            <a:pPr marL="285750" indent="-285750">
              <a:buFont typeface="Arial" panose="020B0604020202020204" pitchFamily="34" charset="0"/>
              <a:buChar char="•"/>
            </a:pPr>
            <a:r>
              <a:rPr lang="en-US" dirty="0"/>
              <a:t>Decreased responsivity for some short wavelength RSB (Terra bands 8, 9, 3, 4)</a:t>
            </a:r>
          </a:p>
          <a:p>
            <a:pPr marL="285750" indent="-285750">
              <a:buFont typeface="Arial" panose="020B0604020202020204" pitchFamily="34" charset="0"/>
              <a:buChar char="•"/>
            </a:pPr>
            <a:r>
              <a:rPr lang="en-US" dirty="0"/>
              <a:t>Terra band 7 SNR known to be below specification since launch</a:t>
            </a:r>
          </a:p>
          <a:p>
            <a:pPr marL="285750" indent="-285750">
              <a:buFont typeface="Arial" panose="020B0604020202020204" pitchFamily="34" charset="0"/>
              <a:buChar char="•"/>
            </a:pPr>
            <a:endParaRPr lang="en-US" dirty="0"/>
          </a:p>
          <a:p>
            <a:r>
              <a:rPr lang="en-US" dirty="0"/>
              <a:t>Since Feb 2021 calibration workshop</a:t>
            </a:r>
          </a:p>
          <a:p>
            <a:pPr marL="285750" indent="-285750">
              <a:buFont typeface="Arial" panose="020B0604020202020204" pitchFamily="34" charset="0"/>
              <a:buChar char="•"/>
            </a:pPr>
            <a:r>
              <a:rPr lang="en-US" dirty="0"/>
              <a:t>No new inoperable detectors</a:t>
            </a:r>
          </a:p>
          <a:p>
            <a:pPr marL="285750" indent="-285750">
              <a:buFont typeface="Arial" panose="020B0604020202020204" pitchFamily="34" charset="0"/>
              <a:buChar char="•"/>
            </a:pPr>
            <a:r>
              <a:rPr lang="en-US" dirty="0"/>
              <a:t>One new noisy detector: band 6 detector 13 flagged as noisy starting 2022/296 (CEM)</a:t>
            </a:r>
          </a:p>
        </p:txBody>
      </p:sp>
      <p:pic>
        <p:nvPicPr>
          <p:cNvPr id="6" name="Picture 7" descr="Chart, histogram&#10;&#10;Description automatically generated">
            <a:extLst>
              <a:ext uri="{FF2B5EF4-FFF2-40B4-BE49-F238E27FC236}">
                <a16:creationId xmlns:a16="http://schemas.microsoft.com/office/drawing/2014/main" id="{82DC1823-FE0A-2C4F-E5FE-E184D0F61817}"/>
              </a:ext>
            </a:extLst>
          </p:cNvPr>
          <p:cNvPicPr>
            <a:picLocks noChangeAspect="1"/>
          </p:cNvPicPr>
          <p:nvPr/>
        </p:nvPicPr>
        <p:blipFill>
          <a:blip r:embed="rId3"/>
          <a:stretch>
            <a:fillRect/>
          </a:stretch>
        </p:blipFill>
        <p:spPr>
          <a:xfrm>
            <a:off x="-54244" y="1311113"/>
            <a:ext cx="7267844" cy="5441196"/>
          </a:xfrm>
          <a:prstGeom prst="rect">
            <a:avLst/>
          </a:prstGeom>
        </p:spPr>
      </p:pic>
    </p:spTree>
    <p:extLst>
      <p:ext uri="{BB962C8B-B14F-4D97-AF65-F5344CB8AC3E}">
        <p14:creationId xmlns:p14="http://schemas.microsoft.com/office/powerpoint/2010/main" val="7056636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21CCD161D92E408794C02C047222D7" ma:contentTypeVersion="8" ma:contentTypeDescription="Create a new document." ma:contentTypeScope="" ma:versionID="292cfd848d0719194eb2d76b3de81e28">
  <xsd:schema xmlns:xsd="http://www.w3.org/2001/XMLSchema" xmlns:xs="http://www.w3.org/2001/XMLSchema" xmlns:p="http://schemas.microsoft.com/office/2006/metadata/properties" xmlns:ns2="9d074938-4bfd-4c00-9e1e-526e2117cf34" targetNamespace="http://schemas.microsoft.com/office/2006/metadata/properties" ma:root="true" ma:fieldsID="3f44513c8fe3adef7eb6f35e29570e65" ns2:_="">
    <xsd:import namespace="9d074938-4bfd-4c00-9e1e-526e2117cf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074938-4bfd-4c00-9e1e-526e2117cf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A34348-C4EA-4950-AF61-02A2D8B763B1}">
  <ds:schemaRefs>
    <ds:schemaRef ds:uri="9d074938-4bfd-4c00-9e1e-526e2117cf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81E50B0-B871-4000-BD83-50D3B4CA80DB}">
  <ds:schemaRefs>
    <ds:schemaRef ds:uri="9d074938-4bfd-4c00-9e1e-526e2117cf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A1212C-B539-4200-A4FC-FDCB21330A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14348</TotalTime>
  <Words>3412</Words>
  <Application>Microsoft Office PowerPoint</Application>
  <PresentationFormat>Widescreen</PresentationFormat>
  <Paragraphs>456</Paragraphs>
  <Slides>34</Slides>
  <Notes>11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1_Office Theme</vt:lpstr>
      <vt:lpstr>PowerPoint Presentation</vt:lpstr>
      <vt:lpstr>Recent MODIS RSB highlights (since last calibration workshop in Feb 2021)</vt:lpstr>
      <vt:lpstr>RSB Calibration</vt:lpstr>
      <vt:lpstr>RSB SD Calibration</vt:lpstr>
      <vt:lpstr>MODIS SD Degradation</vt:lpstr>
      <vt:lpstr>VIS Gain Trending from SD</vt:lpstr>
      <vt:lpstr>NIR Gain Trending from SD</vt:lpstr>
      <vt:lpstr>SWIR Gain Trending from SD</vt:lpstr>
      <vt:lpstr>MODIS RSB SNR Bar-Charts</vt:lpstr>
      <vt:lpstr>MODIS RSB SNR Bar-Charts</vt:lpstr>
      <vt:lpstr>Terra CP/FP reset (March 2022)</vt:lpstr>
      <vt:lpstr>Terra CP/FP reset (March 2022)</vt:lpstr>
      <vt:lpstr>Aqua safe mode (April 2022)</vt:lpstr>
      <vt:lpstr>Terra constellation exit maneuvers (October 2022)</vt:lpstr>
      <vt:lpstr>Status of C7 RSB algorithms and LUTs</vt:lpstr>
      <vt:lpstr>Review major C7 algorithm changes</vt:lpstr>
      <vt:lpstr>Review major C7 algorithm changes</vt:lpstr>
      <vt:lpstr>Changes to C6.1 forward RSB algorithm</vt:lpstr>
      <vt:lpstr>Changes to C6.1 forward RSB algorithm</vt:lpstr>
      <vt:lpstr>Changes to C6.1 forward RSB algorithm</vt:lpstr>
      <vt:lpstr>Orbit drift status</vt:lpstr>
      <vt:lpstr>Orbit drift impact - SD</vt:lpstr>
      <vt:lpstr>Orbit drift impact - Lunar</vt:lpstr>
      <vt:lpstr>Orbit drift impact - Desert</vt:lpstr>
      <vt:lpstr>Orbit drift impact – Other EV trends</vt:lpstr>
      <vt:lpstr>RSB Summary</vt:lpstr>
      <vt:lpstr>PowerPoint Presentation</vt:lpstr>
      <vt:lpstr>RSB Design Specifications</vt:lpstr>
      <vt:lpstr>On-orbit Calibration Activities</vt:lpstr>
      <vt:lpstr>RSB Lunar Calibration</vt:lpstr>
      <vt:lpstr>Terra MODIS  Gain Trending from SD and Lunar</vt:lpstr>
      <vt:lpstr>Aqua MODIS Gain Trending from SD and Lunar</vt:lpstr>
      <vt:lpstr>MODIS RSB Uncertainty Trends</vt:lpstr>
      <vt:lpstr>MODIS RSB Uncertainty Trends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Wenny</dc:creator>
  <cp:lastModifiedBy>Kevin Twedt</cp:lastModifiedBy>
  <cp:revision>115</cp:revision>
  <dcterms:created xsi:type="dcterms:W3CDTF">2013-04-04T13:53:37Z</dcterms:created>
  <dcterms:modified xsi:type="dcterms:W3CDTF">2023-04-28T03:15:06Z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0x0101005F21CCD161D92E408794C02C047222D7</vt:lpwstr>
  </property>
</Properties>
</file>