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7" r:id="rId2"/>
    <p:sldId id="430" r:id="rId3"/>
    <p:sldId id="433" r:id="rId4"/>
    <p:sldId id="446" r:id="rId5"/>
    <p:sldId id="447" r:id="rId6"/>
    <p:sldId id="15454" r:id="rId7"/>
    <p:sldId id="450" r:id="rId8"/>
    <p:sldId id="15455" r:id="rId9"/>
    <p:sldId id="451" r:id="rId10"/>
    <p:sldId id="452" r:id="rId11"/>
    <p:sldId id="437" r:id="rId12"/>
    <p:sldId id="44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95959"/>
    <a:srgbClr val="6000FF"/>
    <a:srgbClr val="A8C0FE"/>
    <a:srgbClr val="000000"/>
    <a:srgbClr val="0A00B5"/>
    <a:srgbClr val="5B63CA"/>
    <a:srgbClr val="7C24C8"/>
    <a:srgbClr val="DB95FF"/>
    <a:srgbClr val="A6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5C1BE-FB93-1945-959E-7653AB1555C9}" type="datetimeFigureOut">
              <a:rPr lang="en-US" smtClean="0"/>
              <a:t>5/1/23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770CC-AF8B-CC48-8B3A-B25DD2F3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0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Hi.  I am Kevin </a:t>
            </a:r>
            <a:r>
              <a:rPr lang="en-US" dirty="0" err="1"/>
              <a:t>Turpie</a:t>
            </a:r>
            <a:r>
              <a:rPr lang="en-US" dirty="0"/>
              <a:t> from the University of Maryland Baltimore County and the PI on the air-LUSI mission.</a:t>
            </a:r>
          </a:p>
          <a:p>
            <a:endParaRPr lang="en-US" dirty="0"/>
          </a:p>
          <a:p>
            <a:r>
              <a:rPr lang="en-US" dirty="0"/>
              <a:t>I'm here to provide the latest update on the air-LUSI mission, specifically the outcome of our recent capability demonstration flights.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9A2A1-66C1-DA4C-BB7A-11295E8ABC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4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I'd like to acknowledge my current team, starting my Co-Investigators:</a:t>
            </a:r>
          </a:p>
          <a:p>
            <a:endParaRPr lang="en-US" dirty="0"/>
          </a:p>
          <a:p>
            <a:r>
              <a:rPr lang="en-US" dirty="0"/>
              <a:t>Steve Brown and John Woodward from NIST</a:t>
            </a:r>
          </a:p>
          <a:p>
            <a:r>
              <a:rPr lang="en-US" dirty="0"/>
              <a:t>Andrew Gadsden from University of Guelph, and</a:t>
            </a:r>
          </a:p>
          <a:p>
            <a:r>
              <a:rPr lang="en-US" dirty="0"/>
              <a:t>Tom Stone from USGS.</a:t>
            </a:r>
          </a:p>
          <a:p>
            <a:endParaRPr lang="en-US" dirty="0"/>
          </a:p>
          <a:p>
            <a:r>
              <a:rPr lang="en-US" dirty="0"/>
              <a:t>The greater air-LUSI team also includes more members from NIST, including Steve Grantham, Stephen Maxwell, Tom </a:t>
            </a:r>
            <a:r>
              <a:rPr lang="en-US" dirty="0" err="1"/>
              <a:t>Larason</a:t>
            </a:r>
            <a:r>
              <a:rPr lang="en-US" dirty="0"/>
              <a:t>, and their Group Leader Joe Rice.</a:t>
            </a:r>
          </a:p>
          <a:p>
            <a:endParaRPr lang="en-US" dirty="0"/>
          </a:p>
          <a:p>
            <a:r>
              <a:rPr lang="en-US" dirty="0"/>
              <a:t>and Andrew Newton, a master’s student from the U of Guelph.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9A2A1-66C1-DA4C-BB7A-11295E8ABC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71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Hi.  I am Kevin </a:t>
            </a:r>
            <a:r>
              <a:rPr lang="en-US" dirty="0" err="1"/>
              <a:t>Turpie</a:t>
            </a:r>
            <a:r>
              <a:rPr lang="en-US" dirty="0"/>
              <a:t> from the University of Maryland Baltimore County and the PI on the air-LUSI mission.</a:t>
            </a:r>
          </a:p>
          <a:p>
            <a:endParaRPr lang="en-US" dirty="0"/>
          </a:p>
          <a:p>
            <a:r>
              <a:rPr lang="en-US" dirty="0"/>
              <a:t>I'm here to provide the latest update on the air-LUSI mission, specifically the outcome of our recent capability demonstration flights.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9A2A1-66C1-DA4C-BB7A-11295E8ABC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7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80E89-E940-2181-F7A0-9DDBD79FB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2C503-EDD7-1C21-C8CB-E489384D7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B1195-BB93-6B66-3EC9-FC893AF9D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5439-A7C3-9C4D-8C22-F0D7A852F482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37339-FF99-EAB4-7372-4206CE973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1969D-0433-72AD-A323-C7447027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EC3D-A633-124D-A36D-6353B1AB1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6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187DC-4E1A-4C38-EE78-65DB86B4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AF4FFB-49CE-D2E1-EB9F-AAC390051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F15CD-A875-B48E-2376-772B4E519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5439-A7C3-9C4D-8C22-F0D7A852F482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2BFB2-57E2-3097-5DBD-67EEFC3EB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31FAF-A059-F74B-5E56-BA2B6BE2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EC3D-A633-124D-A36D-6353B1AB1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9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4D369A-097D-82EB-622E-AA837B7E9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D238B1-5148-F7FA-E2B4-6D1D25F0D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DE098-5218-66BD-2022-FE301AA5A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5439-A7C3-9C4D-8C22-F0D7A852F482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2E067-E102-C26F-9375-F3937E42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023B2-88EC-8B19-A577-4DB88CDE4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EC3D-A633-124D-A36D-6353B1AB1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2B74-8A50-703D-2397-470954C22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3A008-D1F5-A31E-E242-85602F9ED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4720E-CF50-83CA-2F26-18DC5563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5439-A7C3-9C4D-8C22-F0D7A852F482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E1B90-46AB-BABF-B4F8-FE828759E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FD835-146E-9D77-B635-0B33F7178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EC3D-A633-124D-A36D-6353B1AB1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9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6286F-000B-D5DA-2882-041384267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93552-DA52-BCFF-7D9C-DB86A77D5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94146-3A7E-F6CC-49CA-25983221A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5439-A7C3-9C4D-8C22-F0D7A852F482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A0D21-78B6-6D60-5CFC-D386FFEAA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E9AAE-DF26-A8CA-FCA3-1B69C271F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EC3D-A633-124D-A36D-6353B1AB1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3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6E1FE-521B-6CAD-B201-FD977C8FE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97C26-A21C-70A2-A5C3-C93DC575B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5F1FF-9332-FFC5-6E0A-55AA0D551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4C1A7-7851-C22A-6227-14F77472F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5439-A7C3-9C4D-8C22-F0D7A852F482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728D9-4779-4DE0-AB07-A550960DF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B51DB-A21A-595A-4C01-9E371B585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EC3D-A633-124D-A36D-6353B1AB1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0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6901E-C20B-4052-3B34-8003C29AB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C3E97-0FF7-9850-8B8F-F30582EE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E244B-8F8D-0FE8-A98A-E7F1D3A55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811B9-168A-60F0-EA71-77A0D1B90C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89EB9F-2766-6A0C-9E78-7F36C744D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BB0CD9-D41A-194E-1025-5AE27D777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5439-A7C3-9C4D-8C22-F0D7A852F482}" type="datetimeFigureOut">
              <a:rPr lang="en-US" smtClean="0"/>
              <a:t>5/1/23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C027D-E459-A4B9-EFA6-F857B51AA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86F186-1063-F645-F138-3A0B6EB00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EC3D-A633-124D-A36D-6353B1AB1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6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DB6AA-9536-5EBC-623C-20BC5A9D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71331-0B72-DF28-284A-30FA4EB92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5439-A7C3-9C4D-8C22-F0D7A852F482}" type="datetimeFigureOut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D38D63-0211-134F-7EC7-246B1036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D96925-BA75-A033-886B-C8B03962E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EC3D-A633-124D-A36D-6353B1AB1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3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AF0BCE-7CAE-790B-C57B-77183D809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5439-A7C3-9C4D-8C22-F0D7A852F482}" type="datetimeFigureOut">
              <a:rPr lang="en-US" smtClean="0"/>
              <a:t>5/1/23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790586-EC67-B45E-0595-F2C46BFAE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7B120-D0C0-5065-3C12-BAA4D81D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EC3D-A633-124D-A36D-6353B1AB1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5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6F27B-3432-5182-6168-D7B210625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AE257-D48A-FCBE-2D94-62E3C9B22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78612-C5F2-E767-2FA8-37D56D9AD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8BDB2-855A-B287-1978-1E3D92D7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5439-A7C3-9C4D-8C22-F0D7A852F482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31499-C91D-E60A-F41D-7AA90465D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261F9-0321-E6D7-6B49-718592DA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EC3D-A633-124D-A36D-6353B1AB1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9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86151-AD04-3ABA-DBDB-656B82663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93EEC2-645C-BD1C-F31B-D62BCFE17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4B6829-0678-B600-7148-091420C5D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40E12-C003-E267-DF3B-917EDA490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5439-A7C3-9C4D-8C22-F0D7A852F482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F954E-923A-136A-B569-DE2997D3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D0A04-6F8C-CF5C-C12C-FF9EB1225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EC3D-A633-124D-A36D-6353B1AB1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1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AAED2B-3D52-F8BD-41DF-426AADC3E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31E15-8479-F2D0-9304-69EF23353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D7C79-41B6-A385-DE49-50ACF05CB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5439-A7C3-9C4D-8C22-F0D7A852F482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71D69-8FF8-4966-0D49-6DB9ADA23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4D402-5911-0C83-D078-5F168B838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EEC3D-A633-124D-A36D-6353B1AB1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3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mailto:kturpie@umbc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E44FF9-34DF-9E47-9D8B-A07294B7AF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52779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DB1230-FE05-7247-AE99-408327AEADFE}"/>
              </a:ext>
            </a:extLst>
          </p:cNvPr>
          <p:cNvSpPr txBox="1"/>
          <p:nvPr/>
        </p:nvSpPr>
        <p:spPr>
          <a:xfrm>
            <a:off x="0" y="84661"/>
            <a:ext cx="125277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airborne Lunar Spectral Irradiance (air-LUSI)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Mission Update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K. </a:t>
            </a:r>
            <a:r>
              <a:rPr lang="en-US" sz="3200" b="1" dirty="0" err="1">
                <a:solidFill>
                  <a:schemeClr val="bg1"/>
                </a:solidFill>
              </a:rPr>
              <a:t>Turpie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rgbClr val="CCEBFF"/>
                </a:solidFill>
              </a:rPr>
              <a:t>(</a:t>
            </a:r>
            <a:r>
              <a:rPr lang="en-US" sz="2800" dirty="0">
                <a:solidFill>
                  <a:srgbClr val="FFE2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kturpie@umbc.edu</a:t>
            </a:r>
            <a:r>
              <a:rPr lang="en-US" sz="2800" dirty="0">
                <a:solidFill>
                  <a:srgbClr val="CCEBFF"/>
                </a:solidFill>
              </a:rPr>
              <a:t>)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UMBC | NASA Goddard Space Flight Center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MODIS and VIIRS Calibration Workshop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1 May 2023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College Park, Maryland USA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20A8B2-5FEB-AD43-9F6E-FC9B52A4B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97" y="4171523"/>
            <a:ext cx="2488921" cy="242373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6254E04-0575-D256-9F62-947797263961}"/>
              </a:ext>
            </a:extLst>
          </p:cNvPr>
          <p:cNvGrpSpPr/>
          <p:nvPr/>
        </p:nvGrpSpPr>
        <p:grpSpPr>
          <a:xfrm>
            <a:off x="9648493" y="4395596"/>
            <a:ext cx="2879299" cy="2377743"/>
            <a:chOff x="10335379" y="225049"/>
            <a:chExt cx="1712995" cy="141460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7D2FE17-1E69-162B-7E52-C60AF1F02CE8}"/>
                </a:ext>
              </a:extLst>
            </p:cNvPr>
            <p:cNvSpPr/>
            <p:nvPr/>
          </p:nvSpPr>
          <p:spPr>
            <a:xfrm>
              <a:off x="10426700" y="225049"/>
              <a:ext cx="1406525" cy="14146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NASAlogo.white.gif">
              <a:extLst>
                <a:ext uri="{FF2B5EF4-FFF2-40B4-BE49-F238E27FC236}">
                  <a16:creationId xmlns:a16="http://schemas.microsoft.com/office/drawing/2014/main" id="{405DA739-7C0C-9EE3-227A-5DF50C7B5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35379" y="225049"/>
              <a:ext cx="1712995" cy="1414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2315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E44FF9-34DF-9E47-9D8B-A07294B7AF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52779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DB1230-FE05-7247-AE99-408327AEADFE}"/>
              </a:ext>
            </a:extLst>
          </p:cNvPr>
          <p:cNvSpPr txBox="1"/>
          <p:nvPr/>
        </p:nvSpPr>
        <p:spPr>
          <a:xfrm>
            <a:off x="0" y="1406199"/>
            <a:ext cx="12527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20A8B2-5FEB-AD43-9F6E-FC9B52A4B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419" y="4228169"/>
            <a:ext cx="2488921" cy="242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5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C82738-7603-734A-3AD4-3C8A23A34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3326B0-5383-4C33-ABBF-50904FEDDF46}"/>
              </a:ext>
            </a:extLst>
          </p:cNvPr>
          <p:cNvSpPr txBox="1"/>
          <p:nvPr/>
        </p:nvSpPr>
        <p:spPr>
          <a:xfrm>
            <a:off x="11602995" y="6488668"/>
            <a:ext cx="58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959A4D1-C262-B741-AD0E-4CB69ECCD4BD}" type="slidenum">
              <a:rPr lang="en-US" smtClean="0"/>
              <a:pPr algn="r"/>
              <a:t>11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09C9B8-E871-C7FB-7D39-96625A31DFE9}"/>
              </a:ext>
            </a:extLst>
          </p:cNvPr>
          <p:cNvSpPr txBox="1"/>
          <p:nvPr/>
        </p:nvSpPr>
        <p:spPr>
          <a:xfrm>
            <a:off x="427169" y="999839"/>
            <a:ext cx="1133766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Built and tested new telescope integrating sphere with improved temperature control.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Replaced broken shutter for in-flight LED validation source.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Replaced in-flight validation source with broader spectrum LED.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Repaired pressure seals on throughputs in environmental enclosure.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Performed power conditioning sensitivity tests.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Added new thermal sensors; updated throughputs, cabling, DAQ.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Improved some avionics and component interfaces.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Performed last-minute repair for elevation actuator burnout.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Adjusted elevation pins on telescope mount to reduce binding.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2D0D62-DD85-C26A-FF29-EEDEB65CD619}"/>
              </a:ext>
            </a:extLst>
          </p:cNvPr>
          <p:cNvSpPr txBox="1"/>
          <p:nvPr/>
        </p:nvSpPr>
        <p:spPr>
          <a:xfrm>
            <a:off x="2223999" y="353508"/>
            <a:ext cx="8003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Pre-Campaign Updates to air-LUSI</a:t>
            </a:r>
          </a:p>
        </p:txBody>
      </p:sp>
      <p:pic>
        <p:nvPicPr>
          <p:cNvPr id="9" name="Picture 8" descr="air-LUSI-Logo_Transparent_Bkgrd_New.png">
            <a:extLst>
              <a:ext uri="{FF2B5EF4-FFF2-40B4-BE49-F238E27FC236}">
                <a16:creationId xmlns:a16="http://schemas.microsoft.com/office/drawing/2014/main" id="{CBF981CC-8FB8-3D59-2FE8-37A61E3F1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515" y="5664529"/>
            <a:ext cx="1080769" cy="104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74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F8976E-280F-24A6-7E4F-419F9DAEA3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3326B0-5383-4C33-ABBF-50904FEDDF46}"/>
              </a:ext>
            </a:extLst>
          </p:cNvPr>
          <p:cNvSpPr txBox="1"/>
          <p:nvPr/>
        </p:nvSpPr>
        <p:spPr>
          <a:xfrm>
            <a:off x="11602995" y="6488668"/>
            <a:ext cx="58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959A4D1-C262-B741-AD0E-4CB69ECCD4BD}" type="slidenum">
              <a:rPr lang="en-US" smtClean="0"/>
              <a:pPr algn="r"/>
              <a:t>12</a:t>
            </a:fld>
            <a:endParaRPr lang="en-US" dirty="0"/>
          </a:p>
        </p:txBody>
      </p:sp>
      <p:pic>
        <p:nvPicPr>
          <p:cNvPr id="9" name="Picture 8" descr="air-LUSI-Logo_Transparent_Bkgrd_New.png">
            <a:extLst>
              <a:ext uri="{FF2B5EF4-FFF2-40B4-BE49-F238E27FC236}">
                <a16:creationId xmlns:a16="http://schemas.microsoft.com/office/drawing/2014/main" id="{CBF981CC-8FB8-3D59-2FE8-37A61E3F1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515" y="5664529"/>
            <a:ext cx="1080769" cy="104634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0740390-E3A3-CDE9-7BB8-E154F387BAC6}"/>
              </a:ext>
            </a:extLst>
          </p:cNvPr>
          <p:cNvGrpSpPr/>
          <p:nvPr/>
        </p:nvGrpSpPr>
        <p:grpSpPr>
          <a:xfrm>
            <a:off x="2209800" y="227716"/>
            <a:ext cx="7772400" cy="6071593"/>
            <a:chOff x="1706450" y="417075"/>
            <a:chExt cx="7772400" cy="607159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F3D36F-AD87-C8C9-85A2-6E15A6097058}"/>
                </a:ext>
              </a:extLst>
            </p:cNvPr>
            <p:cNvSpPr/>
            <p:nvPr/>
          </p:nvSpPr>
          <p:spPr>
            <a:xfrm>
              <a:off x="3832964" y="1503123"/>
              <a:ext cx="3970751" cy="3645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06227EA-6E2B-FF58-1F64-E808D5A75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06450" y="417075"/>
              <a:ext cx="7772400" cy="6071593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B2DEF37-B81B-44D1-8A5A-7FCBC5D15085}"/>
              </a:ext>
            </a:extLst>
          </p:cNvPr>
          <p:cNvSpPr txBox="1"/>
          <p:nvPr/>
        </p:nvSpPr>
        <p:spPr>
          <a:xfrm>
            <a:off x="1776892" y="6310552"/>
            <a:ext cx="9003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UPDATED air-LUSI TELESCOPE INTEGRATING SPHERE ASSEMBLY (TISA)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2F211A-8AAD-E36B-EB9F-C34526291AA2}"/>
              </a:ext>
            </a:extLst>
          </p:cNvPr>
          <p:cNvSpPr txBox="1"/>
          <p:nvPr/>
        </p:nvSpPr>
        <p:spPr>
          <a:xfrm>
            <a:off x="40964" y="49364"/>
            <a:ext cx="204017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</a:t>
            </a:r>
            <a:r>
              <a:rPr lang="en-US" sz="3200" dirty="0"/>
              <a:t>elescope</a:t>
            </a:r>
          </a:p>
          <a:p>
            <a:r>
              <a:rPr lang="en-US" sz="3200" b="1" dirty="0"/>
              <a:t>I</a:t>
            </a:r>
            <a:r>
              <a:rPr lang="en-US" sz="3200" dirty="0"/>
              <a:t>ntegrating</a:t>
            </a:r>
          </a:p>
          <a:p>
            <a:r>
              <a:rPr lang="en-US" sz="3200" b="1" dirty="0"/>
              <a:t>S</a:t>
            </a:r>
            <a:r>
              <a:rPr lang="en-US" sz="3200" dirty="0"/>
              <a:t>phere</a:t>
            </a:r>
          </a:p>
          <a:p>
            <a:r>
              <a:rPr lang="en-US" sz="3200" b="1" dirty="0"/>
              <a:t>A</a:t>
            </a:r>
            <a:r>
              <a:rPr lang="en-US" sz="3200" dirty="0"/>
              <a:t>ssembly</a:t>
            </a:r>
          </a:p>
        </p:txBody>
      </p:sp>
    </p:spTree>
    <p:extLst>
      <p:ext uri="{BB962C8B-B14F-4D97-AF65-F5344CB8AC3E}">
        <p14:creationId xmlns:p14="http://schemas.microsoft.com/office/powerpoint/2010/main" val="256516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D8A86F7-57ED-DE0E-C99F-6120396E5F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7C24C8"/>
              </a:gs>
              <a:gs pos="45000">
                <a:srgbClr val="5B63CA"/>
              </a:gs>
              <a:gs pos="71000">
                <a:srgbClr val="A8C0FE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92544" y="187569"/>
            <a:ext cx="44069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83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air-LUSI Team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475" y="3220269"/>
            <a:ext cx="2800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Kevin </a:t>
            </a:r>
            <a:r>
              <a:rPr lang="en-US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Turpie</a:t>
            </a: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PI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912362" y="163830"/>
            <a:ext cx="2137601" cy="1765244"/>
            <a:chOff x="10335379" y="225049"/>
            <a:chExt cx="1712995" cy="1414602"/>
          </a:xfrm>
        </p:grpSpPr>
        <p:sp>
          <p:nvSpPr>
            <p:cNvPr id="8" name="Oval 7"/>
            <p:cNvSpPr/>
            <p:nvPr/>
          </p:nvSpPr>
          <p:spPr>
            <a:xfrm>
              <a:off x="10426700" y="225049"/>
              <a:ext cx="1406525" cy="14146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NASAlogo.white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35379" y="225049"/>
              <a:ext cx="1712995" cy="1414602"/>
            </a:xfrm>
            <a:prstGeom prst="rect">
              <a:avLst/>
            </a:prstGeom>
          </p:spPr>
        </p:pic>
      </p:grpSp>
      <p:pic>
        <p:nvPicPr>
          <p:cNvPr id="4" name="Picture 3" descr="air-LUSI-Logo_Transparent_Bkgrd_New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42" y="134334"/>
            <a:ext cx="2119108" cy="20516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6475" y="5596891"/>
            <a:ext cx="3538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Andrew Gadsden, Co-I</a:t>
            </a:r>
          </a:p>
          <a:p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Andrew Newton</a:t>
            </a:r>
          </a:p>
        </p:txBody>
      </p:sp>
      <p:pic>
        <p:nvPicPr>
          <p:cNvPr id="17" name="Picture 16" descr="2000px-NIST_logo.sv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250" y="2540220"/>
            <a:ext cx="2301572" cy="6064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AF4304-E385-1D61-6B06-BF06118B36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475" y="4077811"/>
            <a:ext cx="2779406" cy="15286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AB50CA-143C-B234-A29E-14DA501E5F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75" y="2504617"/>
            <a:ext cx="2774252" cy="638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E20FA7-21EE-65A9-21EF-42D91A7674AF}"/>
              </a:ext>
            </a:extLst>
          </p:cNvPr>
          <p:cNvSpPr txBox="1"/>
          <p:nvPr/>
        </p:nvSpPr>
        <p:spPr>
          <a:xfrm>
            <a:off x="4870250" y="3208301"/>
            <a:ext cx="37668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Steve Grantham</a:t>
            </a:r>
          </a:p>
          <a:p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Tom </a:t>
            </a:r>
            <a:r>
              <a:rPr lang="en-US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Larason</a:t>
            </a:r>
            <a:endParaRPr 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Stephen Maxwell</a:t>
            </a:r>
          </a:p>
          <a:p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John Woodward, Co-I</a:t>
            </a:r>
          </a:p>
        </p:txBody>
      </p:sp>
      <p:pic>
        <p:nvPicPr>
          <p:cNvPr id="16" name="Picture 15" descr="USGS_black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704" y="5168533"/>
            <a:ext cx="2540848" cy="9378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FB9AE1-B246-F087-AA5A-CAEFF7F6CA01}"/>
              </a:ext>
            </a:extLst>
          </p:cNvPr>
          <p:cNvSpPr txBox="1"/>
          <p:nvPr/>
        </p:nvSpPr>
        <p:spPr>
          <a:xfrm>
            <a:off x="4884704" y="6067532"/>
            <a:ext cx="2800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Tom Stone, Co-I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695C7CA-2D11-1AFE-70D8-9BA11520F4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5947" y="1862876"/>
            <a:ext cx="2028134" cy="202454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960C60A-21F5-6F76-B610-94FEA30AC013}"/>
              </a:ext>
            </a:extLst>
          </p:cNvPr>
          <p:cNvSpPr txBox="1"/>
          <p:nvPr/>
        </p:nvSpPr>
        <p:spPr>
          <a:xfrm>
            <a:off x="8935948" y="3873342"/>
            <a:ext cx="3114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Franzeska</a:t>
            </a: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Becker</a:t>
            </a:r>
          </a:p>
          <a:p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Samuel Choi</a:t>
            </a:r>
          </a:p>
          <a:p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Gary Hoffman</a:t>
            </a:r>
          </a:p>
          <a:p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Tyler </a:t>
            </a:r>
            <a:r>
              <a:rPr lang="en-US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Latsha</a:t>
            </a:r>
            <a:endParaRPr 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Timothy Williams</a:t>
            </a:r>
          </a:p>
          <a:p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Robert York</a:t>
            </a:r>
          </a:p>
        </p:txBody>
      </p:sp>
    </p:spTree>
    <p:extLst>
      <p:ext uri="{BB962C8B-B14F-4D97-AF65-F5344CB8AC3E}">
        <p14:creationId xmlns:p14="http://schemas.microsoft.com/office/powerpoint/2010/main" val="484542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49792F4-C442-07D0-26F4-86D8E4CEED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3326B0-5383-4C33-ABBF-50904FEDDF46}"/>
              </a:ext>
            </a:extLst>
          </p:cNvPr>
          <p:cNvSpPr txBox="1"/>
          <p:nvPr/>
        </p:nvSpPr>
        <p:spPr>
          <a:xfrm>
            <a:off x="11602995" y="6488668"/>
            <a:ext cx="58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959A4D1-C262-B741-AD0E-4CB69ECCD4BD}" type="slidenum">
              <a:rPr lang="en-US" smtClean="0"/>
              <a:pPr algn="r"/>
              <a:t>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09C9B8-E871-C7FB-7D39-96625A31DFE9}"/>
              </a:ext>
            </a:extLst>
          </p:cNvPr>
          <p:cNvSpPr txBox="1"/>
          <p:nvPr/>
        </p:nvSpPr>
        <p:spPr>
          <a:xfrm>
            <a:off x="427168" y="997749"/>
            <a:ext cx="11337662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Dec 2019 - Feb 2022:  Updates to air-LUSI after Demonstration Campaign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02 Mar – Deployed to AFRC, successful collection four out of five nights: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1200" b="1" dirty="0"/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b="1" dirty="0"/>
              <a:t>12 Mar </a:t>
            </a:r>
            <a:r>
              <a:rPr lang="en-US" sz="2800" dirty="0"/>
              <a:t>– Flight 1: Successful collection, uneventful.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13 Mar – Flight 2: Scrubbed because of high winds.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b="1" dirty="0"/>
              <a:t>14 Mar </a:t>
            </a:r>
            <a:r>
              <a:rPr lang="en-US" sz="2800" dirty="0"/>
              <a:t>– Flight 3: Successful collection, uneventful.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b="1" dirty="0"/>
              <a:t>15 Mar </a:t>
            </a:r>
            <a:r>
              <a:rPr lang="en-US" sz="2800" dirty="0"/>
              <a:t>– Flight 4: Successful collection, altitude drop at first station.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b="1" dirty="0"/>
              <a:t>16 Mar </a:t>
            </a:r>
            <a:r>
              <a:rPr lang="en-US" sz="2800" dirty="0"/>
              <a:t>– Flight 5: Successful collection, stratospheric turbulence.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1200" dirty="0"/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22 Mar – Returned air-LUSI to NIST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2D0D62-DD85-C26A-FF29-EEDEB65CD619}"/>
              </a:ext>
            </a:extLst>
          </p:cNvPr>
          <p:cNvSpPr txBox="1"/>
          <p:nvPr/>
        </p:nvSpPr>
        <p:spPr>
          <a:xfrm>
            <a:off x="1790100" y="351418"/>
            <a:ext cx="8611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Operational Flight Campaign – 01: Time Line</a:t>
            </a:r>
          </a:p>
        </p:txBody>
      </p:sp>
      <p:pic>
        <p:nvPicPr>
          <p:cNvPr id="9" name="Picture 8" descr="air-LUSI-Logo_Transparent_Bkgrd_New.png">
            <a:extLst>
              <a:ext uri="{FF2B5EF4-FFF2-40B4-BE49-F238E27FC236}">
                <a16:creationId xmlns:a16="http://schemas.microsoft.com/office/drawing/2014/main" id="{CBF981CC-8FB8-3D59-2FE8-37A61E3F1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515" y="5664529"/>
            <a:ext cx="1080769" cy="104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24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874066-43CC-3CA4-7A97-0F9145B088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AF36947-AF4E-7C3C-B843-0703558B5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38" y="888957"/>
            <a:ext cx="9164923" cy="530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2F03E9-530A-367D-301F-54A0FE33E47F}"/>
              </a:ext>
            </a:extLst>
          </p:cNvPr>
          <p:cNvSpPr txBox="1"/>
          <p:nvPr/>
        </p:nvSpPr>
        <p:spPr>
          <a:xfrm>
            <a:off x="11602995" y="6488668"/>
            <a:ext cx="58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959A4D1-C262-B741-AD0E-4CB69ECCD4BD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9F7FBC-4D03-A22E-7910-D0D0F5FCC7AB}"/>
              </a:ext>
            </a:extLst>
          </p:cNvPr>
          <p:cNvSpPr txBox="1"/>
          <p:nvPr/>
        </p:nvSpPr>
        <p:spPr>
          <a:xfrm>
            <a:off x="264979" y="242626"/>
            <a:ext cx="5831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CALIBRATION PERFORMANCE</a:t>
            </a:r>
          </a:p>
        </p:txBody>
      </p:sp>
    </p:spTree>
    <p:extLst>
      <p:ext uri="{BB962C8B-B14F-4D97-AF65-F5344CB8AC3E}">
        <p14:creationId xmlns:p14="http://schemas.microsoft.com/office/powerpoint/2010/main" val="2709047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161EF62C-F3CB-390E-9852-1A1389C751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A4FBEF5-BB27-3957-522B-9E291D0829E5}"/>
              </a:ext>
            </a:extLst>
          </p:cNvPr>
          <p:cNvSpPr txBox="1"/>
          <p:nvPr/>
        </p:nvSpPr>
        <p:spPr>
          <a:xfrm>
            <a:off x="11602995" y="6488668"/>
            <a:ext cx="58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959A4D1-C262-B741-AD0E-4CB69ECCD4BD}" type="slidenum">
              <a:rPr lang="en-US" smtClean="0"/>
              <a:pPr algn="r"/>
              <a:t>5</a:t>
            </a:fld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5305CFD-DF59-C94B-6F18-EBB920856B99}"/>
              </a:ext>
            </a:extLst>
          </p:cNvPr>
          <p:cNvGrpSpPr/>
          <p:nvPr/>
        </p:nvGrpSpPr>
        <p:grpSpPr>
          <a:xfrm>
            <a:off x="441192" y="299983"/>
            <a:ext cx="11233429" cy="6190329"/>
            <a:chOff x="561768" y="299983"/>
            <a:chExt cx="11233429" cy="619032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F191036-55D5-2865-AA3B-34ADF7F465C7}"/>
                </a:ext>
              </a:extLst>
            </p:cNvPr>
            <p:cNvSpPr/>
            <p:nvPr/>
          </p:nvSpPr>
          <p:spPr>
            <a:xfrm>
              <a:off x="561768" y="299983"/>
              <a:ext cx="11233429" cy="6190329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95959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9D655F-5DBA-BA0D-B852-A40087483B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1967" y="754646"/>
              <a:ext cx="66468" cy="0"/>
            </a:xfrm>
            <a:prstGeom prst="line">
              <a:avLst/>
            </a:prstGeom>
            <a:ln w="3492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79AF48D-A912-F7E5-6CF5-342316237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912" y="406921"/>
              <a:ext cx="11008176" cy="6062473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F15BF2-1932-C405-0E73-905813655829}"/>
                </a:ext>
              </a:extLst>
            </p:cNvPr>
            <p:cNvSpPr txBox="1"/>
            <p:nvPr/>
          </p:nvSpPr>
          <p:spPr>
            <a:xfrm>
              <a:off x="8965207" y="3307117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595959"/>
                  </a:solidFill>
                </a:rPr>
                <a:t>-60.3°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D2E699-FB31-1988-119D-8F9EBBFF7EF2}"/>
                </a:ext>
              </a:extLst>
            </p:cNvPr>
            <p:cNvSpPr txBox="1"/>
            <p:nvPr/>
          </p:nvSpPr>
          <p:spPr>
            <a:xfrm>
              <a:off x="8965207" y="3685593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595959"/>
                  </a:solidFill>
                </a:rPr>
                <a:t>-37.0°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E591E8-7698-8212-512F-B4F3E9D8F154}"/>
                </a:ext>
              </a:extLst>
            </p:cNvPr>
            <p:cNvSpPr txBox="1"/>
            <p:nvPr/>
          </p:nvSpPr>
          <p:spPr>
            <a:xfrm>
              <a:off x="8965207" y="4060039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595959"/>
                  </a:solidFill>
                </a:rPr>
                <a:t>-25.0°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B5585B-6E25-85A9-5A61-20CB60344235}"/>
                </a:ext>
              </a:extLst>
            </p:cNvPr>
            <p:cNvSpPr txBox="1"/>
            <p:nvPr/>
          </p:nvSpPr>
          <p:spPr>
            <a:xfrm>
              <a:off x="8965207" y="4514310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595959"/>
                  </a:solidFill>
                </a:rPr>
                <a:t>-12.9°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9E7CF32-D9AD-50BA-741A-2F769E77080C}"/>
                </a:ext>
              </a:extLst>
            </p:cNvPr>
            <p:cNvSpPr txBox="1"/>
            <p:nvPr/>
          </p:nvSpPr>
          <p:spPr>
            <a:xfrm>
              <a:off x="10627766" y="2076843"/>
              <a:ext cx="109709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595959"/>
                  </a:solidFill>
                </a:rPr>
                <a:t>Flight 5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37DE84A-6D72-B315-E8FE-7CCF204D0D01}"/>
                </a:ext>
              </a:extLst>
            </p:cNvPr>
            <p:cNvSpPr txBox="1"/>
            <p:nvPr/>
          </p:nvSpPr>
          <p:spPr>
            <a:xfrm>
              <a:off x="10627766" y="2576564"/>
              <a:ext cx="109709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595959"/>
                  </a:solidFill>
                </a:rPr>
                <a:t>Flight 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72B212-B195-102B-E7B0-CA502EE410AA}"/>
                </a:ext>
              </a:extLst>
            </p:cNvPr>
            <p:cNvSpPr txBox="1"/>
            <p:nvPr/>
          </p:nvSpPr>
          <p:spPr>
            <a:xfrm>
              <a:off x="10627766" y="3076285"/>
              <a:ext cx="109709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595959"/>
                  </a:solidFill>
                </a:rPr>
                <a:t>Flight 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E9946D-9482-5FFD-149D-5FE1BB22137A}"/>
                </a:ext>
              </a:extLst>
            </p:cNvPr>
            <p:cNvSpPr txBox="1"/>
            <p:nvPr/>
          </p:nvSpPr>
          <p:spPr>
            <a:xfrm>
              <a:off x="10627766" y="3576007"/>
              <a:ext cx="109709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595959"/>
                  </a:solidFill>
                </a:rPr>
                <a:t>Flight 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B4351EC-5F57-4ACE-DAEA-814D957FC1CE}"/>
                </a:ext>
              </a:extLst>
            </p:cNvPr>
            <p:cNvSpPr txBox="1"/>
            <p:nvPr/>
          </p:nvSpPr>
          <p:spPr>
            <a:xfrm rot="16200000">
              <a:off x="8797107" y="3930030"/>
              <a:ext cx="1846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595959"/>
                  </a:solidFill>
                </a:rPr>
                <a:t>lunar phase angle</a:t>
              </a:r>
            </a:p>
          </p:txBody>
        </p:sp>
      </p:grpSp>
      <p:pic>
        <p:nvPicPr>
          <p:cNvPr id="38" name="Picture 37" descr="air-LUSI-Logo_Transparent_Bkgrd_New.png">
            <a:extLst>
              <a:ext uri="{FF2B5EF4-FFF2-40B4-BE49-F238E27FC236}">
                <a16:creationId xmlns:a16="http://schemas.microsoft.com/office/drawing/2014/main" id="{2621BE12-82BA-62FB-A6E4-882D5655AB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515" y="5664529"/>
            <a:ext cx="1080769" cy="1046341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760BDEF-BAEE-3B35-5BE9-F4C90F176EFA}"/>
              </a:ext>
            </a:extLst>
          </p:cNvPr>
          <p:cNvCxnSpPr/>
          <p:nvPr/>
        </p:nvCxnSpPr>
        <p:spPr>
          <a:xfrm>
            <a:off x="4149725" y="780046"/>
            <a:ext cx="79375" cy="0"/>
          </a:xfrm>
          <a:prstGeom prst="line">
            <a:avLst/>
          </a:prstGeom>
          <a:ln w="3175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992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161EF62C-F3CB-390E-9852-1A1389C751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A4FBEF5-BB27-3957-522B-9E291D0829E5}"/>
              </a:ext>
            </a:extLst>
          </p:cNvPr>
          <p:cNvSpPr txBox="1"/>
          <p:nvPr/>
        </p:nvSpPr>
        <p:spPr>
          <a:xfrm>
            <a:off x="11602995" y="6488668"/>
            <a:ext cx="58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959A4D1-C262-B741-AD0E-4CB69ECCD4BD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38" name="Picture 37" descr="air-LUSI-Logo_Transparent_Bkgrd_New.png">
            <a:extLst>
              <a:ext uri="{FF2B5EF4-FFF2-40B4-BE49-F238E27FC236}">
                <a16:creationId xmlns:a16="http://schemas.microsoft.com/office/drawing/2014/main" id="{2621BE12-82BA-62FB-A6E4-882D5655AB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515" y="5664529"/>
            <a:ext cx="1080769" cy="1046341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760BDEF-BAEE-3B35-5BE9-F4C90F176EFA}"/>
              </a:ext>
            </a:extLst>
          </p:cNvPr>
          <p:cNvCxnSpPr/>
          <p:nvPr/>
        </p:nvCxnSpPr>
        <p:spPr>
          <a:xfrm>
            <a:off x="4149725" y="780046"/>
            <a:ext cx="79375" cy="0"/>
          </a:xfrm>
          <a:prstGeom prst="line">
            <a:avLst/>
          </a:prstGeom>
          <a:ln w="3175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A900218-265E-2066-09D7-F2D387C85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59" y="221647"/>
            <a:ext cx="9019317" cy="64892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A12EDE-2BFC-1313-2FBE-A4A5F1B8D6B8}"/>
              </a:ext>
            </a:extLst>
          </p:cNvPr>
          <p:cNvSpPr txBox="1"/>
          <p:nvPr/>
        </p:nvSpPr>
        <p:spPr>
          <a:xfrm>
            <a:off x="9123903" y="716085"/>
            <a:ext cx="306809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Flight 1 is the largest SD of all flights </a:t>
            </a:r>
            <a:r>
              <a:rPr lang="en-US"/>
              <a:t>(less </a:t>
            </a:r>
            <a:r>
              <a:rPr lang="en-US" dirty="0"/>
              <a:t>signal).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Cosmic ray spikes were culled with a median filter</a:t>
            </a:r>
          </a:p>
          <a:p>
            <a:r>
              <a:rPr lang="en-US" dirty="0"/>
              <a:t>      (r</a:t>
            </a:r>
            <a:r>
              <a:rPr lang="en-US" baseline="-25000" dirty="0"/>
              <a:t>1</a:t>
            </a:r>
            <a:r>
              <a:rPr lang="en-US" dirty="0"/>
              <a:t> = 0.025,  r</a:t>
            </a:r>
            <a:r>
              <a:rPr lang="en-US" baseline="-25000" dirty="0"/>
              <a:t>2</a:t>
            </a:r>
            <a:r>
              <a:rPr lang="en-US" dirty="0"/>
              <a:t> = 0.975).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Includes variation in Moon over collect, causing some overestimate.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Moon usually changes on order of a few tenths of a percent over collect at this phase angle.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We will remove the secular change with ROLO later.</a:t>
            </a:r>
          </a:p>
        </p:txBody>
      </p:sp>
    </p:spTree>
    <p:extLst>
      <p:ext uri="{BB962C8B-B14F-4D97-AF65-F5344CB8AC3E}">
        <p14:creationId xmlns:p14="http://schemas.microsoft.com/office/powerpoint/2010/main" val="1794626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FCA6AD-913F-2DD4-C579-A9A91A3012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963C72-B4A3-9BD5-4313-05D974D2849F}"/>
              </a:ext>
            </a:extLst>
          </p:cNvPr>
          <p:cNvSpPr txBox="1"/>
          <p:nvPr/>
        </p:nvSpPr>
        <p:spPr>
          <a:xfrm>
            <a:off x="427169" y="964052"/>
            <a:ext cx="11337662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/>
              <a:t>Improvements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Telescope robotics (durability, performance, range); spare actuators.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Cable management.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Reduce noise in validation system.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Temperature control (airborne and ground).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N2 purge system (new bottle size; optimize flow rates).</a:t>
            </a:r>
          </a:p>
          <a:p>
            <a:pPr>
              <a:spcBef>
                <a:spcPts val="600"/>
              </a:spcBef>
            </a:pPr>
            <a:endParaRPr lang="en-US" sz="800" dirty="0"/>
          </a:p>
          <a:p>
            <a:pPr>
              <a:spcBef>
                <a:spcPts val="600"/>
              </a:spcBef>
            </a:pPr>
            <a:r>
              <a:rPr lang="en-US" sz="2800" b="1" dirty="0"/>
              <a:t>Comparisons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Complete processing for Operational Campaign–01 and error budget.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Continue collaboration with ESA LIME team.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Compare processed data to Demonstration Campaign data and ROLO.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Compare processed data to MLO-LUSI data.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28D71B-9C1C-D527-A0F4-2B13B770AE44}"/>
              </a:ext>
            </a:extLst>
          </p:cNvPr>
          <p:cNvSpPr txBox="1"/>
          <p:nvPr/>
        </p:nvSpPr>
        <p:spPr>
          <a:xfrm>
            <a:off x="11602995" y="6488668"/>
            <a:ext cx="58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959A4D1-C262-B741-AD0E-4CB69ECCD4BD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14" name="Picture 13" descr="air-LUSI-Logo_Transparent_Bkgrd_New.png">
            <a:extLst>
              <a:ext uri="{FF2B5EF4-FFF2-40B4-BE49-F238E27FC236}">
                <a16:creationId xmlns:a16="http://schemas.microsoft.com/office/drawing/2014/main" id="{68B262CA-D773-3692-A7F3-41C2EB1B20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515" y="5664529"/>
            <a:ext cx="1080769" cy="10463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9B0B40-F9FF-8859-C68A-F8DEE986B910}"/>
              </a:ext>
            </a:extLst>
          </p:cNvPr>
          <p:cNvSpPr txBox="1"/>
          <p:nvPr/>
        </p:nvSpPr>
        <p:spPr>
          <a:xfrm>
            <a:off x="2056504" y="152316"/>
            <a:ext cx="8003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air-LUSI Future Efforts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3DEA46-3651-547C-7330-CF085BC67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57" y="1973223"/>
            <a:ext cx="4233886" cy="145577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1111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19ADD7-1D32-2EA2-9D97-3C315897D9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963C72-B4A3-9BD5-4313-05D974D2849F}"/>
              </a:ext>
            </a:extLst>
          </p:cNvPr>
          <p:cNvSpPr txBox="1"/>
          <p:nvPr/>
        </p:nvSpPr>
        <p:spPr>
          <a:xfrm>
            <a:off x="427169" y="948690"/>
            <a:ext cx="11337662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/>
              <a:t>Lunar Calibration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Public access to air-LUSI data and code (initially NIST data portal).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air-LUSI hosted a small lunar calibration workshop with satellite </a:t>
            </a:r>
            <a:r>
              <a:rPr lang="en-US" sz="2800" dirty="0" err="1"/>
              <a:t>cal</a:t>
            </a:r>
            <a:r>
              <a:rPr lang="en-US" sz="2800" dirty="0"/>
              <a:t> teams.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Follow up work leading to a public report or peer-review publication.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Discussion will open up to broader venue (e.g., GSICS).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Apply air-LUSI results towards ROLO improvement.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01741-0430-A551-6CC0-B868B57BB341}"/>
              </a:ext>
            </a:extLst>
          </p:cNvPr>
          <p:cNvSpPr txBox="1"/>
          <p:nvPr/>
        </p:nvSpPr>
        <p:spPr>
          <a:xfrm>
            <a:off x="11602995" y="6488668"/>
            <a:ext cx="58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959A4D1-C262-B741-AD0E-4CB69ECCD4BD}" type="slidenum">
              <a:rPr lang="en-US" smtClean="0"/>
              <a:pPr algn="r"/>
              <a:t>8</a:t>
            </a:fld>
            <a:endParaRPr lang="en-US" dirty="0"/>
          </a:p>
        </p:txBody>
      </p:sp>
      <p:pic>
        <p:nvPicPr>
          <p:cNvPr id="5" name="Picture 4" descr="air-LUSI-Logo_Transparent_Bkgrd_New.png">
            <a:extLst>
              <a:ext uri="{FF2B5EF4-FFF2-40B4-BE49-F238E27FC236}">
                <a16:creationId xmlns:a16="http://schemas.microsoft.com/office/drawing/2014/main" id="{65EF5375-775D-9C33-224E-CA64F6507F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515" y="5664529"/>
            <a:ext cx="1080769" cy="10463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33D609-9C2B-819D-7A50-C5CBC9475F44}"/>
              </a:ext>
            </a:extLst>
          </p:cNvPr>
          <p:cNvSpPr txBox="1"/>
          <p:nvPr/>
        </p:nvSpPr>
        <p:spPr>
          <a:xfrm>
            <a:off x="2056504" y="152316"/>
            <a:ext cx="8003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air-LUSI Future Efforts</a:t>
            </a:r>
          </a:p>
        </p:txBody>
      </p:sp>
    </p:spTree>
    <p:extLst>
      <p:ext uri="{BB962C8B-B14F-4D97-AF65-F5344CB8AC3E}">
        <p14:creationId xmlns:p14="http://schemas.microsoft.com/office/powerpoint/2010/main" val="3062073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19ADD7-1D32-2EA2-9D97-3C315897D9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963C72-B4A3-9BD5-4313-05D974D2849F}"/>
              </a:ext>
            </a:extLst>
          </p:cNvPr>
          <p:cNvSpPr txBox="1"/>
          <p:nvPr/>
        </p:nvSpPr>
        <p:spPr>
          <a:xfrm>
            <a:off x="427170" y="948690"/>
            <a:ext cx="570649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/>
              <a:t>Future Campaigns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Targeting observation window: Jan 2024.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Wish to validate and further sample lunar phases.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Consider other airframes (e.g., WB-57); high alt (above tropo-pause).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Funding is greatest challenge.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93DE45-296C-BF1C-9FFC-A36C67F7608C}"/>
              </a:ext>
            </a:extLst>
          </p:cNvPr>
          <p:cNvSpPr txBox="1"/>
          <p:nvPr/>
        </p:nvSpPr>
        <p:spPr>
          <a:xfrm>
            <a:off x="2056504" y="152316"/>
            <a:ext cx="8003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air-LUSI Future Efforts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01741-0430-A551-6CC0-B868B57BB341}"/>
              </a:ext>
            </a:extLst>
          </p:cNvPr>
          <p:cNvSpPr txBox="1"/>
          <p:nvPr/>
        </p:nvSpPr>
        <p:spPr>
          <a:xfrm>
            <a:off x="11602995" y="6488668"/>
            <a:ext cx="58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959A4D1-C262-B741-AD0E-4CB69ECCD4BD}" type="slidenum">
              <a:rPr lang="en-US" smtClean="0"/>
              <a:pPr algn="r"/>
              <a:t>9</a:t>
            </a:fld>
            <a:endParaRPr lang="en-US" dirty="0"/>
          </a:p>
        </p:txBody>
      </p:sp>
      <p:pic>
        <p:nvPicPr>
          <p:cNvPr id="5" name="Picture 4" descr="air-LUSI-Logo_Transparent_Bkgrd_New.png">
            <a:extLst>
              <a:ext uri="{FF2B5EF4-FFF2-40B4-BE49-F238E27FC236}">
                <a16:creationId xmlns:a16="http://schemas.microsoft.com/office/drawing/2014/main" id="{65EF5375-775D-9C33-224E-CA64F6507F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515" y="5664529"/>
            <a:ext cx="1080769" cy="10463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BCC58F3-E132-36B4-55C1-158036D00EDC}"/>
              </a:ext>
            </a:extLst>
          </p:cNvPr>
          <p:cNvGrpSpPr/>
          <p:nvPr/>
        </p:nvGrpSpPr>
        <p:grpSpPr>
          <a:xfrm>
            <a:off x="496766" y="5094267"/>
            <a:ext cx="7739651" cy="1583691"/>
            <a:chOff x="6096000" y="3066415"/>
            <a:chExt cx="5725576" cy="117157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1485EA9-42E7-FDA5-4AA6-D1EE83BF0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3066415"/>
              <a:ext cx="5725576" cy="117157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A89AC36-8342-A961-8477-7B988824DB66}"/>
                </a:ext>
              </a:extLst>
            </p:cNvPr>
            <p:cNvSpPr/>
            <p:nvPr/>
          </p:nvSpPr>
          <p:spPr>
            <a:xfrm>
              <a:off x="6099175" y="3069590"/>
              <a:ext cx="118820" cy="802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C9E202E-1802-954A-5C14-0FF77BDA64D1}"/>
                </a:ext>
              </a:extLst>
            </p:cNvPr>
            <p:cNvCxnSpPr>
              <a:cxnSpLocks/>
            </p:cNvCxnSpPr>
            <p:nvPr/>
          </p:nvCxnSpPr>
          <p:spPr>
            <a:xfrm>
              <a:off x="6224345" y="3069590"/>
              <a:ext cx="7264" cy="732877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231E1AA-EAC7-8B46-DA9D-8717C6CFD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216" y="769635"/>
            <a:ext cx="5902616" cy="41520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5461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4186</TotalTime>
  <Words>736</Words>
  <Application>Microsoft Macintosh PowerPoint</Application>
  <PresentationFormat>Widescreen</PresentationFormat>
  <Paragraphs>130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Turpie</dc:creator>
  <cp:lastModifiedBy>Kevin Turpie</cp:lastModifiedBy>
  <cp:revision>19</cp:revision>
  <dcterms:created xsi:type="dcterms:W3CDTF">2022-09-12T21:42:30Z</dcterms:created>
  <dcterms:modified xsi:type="dcterms:W3CDTF">2023-05-01T06:05:23Z</dcterms:modified>
</cp:coreProperties>
</file>