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27"/>
  </p:notesMasterIdLst>
  <p:handoutMasterIdLst>
    <p:handoutMasterId r:id="rId28"/>
  </p:handoutMasterIdLst>
  <p:sldIdLst>
    <p:sldId id="340" r:id="rId5"/>
    <p:sldId id="312" r:id="rId6"/>
    <p:sldId id="314" r:id="rId7"/>
    <p:sldId id="315" r:id="rId8"/>
    <p:sldId id="351" r:id="rId9"/>
    <p:sldId id="317" r:id="rId10"/>
    <p:sldId id="318" r:id="rId11"/>
    <p:sldId id="320" r:id="rId12"/>
    <p:sldId id="319" r:id="rId13"/>
    <p:sldId id="350" r:id="rId14"/>
    <p:sldId id="354" r:id="rId15"/>
    <p:sldId id="329" r:id="rId16"/>
    <p:sldId id="331" r:id="rId17"/>
    <p:sldId id="346" r:id="rId18"/>
    <p:sldId id="326" r:id="rId19"/>
    <p:sldId id="325" r:id="rId20"/>
    <p:sldId id="341" r:id="rId21"/>
    <p:sldId id="345" r:id="rId22"/>
    <p:sldId id="342" r:id="rId23"/>
    <p:sldId id="334" r:id="rId24"/>
    <p:sldId id="338" r:id="rId25"/>
    <p:sldId id="352" r:id="rId26"/>
  </p:sldIdLst>
  <p:sldSz cx="12192000" cy="6858000"/>
  <p:notesSz cx="6954838" cy="9240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ly Aldoretta" initials="EA" lastIdx="8" clrIdx="0">
    <p:extLst>
      <p:ext uri="{19B8F6BF-5375-455C-9EA6-DF929625EA0E}">
        <p15:presenceInfo xmlns:p15="http://schemas.microsoft.com/office/powerpoint/2012/main" userId="S::emily.aldoretta@ssaihq.com::d74c4251-e654-403f-ad43-b8088f3961cc" providerId="AD"/>
      </p:ext>
    </p:extLst>
  </p:cmAuthor>
  <p:cmAuthor id="2" name="Sarah Henderson" initials="SH" lastIdx="1" clrIdx="1">
    <p:extLst>
      <p:ext uri="{19B8F6BF-5375-455C-9EA6-DF929625EA0E}">
        <p15:presenceInfo xmlns:p15="http://schemas.microsoft.com/office/powerpoint/2012/main" userId="S::sarah.henderson@ssaihq.com::4f1a1f10-c67a-4a29-9c60-bdefb8bc0b63" providerId="AD"/>
      </p:ext>
    </p:extLst>
  </p:cmAuthor>
  <p:cmAuthor id="3" name="Daniel Link" initials="DL" lastIdx="1" clrIdx="2">
    <p:extLst>
      <p:ext uri="{19B8F6BF-5375-455C-9EA6-DF929625EA0E}">
        <p15:presenceInfo xmlns:p15="http://schemas.microsoft.com/office/powerpoint/2012/main" userId="S::daniel.link@ssaihq.com::83621134-11e2-49c4-86ef-50ac822ae03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40F0F"/>
    <a:srgbClr val="4848B9"/>
    <a:srgbClr val="CDD4E5"/>
    <a:srgbClr val="E1E5EF"/>
    <a:srgbClr val="D4DAE8"/>
    <a:srgbClr val="C6CEE0"/>
    <a:srgbClr val="EAEEF6"/>
    <a:srgbClr val="F4F6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30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40175" y="0"/>
            <a:ext cx="30130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1B1881-F6A3-4FA6-B2A3-E4E7F215680B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7288"/>
            <a:ext cx="3013075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40175" y="8777288"/>
            <a:ext cx="3013075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2F9EF9-3356-4C5F-AABC-2D2E73DCB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7762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2042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2042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r">
              <a:defRPr sz="1200"/>
            </a:lvl1pPr>
          </a:lstStyle>
          <a:p>
            <a:fld id="{8090786E-ECBB-46CA-A850-F3020FB3A206}" type="datetimeFigureOut">
              <a:rPr lang="en-US" smtClean="0"/>
              <a:pPr/>
              <a:t>4/27/2023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3738"/>
            <a:ext cx="6157912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46" tIns="46273" rIns="92546" bIns="4627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389398"/>
            <a:ext cx="5563870" cy="4158377"/>
          </a:xfrm>
          <a:prstGeom prst="rect">
            <a:avLst/>
          </a:prstGeom>
        </p:spPr>
        <p:txBody>
          <a:bodyPr vert="horz" lIns="92546" tIns="46273" rIns="92546" bIns="4627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7192"/>
            <a:ext cx="3013763" cy="462042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777192"/>
            <a:ext cx="3013763" cy="462042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r">
              <a:defRPr sz="1200"/>
            </a:lvl1pPr>
          </a:lstStyle>
          <a:p>
            <a:fld id="{5F557D60-6EAF-4B33-B250-3815C43E9B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62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CustomShape 1"/>
          <p:cNvSpPr/>
          <p:nvPr/>
        </p:nvSpPr>
        <p:spPr>
          <a:xfrm>
            <a:off x="3939480" y="8777160"/>
            <a:ext cx="3012480" cy="46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520" tIns="46440" rIns="92520" bIns="46440" anchor="b"/>
          <a:lstStyle/>
          <a:p>
            <a:pPr algn="r">
              <a:lnSpc>
                <a:spcPct val="100000"/>
              </a:lnSpc>
            </a:pPr>
            <a:fld id="{ACFCC07D-6364-4E6D-BE08-A0F54F44CB90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1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9" name="CustomShape 2"/>
          <p:cNvSpPr/>
          <p:nvPr/>
        </p:nvSpPr>
        <p:spPr>
          <a:xfrm>
            <a:off x="1227600" y="702360"/>
            <a:ext cx="4498200" cy="346392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0" name="PlaceHolder 3"/>
          <p:cNvSpPr>
            <a:spLocks noGrp="1"/>
          </p:cNvSpPr>
          <p:nvPr>
            <p:ph type="body"/>
          </p:nvPr>
        </p:nvSpPr>
        <p:spPr>
          <a:xfrm>
            <a:off x="695880" y="4388400"/>
            <a:ext cx="5552280" cy="4145400"/>
          </a:xfrm>
          <a:prstGeom prst="rect">
            <a:avLst/>
          </a:prstGeom>
        </p:spPr>
        <p:txBody>
          <a:bodyPr lIns="92520" tIns="46440" rIns="92520" bIns="46440" anchor="ctr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4943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3939480" y="8777160"/>
            <a:ext cx="3012120" cy="46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520" tIns="46440" rIns="92520" bIns="46440" anchor="b"/>
          <a:lstStyle/>
          <a:p>
            <a:pPr algn="r">
              <a:lnSpc>
                <a:spcPct val="100000"/>
              </a:lnSpc>
            </a:pPr>
            <a:fld id="{C0444071-FB59-4550-AFDC-7CE06F5D93E4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2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 type="body"/>
          </p:nvPr>
        </p:nvSpPr>
        <p:spPr>
          <a:xfrm>
            <a:off x="926640" y="4390200"/>
            <a:ext cx="5099760" cy="4156200"/>
          </a:xfrm>
          <a:prstGeom prst="rect">
            <a:avLst/>
          </a:prstGeom>
        </p:spPr>
        <p:txBody>
          <a:bodyPr lIns="92520" tIns="46440" rIns="92520" bIns="4644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8853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CustomShape 1"/>
          <p:cNvSpPr/>
          <p:nvPr/>
        </p:nvSpPr>
        <p:spPr>
          <a:xfrm>
            <a:off x="3939480" y="8777160"/>
            <a:ext cx="3012120" cy="46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520" tIns="46440" rIns="92520" bIns="46440" anchor="b"/>
          <a:lstStyle/>
          <a:p>
            <a:pPr algn="r">
              <a:lnSpc>
                <a:spcPct val="100000"/>
              </a:lnSpc>
            </a:pPr>
            <a:fld id="{A684C6E4-9BBD-4BD4-9010-45B6DFDFB603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3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7" name="PlaceHolder 2"/>
          <p:cNvSpPr>
            <a:spLocks noGrp="1"/>
          </p:cNvSpPr>
          <p:nvPr>
            <p:ph type="body"/>
          </p:nvPr>
        </p:nvSpPr>
        <p:spPr>
          <a:xfrm>
            <a:off x="695520" y="4389480"/>
            <a:ext cx="5562000" cy="4156560"/>
          </a:xfrm>
          <a:prstGeom prst="rect">
            <a:avLst/>
          </a:prstGeom>
        </p:spPr>
        <p:txBody>
          <a:bodyPr lIns="92520" tIns="46440" rIns="92520" bIns="46440"/>
          <a:lstStyle/>
          <a:p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842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body"/>
          </p:nvPr>
        </p:nvSpPr>
        <p:spPr>
          <a:xfrm>
            <a:off x="695520" y="4389480"/>
            <a:ext cx="5562000" cy="4156560"/>
          </a:xfrm>
          <a:prstGeom prst="rect">
            <a:avLst/>
          </a:prstGeom>
        </p:spPr>
        <p:txBody>
          <a:bodyPr lIns="92520" tIns="46440" rIns="92520" bIns="46440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There is a dot in the Aqua BB temperature plot</a:t>
            </a:r>
          </a:p>
        </p:txBody>
      </p:sp>
      <p:sp>
        <p:nvSpPr>
          <p:cNvPr id="369" name="CustomShape 2"/>
          <p:cNvSpPr/>
          <p:nvPr/>
        </p:nvSpPr>
        <p:spPr>
          <a:xfrm>
            <a:off x="3939480" y="8777160"/>
            <a:ext cx="3012120" cy="46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520" tIns="46440" rIns="92520" bIns="46440" anchor="b"/>
          <a:lstStyle/>
          <a:p>
            <a:pPr algn="r">
              <a:lnSpc>
                <a:spcPct val="100000"/>
              </a:lnSpc>
            </a:pPr>
            <a:fld id="{6CD887A2-2CBC-42D8-8B5A-94BE90370DBF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6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9319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body"/>
          </p:nvPr>
        </p:nvSpPr>
        <p:spPr>
          <a:xfrm>
            <a:off x="695520" y="4389480"/>
            <a:ext cx="5562000" cy="4156560"/>
          </a:xfrm>
          <a:prstGeom prst="rect">
            <a:avLst/>
          </a:prstGeom>
        </p:spPr>
        <p:txBody>
          <a:bodyPr lIns="92520" tIns="46440" rIns="92520" bIns="46440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How the good detectors are defined data source</a:t>
            </a:r>
          </a:p>
        </p:txBody>
      </p:sp>
      <p:sp>
        <p:nvSpPr>
          <p:cNvPr id="371" name="CustomShape 2"/>
          <p:cNvSpPr/>
          <p:nvPr/>
        </p:nvSpPr>
        <p:spPr>
          <a:xfrm>
            <a:off x="3939480" y="8777160"/>
            <a:ext cx="3012120" cy="46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520" tIns="46440" rIns="92520" bIns="46440" anchor="b"/>
          <a:lstStyle/>
          <a:p>
            <a:pPr algn="r">
              <a:lnSpc>
                <a:spcPct val="100000"/>
              </a:lnSpc>
            </a:pPr>
            <a:fld id="{204EB92D-10FB-49BB-AD95-2D13F4427296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7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8457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body"/>
          </p:nvPr>
        </p:nvSpPr>
        <p:spPr>
          <a:xfrm>
            <a:off x="695520" y="4389480"/>
            <a:ext cx="5562000" cy="4156560"/>
          </a:xfrm>
          <a:prstGeom prst="rect">
            <a:avLst/>
          </a:prstGeom>
        </p:spPr>
        <p:txBody>
          <a:bodyPr lIns="92520" tIns="46440" rIns="92520" bIns="46440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Terra plot and Aqua plot have inconsistent fonts</a:t>
            </a:r>
          </a:p>
        </p:txBody>
      </p:sp>
      <p:sp>
        <p:nvSpPr>
          <p:cNvPr id="373" name="CustomShape 2"/>
          <p:cNvSpPr/>
          <p:nvPr/>
        </p:nvSpPr>
        <p:spPr>
          <a:xfrm>
            <a:off x="3939480" y="8777160"/>
            <a:ext cx="3012120" cy="46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520" tIns="46440" rIns="92520" bIns="46440" anchor="b"/>
          <a:lstStyle/>
          <a:p>
            <a:pPr algn="r">
              <a:lnSpc>
                <a:spcPct val="100000"/>
              </a:lnSpc>
            </a:pPr>
            <a:fld id="{850EAEBC-9161-40CB-B3D2-B7503FA8E02F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8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8893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57D60-6EAF-4B33-B250-3815C43E9B1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357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C4C36-2CB9-4D8C-A627-2E77BFC1024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141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0" y="6356355"/>
            <a:ext cx="4572000" cy="365125"/>
          </a:xfrm>
        </p:spPr>
        <p:txBody>
          <a:bodyPr/>
          <a:lstStyle>
            <a:lvl1pPr>
              <a:defRPr>
                <a:solidFill>
                  <a:srgbClr val="0000C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C1F4F7E-645B-4955-8850-5CA3022054E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C10D15-DF31-4407-B105-C76F6745B1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6" y="5327898"/>
            <a:ext cx="1357564" cy="10284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EE24A6-5EE1-4751-946E-00FF1FF30B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673" y="5416557"/>
            <a:ext cx="1135286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65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C1F4F7E-645B-4955-8850-5CA3022054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00CC"/>
                </a:solidFill>
              </a:defRPr>
            </a:lvl1pPr>
          </a:lstStyle>
          <a:p>
            <a:r>
              <a:rPr lang="en-US"/>
              <a:t>Page </a:t>
            </a:r>
            <a:fld id="{9C1F4F7E-645B-4955-8850-5CA3022054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5496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639762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C1F4F7E-645B-4955-8850-5CA3022054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47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C1F4F7E-645B-4955-8850-5CA3022054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37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C1F4F7E-645B-4955-8850-5CA3022054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42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</p:spPr>
        <p:txBody>
          <a:bodyPr/>
          <a:lstStyle/>
          <a:p>
            <a:r>
              <a:rPr lang="en-US"/>
              <a:t>Page </a:t>
            </a:r>
            <a:fld id="{9C1F4F7E-645B-4955-8850-5CA3022054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045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422240" y="274680"/>
            <a:ext cx="9344640" cy="714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365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w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43000"/>
            <a:ext cx="10972800" cy="4983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00CC"/>
                </a:solidFill>
              </a:defRPr>
            </a:lvl1pPr>
          </a:lstStyle>
          <a:p>
            <a:r>
              <a:rPr lang="en-US"/>
              <a:t>Page </a:t>
            </a:r>
            <a:fld id="{9C1F4F7E-645B-4955-8850-5CA3022054E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D9EC73B5-B066-4AEC-A011-423096063F12}"/>
              </a:ext>
            </a:extLst>
          </p:cNvPr>
          <p:cNvPicPr>
            <a:picLocks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" y="152406"/>
            <a:ext cx="1005680" cy="9753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" name="Picture 17" descr="mcstlogo">
            <a:extLst>
              <a:ext uri="{FF2B5EF4-FFF2-40B4-BE49-F238E27FC236}">
                <a16:creationId xmlns:a16="http://schemas.microsoft.com/office/drawing/2014/main" id="{682EB9CA-96CA-4941-9B64-BD24549BA1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881519" y="137318"/>
            <a:ext cx="1005681" cy="1005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7538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rgbClr val="0000CC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mcst.gsfc.nasa.gov/calibration/time-dependent-list-non-functional-or-noisy-detector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mcst.gsfc.nasa.gov/calibration/time-dependent-list-non-functional-or-noisy-detector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1"/>
          <p:cNvSpPr/>
          <p:nvPr/>
        </p:nvSpPr>
        <p:spPr>
          <a:xfrm>
            <a:off x="1297577" y="272880"/>
            <a:ext cx="9483633" cy="5856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93000"/>
              </a:lnSpc>
            </a:pPr>
            <a:endParaRPr lang="en-US" sz="3200" b="1" spc="-1" dirty="0">
              <a:uFill>
                <a:solidFill>
                  <a:srgbClr val="FFFFFF"/>
                </a:solidFill>
              </a:uFill>
              <a:latin typeface="+mj-lt"/>
              <a:ea typeface="Bitstream Vera Sans"/>
            </a:endParaRPr>
          </a:p>
          <a:p>
            <a:pPr algn="ctr">
              <a:lnSpc>
                <a:spcPct val="93000"/>
              </a:lnSpc>
            </a:pPr>
            <a:endParaRPr lang="en-US" sz="3200" b="1" spc="-1" dirty="0">
              <a:uFill>
                <a:solidFill>
                  <a:srgbClr val="FFFFFF"/>
                </a:solidFill>
              </a:uFill>
              <a:latin typeface="+mj-lt"/>
              <a:ea typeface="Bitstream Vera Sans"/>
            </a:endParaRPr>
          </a:p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MODIS TEB Calibration and Performance</a:t>
            </a:r>
          </a:p>
          <a:p>
            <a:pPr algn="ctr">
              <a:lnSpc>
                <a:spcPct val="93000"/>
              </a:lnSpc>
            </a:pPr>
            <a:endParaRPr lang="en-US" sz="3200" b="1" spc="-1" dirty="0"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ea typeface="Bitstream Vera Sans"/>
              <a:cs typeface="Times New Roman" panose="02020603050405020304" pitchFamily="18" charset="0"/>
            </a:endParaRPr>
          </a:p>
          <a:p>
            <a:pPr algn="ctr">
              <a:lnSpc>
                <a:spcPct val="93000"/>
              </a:lnSpc>
            </a:pPr>
            <a:r>
              <a:rPr lang="en-US" sz="2800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Bitstream Vera Sans"/>
                <a:cs typeface="Times New Roman" panose="02020603050405020304" pitchFamily="18" charset="0"/>
              </a:rPr>
              <a:t>MODIS Characterization Support Team, NASA GSFC</a:t>
            </a:r>
          </a:p>
          <a:p>
            <a:pPr algn="ctr">
              <a:lnSpc>
                <a:spcPct val="93000"/>
              </a:lnSpc>
            </a:pPr>
            <a:r>
              <a:rPr lang="en-US" sz="2800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Bitstream Vera Sans"/>
                <a:cs typeface="Times New Roman" panose="02020603050405020304" pitchFamily="18" charset="0"/>
              </a:rPr>
              <a:t>(Presented by Tiejun Chang)</a:t>
            </a:r>
          </a:p>
          <a:p>
            <a:pPr algn="ctr">
              <a:lnSpc>
                <a:spcPct val="93000"/>
              </a:lnSpc>
            </a:pPr>
            <a:endParaRPr lang="en-US" sz="2800" b="1" spc="-1" dirty="0"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3000"/>
              </a:lnSpc>
            </a:pPr>
            <a:endParaRPr lang="en-US" sz="3200" b="1" spc="-1" dirty="0">
              <a:uFill>
                <a:solidFill>
                  <a:srgbClr val="FFFFFF"/>
                </a:solidFill>
              </a:uFill>
              <a:latin typeface="+mj-lt"/>
            </a:endParaRPr>
          </a:p>
          <a:p>
            <a:pPr algn="ctr">
              <a:lnSpc>
                <a:spcPct val="93000"/>
              </a:lnSpc>
            </a:pPr>
            <a:endParaRPr lang="en-US" sz="3600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93000"/>
              </a:lnSpc>
            </a:pPr>
            <a:endParaRPr lang="en-US" sz="3600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6" name="Picture 4"/>
          <p:cNvPicPr/>
          <p:nvPr/>
        </p:nvPicPr>
        <p:blipFill>
          <a:blip r:embed="rId3"/>
          <a:stretch/>
        </p:blipFill>
        <p:spPr>
          <a:xfrm>
            <a:off x="9420240" y="5743440"/>
            <a:ext cx="1246320" cy="1113120"/>
          </a:xfrm>
          <a:prstGeom prst="rect">
            <a:avLst/>
          </a:prstGeom>
          <a:ln w="12600">
            <a:noFill/>
          </a:ln>
        </p:spPr>
      </p:pic>
      <p:pic>
        <p:nvPicPr>
          <p:cNvPr id="87" name="Picture 8"/>
          <p:cNvPicPr/>
          <p:nvPr/>
        </p:nvPicPr>
        <p:blipFill>
          <a:blip r:embed="rId4"/>
          <a:stretch/>
        </p:blipFill>
        <p:spPr>
          <a:xfrm>
            <a:off x="1651080" y="5861160"/>
            <a:ext cx="1256040" cy="951120"/>
          </a:xfrm>
          <a:prstGeom prst="rect">
            <a:avLst/>
          </a:prstGeom>
          <a:ln w="12600">
            <a:noFill/>
          </a:ln>
        </p:spPr>
      </p:pic>
      <p:sp>
        <p:nvSpPr>
          <p:cNvPr id="88" name="CustomShape 2"/>
          <p:cNvSpPr/>
          <p:nvPr/>
        </p:nvSpPr>
        <p:spPr>
          <a:xfrm>
            <a:off x="4545196" y="6129360"/>
            <a:ext cx="3100168" cy="54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400" b="1" i="1" u="sng" spc="-1">
                <a:solidFill>
                  <a:srgbClr val="4848B9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MODIS/VIIRS Calibration Workshop (May 1, 2023)</a:t>
            </a:r>
            <a:endParaRPr lang="en-US" sz="1400" spc="-1">
              <a:solidFill>
                <a:srgbClr val="4848B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8C533C-D33F-48F1-A1FF-A27FC685D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C1F4F7E-645B-4955-8850-5CA3022054E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054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B5647A0-B44E-405D-962B-4ABAB13AE6AE}"/>
              </a:ext>
            </a:extLst>
          </p:cNvPr>
          <p:cNvSpPr txBox="1">
            <a:spLocks/>
          </p:cNvSpPr>
          <p:nvPr/>
        </p:nvSpPr>
        <p:spPr>
          <a:xfrm>
            <a:off x="11124588" y="6432675"/>
            <a:ext cx="1067412" cy="4253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9C1F4F7E-645B-4955-8850-5CA3022054E0}" type="slidenum">
              <a:rPr lang="en-US" sz="1200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en-US" sz="1200" b="1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9B57FA7-E50D-B832-2287-3C9581CBB9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3" t="35347" r="19543" b="16778"/>
          <a:stretch/>
        </p:blipFill>
        <p:spPr>
          <a:xfrm>
            <a:off x="2315068" y="3348337"/>
            <a:ext cx="7015199" cy="2596267"/>
          </a:xfrm>
          <a:prstGeom prst="rect">
            <a:avLst/>
          </a:prstGeom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CB3C3507-C561-B6F1-4788-087F97945893}"/>
              </a:ext>
            </a:extLst>
          </p:cNvPr>
          <p:cNvSpPr/>
          <p:nvPr/>
        </p:nvSpPr>
        <p:spPr>
          <a:xfrm>
            <a:off x="2825760" y="76320"/>
            <a:ext cx="6634080" cy="7473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360" tIns="44280" rIns="90360" bIns="44280" anchor="ctr"/>
          <a:lstStyle/>
          <a:p>
            <a:pPr algn="ctr">
              <a:lnSpc>
                <a:spcPct val="100000"/>
              </a:lnSpc>
            </a:pPr>
            <a:r>
              <a:rPr lang="en-US" sz="2800" b="1" spc="-1" dirty="0">
                <a:solidFill>
                  <a:srgbClr val="3810E0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Times New Roman"/>
              </a:rPr>
              <a:t>Aqua TEB </a:t>
            </a:r>
            <a:r>
              <a:rPr lang="en-US" sz="2800" b="1" spc="-1" dirty="0" err="1">
                <a:solidFill>
                  <a:srgbClr val="3810E0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Times New Roman"/>
              </a:rPr>
              <a:t>NEdT</a:t>
            </a:r>
            <a:r>
              <a:rPr lang="en-US" sz="2800" b="1" spc="-1" dirty="0">
                <a:solidFill>
                  <a:srgbClr val="3810E0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Times New Roman"/>
              </a:rPr>
              <a:t> and uncertainty</a:t>
            </a: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  <a:cs typeface="Times New Roman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EA2FC2C4-813A-D18C-00FE-3B716DEB6890}"/>
              </a:ext>
            </a:extLst>
          </p:cNvPr>
          <p:cNvSpPr/>
          <p:nvPr/>
        </p:nvSpPr>
        <p:spPr>
          <a:xfrm>
            <a:off x="1978105" y="5944604"/>
            <a:ext cx="10763922" cy="11574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 marL="285750" indent="-283845">
              <a:buClr>
                <a:srgbClr val="000000"/>
              </a:buClr>
              <a:buFont typeface="Wingdings" charset="2"/>
              <a:buChar char=""/>
            </a:pP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NEdT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meets the specification and stable over the mission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3845">
              <a:buClr>
                <a:srgbClr val="000000"/>
              </a:buClr>
              <a:buFont typeface="Wingdings" charset="2"/>
              <a:buChar char="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Band 21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NEdT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is close to the specification and overall meet the specification.</a:t>
            </a:r>
          </a:p>
          <a:p>
            <a:pPr marL="285750" indent="-283845">
              <a:buClr>
                <a:srgbClr val="000000"/>
              </a:buClr>
              <a:buFont typeface="Wingdings" charset="2"/>
              <a:buChar char="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No significant impact from Aqua 2022 safe mode 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 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0465DD0-4EA6-7A19-E0C4-B62C89614301}"/>
              </a:ext>
            </a:extLst>
          </p:cNvPr>
          <p:cNvGrpSpPr/>
          <p:nvPr/>
        </p:nvGrpSpPr>
        <p:grpSpPr>
          <a:xfrm>
            <a:off x="2394070" y="823681"/>
            <a:ext cx="6936197" cy="2548544"/>
            <a:chOff x="2394070" y="823681"/>
            <a:chExt cx="6936197" cy="2548544"/>
          </a:xfrm>
        </p:grpSpPr>
        <p:pic>
          <p:nvPicPr>
            <p:cNvPr id="12" name="Picture 6" descr="Chart, bar chart&#10;&#10;Description automatically generated">
              <a:extLst>
                <a:ext uri="{FF2B5EF4-FFF2-40B4-BE49-F238E27FC236}">
                  <a16:creationId xmlns:a16="http://schemas.microsoft.com/office/drawing/2014/main" id="{915F43EE-677B-7BB4-37C5-FE0764684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94070" y="823681"/>
              <a:ext cx="6936197" cy="2548544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1C09E2A-F4B7-DE65-244A-ECEF68249491}"/>
                </a:ext>
              </a:extLst>
            </p:cNvPr>
            <p:cNvCxnSpPr>
              <a:cxnSpLocks/>
            </p:cNvCxnSpPr>
            <p:nvPr/>
          </p:nvCxnSpPr>
          <p:spPr>
            <a:xfrm>
              <a:off x="3032347" y="1740747"/>
              <a:ext cx="6223413" cy="0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00042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5"/>
          <p:cNvSpPr/>
          <p:nvPr/>
        </p:nvSpPr>
        <p:spPr>
          <a:xfrm>
            <a:off x="2703708" y="235575"/>
            <a:ext cx="7634092" cy="759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Times New Roman"/>
              </a:rPr>
              <a:t>MODIS TEB C6.1 and C7 algorithms</a:t>
            </a:r>
            <a:endParaRPr lang="en-US" sz="2800" b="1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EA6C80-A4B9-2BF7-AB66-1019EA16859F}"/>
              </a:ext>
            </a:extLst>
          </p:cNvPr>
          <p:cNvSpPr txBox="1"/>
          <p:nvPr/>
        </p:nvSpPr>
        <p:spPr>
          <a:xfrm>
            <a:off x="330200" y="996821"/>
            <a:ext cx="11238429" cy="54707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Terra C7 improvements</a:t>
            </a:r>
            <a:endParaRPr lang="en-US" dirty="0">
              <a:cs typeface="Calibri"/>
            </a:endParaRPr>
          </a:p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b="1" u="sng" dirty="0">
                <a:solidFill>
                  <a:srgbClr val="000000"/>
                </a:solidFill>
                <a:latin typeface="Times New Roman"/>
                <a:cs typeface="Times New Roman"/>
              </a:rPr>
              <a:t>MWIR crosstalk correction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– Crosstalk correction applied to selected 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detectors calibration and EV 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measurements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.</a:t>
            </a:r>
          </a:p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b="1" u="sng" dirty="0">
                <a:solidFill>
                  <a:srgbClr val="000000"/>
                </a:solidFill>
                <a:latin typeface="Times New Roman"/>
                <a:cs typeface="Times New Roman"/>
              </a:rPr>
              <a:t>PC bands mirror side difference reduction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– Early mission calibration offset a0 correction to reduce mirror side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difference.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 </a:t>
            </a:r>
            <a:endParaRPr lang="en-US" b="0" i="0" dirty="0">
              <a:solidFill>
                <a:srgbClr val="000000"/>
              </a:solidFill>
              <a:effectLst/>
              <a:latin typeface="Times New Roman"/>
              <a:cs typeface="Times New Roman"/>
            </a:endParaRPr>
          </a:p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b="1" u="sng" dirty="0">
                <a:solidFill>
                  <a:srgbClr val="000000"/>
                </a:solidFill>
                <a:latin typeface="Times New Roman"/>
                <a:cs typeface="Times New Roman"/>
              </a:rPr>
              <a:t>Bands 20 and 29 cold scene biases reduction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– Calibration offset a0 adjustments to reduce cold scene bias</a:t>
            </a:r>
            <a:endParaRPr lang="en-US" b="0" i="0" dirty="0">
              <a:solidFill>
                <a:srgbClr val="000000"/>
              </a:solidFill>
              <a:effectLst/>
              <a:latin typeface="Times New Roman"/>
              <a:cs typeface="Times New Roman"/>
            </a:endParaRPr>
          </a:p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b="1" u="sng" dirty="0">
                <a:solidFill>
                  <a:srgbClr val="000000"/>
                </a:solidFill>
                <a:latin typeface="Times New Roman"/>
                <a:cs typeface="Times New Roman"/>
              </a:rPr>
              <a:t>Band 30 calibration stability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– Improvement of nonlinear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a0 and a2 coefficient algorithm.</a:t>
            </a:r>
          </a:p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b="1" u="sng" dirty="0">
                <a:solidFill>
                  <a:srgbClr val="000000"/>
                </a:solidFill>
                <a:latin typeface="Times New Roman"/>
                <a:cs typeface="Times New Roman"/>
              </a:rPr>
              <a:t>MWIR and LWIR crosstalk uncertainty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– Improvement on crosstalk uncertainty calculation and propagation to L1B data.</a:t>
            </a:r>
          </a:p>
          <a:p>
            <a:pPr algn="ctr">
              <a:spcAft>
                <a:spcPts val="600"/>
              </a:spcAft>
            </a:pPr>
            <a:endParaRPr lang="en-US" sz="2000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  <a:latin typeface="Times New Roman"/>
                <a:cs typeface="Times New Roman"/>
              </a:rPr>
              <a:t>Aqua C7 improvements</a:t>
            </a:r>
            <a:endParaRPr lang="en-US" sz="20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b="1" u="sng" dirty="0">
                <a:solidFill>
                  <a:srgbClr val="000000"/>
                </a:solidFill>
                <a:latin typeface="Times New Roman"/>
                <a:cs typeface="Times New Roman"/>
              </a:rPr>
              <a:t>MWIR crosstalk correction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 – Crosstalk correction applied to selected 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detectors calibration and EV 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measurements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.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b="1" u="sng" dirty="0">
                <a:solidFill>
                  <a:srgbClr val="000000"/>
                </a:solidFill>
                <a:latin typeface="Times New Roman"/>
                <a:cs typeface="Times New Roman"/>
              </a:rPr>
              <a:t>LWIR crosstalk correction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– Crosstalk correction applied to calibration and EV measurements. </a:t>
            </a:r>
          </a:p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b="1" u="sng" dirty="0">
                <a:solidFill>
                  <a:srgbClr val="000000"/>
                </a:solidFill>
                <a:latin typeface="Times New Roman"/>
                <a:cs typeface="Times New Roman"/>
              </a:rPr>
              <a:t>Calibration stability improvement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– Application of nonlinear a2 using BB CD data to all bands and a2 adjustment for PV LWIR bands.</a:t>
            </a:r>
          </a:p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b="1" u="sng" dirty="0">
                <a:solidFill>
                  <a:srgbClr val="000000"/>
                </a:solidFill>
                <a:latin typeface="Times New Roman"/>
                <a:cs typeface="Times New Roman"/>
              </a:rPr>
              <a:t>Mirror-side consistency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-  Application of mission-long a0 correction to reduce mirror side difference. </a:t>
            </a:r>
            <a:endParaRPr lang="en-US" dirty="0">
              <a:cs typeface="Calibri"/>
            </a:endParaRPr>
          </a:p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b="1" u="sng" dirty="0">
                <a:solidFill>
                  <a:srgbClr val="000000"/>
                </a:solidFill>
                <a:latin typeface="Times New Roman"/>
                <a:cs typeface="Times New Roman"/>
              </a:rPr>
              <a:t>MWIR and LWIR crosstalk uncertainty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 – Improvement on crosstalk uncertainty calculation and propagation to L1B data.</a:t>
            </a:r>
          </a:p>
        </p:txBody>
      </p:sp>
    </p:spTree>
    <p:extLst>
      <p:ext uri="{BB962C8B-B14F-4D97-AF65-F5344CB8AC3E}">
        <p14:creationId xmlns:p14="http://schemas.microsoft.com/office/powerpoint/2010/main" val="184227940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1" name="Table 1"/>
          <p:cNvGraphicFramePr/>
          <p:nvPr>
            <p:extLst>
              <p:ext uri="{D42A27DB-BD31-4B8C-83A1-F6EECF244321}">
                <p14:modId xmlns:p14="http://schemas.microsoft.com/office/powerpoint/2010/main" val="2689929883"/>
              </p:ext>
            </p:extLst>
          </p:nvPr>
        </p:nvGraphicFramePr>
        <p:xfrm>
          <a:off x="792632" y="3759182"/>
          <a:ext cx="4715934" cy="1964153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49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36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96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Band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Det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Contamination Impact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4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22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8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Striping over ice cloud scenes and water scenes (~0.5K).</a:t>
                      </a:r>
                      <a:endParaRPr lang="en-US" sz="14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23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1,10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Striping over ice cloud scenes and water scenes (~0.5K). 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69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24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Striping over ice cloud scenes;</a:t>
                      </a:r>
                      <a:r>
                        <a:rPr lang="en-US" sz="1400" b="0" strike="noStrike" spc="-1" baseline="0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0.5 -1 K change over ocean scenes</a:t>
                      </a:r>
                      <a:endParaRPr lang="en-US" sz="14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2" name="CustomShape 2"/>
          <p:cNvSpPr/>
          <p:nvPr/>
        </p:nvSpPr>
        <p:spPr>
          <a:xfrm>
            <a:off x="627856" y="1255146"/>
            <a:ext cx="11338778" cy="35610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7520"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MWIR bands crosstalk correction for selected detectors applied to Terra MODIS C7.</a:t>
            </a:r>
          </a:p>
          <a:p>
            <a:pPr marL="228600" indent="-227520"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The table lists the receiving band/detector and contamination impact</a:t>
            </a:r>
          </a:p>
          <a:p>
            <a:pPr marL="228600" indent="-227520"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Band 24 detector 1 (sending from band 26 detector 10) shows the largest contamination for daytime measurements</a:t>
            </a:r>
          </a:p>
          <a:p>
            <a:pPr marL="228600" indent="-227520"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The MWIR crosstalk coefficients are gradually decreasing. The chart shows band 24 detector 1 crosstalk trending.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3" name="CustomShape 3"/>
          <p:cNvSpPr/>
          <p:nvPr/>
        </p:nvSpPr>
        <p:spPr>
          <a:xfrm>
            <a:off x="1535040" y="180720"/>
            <a:ext cx="9106200" cy="68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n-US" sz="2800" b="1" spc="-1">
                <a:solidFill>
                  <a:srgbClr val="1731F1"/>
                </a:solidFill>
                <a:uFill>
                  <a:solidFill>
                    <a:srgbClr val="FFFFFF"/>
                  </a:solidFill>
                </a:uFill>
                <a:latin typeface="+mj-lt"/>
                <a:ea typeface="ＭＳ Ｐゴシック"/>
                <a:cs typeface="Times New Roman"/>
              </a:rPr>
              <a:t>Terra MWIR bands cross-talk corrections</a:t>
            </a:r>
            <a:endParaRPr lang="en-US" sz="2800" b="1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  <a:cs typeface="Times New Roman"/>
            </a:endParaRPr>
          </a:p>
        </p:txBody>
      </p:sp>
      <p:sp>
        <p:nvSpPr>
          <p:cNvPr id="7" name="CustomShape 2"/>
          <p:cNvSpPr/>
          <p:nvPr/>
        </p:nvSpPr>
        <p:spPr>
          <a:xfrm>
            <a:off x="742175" y="5836332"/>
            <a:ext cx="10555792" cy="8530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Reference: </a:t>
            </a:r>
          </a:p>
          <a:p>
            <a:pPr>
              <a:lnSpc>
                <a:spcPct val="100000"/>
              </a:lnSpc>
            </a:pPr>
            <a:r>
              <a:rPr lang="en-US" sz="1400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(1) Wilson, T., A. Shrestha, and X. Xiong, "Electronic crosstalk impact assessment in the Terra MODIS </a:t>
            </a:r>
            <a:r>
              <a:rPr lang="en-US" sz="1400" spc="-1" dirty="0" err="1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midwave</a:t>
            </a:r>
            <a:r>
              <a:rPr lang="en-US" sz="1400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infrared bands", Proceedings Volume 10423, Sensors, Systems, and Next-Generation Satellites XXI; 104231Z, 2017</a:t>
            </a:r>
            <a:endParaRPr lang="en-US" sz="1400" spc="-1" dirty="0"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400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(2) https://mcst.gsfc.nasa.gov/sites/default/files/meetings_files/2018_mcst_xtalk_workshop.pdf. </a:t>
            </a:r>
            <a:endParaRPr lang="en-US" sz="1400" spc="-1" dirty="0"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5B3509-ABCD-4868-8E1B-0122E2DFB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C1F4F7E-645B-4955-8850-5CA3022054E0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F1ACA38-3380-C708-99CE-90E437228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471" y="3536074"/>
            <a:ext cx="5839354" cy="256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38973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1535040" y="180720"/>
            <a:ext cx="9105840" cy="68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n-US" sz="2800" b="1" spc="-1" dirty="0">
                <a:solidFill>
                  <a:srgbClr val="1731F1"/>
                </a:solidFill>
                <a:uFill>
                  <a:solidFill>
                    <a:srgbClr val="FFFFFF"/>
                  </a:solidFill>
                </a:uFill>
                <a:latin typeface="+mj-lt"/>
                <a:ea typeface="ＭＳ Ｐゴシック"/>
                <a:cs typeface="Times New Roman"/>
              </a:rPr>
              <a:t>Aqua MWIR bands cross-talk corrections</a:t>
            </a:r>
            <a:endParaRPr lang="en-US" sz="28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  <a:cs typeface="Times New Roman"/>
            </a:endParaRPr>
          </a:p>
        </p:txBody>
      </p:sp>
      <p:graphicFrame>
        <p:nvGraphicFramePr>
          <p:cNvPr id="169" name="Table 3"/>
          <p:cNvGraphicFramePr/>
          <p:nvPr>
            <p:extLst>
              <p:ext uri="{D42A27DB-BD31-4B8C-83A1-F6EECF244321}">
                <p14:modId xmlns:p14="http://schemas.microsoft.com/office/powerpoint/2010/main" val="387263654"/>
              </p:ext>
            </p:extLst>
          </p:nvPr>
        </p:nvGraphicFramePr>
        <p:xfrm>
          <a:off x="727238" y="3083966"/>
          <a:ext cx="5529628" cy="2216933"/>
        </p:xfrm>
        <a:graphic>
          <a:graphicData uri="http://schemas.openxmlformats.org/drawingml/2006/table">
            <a:tbl>
              <a:tblPr/>
              <a:tblGrid>
                <a:gridCol w="63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5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204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9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Band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Det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Contamination Impact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Striping over some scenes (~0.15K).</a:t>
                      </a:r>
                      <a:endParaRPr lang="en-US" sz="14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22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Striping over some scenes (~0.20K). 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3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23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Large striping over ice cloud and water scenes (~0.5K).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4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24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Striping over low BT scenes during daytime.</a:t>
                      </a:r>
                      <a:endParaRPr lang="en-US" sz="14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9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25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Striping over some scenes (~0.20K). </a:t>
                      </a:r>
                      <a:endParaRPr lang="en-US" sz="14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CustomShape 2"/>
          <p:cNvSpPr/>
          <p:nvPr/>
        </p:nvSpPr>
        <p:spPr>
          <a:xfrm>
            <a:off x="609600" y="5618915"/>
            <a:ext cx="10405965" cy="8075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u="sng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Reference: </a:t>
            </a:r>
          </a:p>
          <a:p>
            <a:pPr>
              <a:lnSpc>
                <a:spcPct val="100000"/>
              </a:lnSpc>
            </a:pPr>
            <a:r>
              <a:rPr lang="en-US" sz="1400" u="sng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(1) Keller, G. R., T. Wilson, X. </a:t>
            </a:r>
            <a:r>
              <a:rPr lang="en-US" sz="1400" u="sng" spc="-1" dirty="0" err="1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Geng</a:t>
            </a:r>
            <a:r>
              <a:rPr lang="en-US" sz="1400" u="sng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, A. Wu, Z. Wang and X. Xiong, "Aqua MODIS Electronic Crosstalk Survey: Mid-Wave Infrared Bands," IEEE Transactions on Geoscience and Remote Sensing, vol. 57, no. 3, pp. 1684-1697, 2019</a:t>
            </a:r>
          </a:p>
          <a:p>
            <a:pPr>
              <a:lnSpc>
                <a:spcPct val="100000"/>
              </a:lnSpc>
            </a:pPr>
            <a:r>
              <a:rPr lang="en-US" sz="1400" u="sng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(2) https://mcst.gsfc.nasa.gov/sites/default/files/meetings_files/2018_mcst_xtalk_workshop.pdf</a:t>
            </a:r>
            <a:r>
              <a:rPr lang="en-US" sz="1400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</a:t>
            </a:r>
            <a:r>
              <a:rPr lang="en-US" sz="1400" spc="-1" dirty="0">
                <a:solidFill>
                  <a:srgbClr val="00000A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 </a:t>
            </a:r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A3FBE5-DDDE-4EA5-9777-164A74C07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C1F4F7E-645B-4955-8850-5CA3022054E0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8DC396-E98E-9505-9949-40EEC8C16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217" y="3078683"/>
            <a:ext cx="5374745" cy="235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90E34F-6ED1-F129-3094-40530635913C}"/>
              </a:ext>
            </a:extLst>
          </p:cNvPr>
          <p:cNvSpPr txBox="1"/>
          <p:nvPr/>
        </p:nvSpPr>
        <p:spPr>
          <a:xfrm>
            <a:off x="494222" y="1239085"/>
            <a:ext cx="11300740" cy="1585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7520"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MWIR bands crosstalk correction for selected detectors applied to 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Aqu</a:t>
            </a:r>
            <a:r>
              <a:rPr lang="en-US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a MODIS C7.</a:t>
            </a:r>
          </a:p>
          <a:p>
            <a:pPr marL="228600" indent="-227520"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The table lists the receiving band/detector and contamination impact</a:t>
            </a:r>
          </a:p>
          <a:p>
            <a:pPr marL="228600" indent="-227520"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Band 24 detector 1 (sending from band 26 detector 10) shows the largest contamination for daytime measurements</a:t>
            </a:r>
          </a:p>
          <a:p>
            <a:pPr marL="228600" indent="-227520"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lang="en-US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The MWIR crosstalk coefficients are gradually decreasing. The chart shows band 24 detector 1 crosstalk trending.</a:t>
            </a:r>
            <a:endParaRPr lang="en-US" sz="1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40023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424960" y="1179828"/>
            <a:ext cx="11507760" cy="100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The cross-talk correction has been tested for multiple granules. The L1B data changes are as expected. 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Band 24 detector 1 displays the largest image striping impact for cold scenes. The striping is greatly reduced after correction. Histograms and BT profile show detector back in-family after correction.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6" name="CustomShape 2"/>
          <p:cNvSpPr/>
          <p:nvPr/>
        </p:nvSpPr>
        <p:spPr>
          <a:xfrm>
            <a:off x="1535040" y="180720"/>
            <a:ext cx="9105840" cy="68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n-US" sz="2800" b="1" spc="-1">
                <a:solidFill>
                  <a:srgbClr val="1731F1"/>
                </a:solidFill>
                <a:uFill>
                  <a:solidFill>
                    <a:srgbClr val="FFFFFF"/>
                  </a:solidFill>
                </a:uFill>
                <a:latin typeface="+mj-lt"/>
                <a:ea typeface="ＭＳ Ｐゴシック"/>
              </a:rPr>
              <a:t>Aqua band 24 cross-talk correction</a:t>
            </a:r>
            <a:endParaRPr lang="en-US" sz="28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189" name="CustomShape 10"/>
          <p:cNvSpPr/>
          <p:nvPr/>
        </p:nvSpPr>
        <p:spPr>
          <a:xfrm>
            <a:off x="9637200" y="2909520"/>
            <a:ext cx="731160" cy="910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DCD80-B06F-4889-87D8-E08AA4C85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C1F4F7E-645B-4955-8850-5CA3022054E0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" name="Picture 5" descr="Chart&#10;&#10;Description automatically generated">
            <a:extLst>
              <a:ext uri="{FF2B5EF4-FFF2-40B4-BE49-F238E27FC236}">
                <a16:creationId xmlns:a16="http://schemas.microsoft.com/office/drawing/2014/main" id="{08F2A7E5-D749-F623-27FC-F169C1DE8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855" y="2276280"/>
            <a:ext cx="6553199" cy="4445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BCF9A9-A4AF-74E8-DC35-B2CB5C5E0BEA}"/>
              </a:ext>
            </a:extLst>
          </p:cNvPr>
          <p:cNvSpPr txBox="1"/>
          <p:nvPr/>
        </p:nvSpPr>
        <p:spPr>
          <a:xfrm>
            <a:off x="2827867" y="2461105"/>
            <a:ext cx="12440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cs typeface="Calibri"/>
              </a:rPr>
              <a:t>2022227.1710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0434152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8A6A32E4-BDF3-7941-46BA-3C9CB069AD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664" y="1110369"/>
            <a:ext cx="5470670" cy="2375273"/>
          </a:xfrm>
          <a:prstGeom prst="rect">
            <a:avLst/>
          </a:prstGeom>
        </p:spPr>
      </p:pic>
      <p:sp>
        <p:nvSpPr>
          <p:cNvPr id="303" name="CustomShape 1"/>
          <p:cNvSpPr/>
          <p:nvPr/>
        </p:nvSpPr>
        <p:spPr>
          <a:xfrm>
            <a:off x="2328600" y="203400"/>
            <a:ext cx="7533360" cy="68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/>
            <a:r>
              <a:rPr lang="en-US" sz="2800" b="1" spc="-1" dirty="0">
                <a:solidFill>
                  <a:srgbClr val="3810E0"/>
                </a:solidFill>
                <a:uFill>
                  <a:solidFill>
                    <a:srgbClr val="FFFFFF"/>
                  </a:solidFill>
                </a:uFill>
                <a:latin typeface="+mj-lt"/>
                <a:ea typeface="ＭＳ Ｐゴシック"/>
                <a:cs typeface="Times New Roman"/>
              </a:rPr>
              <a:t>Terra PV LWIR Bands Cross-talk for C6.1/C7 </a:t>
            </a: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  <a:cs typeface="Times New Roman"/>
            </a:endParaRPr>
          </a:p>
        </p:txBody>
      </p:sp>
      <p:sp>
        <p:nvSpPr>
          <p:cNvPr id="304" name="CustomShape 2"/>
          <p:cNvSpPr/>
          <p:nvPr/>
        </p:nvSpPr>
        <p:spPr>
          <a:xfrm>
            <a:off x="578947" y="5617878"/>
            <a:ext cx="10999335" cy="1230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 marL="342900" indent="-341630" algn="just">
              <a:buClr>
                <a:srgbClr val="000000"/>
              </a:buClr>
              <a:buFont typeface="Wingdings" charset="2"/>
              <a:buChar char="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These plots are sending band averaged coefficients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marL="342900" indent="-341630" algn="just">
              <a:buClr>
                <a:srgbClr val="000000"/>
              </a:buClr>
              <a:buFont typeface="Wingdings" charset="2"/>
              <a:buChar char="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Dots are coefficients from scheduled lunar observation and the lines are the LUT coefficients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marL="342900" indent="-341630" algn="just">
              <a:buClr>
                <a:srgbClr val="000000"/>
              </a:buClr>
              <a:buFont typeface="Wingdings" charset="2"/>
              <a:buChar char="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Safe mode (Feb 2016) caused the jump of the cross-talk. 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  <a:ea typeface="DejaVu Sans"/>
              <a:cs typeface="Times New Roman"/>
            </a:endParaRPr>
          </a:p>
          <a:p>
            <a:pPr marL="342900" indent="-341630" algn="just">
              <a:buClr>
                <a:srgbClr val="000000"/>
              </a:buClr>
              <a:buFont typeface="Wingdings" charset="2"/>
              <a:buChar char="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cs typeface="Times New Roman"/>
              </a:rPr>
              <a:t>Slightly drop after CEM  Oct 2022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>
              <a:lnSpc>
                <a:spcPct val="100000"/>
              </a:lnSpc>
            </a:pP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7D8EC7-A9AF-4466-BDA4-3B12DA544527}"/>
              </a:ext>
            </a:extLst>
          </p:cNvPr>
          <p:cNvSpPr/>
          <p:nvPr/>
        </p:nvSpPr>
        <p:spPr>
          <a:xfrm>
            <a:off x="4941925" y="5279083"/>
            <a:ext cx="1884846" cy="213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63D975-6801-4128-B7C8-8D8A0C4CD1E6}"/>
              </a:ext>
            </a:extLst>
          </p:cNvPr>
          <p:cNvSpPr/>
          <p:nvPr/>
        </p:nvSpPr>
        <p:spPr>
          <a:xfrm>
            <a:off x="6078615" y="5049489"/>
            <a:ext cx="314142" cy="443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9C0321-D84B-4643-9CEF-A98E4DF65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C1F4F7E-645B-4955-8850-5CA3022054E0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F786F53E-DE51-7542-220E-B9D4E9499A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829" y="3390012"/>
            <a:ext cx="5496505" cy="2386491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60B9F754-C0E2-4F34-3529-57E85AEA8B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55" y="3311955"/>
            <a:ext cx="5336923" cy="2317203"/>
          </a:xfrm>
          <a:prstGeom prst="rect">
            <a:avLst/>
          </a:prstGeom>
        </p:spPr>
      </p:pic>
      <p:pic>
        <p:nvPicPr>
          <p:cNvPr id="14" name="Picture 13" descr="Chart, line chart&#10;&#10;Description automatically generated">
            <a:extLst>
              <a:ext uri="{FF2B5EF4-FFF2-40B4-BE49-F238E27FC236}">
                <a16:creationId xmlns:a16="http://schemas.microsoft.com/office/drawing/2014/main" id="{3F56E731-2416-B85C-A3A7-B5DA7EAFB3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40" y="1111797"/>
            <a:ext cx="5336923" cy="231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3183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ustomShape 1"/>
          <p:cNvSpPr/>
          <p:nvPr/>
        </p:nvSpPr>
        <p:spPr>
          <a:xfrm>
            <a:off x="2217735" y="273480"/>
            <a:ext cx="8220195" cy="68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/>
            <a:r>
              <a:rPr lang="en-US" sz="2800" b="1" spc="-1">
                <a:solidFill>
                  <a:srgbClr val="3810E0"/>
                </a:solidFill>
                <a:uFill>
                  <a:solidFill>
                    <a:srgbClr val="FFFFFF"/>
                  </a:solidFill>
                </a:uFill>
                <a:latin typeface="+mj-lt"/>
                <a:ea typeface="ＭＳ Ｐゴシック"/>
                <a:cs typeface="Times New Roman"/>
              </a:rPr>
              <a:t>MODIS TEB electronic cross-talk  corrections </a:t>
            </a:r>
            <a:endParaRPr lang="en-US" sz="28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  <a:cs typeface="Times New Roman"/>
            </a:endParaRPr>
          </a:p>
        </p:txBody>
      </p:sp>
      <p:sp>
        <p:nvSpPr>
          <p:cNvPr id="288" name="CustomShape 2"/>
          <p:cNvSpPr/>
          <p:nvPr/>
        </p:nvSpPr>
        <p:spPr>
          <a:xfrm>
            <a:off x="7577666" y="1698248"/>
            <a:ext cx="4434909" cy="30579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287655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AR PL UMing HK"/>
              </a:rPr>
              <a:t>Cross-talk corrections have been implemented in C6.1/C7 for Terra entire mission. </a:t>
            </a:r>
          </a:p>
          <a:p>
            <a:pPr marL="287655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  <a:ea typeface="AR PL UMing HK"/>
            </a:endParaRPr>
          </a:p>
          <a:p>
            <a:pPr marL="287655" indent="-28575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AR PL UMing HK"/>
              </a:rPr>
              <a:t>Correction example for </a:t>
            </a:r>
            <a:r>
              <a:rPr lang="en-US" sz="2000" dirty="0">
                <a:latin typeface="Times New Roman"/>
                <a:ea typeface="Calibri" panose="020F0502020204030204" pitchFamily="34" charset="0"/>
                <a:cs typeface="Times New Roman"/>
              </a:rPr>
              <a:t>Terra MODIS band 27 on 2022349.1145.  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  <a:ea typeface="AR PL UMing HK"/>
            </a:endParaRPr>
          </a:p>
          <a:p>
            <a:pPr marL="285750" indent="-283845">
              <a:buClr>
                <a:srgbClr val="000000"/>
              </a:buClr>
              <a:buFont typeface="Wingdings" charset="2"/>
              <a:buChar char=""/>
            </a:pP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  <a:ea typeface="AR PL UMing HK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C2DCB9-249A-40DA-93B6-D6F90F173918}"/>
              </a:ext>
            </a:extLst>
          </p:cNvPr>
          <p:cNvSpPr txBox="1"/>
          <p:nvPr/>
        </p:nvSpPr>
        <p:spPr>
          <a:xfrm>
            <a:off x="7890933" y="5615587"/>
            <a:ext cx="392006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+mj-lt"/>
              </a:rPr>
              <a:t>https://mcst.gsfc.nasa.gov/sites/default/files/meetings_files/2018_mcst_xtalk_workshop.pdf. 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E34DF-98ED-4448-85F8-A628D1990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C1F4F7E-645B-4955-8850-5CA3022054E0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D62F535-3C8D-8771-ABE3-7E62427CA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140991"/>
            <a:ext cx="7323666" cy="568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230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CustomShape 1"/>
          <p:cNvSpPr/>
          <p:nvPr/>
        </p:nvSpPr>
        <p:spPr>
          <a:xfrm>
            <a:off x="2328600" y="203400"/>
            <a:ext cx="7533360" cy="68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/>
            <a:r>
              <a:rPr lang="en-US" sz="2800" b="1" spc="-1" dirty="0">
                <a:solidFill>
                  <a:srgbClr val="3810E0"/>
                </a:solidFill>
                <a:uFill>
                  <a:solidFill>
                    <a:srgbClr val="FFFFFF"/>
                  </a:solidFill>
                </a:uFill>
                <a:latin typeface="+mj-lt"/>
                <a:ea typeface="ＭＳ Ｐゴシック"/>
                <a:cs typeface="Times New Roman"/>
              </a:rPr>
              <a:t>Aqua PV LWIR Bands Cross-talk</a:t>
            </a: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  <a:cs typeface="Times New Roman"/>
            </a:endParaRPr>
          </a:p>
        </p:txBody>
      </p:sp>
      <p:sp>
        <p:nvSpPr>
          <p:cNvPr id="304" name="CustomShape 2"/>
          <p:cNvSpPr/>
          <p:nvPr/>
        </p:nvSpPr>
        <p:spPr>
          <a:xfrm>
            <a:off x="880533" y="5725041"/>
            <a:ext cx="10033681" cy="1230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 marL="342900" indent="-341630" algn="just">
              <a:buClr>
                <a:srgbClr val="000000"/>
              </a:buClr>
              <a:buFont typeface="Wingdings" charset="2"/>
              <a:buChar char="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These plots are sending band averaged coefficients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marL="342900" indent="-341630" algn="just">
              <a:buClr>
                <a:srgbClr val="000000"/>
              </a:buClr>
              <a:buFont typeface="Wingdings" charset="2"/>
              <a:buChar char="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Crosstalk correction applied to entire mission for C7 and to after safe mode for C6.1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 marL="342900" indent="-341630" algn="just">
              <a:buClr>
                <a:srgbClr val="000000"/>
              </a:buClr>
              <a:buFont typeface="Wingdings" charset="2"/>
              <a:buChar char="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Safe mode (March 2022) caused the changes of the cross-talk. 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>
              <a:lnSpc>
                <a:spcPct val="100000"/>
              </a:lnSpc>
            </a:pP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9C0321-D84B-4643-9CEF-A98E4DF65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C1F4F7E-645B-4955-8850-5CA3022054E0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23824DEF-AC3C-81FC-0294-EDB7CD452A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800" y="3425233"/>
            <a:ext cx="5384080" cy="2311636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9A714143-6142-CA99-218B-7E46BBBF79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3358479"/>
            <a:ext cx="5384080" cy="2452678"/>
          </a:xfrm>
          <a:prstGeom prst="rect">
            <a:avLst/>
          </a:prstGeom>
        </p:spPr>
      </p:pic>
      <p:pic>
        <p:nvPicPr>
          <p:cNvPr id="9" name="Picture 8" descr="Text&#10;&#10;Description automatically generated with low confidence">
            <a:extLst>
              <a:ext uri="{FF2B5EF4-FFF2-40B4-BE49-F238E27FC236}">
                <a16:creationId xmlns:a16="http://schemas.microsoft.com/office/drawing/2014/main" id="{63CC40D9-6817-29B4-E089-74AB244481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800" y="1113597"/>
            <a:ext cx="5384080" cy="2311636"/>
          </a:xfrm>
          <a:prstGeom prst="rect">
            <a:avLst/>
          </a:prstGeom>
        </p:spPr>
      </p:pic>
      <p:pic>
        <p:nvPicPr>
          <p:cNvPr id="11" name="Picture 10" descr="Chart&#10;&#10;Description automatically generated with medium confidence">
            <a:extLst>
              <a:ext uri="{FF2B5EF4-FFF2-40B4-BE49-F238E27FC236}">
                <a16:creationId xmlns:a16="http://schemas.microsoft.com/office/drawing/2014/main" id="{295D0A8F-4EA0-3488-176B-F6AD4E81BD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87" y="1101769"/>
            <a:ext cx="5384080" cy="231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660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583560" y="1296360"/>
            <a:ext cx="11522160" cy="556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spcBef>
                <a:spcPts val="1001"/>
              </a:spcBef>
            </a:pPr>
            <a:endParaRPr lang="en-US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pPr>
              <a:spcBef>
                <a:spcPts val="1001"/>
              </a:spcBef>
            </a:pPr>
            <a:endParaRPr lang="en-US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117" name="CustomShape 2"/>
          <p:cNvSpPr/>
          <p:nvPr/>
        </p:nvSpPr>
        <p:spPr>
          <a:xfrm>
            <a:off x="5760720" y="3331440"/>
            <a:ext cx="669240" cy="18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 spc="-1">
                <a:solidFill>
                  <a:srgbClr val="00000A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	</a:t>
            </a:r>
            <a:r>
              <a:rPr lang="en-US" sz="8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 </a:t>
            </a:r>
            <a:endParaRPr lang="en-US" sz="8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CustomShape 3"/>
          <p:cNvSpPr/>
          <p:nvPr/>
        </p:nvSpPr>
        <p:spPr>
          <a:xfrm>
            <a:off x="1413934" y="152401"/>
            <a:ext cx="8974666" cy="759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Times New Roman"/>
              </a:rPr>
              <a:t>Aqua crosstalk coefficient adjustment and image quality</a:t>
            </a:r>
            <a:endParaRPr lang="en-US" sz="28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  <a:cs typeface="Times New Roman"/>
            </a:endParaRPr>
          </a:p>
        </p:txBody>
      </p:sp>
      <p:sp>
        <p:nvSpPr>
          <p:cNvPr id="8" name="CustomShape 2">
            <a:extLst>
              <a:ext uri="{FF2B5EF4-FFF2-40B4-BE49-F238E27FC236}">
                <a16:creationId xmlns:a16="http://schemas.microsoft.com/office/drawing/2014/main" id="{0D50A0E6-4B59-4A24-9D35-A4BC102616B5}"/>
              </a:ext>
            </a:extLst>
          </p:cNvPr>
          <p:cNvSpPr/>
          <p:nvPr/>
        </p:nvSpPr>
        <p:spPr>
          <a:xfrm>
            <a:off x="583560" y="5983022"/>
            <a:ext cx="10770240" cy="7225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C0038-1A9F-4248-865A-E0A18DD7B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C1F4F7E-645B-4955-8850-5CA3022054E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B6891A-B4F5-9AC0-DD83-8021E349ABCF}"/>
              </a:ext>
            </a:extLst>
          </p:cNvPr>
          <p:cNvSpPr txBox="1"/>
          <p:nvPr/>
        </p:nvSpPr>
        <p:spPr>
          <a:xfrm>
            <a:off x="409715" y="5445783"/>
            <a:ext cx="10944085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Aqua PV LWIR crosstalk correction is applied to C7 and C6.1 for band 27 after safe mode March 2022.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adjustment of the crosstalk correction using Earth measurement assessment enhance the L1B image quality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details, see the poster “Aqua-MODIS TEB C7 electronic crosstalk correction and image quality enhancement”</a:t>
            </a:r>
          </a:p>
          <a:p>
            <a:pPr algn="ctr"/>
            <a:endParaRPr lang="en-US" dirty="0">
              <a:cs typeface="Calibri"/>
            </a:endParaRPr>
          </a:p>
        </p:txBody>
      </p:sp>
      <p:pic>
        <p:nvPicPr>
          <p:cNvPr id="10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C31C069-6B72-1F28-6E6D-5741805F5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29" y="1671572"/>
            <a:ext cx="2463398" cy="1676920"/>
          </a:xfrm>
          <a:prstGeom prst="rect">
            <a:avLst/>
          </a:prstGeom>
        </p:spPr>
      </p:pic>
      <p:pic>
        <p:nvPicPr>
          <p:cNvPr id="13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D852E1FB-C221-1BCD-6CFF-F1A4E8816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8396" y="1658340"/>
            <a:ext cx="3309374" cy="17275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1B17207-2FA9-7036-FC99-0379512B1DEA}"/>
              </a:ext>
            </a:extLst>
          </p:cNvPr>
          <p:cNvSpPr txBox="1"/>
          <p:nvPr/>
        </p:nvSpPr>
        <p:spPr>
          <a:xfrm>
            <a:off x="813397" y="1316609"/>
            <a:ext cx="16233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No correction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2E928B-C3C0-E300-A73F-96E64C102132}"/>
              </a:ext>
            </a:extLst>
          </p:cNvPr>
          <p:cNvSpPr txBox="1"/>
          <p:nvPr/>
        </p:nvSpPr>
        <p:spPr>
          <a:xfrm>
            <a:off x="3257168" y="1339414"/>
            <a:ext cx="51580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with correction                  with adjusted correction</a:t>
            </a:r>
          </a:p>
        </p:txBody>
      </p:sp>
      <p:pic>
        <p:nvPicPr>
          <p:cNvPr id="21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F4EF9BBD-3AE2-E4BD-4A14-606F7D490C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5385" r="51875"/>
          <a:stretch/>
        </p:blipFill>
        <p:spPr>
          <a:xfrm>
            <a:off x="2679435" y="4789360"/>
            <a:ext cx="2526586" cy="166862"/>
          </a:xfrm>
          <a:prstGeom prst="rect">
            <a:avLst/>
          </a:prstGeom>
        </p:spPr>
      </p:pic>
      <p:pic>
        <p:nvPicPr>
          <p:cNvPr id="23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C09123D5-DCDA-B0C2-9D7D-F147586DAA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5385" r="51875"/>
          <a:stretch/>
        </p:blipFill>
        <p:spPr>
          <a:xfrm>
            <a:off x="317429" y="4813594"/>
            <a:ext cx="2526586" cy="166862"/>
          </a:xfrm>
          <a:prstGeom prst="rect">
            <a:avLst/>
          </a:prstGeom>
        </p:spPr>
      </p:pic>
      <p:pic>
        <p:nvPicPr>
          <p:cNvPr id="24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9FCA2153-F0E2-BE35-F305-BE08EA59A7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008" r="96214" b="39431"/>
          <a:stretch/>
        </p:blipFill>
        <p:spPr>
          <a:xfrm>
            <a:off x="189487" y="3600815"/>
            <a:ext cx="198761" cy="9965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CAC5DB8-8FC2-0493-DD66-AB2A5656D38E}"/>
              </a:ext>
            </a:extLst>
          </p:cNvPr>
          <p:cNvSpPr/>
          <p:nvPr/>
        </p:nvSpPr>
        <p:spPr>
          <a:xfrm>
            <a:off x="2073097" y="2674616"/>
            <a:ext cx="229377" cy="93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2F8EB74-1D47-9316-2E66-5D840784EDB0}"/>
              </a:ext>
            </a:extLst>
          </p:cNvPr>
          <p:cNvSpPr/>
          <p:nvPr/>
        </p:nvSpPr>
        <p:spPr>
          <a:xfrm>
            <a:off x="7371183" y="3720582"/>
            <a:ext cx="369336" cy="128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EE89CFF-2349-6AC3-2A4A-17A25A8AEBDD}"/>
              </a:ext>
            </a:extLst>
          </p:cNvPr>
          <p:cNvSpPr/>
          <p:nvPr/>
        </p:nvSpPr>
        <p:spPr>
          <a:xfrm>
            <a:off x="9513336" y="3419280"/>
            <a:ext cx="256591" cy="182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F50FEEB-A441-D157-BC5F-93109DC44FEF}"/>
              </a:ext>
            </a:extLst>
          </p:cNvPr>
          <p:cNvSpPr/>
          <p:nvPr/>
        </p:nvSpPr>
        <p:spPr>
          <a:xfrm>
            <a:off x="10112049" y="3428998"/>
            <a:ext cx="326571" cy="1088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A40E8B7-6643-D4D8-46C2-39A60B3FC99D}"/>
              </a:ext>
            </a:extLst>
          </p:cNvPr>
          <p:cNvGrpSpPr/>
          <p:nvPr/>
        </p:nvGrpSpPr>
        <p:grpSpPr>
          <a:xfrm>
            <a:off x="8789530" y="1266363"/>
            <a:ext cx="3085041" cy="4084686"/>
            <a:chOff x="8789530" y="1266363"/>
            <a:chExt cx="3085041" cy="408468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9339902-700B-FEBB-47D1-A1B760AA1735}"/>
                </a:ext>
              </a:extLst>
            </p:cNvPr>
            <p:cNvGrpSpPr/>
            <p:nvPr/>
          </p:nvGrpSpPr>
          <p:grpSpPr>
            <a:xfrm>
              <a:off x="8789530" y="1266363"/>
              <a:ext cx="3085041" cy="4084686"/>
              <a:chOff x="8789530" y="1266363"/>
              <a:chExt cx="3085041" cy="4084686"/>
            </a:xfrm>
          </p:grpSpPr>
          <p:pic>
            <p:nvPicPr>
              <p:cNvPr id="5" name="Picture 5" descr="Chart, histogram&#10;&#10;Description automatically generated">
                <a:extLst>
                  <a:ext uri="{FF2B5EF4-FFF2-40B4-BE49-F238E27FC236}">
                    <a16:creationId xmlns:a16="http://schemas.microsoft.com/office/drawing/2014/main" id="{F43DE4BE-F20C-9841-E2E9-0280AFB9C7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7981"/>
              <a:stretch/>
            </p:blipFill>
            <p:spPr>
              <a:xfrm>
                <a:off x="8789530" y="1266363"/>
                <a:ext cx="3085041" cy="4084686"/>
              </a:xfrm>
              <a:prstGeom prst="rect">
                <a:avLst/>
              </a:prstGeom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B2BDCC4-DBC2-10EE-C7BB-C5DF9F6E68CC}"/>
                  </a:ext>
                </a:extLst>
              </p:cNvPr>
              <p:cNvSpPr/>
              <p:nvPr/>
            </p:nvSpPr>
            <p:spPr>
              <a:xfrm>
                <a:off x="9513336" y="1524000"/>
                <a:ext cx="291581" cy="1632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E390FDAC-CCCF-C649-155F-DBFEA2CFCE99}"/>
                  </a:ext>
                </a:extLst>
              </p:cNvPr>
              <p:cNvSpPr/>
              <p:nvPr/>
            </p:nvSpPr>
            <p:spPr>
              <a:xfrm>
                <a:off x="10092611" y="1500672"/>
                <a:ext cx="326571" cy="1088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6CAEAEE-21CB-4A18-D312-6B5AF999A13A}"/>
                </a:ext>
              </a:extLst>
            </p:cNvPr>
            <p:cNvSpPr/>
            <p:nvPr/>
          </p:nvSpPr>
          <p:spPr>
            <a:xfrm>
              <a:off x="9494675" y="3422002"/>
              <a:ext cx="291581" cy="1632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2078C256-101B-A6D2-41B6-7E3E39967F61}"/>
              </a:ext>
            </a:extLst>
          </p:cNvPr>
          <p:cNvSpPr/>
          <p:nvPr/>
        </p:nvSpPr>
        <p:spPr>
          <a:xfrm>
            <a:off x="10075116" y="3419281"/>
            <a:ext cx="361561" cy="116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969E45-43A5-6C07-88C7-55A3077C2873}"/>
              </a:ext>
            </a:extLst>
          </p:cNvPr>
          <p:cNvSpPr txBox="1"/>
          <p:nvPr/>
        </p:nvSpPr>
        <p:spPr>
          <a:xfrm>
            <a:off x="9443357" y="1452075"/>
            <a:ext cx="550117" cy="2039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>
                <a:latin typeface="Arial Narrow"/>
                <a:cs typeface="Calibri"/>
              </a:rPr>
              <a:t>No </a:t>
            </a:r>
            <a:r>
              <a:rPr lang="en-US" sz="700" err="1">
                <a:latin typeface="Arial Narrow"/>
                <a:cs typeface="Calibri"/>
              </a:rPr>
              <a:t>corr</a:t>
            </a:r>
            <a:endParaRPr lang="en-US" sz="700" err="1">
              <a:latin typeface="Arial Narrow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336F90E-F476-BE6C-48AE-5F186FC3BD3A}"/>
              </a:ext>
            </a:extLst>
          </p:cNvPr>
          <p:cNvSpPr txBox="1"/>
          <p:nvPr/>
        </p:nvSpPr>
        <p:spPr>
          <a:xfrm>
            <a:off x="9443356" y="1557043"/>
            <a:ext cx="550117" cy="2039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 i="1">
                <a:latin typeface="Arial Narrow"/>
                <a:cs typeface="Calibri"/>
              </a:rPr>
              <a:t>w</a:t>
            </a:r>
            <a:r>
              <a:rPr lang="en-US" sz="700">
                <a:latin typeface="Arial Narrow"/>
                <a:cs typeface="Calibri"/>
              </a:rPr>
              <a:t> </a:t>
            </a:r>
            <a:r>
              <a:rPr lang="en-US" sz="700" err="1">
                <a:latin typeface="Arial Narrow"/>
                <a:cs typeface="Calibri"/>
              </a:rPr>
              <a:t>corr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51F9069-E9F1-A266-F9D5-AEA2CBAF3EB6}"/>
              </a:ext>
            </a:extLst>
          </p:cNvPr>
          <p:cNvSpPr txBox="1"/>
          <p:nvPr/>
        </p:nvSpPr>
        <p:spPr>
          <a:xfrm>
            <a:off x="9991530" y="1452074"/>
            <a:ext cx="550117" cy="2000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 i="1">
                <a:latin typeface="Arial Narrow"/>
                <a:cs typeface="Calibri"/>
              </a:rPr>
              <a:t>w </a:t>
            </a:r>
            <a:r>
              <a:rPr lang="en-US" sz="700">
                <a:latin typeface="Arial Narrow"/>
                <a:cs typeface="Calibri"/>
              </a:rPr>
              <a:t>adj </a:t>
            </a:r>
            <a:r>
              <a:rPr lang="en-US" sz="700" err="1">
                <a:latin typeface="Arial Narrow"/>
                <a:cs typeface="Calibri"/>
              </a:rPr>
              <a:t>corr</a:t>
            </a:r>
            <a:endParaRPr lang="en-US" sz="700" err="1">
              <a:latin typeface="Arial Narrow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81DD246-6A0B-FF45-97B8-91C541E42870}"/>
              </a:ext>
            </a:extLst>
          </p:cNvPr>
          <p:cNvSpPr txBox="1"/>
          <p:nvPr/>
        </p:nvSpPr>
        <p:spPr>
          <a:xfrm>
            <a:off x="9443357" y="3372625"/>
            <a:ext cx="550117" cy="2039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>
                <a:latin typeface="Arial Narrow"/>
                <a:cs typeface="Calibri"/>
              </a:rPr>
              <a:t>No </a:t>
            </a:r>
            <a:r>
              <a:rPr lang="en-US" sz="700" err="1">
                <a:latin typeface="Arial Narrow"/>
                <a:cs typeface="Calibri"/>
              </a:rPr>
              <a:t>corr</a:t>
            </a:r>
            <a:endParaRPr lang="en-US" sz="700" err="1">
              <a:latin typeface="Arial Narrow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4239B3F-B650-732A-D949-6F363D5284EC}"/>
              </a:ext>
            </a:extLst>
          </p:cNvPr>
          <p:cNvSpPr txBox="1"/>
          <p:nvPr/>
        </p:nvSpPr>
        <p:spPr>
          <a:xfrm>
            <a:off x="9443356" y="3477593"/>
            <a:ext cx="550117" cy="2039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 i="1">
                <a:latin typeface="Arial Narrow"/>
                <a:cs typeface="Calibri"/>
              </a:rPr>
              <a:t>w</a:t>
            </a:r>
            <a:r>
              <a:rPr lang="en-US" sz="700">
                <a:latin typeface="Arial Narrow"/>
                <a:cs typeface="Calibri"/>
              </a:rPr>
              <a:t>  </a:t>
            </a:r>
            <a:r>
              <a:rPr lang="en-US" sz="700" err="1">
                <a:latin typeface="Arial Narrow"/>
                <a:cs typeface="Calibri"/>
              </a:rPr>
              <a:t>corr</a:t>
            </a:r>
            <a:endParaRPr lang="en-US" sz="700" err="1">
              <a:latin typeface="Arial Narrow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F06C7D9-8F40-EAFE-7B64-6ACF9346D503}"/>
              </a:ext>
            </a:extLst>
          </p:cNvPr>
          <p:cNvSpPr txBox="1"/>
          <p:nvPr/>
        </p:nvSpPr>
        <p:spPr>
          <a:xfrm>
            <a:off x="9991529" y="3372623"/>
            <a:ext cx="643423" cy="2000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 i="1">
                <a:latin typeface="Arial Narrow"/>
                <a:cs typeface="Calibri"/>
              </a:rPr>
              <a:t>w </a:t>
            </a:r>
            <a:r>
              <a:rPr lang="en-US" sz="700">
                <a:latin typeface="Arial Narrow"/>
                <a:cs typeface="Calibri"/>
              </a:rPr>
              <a:t> adj </a:t>
            </a:r>
            <a:r>
              <a:rPr lang="en-US" sz="700" err="1">
                <a:latin typeface="Arial Narrow"/>
                <a:cs typeface="Calibri"/>
              </a:rPr>
              <a:t>corr</a:t>
            </a:r>
            <a:endParaRPr lang="en-US" sz="700" err="1">
              <a:latin typeface="Arial Narrow"/>
            </a:endParaRPr>
          </a:p>
        </p:txBody>
      </p:sp>
      <p:pic>
        <p:nvPicPr>
          <p:cNvPr id="3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FE1746B0-23BE-C062-1917-9AD24C6B59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861" y="1671346"/>
            <a:ext cx="2483709" cy="1701015"/>
          </a:xfrm>
          <a:prstGeom prst="rect">
            <a:avLst/>
          </a:prstGeom>
        </p:spPr>
      </p:pic>
      <p:pic>
        <p:nvPicPr>
          <p:cNvPr id="22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1509C861-EB3A-DDC0-1A65-DCBC07B936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05" r="209" b="65"/>
          <a:stretch/>
        </p:blipFill>
        <p:spPr>
          <a:xfrm>
            <a:off x="2874469" y="1682243"/>
            <a:ext cx="2502693" cy="1687177"/>
          </a:xfrm>
          <a:prstGeom prst="rect">
            <a:avLst/>
          </a:prstGeom>
        </p:spPr>
      </p:pic>
      <p:pic>
        <p:nvPicPr>
          <p:cNvPr id="26" name="Picture 29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26C04B1F-5531-7735-CA4B-C1880C27C7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8883" y="1682340"/>
            <a:ext cx="2479590" cy="1688758"/>
          </a:xfrm>
          <a:prstGeom prst="rect">
            <a:avLst/>
          </a:prstGeom>
        </p:spPr>
      </p:pic>
      <p:pic>
        <p:nvPicPr>
          <p:cNvPr id="47" name="Picture 2" descr="Chart&#10;&#10;Description automatically generated">
            <a:extLst>
              <a:ext uri="{FF2B5EF4-FFF2-40B4-BE49-F238E27FC236}">
                <a16:creationId xmlns:a16="http://schemas.microsoft.com/office/drawing/2014/main" id="{6B8E81C2-AED0-9247-05E1-9FE0C0634B4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57" t="71085" r="54378" b="207"/>
          <a:stretch/>
        </p:blipFill>
        <p:spPr>
          <a:xfrm>
            <a:off x="2811930" y="3684746"/>
            <a:ext cx="2532608" cy="13038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34C783B-B947-DDCB-2FE7-7470F0BF54A5}"/>
              </a:ext>
            </a:extLst>
          </p:cNvPr>
          <p:cNvSpPr txBox="1"/>
          <p:nvPr/>
        </p:nvSpPr>
        <p:spPr>
          <a:xfrm>
            <a:off x="4449598" y="3747756"/>
            <a:ext cx="845586" cy="20005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>
                <a:latin typeface="Arial Nova Cond"/>
                <a:cs typeface="Calibri"/>
              </a:rPr>
              <a:t>With correction</a:t>
            </a:r>
          </a:p>
        </p:txBody>
      </p:sp>
      <p:pic>
        <p:nvPicPr>
          <p:cNvPr id="49" name="Picture 4" descr="Chart&#10;&#10;Description automatically generated">
            <a:extLst>
              <a:ext uri="{FF2B5EF4-FFF2-40B4-BE49-F238E27FC236}">
                <a16:creationId xmlns:a16="http://schemas.microsoft.com/office/drawing/2014/main" id="{DCB01BB7-67BC-27D8-2010-EE6EADDF904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582" t="71148" r="54534" b="164"/>
          <a:stretch/>
        </p:blipFill>
        <p:spPr>
          <a:xfrm>
            <a:off x="5381403" y="3695686"/>
            <a:ext cx="2581416" cy="1298387"/>
          </a:xfrm>
          <a:prstGeom prst="rect">
            <a:avLst/>
          </a:prstGeom>
        </p:spPr>
      </p:pic>
      <p:pic>
        <p:nvPicPr>
          <p:cNvPr id="51" name="Picture 5" descr="Chart&#10;&#10;Description automatically generated">
            <a:extLst>
              <a:ext uri="{FF2B5EF4-FFF2-40B4-BE49-F238E27FC236}">
                <a16:creationId xmlns:a16="http://schemas.microsoft.com/office/drawing/2014/main" id="{D0A8BED4-065F-6A7B-4C89-89A5266E1E8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57" t="71657" r="54590" b="229"/>
          <a:stretch/>
        </p:blipFill>
        <p:spPr>
          <a:xfrm>
            <a:off x="370192" y="3695150"/>
            <a:ext cx="2406377" cy="12904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E90E62-FBD2-C30E-DAE5-6517D4505A48}"/>
              </a:ext>
            </a:extLst>
          </p:cNvPr>
          <p:cNvSpPr txBox="1"/>
          <p:nvPr/>
        </p:nvSpPr>
        <p:spPr>
          <a:xfrm>
            <a:off x="2045473" y="3722525"/>
            <a:ext cx="698219" cy="20005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>
                <a:latin typeface="Arial Nova Cond"/>
                <a:cs typeface="Calibri"/>
              </a:rPr>
              <a:t>No correction</a:t>
            </a:r>
          </a:p>
        </p:txBody>
      </p:sp>
      <p:pic>
        <p:nvPicPr>
          <p:cNvPr id="53" name="Picture 5" descr="Chart&#10;&#10;Description automatically generated">
            <a:extLst>
              <a:ext uri="{FF2B5EF4-FFF2-40B4-BE49-F238E27FC236}">
                <a16:creationId xmlns:a16="http://schemas.microsoft.com/office/drawing/2014/main" id="{9F853FD5-9D18-17A4-BB12-88585FF244D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089" t="51696" r="80656" b="42515"/>
          <a:stretch/>
        </p:blipFill>
        <p:spPr>
          <a:xfrm>
            <a:off x="411833" y="3723411"/>
            <a:ext cx="1118359" cy="245052"/>
          </a:xfrm>
          <a:prstGeom prst="rect">
            <a:avLst/>
          </a:prstGeom>
          <a:ln>
            <a:noFill/>
          </a:ln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FB23D145-868A-3437-7EF5-A55033FD67BE}"/>
              </a:ext>
            </a:extLst>
          </p:cNvPr>
          <p:cNvSpPr/>
          <p:nvPr/>
        </p:nvSpPr>
        <p:spPr>
          <a:xfrm>
            <a:off x="7334880" y="3787290"/>
            <a:ext cx="484450" cy="176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1DD078-A994-D1F0-8D38-E04B7F5AD223}"/>
              </a:ext>
            </a:extLst>
          </p:cNvPr>
          <p:cNvSpPr txBox="1"/>
          <p:nvPr/>
        </p:nvSpPr>
        <p:spPr>
          <a:xfrm>
            <a:off x="6910367" y="3761371"/>
            <a:ext cx="1055102" cy="2000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700">
                <a:latin typeface="Arial Nova Cond"/>
                <a:cs typeface="Calibri"/>
              </a:rPr>
              <a:t>With adjusted correction</a:t>
            </a:r>
          </a:p>
        </p:txBody>
      </p:sp>
      <p:pic>
        <p:nvPicPr>
          <p:cNvPr id="56" name="Picture 6" descr="Chart&#10;&#10;Description automatically generated">
            <a:extLst>
              <a:ext uri="{FF2B5EF4-FFF2-40B4-BE49-F238E27FC236}">
                <a16:creationId xmlns:a16="http://schemas.microsoft.com/office/drawing/2014/main" id="{37A7FAD8-68AD-1FB5-5782-286F6D43DBE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0588" t="2771" r="-168" b="50630"/>
          <a:stretch/>
        </p:blipFill>
        <p:spPr>
          <a:xfrm>
            <a:off x="8034658" y="1678437"/>
            <a:ext cx="755285" cy="174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3268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3"/>
          <p:cNvSpPr/>
          <p:nvPr/>
        </p:nvSpPr>
        <p:spPr>
          <a:xfrm>
            <a:off x="2671073" y="168541"/>
            <a:ext cx="8218513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r>
              <a:rPr lang="en-US" sz="2800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ea typeface="DejaVu Sans"/>
                <a:cs typeface="Times New Roman"/>
              </a:rPr>
              <a:t>C7 algorithm example (Terra trending)</a:t>
            </a:r>
            <a:endParaRPr lang="en-US" sz="28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cs typeface="Times New Roman"/>
            </a:endParaRPr>
          </a:p>
          <a:p>
            <a:pPr>
              <a:lnSpc>
                <a:spcPct val="100000"/>
              </a:lnSpc>
            </a:pPr>
            <a:endParaRPr lang="en-US" sz="28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  <a:cs typeface="Times New Roman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C76C93-AEBC-4DC0-AE7A-699158565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24334"/>
            <a:ext cx="2844800" cy="365125"/>
          </a:xfrm>
        </p:spPr>
        <p:txBody>
          <a:bodyPr/>
          <a:lstStyle/>
          <a:p>
            <a:r>
              <a:rPr lang="en-US"/>
              <a:t>Page </a:t>
            </a:r>
            <a:fld id="{9C1F4F7E-645B-4955-8850-5CA3022054E0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ABD843-B4E8-7FA1-7269-8543A52912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6" t="40494" r="50625" b="34938"/>
          <a:stretch/>
        </p:blipFill>
        <p:spPr>
          <a:xfrm>
            <a:off x="415747" y="2560925"/>
            <a:ext cx="5216978" cy="1981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1CCBB7-AC88-64D5-2DBF-7522BAD6CF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944" t="43628" r="1459" b="34938"/>
          <a:stretch/>
        </p:blipFill>
        <p:spPr>
          <a:xfrm>
            <a:off x="364945" y="4546595"/>
            <a:ext cx="5314949" cy="17509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00A4B4-0DAC-5C2B-1A12-0AC99E35D0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17" t="40864" r="50694" b="34938"/>
          <a:stretch/>
        </p:blipFill>
        <p:spPr>
          <a:xfrm>
            <a:off x="5748867" y="2567728"/>
            <a:ext cx="5260898" cy="19678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E58EA7-CF3E-39F8-2C5F-2565D9C070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084" t="43889" r="1736" b="34692"/>
          <a:stretch/>
        </p:blipFill>
        <p:spPr>
          <a:xfrm>
            <a:off x="5808134" y="4536580"/>
            <a:ext cx="5257799" cy="17509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E76E8A0-2A72-F8AE-2BFA-0A8FCB18210E}"/>
              </a:ext>
            </a:extLst>
          </p:cNvPr>
          <p:cNvSpPr txBox="1"/>
          <p:nvPr/>
        </p:nvSpPr>
        <p:spPr>
          <a:xfrm>
            <a:off x="1915801" y="3551553"/>
            <a:ext cx="634766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C6.1                                                                                </a:t>
            </a:r>
            <a:r>
              <a:rPr lang="en-US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C6.1</a:t>
            </a:r>
            <a:endParaRPr lang="en-US" sz="1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C7                                                                              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C7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E6511083-F780-21F3-EC0F-9C71DF1D492E}"/>
              </a:ext>
            </a:extLst>
          </p:cNvPr>
          <p:cNvSpPr/>
          <p:nvPr/>
        </p:nvSpPr>
        <p:spPr>
          <a:xfrm>
            <a:off x="415747" y="1344834"/>
            <a:ext cx="11599333" cy="229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a0 and a2 correction applied to Terra MODIS C7 for improvement on long-term stability</a:t>
            </a: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The </a:t>
            </a:r>
            <a:r>
              <a:rPr lang="en-US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qDCC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(~200K) trending assessment for the mirror side difference for C6.1 (top) and C7 (bottom) for bands 29 and 30. </a:t>
            </a:r>
          </a:p>
        </p:txBody>
      </p:sp>
    </p:spTree>
    <p:extLst>
      <p:ext uri="{BB962C8B-B14F-4D97-AF65-F5344CB8AC3E}">
        <p14:creationId xmlns:p14="http://schemas.microsoft.com/office/powerpoint/2010/main" val="393237883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stomShape 1"/>
          <p:cNvSpPr/>
          <p:nvPr/>
        </p:nvSpPr>
        <p:spPr>
          <a:xfrm>
            <a:off x="2590680" y="6127920"/>
            <a:ext cx="5256000" cy="728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CW: center wavelength in micron;</a:t>
            </a:r>
            <a:endParaRPr lang="en-US" sz="12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Ttyp: typical scene temperature in K;</a:t>
            </a:r>
            <a:endParaRPr lang="en-US" sz="12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NEdT: noise equivalent temperature difference in K</a:t>
            </a:r>
            <a:endParaRPr lang="en-US" sz="12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1" name="CustomShape 2"/>
          <p:cNvSpPr/>
          <p:nvPr/>
        </p:nvSpPr>
        <p:spPr>
          <a:xfrm>
            <a:off x="2825760" y="76320"/>
            <a:ext cx="6634080" cy="7473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360" tIns="44280" rIns="90360" bIns="44280" anchor="ctr"/>
          <a:lstStyle/>
          <a:p>
            <a:pPr algn="ctr">
              <a:lnSpc>
                <a:spcPct val="100000"/>
              </a:lnSpc>
            </a:pPr>
            <a:r>
              <a:rPr lang="en-US" sz="2800" b="1" spc="-1" dirty="0">
                <a:solidFill>
                  <a:srgbClr val="0033CC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Times New Roman"/>
              </a:rPr>
              <a:t>MODIS TEB </a:t>
            </a:r>
            <a:r>
              <a:rPr lang="en-US" sz="2800" b="1" spc="-1" dirty="0">
                <a:solidFill>
                  <a:srgbClr val="030CBD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Times New Roman"/>
              </a:rPr>
              <a:t>Design</a:t>
            </a:r>
            <a:r>
              <a:rPr lang="en-US" sz="2800" b="1" spc="-1" dirty="0">
                <a:solidFill>
                  <a:srgbClr val="0033CC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Times New Roman"/>
              </a:rPr>
              <a:t> Specifications</a:t>
            </a: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  <a:cs typeface="Times New Roman"/>
            </a:endParaRPr>
          </a:p>
        </p:txBody>
      </p:sp>
      <p:graphicFrame>
        <p:nvGraphicFramePr>
          <p:cNvPr id="222" name="Table 3"/>
          <p:cNvGraphicFramePr/>
          <p:nvPr>
            <p:extLst>
              <p:ext uri="{D42A27DB-BD31-4B8C-83A1-F6EECF244321}">
                <p14:modId xmlns:p14="http://schemas.microsoft.com/office/powerpoint/2010/main" val="1851838515"/>
              </p:ext>
            </p:extLst>
          </p:nvPr>
        </p:nvGraphicFramePr>
        <p:xfrm>
          <a:off x="2590680" y="895320"/>
          <a:ext cx="6984360" cy="5181600"/>
        </p:xfrm>
        <a:graphic>
          <a:graphicData uri="http://schemas.openxmlformats.org/drawingml/2006/table">
            <a:tbl>
              <a:tblPr/>
              <a:tblGrid>
                <a:gridCol w="884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4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4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4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4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4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77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88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Band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CW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Ttyp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NEdT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UC (%)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UC (K)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Primary Use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20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3.75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300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0.05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0.75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0.18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Surface/cloud temperature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21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3.96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335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0.20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1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2.97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22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3.96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300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0.07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1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0.25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23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4.05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300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0.07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1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0.25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24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4.47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250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0.25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1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0.19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Atmosphere temperature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25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4.52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275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0.25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1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0.24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1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27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6.72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240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0.25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1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0.27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Water vapor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1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28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7.33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250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0.25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1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0.32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1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29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8.55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300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0.05</a:t>
                      </a:r>
                      <a:endParaRPr lang="en-US" sz="14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1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0.53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Cloud properties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1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30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9.73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250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0.25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1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0.42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Ozone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1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31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11.03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300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0.05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0.5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0.34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Surface/cloud temperature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1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32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12.02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300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0.05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0.5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0.37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1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33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13.34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260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0.25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1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0.62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Cloud top altitude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1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34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13.64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250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0.25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1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0.59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1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35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13.94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240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0.25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1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0.55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84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36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14.24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220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0.35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1</a:t>
                      </a:r>
                      <a:endParaRPr lang="en-US" sz="14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DejaVu Sans"/>
                        </a:rPr>
                        <a:t>0.47</a:t>
                      </a:r>
                      <a:endParaRPr lang="en-US" sz="14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gradFill>
                      <a:gsLst>
                        <a:gs pos="0">
                          <a:srgbClr val="F6F9FC"/>
                        </a:gs>
                        <a:gs pos="100000">
                          <a:srgbClr val="B0C6E1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50338E-DBB9-4157-86B1-D65EE29EA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C1F4F7E-645B-4955-8850-5CA3022054E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FCAC55-1483-ECA3-A4E4-118C8D6A15E4}"/>
              </a:ext>
            </a:extLst>
          </p:cNvPr>
          <p:cNvSpPr txBox="1"/>
          <p:nvPr/>
        </p:nvSpPr>
        <p:spPr>
          <a:xfrm>
            <a:off x="7361725" y="6076741"/>
            <a:ext cx="14584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MWIR:      20-25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PV LWIR:  27-30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 LWIR:  31-36</a:t>
            </a:r>
          </a:p>
        </p:txBody>
      </p:sp>
    </p:spTree>
    <p:extLst>
      <p:ext uri="{BB962C8B-B14F-4D97-AF65-F5344CB8AC3E}">
        <p14:creationId xmlns:p14="http://schemas.microsoft.com/office/powerpoint/2010/main" val="268340552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1"/>
          <p:cNvSpPr/>
          <p:nvPr/>
        </p:nvSpPr>
        <p:spPr>
          <a:xfrm>
            <a:off x="397932" y="1408107"/>
            <a:ext cx="11599333" cy="229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Mission-long a0 correction applied to Aqua MODIS C7 for improvement on mirror side consistence</a:t>
            </a: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The </a:t>
            </a:r>
            <a:r>
              <a:rPr lang="en-US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qDCC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(~200K) trending assessment for the mirror side difference for C6.1 (top) and C7 (bottom) for bands 20 and 27. </a:t>
            </a:r>
          </a:p>
        </p:txBody>
      </p:sp>
      <p:sp>
        <p:nvSpPr>
          <p:cNvPr id="233" name="CustomShape 3"/>
          <p:cNvSpPr/>
          <p:nvPr/>
        </p:nvSpPr>
        <p:spPr>
          <a:xfrm>
            <a:off x="1859650" y="236219"/>
            <a:ext cx="8218513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r>
              <a:rPr lang="en-US" sz="2800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ea typeface="DejaVu Sans"/>
                <a:cs typeface="Times New Roman"/>
              </a:rPr>
              <a:t>C7 algorithm example (Aqua mirror side difference)</a:t>
            </a:r>
            <a:endParaRPr lang="en-US" sz="28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cs typeface="Times New Roman"/>
            </a:endParaRPr>
          </a:p>
          <a:p>
            <a:pPr>
              <a:lnSpc>
                <a:spcPct val="100000"/>
              </a:lnSpc>
            </a:pPr>
            <a:endParaRPr lang="en-US" sz="28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  <a:cs typeface="Times New Roman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C76C93-AEBC-4DC0-AE7A-699158565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C1F4F7E-645B-4955-8850-5CA3022054E0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DCD748-B6AC-12DB-7E50-D681AD00D9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70" t="17225" r="62153" b="51852"/>
          <a:stretch/>
        </p:blipFill>
        <p:spPr>
          <a:xfrm>
            <a:off x="609600" y="4591964"/>
            <a:ext cx="5014479" cy="17283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1243CD-6595-C2D5-B232-0AFDACB1FB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53" t="15021" r="52639" b="51611"/>
          <a:stretch/>
        </p:blipFill>
        <p:spPr>
          <a:xfrm>
            <a:off x="609600" y="2770547"/>
            <a:ext cx="5014479" cy="18694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90F482-EEE4-5236-7358-8C0516AE3C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53" t="15016" r="52639" b="51616"/>
          <a:stretch/>
        </p:blipFill>
        <p:spPr>
          <a:xfrm>
            <a:off x="5918543" y="2722525"/>
            <a:ext cx="5014479" cy="18694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FB5088-B538-3DC3-1266-9EFC7F5900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09" t="17533" r="62083" b="51616"/>
          <a:stretch/>
        </p:blipFill>
        <p:spPr>
          <a:xfrm>
            <a:off x="5918544" y="4583921"/>
            <a:ext cx="5014479" cy="172838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65CC7AE-7AEF-1E84-82F6-2D8CC525C16B}"/>
              </a:ext>
            </a:extLst>
          </p:cNvPr>
          <p:cNvSpPr txBox="1"/>
          <p:nvPr/>
        </p:nvSpPr>
        <p:spPr>
          <a:xfrm>
            <a:off x="2284120" y="3777426"/>
            <a:ext cx="609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C6.1                                                                                </a:t>
            </a:r>
            <a:r>
              <a:rPr lang="en-US" sz="1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C6.1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C7                                                                                     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C7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stomShape 5">
            <a:extLst>
              <a:ext uri="{FF2B5EF4-FFF2-40B4-BE49-F238E27FC236}">
                <a16:creationId xmlns:a16="http://schemas.microsoft.com/office/drawing/2014/main" id="{1E04C93E-47F2-9503-3327-220E3024D20E}"/>
              </a:ext>
            </a:extLst>
          </p:cNvPr>
          <p:cNvSpPr/>
          <p:nvPr/>
        </p:nvSpPr>
        <p:spPr>
          <a:xfrm>
            <a:off x="745213" y="6320347"/>
            <a:ext cx="10187810" cy="11746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@Arial Unicode MS"/>
              </a:rPr>
              <a:t>Reference: Chang, T., X. Xiong, A. Shrestha, and P. C. Diaz, 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@Arial Unicode MS"/>
              </a:rPr>
              <a:t>"Methodology development for calibration assessment using quasi‐deep convective clouds with application to Aqua MODIS TEB", Earth and Space Science, vol. 7, issue 1, pp. 1-15, 2020.</a:t>
            </a:r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106371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5835CE5-8823-4D21-A6CA-560B55488A7F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r>
              <a:rPr lang="en-US"/>
              <a:t>Backup </a:t>
            </a:r>
          </a:p>
        </p:txBody>
      </p:sp>
    </p:spTree>
    <p:extLst>
      <p:ext uri="{BB962C8B-B14F-4D97-AF65-F5344CB8AC3E}">
        <p14:creationId xmlns:p14="http://schemas.microsoft.com/office/powerpoint/2010/main" val="4194006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9" name="Table 1"/>
          <p:cNvGraphicFramePr/>
          <p:nvPr/>
        </p:nvGraphicFramePr>
        <p:xfrm>
          <a:off x="271440" y="1797349"/>
          <a:ext cx="4116960" cy="4970887"/>
        </p:xfrm>
        <a:graphic>
          <a:graphicData uri="http://schemas.openxmlformats.org/drawingml/2006/table">
            <a:tbl>
              <a:tblPr/>
              <a:tblGrid>
                <a:gridCol w="729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0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6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1371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Band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Aqua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Terra 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9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Calibration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algorithm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Calibration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algorithm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Cross-talk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correction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3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20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rowSpan="9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PL a</a:t>
                      </a:r>
                      <a:r>
                        <a:rPr lang="en-US" sz="1200" b="1" strike="noStrike" spc="-1" baseline="-250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0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PL adjusted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CD a</a:t>
                      </a:r>
                      <a:r>
                        <a:rPr lang="en-US" sz="1200" b="1" strike="noStrike" spc="-1" baseline="-250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2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(CD: cooldown).</a:t>
                      </a:r>
                      <a:endParaRPr lang="en-US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rowSpan="9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a</a:t>
                      </a:r>
                      <a:r>
                        <a:rPr lang="en-US" sz="1200" b="1" strike="noStrike" spc="-1" baseline="-250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0_ms1</a:t>
                      </a: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 = 0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a</a:t>
                      </a:r>
                      <a:r>
                        <a:rPr lang="en-US" sz="1200" b="1" strike="noStrike" spc="-1" baseline="-250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0_ms2</a:t>
                      </a: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 = 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a</a:t>
                      </a:r>
                      <a:r>
                        <a:rPr lang="en-US" sz="1200" b="1" strike="noStrike" spc="-1" baseline="-250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0_ms2</a:t>
                      </a:r>
                      <a:r>
                        <a:rPr lang="en-US" sz="1200" b="1" strike="noStrike" spc="-1" baseline="300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free-fit</a:t>
                      </a: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 – a</a:t>
                      </a:r>
                      <a:r>
                        <a:rPr lang="en-US" sz="1200" b="1" strike="noStrike" spc="-1" baseline="-250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0_ms1</a:t>
                      </a:r>
                      <a:r>
                        <a:rPr lang="en-US" sz="1200" b="1" strike="noStrike" spc="-1" baseline="300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free-fit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CD a</a:t>
                      </a:r>
                      <a:r>
                        <a:rPr lang="en-US" sz="1200" b="1" strike="noStrike" spc="-1" baseline="-250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2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13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22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13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23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13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24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13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25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13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27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PV LWIR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electronic 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cross-talk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13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28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13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29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13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30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13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31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a</a:t>
                      </a:r>
                      <a:r>
                        <a:rPr lang="en-US" sz="1200" b="1" strike="noStrike" spc="-1" baseline="-250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0</a:t>
                      </a: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=0, CD a</a:t>
                      </a:r>
                      <a:r>
                        <a:rPr lang="en-US" sz="1200" b="1" strike="noStrike" spc="-1" baseline="-250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2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a</a:t>
                      </a:r>
                      <a:r>
                        <a:rPr lang="en-US" sz="1200" b="1" strike="noStrike" spc="-1" baseline="-250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0</a:t>
                      </a: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 = 0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 CD a</a:t>
                      </a:r>
                      <a:r>
                        <a:rPr lang="en-US" sz="1200" b="1" strike="noStrike" spc="-1" baseline="-250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2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13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32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PC LWIR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optical 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cross-talk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13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33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a</a:t>
                      </a:r>
                      <a:r>
                        <a:rPr lang="en-US" sz="1200" b="1" strike="noStrike" spc="-1" baseline="-250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0</a:t>
                      </a: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=0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PL adjusted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 CD a</a:t>
                      </a:r>
                      <a:r>
                        <a:rPr lang="en-US" sz="1200" b="1" strike="noStrike" spc="-1" baseline="-250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2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13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34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13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35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13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36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graphicFrame>
        <p:nvGraphicFramePr>
          <p:cNvPr id="120" name="Table 2"/>
          <p:cNvGraphicFramePr/>
          <p:nvPr/>
        </p:nvGraphicFramePr>
        <p:xfrm>
          <a:off x="4596172" y="1781397"/>
          <a:ext cx="7324388" cy="4970880"/>
        </p:xfrm>
        <a:graphic>
          <a:graphicData uri="http://schemas.openxmlformats.org/drawingml/2006/table">
            <a:tbl>
              <a:tblPr/>
              <a:tblGrid>
                <a:gridCol w="933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6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5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35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60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604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Band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Aqua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Terra 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9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Calibration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algorithm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Cross-talk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correction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Calibration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algorithm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Cross-talk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correction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20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PL a</a:t>
                      </a:r>
                      <a:r>
                        <a:rPr lang="en-US" sz="1200" b="1" strike="noStrike" spc="-1" baseline="-250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0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with MS correction 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CD a</a:t>
                      </a:r>
                      <a:r>
                        <a:rPr lang="en-US" sz="1200" b="1" strike="noStrike" spc="-1" baseline="-250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2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Electronic cross-talk corrections for selected detectors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Corrected a</a:t>
                      </a:r>
                      <a:r>
                        <a:rPr lang="en-US" sz="1200" b="1" strike="noStrike" spc="-1" baseline="-250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0</a:t>
                      </a: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; CD a</a:t>
                      </a:r>
                      <a:r>
                        <a:rPr lang="en-US" sz="1200" b="1" strike="noStrike" spc="-1" baseline="-250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2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Electronic cross-talk corrections  for selected detectors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22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a</a:t>
                      </a:r>
                      <a:r>
                        <a:rPr lang="en-US" sz="1200" b="1" strike="noStrike" spc="-1" baseline="-250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0_ms1</a:t>
                      </a: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 = 0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a</a:t>
                      </a:r>
                      <a:r>
                        <a:rPr lang="en-US" sz="1200" b="1" strike="noStrike" spc="-1" baseline="-250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0_ms2</a:t>
                      </a: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 = 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a</a:t>
                      </a:r>
                      <a:r>
                        <a:rPr lang="en-US" sz="1200" b="1" strike="noStrike" spc="-1" baseline="-250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0_ms2</a:t>
                      </a:r>
                      <a:r>
                        <a:rPr lang="en-US" sz="1200" b="1" strike="noStrike" spc="-1" baseline="300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free-fit</a:t>
                      </a: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 – a</a:t>
                      </a:r>
                      <a:r>
                        <a:rPr lang="en-US" sz="1200" b="1" strike="noStrike" spc="-1" baseline="-250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0_ms1</a:t>
                      </a:r>
                      <a:r>
                        <a:rPr lang="en-US" sz="1200" b="1" strike="noStrike" spc="-1" baseline="300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free-fit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CD a</a:t>
                      </a:r>
                      <a:r>
                        <a:rPr lang="en-US" sz="1200" b="1" strike="noStrike" spc="-1" baseline="-250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2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23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1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24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25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1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27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PL a</a:t>
                      </a:r>
                      <a:r>
                        <a:rPr lang="en-US" sz="1200" b="1" strike="noStrike" spc="-1" baseline="-25000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0 </a:t>
                      </a:r>
                      <a:r>
                        <a:rPr lang="en-US" sz="12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with MS correction 2012 </a:t>
                      </a:r>
                      <a:r>
                        <a:rPr lang="en-US" sz="1200" b="1" strike="noStrike" spc="-1" dirty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CD a</a:t>
                      </a:r>
                      <a:r>
                        <a:rPr lang="en-US" sz="1200" b="1" strike="noStrike" spc="-1" baseline="-25000" dirty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2</a:t>
                      </a:r>
                      <a:endParaRPr lang="en-US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Electronic cross-talk corrections for all detectors with additional adjustment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PV LWIR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electronic 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cross-talk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1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28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3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29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trike="noStrike" spc="-1" dirty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Corrected a</a:t>
                      </a:r>
                      <a:r>
                        <a:rPr lang="en-US" sz="1200" b="1" strike="noStrike" spc="-1" baseline="-25000" dirty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0</a:t>
                      </a:r>
                      <a:r>
                        <a:rPr lang="en-US" sz="1200" b="1" strike="noStrike" spc="-1" dirty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; CD a</a:t>
                      </a:r>
                      <a:r>
                        <a:rPr lang="en-US" sz="1200" b="1" strike="noStrike" spc="-1" baseline="-25000" dirty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2</a:t>
                      </a:r>
                      <a:endParaRPr lang="en-US" sz="1200" b="0" strike="noStrike" spc="-1" dirty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Corrected a</a:t>
                      </a:r>
                      <a:r>
                        <a:rPr lang="en-US" sz="1200" b="1" strike="noStrike" spc="-1" baseline="-250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0</a:t>
                      </a: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; CD a</a:t>
                      </a:r>
                      <a:r>
                        <a:rPr lang="en-US" sz="1200" b="1" strike="noStrike" spc="-1" baseline="-250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2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30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trike="noStrike" spc="-1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MS Corrected a</a:t>
                      </a:r>
                      <a:r>
                        <a:rPr lang="en-US" sz="1200" b="1" strike="noStrike" spc="-1" baseline="-2500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0 </a:t>
                      </a:r>
                      <a:r>
                        <a:rPr lang="en-US" sz="1200" b="1" strike="noStrike" spc="-1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; 2012 a</a:t>
                      </a:r>
                      <a:r>
                        <a:rPr lang="en-US" sz="1200" b="1" strike="noStrike" spc="-1" baseline="-2500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2</a:t>
                      </a:r>
                      <a:endParaRPr lang="en-US" sz="1200" b="0" strike="noStrike" spc="-1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2003</a:t>
                      </a: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rebuchet MS"/>
                          <a:ea typeface="DejaVu Sans"/>
                        </a:rPr>
                        <a:t> </a:t>
                      </a: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a</a:t>
                      </a:r>
                      <a:r>
                        <a:rPr lang="en-US" sz="1200" b="1" strike="noStrike" spc="-1" baseline="-250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0</a:t>
                      </a: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a</a:t>
                      </a:r>
                      <a:r>
                        <a:rPr lang="en-US" sz="1200" b="1" strike="noStrike" spc="-1" baseline="-250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2</a:t>
                      </a: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rebuchet MS"/>
                          <a:ea typeface="DejaVu Sans"/>
                        </a:rPr>
                        <a:t>; </a:t>
                      </a: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a</a:t>
                      </a:r>
                      <a:r>
                        <a:rPr lang="en-US" sz="1200" b="1" strike="noStrike" spc="-1" baseline="-250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0_ms1</a:t>
                      </a: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 = 0</a:t>
                      </a: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rebuchet MS"/>
                          <a:ea typeface="DejaVu Sans"/>
                        </a:rPr>
                        <a:t>  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1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31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Entire mission MS corrected a</a:t>
                      </a:r>
                      <a:r>
                        <a:rPr lang="en-US" sz="1200" b="1" strike="noStrike" spc="-1" baseline="-250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0</a:t>
                      </a: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 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CD a</a:t>
                      </a:r>
                      <a:r>
                        <a:rPr lang="en-US" sz="1200" b="1" strike="noStrike" spc="-1" baseline="-250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2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 a</a:t>
                      </a:r>
                      <a:r>
                        <a:rPr lang="en-US" sz="1200" b="1" strike="noStrike" spc="-1" baseline="-250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0</a:t>
                      </a: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 =0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 CD a</a:t>
                      </a:r>
                      <a:r>
                        <a:rPr lang="en-US" sz="1200" b="1" strike="noStrike" spc="-1" baseline="-250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2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1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32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PC LWIR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optical 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cross-talk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1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33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Early mission: 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MS corrected a</a:t>
                      </a:r>
                      <a:r>
                        <a:rPr lang="en-US" sz="1200" b="1" strike="noStrike" spc="-1" baseline="-250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0</a:t>
                      </a: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 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Since 2003: a</a:t>
                      </a:r>
                      <a:r>
                        <a:rPr lang="en-US" sz="1200" b="1" strike="noStrike" spc="-1" baseline="-250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0</a:t>
                      </a: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 =0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CD a</a:t>
                      </a:r>
                      <a:r>
                        <a:rPr lang="en-US" sz="1200" b="1" strike="noStrike" spc="-1" baseline="-250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2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1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34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1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35</a:t>
                      </a:r>
                      <a:endParaRPr lang="en-US" sz="12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74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36</a:t>
                      </a:r>
                      <a:endParaRPr lang="en-US" sz="1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121" name="CustomShape 3"/>
          <p:cNvSpPr/>
          <p:nvPr/>
        </p:nvSpPr>
        <p:spPr>
          <a:xfrm>
            <a:off x="194400" y="1236240"/>
            <a:ext cx="5110560" cy="33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Times New Roman"/>
              </a:rPr>
              <a:t>MODIS TEB C6.1 calibration algorithm </a:t>
            </a:r>
            <a:endParaRPr lang="en-US" sz="2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122" name="CustomShape 4"/>
          <p:cNvSpPr/>
          <p:nvPr/>
        </p:nvSpPr>
        <p:spPr>
          <a:xfrm>
            <a:off x="6495480" y="1230401"/>
            <a:ext cx="4079387" cy="33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Times New Roman"/>
              </a:rPr>
              <a:t>MODIS TEB C7 calibration algorithm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123" name="CustomShape 5"/>
          <p:cNvSpPr/>
          <p:nvPr/>
        </p:nvSpPr>
        <p:spPr>
          <a:xfrm>
            <a:off x="1971660" y="204450"/>
            <a:ext cx="10894860" cy="759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Times New Roman"/>
              </a:rPr>
              <a:t>MODIS TEB C6.1 and C7 algorithms comparison</a:t>
            </a:r>
            <a:endParaRPr lang="en-US" sz="2800" b="1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4915096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2"/>
          <p:cNvSpPr/>
          <p:nvPr/>
        </p:nvSpPr>
        <p:spPr>
          <a:xfrm>
            <a:off x="2052113" y="153516"/>
            <a:ext cx="8087773" cy="7473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360" tIns="44280" rIns="90360" bIns="44280" anchor="ctr"/>
          <a:lstStyle/>
          <a:p>
            <a:pPr algn="ctr">
              <a:lnSpc>
                <a:spcPct val="100000"/>
              </a:lnSpc>
            </a:pPr>
            <a:r>
              <a:rPr lang="en-US" sz="2800" b="1" spc="-1" dirty="0">
                <a:solidFill>
                  <a:srgbClr val="3810E0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Times New Roman"/>
              </a:rPr>
              <a:t>MODIS TEB On-orbit Calibration and Methodologies</a:t>
            </a: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978639-AD3C-40B3-9837-772F9F15A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9C1F4F7E-645B-4955-8850-5CA3022054E0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75E86D9-A3D6-77CB-0DBB-F54E06DEB875}"/>
              </a:ext>
            </a:extLst>
          </p:cNvPr>
          <p:cNvGrpSpPr/>
          <p:nvPr/>
        </p:nvGrpSpPr>
        <p:grpSpPr>
          <a:xfrm>
            <a:off x="5664122" y="1464535"/>
            <a:ext cx="6527878" cy="4328160"/>
            <a:chOff x="1424640" y="1031760"/>
            <a:chExt cx="9436320" cy="5749920"/>
          </a:xfrm>
        </p:grpSpPr>
        <p:pic>
          <p:nvPicPr>
            <p:cNvPr id="6" name="Picture 18">
              <a:extLst>
                <a:ext uri="{FF2B5EF4-FFF2-40B4-BE49-F238E27FC236}">
                  <a16:creationId xmlns:a16="http://schemas.microsoft.com/office/drawing/2014/main" id="{35A43AB4-C518-9A18-F42E-E278B125CA34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1424640" y="1031760"/>
              <a:ext cx="9436320" cy="5749920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CustomShape 2">
              <a:extLst>
                <a:ext uri="{FF2B5EF4-FFF2-40B4-BE49-F238E27FC236}">
                  <a16:creationId xmlns:a16="http://schemas.microsoft.com/office/drawing/2014/main" id="{2528F004-54C8-3ABA-BC9F-BF7DF191B111}"/>
                </a:ext>
              </a:extLst>
            </p:cNvPr>
            <p:cNvSpPr/>
            <p:nvPr/>
          </p:nvSpPr>
          <p:spPr>
            <a:xfrm>
              <a:off x="9563160" y="6303960"/>
              <a:ext cx="648000" cy="195480"/>
            </a:xfrm>
            <a:prstGeom prst="rect">
              <a:avLst/>
            </a:prstGeom>
            <a:solidFill>
              <a:srgbClr val="FFFFFF"/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33D7D9C-606D-318E-1BBF-6D15E6B9D3E4}"/>
                </a:ext>
              </a:extLst>
            </p:cNvPr>
            <p:cNvSpPr txBox="1"/>
            <p:nvPr/>
          </p:nvSpPr>
          <p:spPr>
            <a:xfrm>
              <a:off x="7317032" y="3750067"/>
              <a:ext cx="22461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</a:rPr>
                <a:t>Need update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CAC2AB3-4886-6347-CBAC-6D7083786A90}"/>
                </a:ext>
              </a:extLst>
            </p:cNvPr>
            <p:cNvSpPr txBox="1"/>
            <p:nvPr/>
          </p:nvSpPr>
          <p:spPr>
            <a:xfrm>
              <a:off x="6827097" y="2600149"/>
              <a:ext cx="2948022" cy="462222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1600" dirty="0"/>
                <a:t>Aqua WUCD 2023052</a:t>
              </a:r>
            </a:p>
          </p:txBody>
        </p:sp>
        <p:pic>
          <p:nvPicPr>
            <p:cNvPr id="10" name="Picture 7" descr="Chart, histogram&#10;&#10;Description automatically generated">
              <a:extLst>
                <a:ext uri="{FF2B5EF4-FFF2-40B4-BE49-F238E27FC236}">
                  <a16:creationId xmlns:a16="http://schemas.microsoft.com/office/drawing/2014/main" id="{49092148-2F56-A76D-7737-881659326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97443" y="2928171"/>
              <a:ext cx="5227981" cy="2890092"/>
            </a:xfrm>
            <a:prstGeom prst="rect">
              <a:avLst/>
            </a:prstGeom>
          </p:spPr>
        </p:pic>
      </p:grpSp>
      <p:sp>
        <p:nvSpPr>
          <p:cNvPr id="229" name="CustomShape 1"/>
          <p:cNvSpPr/>
          <p:nvPr/>
        </p:nvSpPr>
        <p:spPr>
          <a:xfrm>
            <a:off x="0" y="1165334"/>
            <a:ext cx="6002867" cy="5516065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360" tIns="44280" rIns="90360" bIns="44280"/>
          <a:lstStyle/>
          <a:p>
            <a:pPr marL="343080" indent="-340920">
              <a:buClr>
                <a:srgbClr val="000000"/>
              </a:buClr>
              <a:buFont typeface="Symbol"/>
              <a:buChar char=""/>
            </a:pP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Regular BB Calibration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3040" indent="-284400">
              <a:buClr>
                <a:srgbClr val="000000"/>
              </a:buClr>
              <a:buFont typeface="Symbol"/>
              <a:buChar char="-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Linear gain coefficient b1 on a scan-by-scan basis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3040" indent="-284400">
              <a:buClr>
                <a:srgbClr val="000000"/>
              </a:buClr>
              <a:buFont typeface="Symbol"/>
              <a:buChar char="-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40-scan running average b1 for L1B product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3080" indent="-340920">
              <a:buClr>
                <a:srgbClr val="000000"/>
              </a:buClr>
              <a:buFont typeface="Symbol"/>
              <a:buChar char=""/>
            </a:pP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Quarterly BB Warm-up and Cool-down (WUCD)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3040" indent="-284400">
              <a:buClr>
                <a:srgbClr val="000000"/>
              </a:buClr>
              <a:buFont typeface="Symbol"/>
              <a:buChar char="-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Nonlinear gain coefficients a0 and a2 </a:t>
            </a:r>
          </a:p>
          <a:p>
            <a:pPr marL="743040" indent="-284400">
              <a:buClr>
                <a:srgbClr val="000000"/>
              </a:buClr>
              <a:buFont typeface="Symbol"/>
              <a:buChar char="-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Fixed linear coefficients for band 21</a:t>
            </a:r>
          </a:p>
          <a:p>
            <a:pPr marL="343080" indent="-340920">
              <a:buClr>
                <a:srgbClr val="000000"/>
              </a:buClr>
              <a:buFont typeface="Symbol"/>
              <a:buChar char=""/>
            </a:pP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Special Calibration Issues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3040" lvl="1" indent="-283680">
              <a:buClr>
                <a:srgbClr val="000000"/>
              </a:buClr>
              <a:buFont typeface="StarSymbol"/>
              <a:buChar char="-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PV LWIR bands and 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MWIR detector electronic crosstalk</a:t>
            </a:r>
          </a:p>
          <a:p>
            <a:pPr marL="743040" lvl="1" indent="-283680">
              <a:buClr>
                <a:srgbClr val="000000"/>
              </a:buClr>
              <a:buFont typeface="StarSymbol"/>
              <a:buChar char="-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Terra PC bands 32-36 optical cross-talk </a:t>
            </a:r>
          </a:p>
          <a:p>
            <a:pPr marL="743040" lvl="1" indent="-283680">
              <a:buClr>
                <a:srgbClr val="000000"/>
              </a:buClr>
              <a:buFont typeface="StarSymbol"/>
              <a:buChar char="-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Response versus scan angle (RVS)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3040" lvl="1" indent="-283680">
              <a:buClr>
                <a:srgbClr val="000000"/>
              </a:buClr>
              <a:buFont typeface="StarSymbol"/>
              <a:buChar char="-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Aqua CFPA temperature fluctuation (till March 2022) </a:t>
            </a:r>
          </a:p>
          <a:p>
            <a:pPr marL="743040" lvl="1" indent="-283680">
              <a:buClr>
                <a:srgbClr val="000000"/>
              </a:buClr>
              <a:buFont typeface="StarSymbol"/>
              <a:buChar char="-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Uncertainty and 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</a:p>
          <a:p>
            <a:pPr marL="343080" indent="-340920">
              <a:buClr>
                <a:srgbClr val="000000"/>
              </a:buClr>
              <a:buFont typeface="Symbol"/>
              <a:buChar char=""/>
            </a:pP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Calibration Assessments and Monitoring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3040" lvl="1" indent="-283680">
              <a:buClr>
                <a:srgbClr val="000000"/>
              </a:buClr>
              <a:buFont typeface="StarSymbol"/>
              <a:buChar char="-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Gain,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NEdT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, uncertainty, and telemetry temperature trending monitoring</a:t>
            </a:r>
          </a:p>
          <a:p>
            <a:pPr marL="743040" lvl="1" indent="-283680">
              <a:buClr>
                <a:srgbClr val="000000"/>
              </a:buClr>
              <a:buFont typeface="StarSymbol"/>
              <a:buChar char="-"/>
            </a:pP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Ecal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and saturation monitoring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3040" lvl="1" indent="-283680">
              <a:buClr>
                <a:srgbClr val="000000"/>
              </a:buClr>
              <a:buFont typeface="StarSymbol"/>
              <a:buChar char="-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EV scene (Dome-C, Ocean,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qDCC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) trending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3040" lvl="1" indent="-283680">
              <a:buClr>
                <a:srgbClr val="000000"/>
              </a:buClr>
              <a:buFont typeface="StarSymbol"/>
              <a:buChar char="-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Inter-comparisons with IASI, AIRS,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CrIS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, and VIIRS</a:t>
            </a:r>
          </a:p>
          <a:p>
            <a:pPr marL="459360" lvl="1">
              <a:buClr>
                <a:srgbClr val="000000"/>
              </a:buClr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     Terra/MODIS with Aqua/MODIS, 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spcAft>
                <a:spcPts val="601"/>
              </a:spcAft>
            </a:pPr>
            <a:endParaRPr lang="en-US" sz="17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720913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ustomShape 1"/>
          <p:cNvSpPr/>
          <p:nvPr/>
        </p:nvSpPr>
        <p:spPr>
          <a:xfrm>
            <a:off x="453261" y="1165354"/>
            <a:ext cx="5245108" cy="394652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360" tIns="44280" rIns="90360" bIns="44280" anchor="t"/>
          <a:lstStyle/>
          <a:p>
            <a:pPr>
              <a:lnSpc>
                <a:spcPct val="130000"/>
              </a:lnSpc>
            </a:pPr>
            <a:r>
              <a:rPr lang="en-US" sz="2000" b="1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Calibration performance</a:t>
            </a:r>
          </a:p>
          <a:p>
            <a:pPr>
              <a:lnSpc>
                <a:spcPct val="130000"/>
              </a:lnSpc>
            </a:pP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Overall performance is stable. 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PV LWIR bands 27-30 electronic crosstalk increasing.  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en-US" sz="2000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MWIR band select detector electronic crosstalk show slight downward trend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 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en-US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NEdT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and uncertainty meet specifications, except band 36. 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000" spc="-1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No noisy detector added since last STM. Currently total 19 noisy and 1 inoperable TEB detectors     </a:t>
            </a:r>
            <a:endParaRPr lang="en-US" sz="2000" spc="-1" dirty="0"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Bef>
                <a:spcPts val="479"/>
              </a:spcBef>
            </a:pPr>
            <a:endParaRPr lang="en-US" sz="2000" spc="-1" dirty="0"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3" name="CustomShape 2"/>
          <p:cNvSpPr/>
          <p:nvPr/>
        </p:nvSpPr>
        <p:spPr>
          <a:xfrm>
            <a:off x="2825760" y="76320"/>
            <a:ext cx="6634080" cy="7473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360" tIns="44280" rIns="90360" bIns="44280" anchor="ctr"/>
          <a:lstStyle/>
          <a:p>
            <a:pPr algn="ctr">
              <a:lnSpc>
                <a:spcPct val="100000"/>
              </a:lnSpc>
            </a:pPr>
            <a:r>
              <a:rPr lang="en-US" sz="2800" b="1" spc="-1" dirty="0">
                <a:solidFill>
                  <a:srgbClr val="030CBD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Times New Roman"/>
              </a:rPr>
              <a:t>Terra MODIS TEB calibration performance</a:t>
            </a: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035F1-8809-4BDC-BE94-A5B3A84F0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C1F4F7E-645B-4955-8850-5CA3022054E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F0D0F5-5A5A-B1A6-F4AB-4EC6EDCFDFFC}"/>
              </a:ext>
            </a:extLst>
          </p:cNvPr>
          <p:cNvSpPr txBox="1"/>
          <p:nvPr/>
        </p:nvSpPr>
        <p:spPr>
          <a:xfrm>
            <a:off x="672005" y="6103075"/>
            <a:ext cx="1027853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https://mcst.gsfc.nasa.gov/calibration/time-dependent-list-non-functional-or-noisy-detector</a:t>
            </a:r>
            <a:r>
              <a:rPr lang="en-US" sz="1600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sz="1600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CP/FP: Command and format processors  CEM: Constellation Exit Maneuvers</a:t>
            </a:r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7069AC-A96F-4302-D2A4-955DB8CD01CB}"/>
              </a:ext>
            </a:extLst>
          </p:cNvPr>
          <p:cNvSpPr/>
          <p:nvPr/>
        </p:nvSpPr>
        <p:spPr>
          <a:xfrm>
            <a:off x="340359" y="1261533"/>
            <a:ext cx="5470913" cy="4766733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C2731C-8AD5-76DC-44CE-575A196113AB}"/>
              </a:ext>
            </a:extLst>
          </p:cNvPr>
          <p:cNvSpPr/>
          <p:nvPr/>
        </p:nvSpPr>
        <p:spPr>
          <a:xfrm>
            <a:off x="5993669" y="1261534"/>
            <a:ext cx="5795679" cy="4766732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D6AFEC-A4B7-B7DB-D444-7BDF77191773}"/>
              </a:ext>
            </a:extLst>
          </p:cNvPr>
          <p:cNvSpPr txBox="1"/>
          <p:nvPr/>
        </p:nvSpPr>
        <p:spPr>
          <a:xfrm>
            <a:off x="6160756" y="1303745"/>
            <a:ext cx="5461504" cy="40934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270">
              <a:spcAft>
                <a:spcPts val="431"/>
              </a:spcAft>
              <a:buClr>
                <a:srgbClr val="000000"/>
              </a:buClr>
            </a:pPr>
            <a:r>
              <a:rPr lang="en-US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Recent events and impacts on calibration </a:t>
            </a:r>
            <a:endParaRPr lang="en-US" sz="20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4170" indent="-342900">
              <a:spcAft>
                <a:spcPts val="431"/>
              </a:spcAft>
              <a:buClr>
                <a:srgbClr val="000000"/>
              </a:buClr>
              <a:buFont typeface="Wingdings" panose="05000000000000000000" pitchFamily="2" charset="2"/>
              <a:buChar char="Ø"/>
            </a:pP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4170" indent="-342900">
              <a:spcAft>
                <a:spcPts val="431"/>
              </a:spcAft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  <a:cs typeface="Times New Roman"/>
              </a:rPr>
              <a:t>Terra CP/FP reset (March 2022)   </a:t>
            </a:r>
          </a:p>
          <a:p>
            <a:r>
              <a:rPr lang="en-US" sz="2000" dirty="0">
                <a:latin typeface="Times New Roman"/>
                <a:cs typeface="Times New Roman"/>
              </a:rPr>
              <a:t>  -- No significant changes to telemetry, gain, noise, and crosstalk contamination</a:t>
            </a:r>
          </a:p>
          <a:p>
            <a:r>
              <a:rPr lang="en-US" sz="2000" dirty="0">
                <a:latin typeface="Times New Roman"/>
                <a:cs typeface="Times New Roman"/>
              </a:rPr>
              <a:t>  -- Mirror side difference inverted; calibration offset changes made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4170" indent="-342900">
              <a:spcAft>
                <a:spcPts val="431"/>
              </a:spcAft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  <a:cs typeface="Times New Roman"/>
              </a:rPr>
              <a:t>Terra CEM (October 2022) </a:t>
            </a:r>
          </a:p>
          <a:p>
            <a:pPr marL="1270">
              <a:spcAft>
                <a:spcPts val="431"/>
              </a:spcAft>
              <a:buClr>
                <a:srgbClr val="000000"/>
              </a:buClr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  <a:cs typeface="Times New Roman"/>
              </a:rPr>
              <a:t>   -- Gain changes up to 1%</a:t>
            </a:r>
          </a:p>
          <a:p>
            <a:pPr marL="1270">
              <a:spcAft>
                <a:spcPts val="431"/>
              </a:spcAft>
              <a:buClr>
                <a:srgbClr val="000000"/>
              </a:buClr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   -- PV LWIR bands crosstalk slight increase</a:t>
            </a:r>
          </a:p>
          <a:p>
            <a:pPr marL="1270">
              <a:spcAft>
                <a:spcPts val="431"/>
              </a:spcAft>
              <a:buClr>
                <a:srgbClr val="000000"/>
              </a:buClr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   -- No change in QA</a:t>
            </a:r>
          </a:p>
        </p:txBody>
      </p:sp>
    </p:spTree>
    <p:extLst>
      <p:ext uri="{BB962C8B-B14F-4D97-AF65-F5344CB8AC3E}">
        <p14:creationId xmlns:p14="http://schemas.microsoft.com/office/powerpoint/2010/main" val="21656407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2"/>
          <p:cNvSpPr/>
          <p:nvPr/>
        </p:nvSpPr>
        <p:spPr>
          <a:xfrm>
            <a:off x="2825760" y="76320"/>
            <a:ext cx="6634080" cy="7473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360" tIns="44280" rIns="90360" bIns="44280" anchor="ctr"/>
          <a:lstStyle/>
          <a:p>
            <a:pPr algn="ctr">
              <a:lnSpc>
                <a:spcPct val="100000"/>
              </a:lnSpc>
            </a:pPr>
            <a:r>
              <a:rPr lang="en-US" sz="2800" b="1" spc="-1" dirty="0">
                <a:solidFill>
                  <a:srgbClr val="030CBD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Times New Roman"/>
              </a:rPr>
              <a:t>Aqua MODIS TEB calibration performance</a:t>
            </a: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035F1-8809-4BDC-BE94-A5B3A84F0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C1F4F7E-645B-4955-8850-5CA3022054E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CustomShape 1">
            <a:extLst>
              <a:ext uri="{FF2B5EF4-FFF2-40B4-BE49-F238E27FC236}">
                <a16:creationId xmlns:a16="http://schemas.microsoft.com/office/drawing/2014/main" id="{A74CCA1C-2B8E-00A7-D8A9-0FCB7DBB87EF}"/>
              </a:ext>
            </a:extLst>
          </p:cNvPr>
          <p:cNvSpPr/>
          <p:nvPr/>
        </p:nvSpPr>
        <p:spPr>
          <a:xfrm>
            <a:off x="391518" y="992547"/>
            <a:ext cx="5613283" cy="5415426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360" tIns="44280" rIns="90360" bIns="44280" anchor="t"/>
          <a:lstStyle/>
          <a:p>
            <a:pPr marL="1905">
              <a:lnSpc>
                <a:spcPct val="130000"/>
              </a:lnSpc>
              <a:spcBef>
                <a:spcPts val="479"/>
              </a:spcBef>
              <a:buClr>
                <a:srgbClr val="000000"/>
              </a:buClr>
            </a:pPr>
            <a:r>
              <a:rPr lang="en-US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                  </a:t>
            </a:r>
          </a:p>
          <a:p>
            <a:pPr marL="1905">
              <a:lnSpc>
                <a:spcPct val="130000"/>
              </a:lnSpc>
              <a:spcBef>
                <a:spcPts val="479"/>
              </a:spcBef>
              <a:buClr>
                <a:srgbClr val="000000"/>
              </a:buClr>
            </a:pPr>
            <a:r>
              <a:rPr lang="en-US" sz="2000" b="1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Calibration performance</a:t>
            </a:r>
          </a:p>
          <a:p>
            <a:pPr marL="342900" indent="-342900">
              <a:lnSpc>
                <a:spcPct val="130000"/>
              </a:lnSpc>
              <a:spcBef>
                <a:spcPts val="479"/>
              </a:spcBef>
              <a:buFont typeface="Wingdings" panose="05000000000000000000" pitchFamily="2" charset="2"/>
              <a:buChar char="Ø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Overall performance is stable.</a:t>
            </a:r>
          </a:p>
          <a:p>
            <a:pPr marL="342900" indent="-342900">
              <a:lnSpc>
                <a:spcPct val="130000"/>
              </a:lnSpc>
              <a:spcBef>
                <a:spcPts val="479"/>
              </a:spcBef>
              <a:buFont typeface="Wingdings" panose="05000000000000000000" pitchFamily="2" charset="2"/>
              <a:buChar char="Ø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PV LWIR bands 27-30 electronic crosstalk is increasing, especially in recent three years  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spcBef>
                <a:spcPts val="479"/>
              </a:spcBef>
              <a:buFont typeface="Wingdings" panose="05000000000000000000" pitchFamily="2" charset="2"/>
              <a:buChar char="Ø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en-US" sz="2000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MWIR band select detector electronic crosstalk show slight downward trend.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spcBef>
                <a:spcPts val="479"/>
              </a:spcBef>
              <a:buFont typeface="Wingdings" panose="05000000000000000000" pitchFamily="2" charset="2"/>
              <a:buChar char="Ø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en-US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NEdT</a:t>
            </a: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and uncertainty meet specifications.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spcBef>
                <a:spcPts val="479"/>
              </a:spcBef>
              <a:buFont typeface="Wingdings" panose="05000000000000000000" pitchFamily="2" charset="2"/>
              <a:buChar char="Ø"/>
            </a:pPr>
            <a:r>
              <a:rPr lang="en-US" sz="2000" spc="-1" dirty="0"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Three noisy detectors added since last STM. Currently total 7 noisy and 1 inoperable TEB detectors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  <a:ea typeface="DejaVu Sans"/>
              <a:cs typeface="Times New Roman"/>
            </a:endParaRPr>
          </a:p>
          <a:p>
            <a:pPr marL="342900" indent="-342900">
              <a:lnSpc>
                <a:spcPct val="130000"/>
              </a:lnSpc>
              <a:spcBef>
                <a:spcPts val="479"/>
              </a:spcBef>
              <a:buFont typeface="Wingdings" panose="05000000000000000000" pitchFamily="2" charset="2"/>
              <a:buChar char="Ø"/>
            </a:pPr>
            <a:endParaRPr lang="en-US" sz="2000" spc="-1" dirty="0"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F0D0F5-5A5A-B1A6-F4AB-4EC6EDCFDFFC}"/>
              </a:ext>
            </a:extLst>
          </p:cNvPr>
          <p:cNvSpPr txBox="1"/>
          <p:nvPr/>
        </p:nvSpPr>
        <p:spPr>
          <a:xfrm>
            <a:off x="833120" y="6271694"/>
            <a:ext cx="102785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https://mcst.gsfc.nasa.gov/calibration/</a:t>
            </a:r>
            <a:r>
              <a:rPr lang="en-US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time-dependent-list-non-functional-or-noisy-detector</a:t>
            </a:r>
            <a:r>
              <a:rPr lang="en-US" spc="-1" dirty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)    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C2731C-8AD5-76DC-44CE-575A196113AB}"/>
              </a:ext>
            </a:extLst>
          </p:cNvPr>
          <p:cNvSpPr/>
          <p:nvPr/>
        </p:nvSpPr>
        <p:spPr>
          <a:xfrm>
            <a:off x="300321" y="1398320"/>
            <a:ext cx="5795679" cy="4750690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649E22-37FF-F8AD-464A-A347819A9315}"/>
              </a:ext>
            </a:extLst>
          </p:cNvPr>
          <p:cNvSpPr txBox="1"/>
          <p:nvPr/>
        </p:nvSpPr>
        <p:spPr>
          <a:xfrm>
            <a:off x="6468533" y="1561822"/>
            <a:ext cx="5029200" cy="342657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270">
              <a:spcAft>
                <a:spcPts val="431"/>
              </a:spcAft>
              <a:buClr>
                <a:srgbClr val="000000"/>
              </a:buClr>
            </a:pPr>
            <a:r>
              <a:rPr lang="en-US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  <a:cs typeface="Times New Roman"/>
              </a:rPr>
              <a:t>Aqua safe mode (March 2022) impacts</a:t>
            </a:r>
          </a:p>
          <a:p>
            <a:pPr marL="1270">
              <a:spcAft>
                <a:spcPts val="431"/>
              </a:spcAft>
              <a:buClr>
                <a:srgbClr val="000000"/>
              </a:buClr>
            </a:pP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 marL="1270">
              <a:spcAft>
                <a:spcPts val="430"/>
              </a:spcAft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  <a:cs typeface="Times New Roman"/>
              </a:rPr>
              <a:t>  -- Gain changes: MWIR bands within 1%; PV LWIR and PC bands 2-3% </a:t>
            </a:r>
          </a:p>
          <a:p>
            <a:pPr marL="1270">
              <a:spcAft>
                <a:spcPts val="431"/>
              </a:spcAft>
              <a:buClr>
                <a:srgbClr val="000000"/>
              </a:buClr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  <a:cs typeface="Times New Roman"/>
              </a:rPr>
              <a:t>  -- PV LWIR bands crosstalk contamination saw significant increase</a:t>
            </a:r>
          </a:p>
          <a:p>
            <a:pPr marL="1270">
              <a:spcAft>
                <a:spcPts val="431"/>
              </a:spcAft>
              <a:buClr>
                <a:srgbClr val="000000"/>
              </a:buClr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  <a:cs typeface="Times New Roman"/>
              </a:rPr>
              <a:t>   -- B27(1, 3) and B30(1) (P.O.) added as noisy detectors to QA</a:t>
            </a:r>
          </a:p>
          <a:p>
            <a:pPr marL="1270">
              <a:spcAft>
                <a:spcPts val="431"/>
              </a:spcAft>
              <a:buClr>
                <a:srgbClr val="000000"/>
              </a:buClr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  <a:cs typeface="Times New Roman"/>
              </a:rPr>
              <a:t>-- Aqua MODIS CFPA temperatures are fully controlled after outgassing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9CF662-D9DE-F953-B62A-3E0A43CD1B9A}"/>
              </a:ext>
            </a:extLst>
          </p:cNvPr>
          <p:cNvSpPr/>
          <p:nvPr/>
        </p:nvSpPr>
        <p:spPr>
          <a:xfrm>
            <a:off x="6243921" y="1398319"/>
            <a:ext cx="5795679" cy="4750689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793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CustomShape 1"/>
          <p:cNvSpPr/>
          <p:nvPr/>
        </p:nvSpPr>
        <p:spPr>
          <a:xfrm>
            <a:off x="2825760" y="76320"/>
            <a:ext cx="6634080" cy="7473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360" tIns="44280" rIns="90360" bIns="44280" anchor="ctr"/>
          <a:lstStyle/>
          <a:p>
            <a:pPr algn="ctr">
              <a:lnSpc>
                <a:spcPct val="100000"/>
              </a:lnSpc>
            </a:pPr>
            <a:r>
              <a:rPr lang="en-US" sz="2800" b="1" spc="-1">
                <a:solidFill>
                  <a:srgbClr val="3810E0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Times New Roman"/>
              </a:rPr>
              <a:t>Key Telemetry Temperatures</a:t>
            </a:r>
            <a:endParaRPr lang="en-US" sz="28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  <a:cs typeface="Times New Roman"/>
            </a:endParaRPr>
          </a:p>
        </p:txBody>
      </p:sp>
      <p:sp>
        <p:nvSpPr>
          <p:cNvPr id="238" name="CustomShape 2"/>
          <p:cNvSpPr/>
          <p:nvPr/>
        </p:nvSpPr>
        <p:spPr>
          <a:xfrm>
            <a:off x="1152176" y="4804668"/>
            <a:ext cx="9812157" cy="16005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>
              <a:lnSpc>
                <a:spcPct val="100000"/>
              </a:lnSpc>
            </a:pP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3845">
              <a:buClr>
                <a:srgbClr val="000000"/>
              </a:buClr>
              <a:buFont typeface="Wingdings" charset="2"/>
              <a:buChar char="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Terra BB temperature setting is changed to 285K in April 2020. In the Terra BB temperature trending plot, the temperature is shifted 4.96K for matching the temperature trending. </a:t>
            </a:r>
          </a:p>
          <a:p>
            <a:pPr marL="285750" indent="-283845">
              <a:buClr>
                <a:srgbClr val="000000"/>
              </a:buClr>
              <a:buFont typeface="Wingdings" charset="2"/>
              <a:buChar char="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Aqua SMIR CFPA actively controlled (83K), insufficient radiative cooler margin starting ~2006. </a:t>
            </a:r>
          </a:p>
          <a:p>
            <a:pPr marL="1905">
              <a:buClr>
                <a:srgbClr val="000000"/>
              </a:buClr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         -- Increase of radiative cooler margin and improvement of temperature control since 2013 </a:t>
            </a:r>
          </a:p>
          <a:p>
            <a:pPr marL="1905">
              <a:buClr>
                <a:srgbClr val="000000"/>
              </a:buClr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        -- After outgassing following safe mode, CFPA temperature is fully controlled.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05">
              <a:buClr>
                <a:srgbClr val="000000"/>
              </a:buClr>
            </a:pP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DejaVu Sans"/>
            </a:endParaRPr>
          </a:p>
          <a:p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cs typeface="Arial"/>
              </a:rPr>
              <a:t> </a:t>
            </a:r>
          </a:p>
          <a:p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  <a:p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 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109F95-8340-4CDD-A2D3-C1B2F596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C1F4F7E-645B-4955-8850-5CA3022054E0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" name="Picture 2" descr="terra_tbb.png">
            <a:extLst>
              <a:ext uri="{FF2B5EF4-FFF2-40B4-BE49-F238E27FC236}">
                <a16:creationId xmlns:a16="http://schemas.microsoft.com/office/drawing/2014/main" id="{7BFC5ED9-17DC-9DA9-4467-5EC752421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028" y="975873"/>
            <a:ext cx="4879946" cy="2054714"/>
          </a:xfrm>
          <a:prstGeom prst="rect">
            <a:avLst/>
          </a:prstGeom>
        </p:spPr>
      </p:pic>
      <p:pic>
        <p:nvPicPr>
          <p:cNvPr id="9" name="Picture 8" descr="aqua_tbb.png">
            <a:extLst>
              <a:ext uri="{FF2B5EF4-FFF2-40B4-BE49-F238E27FC236}">
                <a16:creationId xmlns:a16="http://schemas.microsoft.com/office/drawing/2014/main" id="{CDB9DF42-0B6A-A45E-EAF3-827DC4D64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176" y="2974324"/>
            <a:ext cx="4934571" cy="2077714"/>
          </a:xfrm>
          <a:prstGeom prst="rect">
            <a:avLst/>
          </a:prstGeom>
        </p:spPr>
      </p:pic>
      <p:pic>
        <p:nvPicPr>
          <p:cNvPr id="10" name="Picture 9" descr="terra_smir_lwir.png">
            <a:extLst>
              <a:ext uri="{FF2B5EF4-FFF2-40B4-BE49-F238E27FC236}">
                <a16:creationId xmlns:a16="http://schemas.microsoft.com/office/drawing/2014/main" id="{0463ECAC-BD21-4965-82BB-7BDF659AF6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7603" y="973568"/>
            <a:ext cx="4879946" cy="2054714"/>
          </a:xfrm>
          <a:prstGeom prst="rect">
            <a:avLst/>
          </a:prstGeom>
        </p:spPr>
      </p:pic>
      <p:pic>
        <p:nvPicPr>
          <p:cNvPr id="11" name="Picture 10" descr="aqua_smir_lwir.png">
            <a:extLst>
              <a:ext uri="{FF2B5EF4-FFF2-40B4-BE49-F238E27FC236}">
                <a16:creationId xmlns:a16="http://schemas.microsoft.com/office/drawing/2014/main" id="{2CF6E605-4C03-E574-B2A7-6A684128D7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0909" y="2972019"/>
            <a:ext cx="4934571" cy="207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2096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1"/>
          <p:cNvSpPr/>
          <p:nvPr/>
        </p:nvSpPr>
        <p:spPr>
          <a:xfrm>
            <a:off x="2825760" y="76320"/>
            <a:ext cx="6634080" cy="7473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360" tIns="44280" rIns="90360" bIns="44280" anchor="ctr"/>
          <a:lstStyle/>
          <a:p>
            <a:pPr algn="ctr">
              <a:lnSpc>
                <a:spcPct val="100000"/>
              </a:lnSpc>
            </a:pPr>
            <a:r>
              <a:rPr lang="en-US" sz="2800" b="1" spc="-1">
                <a:solidFill>
                  <a:srgbClr val="3810E0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Times New Roman"/>
              </a:rPr>
              <a:t>Terra TEB Gain Trending</a:t>
            </a:r>
            <a:endParaRPr lang="en-US" sz="28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  <a:cs typeface="Times New Roman"/>
            </a:endParaRPr>
          </a:p>
        </p:txBody>
      </p:sp>
      <p:sp>
        <p:nvSpPr>
          <p:cNvPr id="244" name="CustomShape 2"/>
          <p:cNvSpPr/>
          <p:nvPr/>
        </p:nvSpPr>
        <p:spPr>
          <a:xfrm>
            <a:off x="1453916" y="6034320"/>
            <a:ext cx="9639767" cy="11792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/>
          <a:lstStyle/>
          <a:p>
            <a:pPr marL="285750" indent="-283845">
              <a:buClr>
                <a:srgbClr val="000000"/>
              </a:buClr>
              <a:buFont typeface="Wingdings" charset="2"/>
              <a:buChar char="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Safe mode event of Feb 2016 caused gain changes for some bands, especially for PV LWIR bands. </a:t>
            </a:r>
          </a:p>
          <a:p>
            <a:pPr marL="285750" indent="-283845">
              <a:buClr>
                <a:srgbClr val="000000"/>
              </a:buClr>
              <a:buFont typeface="Wingdings" charset="2"/>
              <a:buChar char="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Slight gain change after CEM.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24ABDB-3B72-4CCD-8C2A-0B55162C6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C1F4F7E-645B-4955-8850-5CA3022054E0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B80B5089-15D0-6D07-79F7-F88A45BBA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448" y="823680"/>
            <a:ext cx="6564017" cy="2712951"/>
          </a:xfrm>
          <a:prstGeom prst="rect">
            <a:avLst/>
          </a:prstGeom>
        </p:spPr>
      </p:pic>
      <p:pic>
        <p:nvPicPr>
          <p:cNvPr id="9" name="Picture 11" descr="A picture containing chart&#10;&#10;Description automatically generated">
            <a:extLst>
              <a:ext uri="{FF2B5EF4-FFF2-40B4-BE49-F238E27FC236}">
                <a16:creationId xmlns:a16="http://schemas.microsoft.com/office/drawing/2014/main" id="{CB7D7BCB-DFCF-6DDD-94B9-DE9FB0CAD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3583" y="3247436"/>
            <a:ext cx="6564017" cy="278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6376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CustomShape 1"/>
          <p:cNvSpPr/>
          <p:nvPr/>
        </p:nvSpPr>
        <p:spPr>
          <a:xfrm>
            <a:off x="2889120" y="76320"/>
            <a:ext cx="6634080" cy="7473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360" tIns="44280" rIns="90360" bIns="44280" anchor="ctr"/>
          <a:lstStyle/>
          <a:p>
            <a:pPr algn="ctr">
              <a:lnSpc>
                <a:spcPct val="100000"/>
              </a:lnSpc>
            </a:pPr>
            <a:r>
              <a:rPr lang="en-US" sz="2800" b="1" spc="-1">
                <a:solidFill>
                  <a:srgbClr val="3810E0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Times New Roman"/>
              </a:rPr>
              <a:t>Aqua TEB Gain Trending</a:t>
            </a:r>
            <a:endParaRPr lang="en-US" sz="28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  <a:cs typeface="Times New Roman"/>
            </a:endParaRPr>
          </a:p>
        </p:txBody>
      </p:sp>
      <p:sp>
        <p:nvSpPr>
          <p:cNvPr id="249" name="CustomShape 2"/>
          <p:cNvSpPr/>
          <p:nvPr/>
        </p:nvSpPr>
        <p:spPr>
          <a:xfrm>
            <a:off x="2605228" y="5909023"/>
            <a:ext cx="7936708" cy="54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 marL="285750" indent="-283845">
              <a:buClr>
                <a:srgbClr val="000000"/>
              </a:buClr>
              <a:buFont typeface="Wingdings" charset="2"/>
              <a:buChar char="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CFPA temperature impacts on gain for LWIR bands around 2013. </a:t>
            </a:r>
          </a:p>
          <a:p>
            <a:pPr marL="285750" indent="-283845">
              <a:buClr>
                <a:srgbClr val="000000"/>
              </a:buClr>
              <a:buFont typeface="Wingdings" charset="2"/>
              <a:buChar char="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Safe mode (March 2022) impacts on gains for LWIR bands 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0FF50-B638-4722-91F5-EB7EEF545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C1F4F7E-645B-4955-8850-5CA3022054E0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10" descr="A picture containing chart&#10;&#10;Description automatically generated">
            <a:extLst>
              <a:ext uri="{FF2B5EF4-FFF2-40B4-BE49-F238E27FC236}">
                <a16:creationId xmlns:a16="http://schemas.microsoft.com/office/drawing/2014/main" id="{24ED2516-687D-7DBC-BD13-7035A00561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39" t="9919" r="3797" b="32807"/>
          <a:stretch/>
        </p:blipFill>
        <p:spPr>
          <a:xfrm>
            <a:off x="2342761" y="3375874"/>
            <a:ext cx="6634080" cy="2419772"/>
          </a:xfrm>
          <a:prstGeom prst="rect">
            <a:avLst/>
          </a:prstGeom>
        </p:spPr>
      </p:pic>
      <p:pic>
        <p:nvPicPr>
          <p:cNvPr id="9" name="Picture 12" descr="A picture containing chart&#10;&#10;Description automatically generated">
            <a:extLst>
              <a:ext uri="{FF2B5EF4-FFF2-40B4-BE49-F238E27FC236}">
                <a16:creationId xmlns:a16="http://schemas.microsoft.com/office/drawing/2014/main" id="{0FB39659-3679-0F96-346F-72F4E56747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51" t="9424" r="3102" b="34206"/>
          <a:stretch/>
        </p:blipFill>
        <p:spPr>
          <a:xfrm>
            <a:off x="2342761" y="823679"/>
            <a:ext cx="6744200" cy="255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9982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stomShape 1">
            <a:extLst>
              <a:ext uri="{FF2B5EF4-FFF2-40B4-BE49-F238E27FC236}">
                <a16:creationId xmlns:a16="http://schemas.microsoft.com/office/drawing/2014/main" id="{65082325-89EB-45B6-8DE2-42834BC5CF67}"/>
              </a:ext>
            </a:extLst>
          </p:cNvPr>
          <p:cNvSpPr/>
          <p:nvPr/>
        </p:nvSpPr>
        <p:spPr>
          <a:xfrm>
            <a:off x="2825760" y="76320"/>
            <a:ext cx="6634080" cy="7473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360" tIns="44280" rIns="90360" bIns="44280" anchor="ctr"/>
          <a:lstStyle/>
          <a:p>
            <a:pPr algn="ctr">
              <a:lnSpc>
                <a:spcPct val="100000"/>
              </a:lnSpc>
            </a:pPr>
            <a:r>
              <a:rPr lang="en-US" sz="2800" b="1" spc="-1" dirty="0">
                <a:solidFill>
                  <a:srgbClr val="3810E0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Times New Roman"/>
              </a:rPr>
              <a:t>Terra TEB </a:t>
            </a:r>
            <a:r>
              <a:rPr lang="en-US" sz="2800" b="1" spc="-1" dirty="0" err="1">
                <a:solidFill>
                  <a:srgbClr val="3810E0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Times New Roman"/>
              </a:rPr>
              <a:t>NEdT</a:t>
            </a:r>
            <a:r>
              <a:rPr lang="en-US" sz="2800" b="1" spc="-1" dirty="0">
                <a:solidFill>
                  <a:srgbClr val="3810E0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Times New Roman"/>
              </a:rPr>
              <a:t> and uncertainty</a:t>
            </a: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  <a:cs typeface="Times New Roman"/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B5647A0-B44E-405D-962B-4ABAB13AE6AE}"/>
              </a:ext>
            </a:extLst>
          </p:cNvPr>
          <p:cNvSpPr txBox="1">
            <a:spLocks/>
          </p:cNvSpPr>
          <p:nvPr/>
        </p:nvSpPr>
        <p:spPr>
          <a:xfrm>
            <a:off x="11124588" y="6432675"/>
            <a:ext cx="1067412" cy="4253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9C1F4F7E-645B-4955-8850-5CA3022054E0}" type="slidenum">
              <a:rPr lang="en-US" sz="1200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en-US" sz="1200" b="1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2AD74B-9903-8E79-5570-EF6E82CC1C15}"/>
              </a:ext>
            </a:extLst>
          </p:cNvPr>
          <p:cNvSpPr txBox="1"/>
          <p:nvPr/>
        </p:nvSpPr>
        <p:spPr>
          <a:xfrm>
            <a:off x="1132627" y="5971010"/>
            <a:ext cx="109192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3845">
              <a:buClr>
                <a:srgbClr val="000000"/>
              </a:buClr>
              <a:buFont typeface="Wingdings" charset="2"/>
              <a:buChar char="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Safe mode event of Feb 2016 caused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NEdT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changes for some bands, especially for PV LWIR bands. 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3845">
              <a:buClr>
                <a:srgbClr val="000000"/>
              </a:buClr>
              <a:buFont typeface="Wingdings" charset="2"/>
              <a:buChar char="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No impact from Terra 2022 CP/FP reset and CEM</a:t>
            </a:r>
          </a:p>
          <a:p>
            <a:pPr marL="285750" indent="-283845">
              <a:buClr>
                <a:srgbClr val="000000"/>
              </a:buClr>
              <a:buFont typeface="Wingdings" charset="2"/>
              <a:buChar char="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Band 36 </a:t>
            </a:r>
            <a:r>
              <a:rPr lang="en-US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NEdT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and uncertainty are above the specification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1649977-C145-FAEF-324D-557144557AA1}"/>
              </a:ext>
            </a:extLst>
          </p:cNvPr>
          <p:cNvGrpSpPr/>
          <p:nvPr/>
        </p:nvGrpSpPr>
        <p:grpSpPr>
          <a:xfrm>
            <a:off x="2126019" y="3314641"/>
            <a:ext cx="7116659" cy="2575347"/>
            <a:chOff x="0" y="3857328"/>
            <a:chExt cx="7116659" cy="2575347"/>
          </a:xfrm>
        </p:grpSpPr>
        <p:pic>
          <p:nvPicPr>
            <p:cNvPr id="6" name="Picture 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5613F989-F278-8583-9B91-E1862597F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608" t="33860" r="12745" b="18596"/>
            <a:stretch/>
          </p:blipFill>
          <p:spPr>
            <a:xfrm>
              <a:off x="0" y="3857328"/>
              <a:ext cx="7116659" cy="2575347"/>
            </a:xfrm>
            <a:prstGeom prst="rect">
              <a:avLst/>
            </a:prstGeom>
          </p:spPr>
        </p:pic>
        <p:pic>
          <p:nvPicPr>
            <p:cNvPr id="3" name="Picture 5" descr="Chart, bar chart&#10;&#10;Description automatically generated">
              <a:extLst>
                <a:ext uri="{FF2B5EF4-FFF2-40B4-BE49-F238E27FC236}">
                  <a16:creationId xmlns:a16="http://schemas.microsoft.com/office/drawing/2014/main" id="{4F11F68C-42E9-7E74-1A19-F31E537B90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127" t="86004" r="67" b="7505"/>
            <a:stretch/>
          </p:blipFill>
          <p:spPr>
            <a:xfrm>
              <a:off x="678683" y="6023634"/>
              <a:ext cx="6374295" cy="14963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2E84017-89B6-6150-F1F1-9851A615183E}"/>
              </a:ext>
            </a:extLst>
          </p:cNvPr>
          <p:cNvGrpSpPr/>
          <p:nvPr/>
        </p:nvGrpSpPr>
        <p:grpSpPr>
          <a:xfrm>
            <a:off x="2226750" y="968012"/>
            <a:ext cx="7019719" cy="2305116"/>
            <a:chOff x="2226750" y="968012"/>
            <a:chExt cx="7019719" cy="2305116"/>
          </a:xfrm>
        </p:grpSpPr>
        <p:pic>
          <p:nvPicPr>
            <p:cNvPr id="2" name="Picture 5" descr="Chart, bar chart&#10;&#10;Description automatically generated">
              <a:extLst>
                <a:ext uri="{FF2B5EF4-FFF2-40B4-BE49-F238E27FC236}">
                  <a16:creationId xmlns:a16="http://schemas.microsoft.com/office/drawing/2014/main" id="{A22498D6-3A0D-F59D-6B1A-3225F4081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6750" y="968012"/>
              <a:ext cx="7019719" cy="2305116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1E75223-CAF1-225C-378B-81657BF93B5E}"/>
                </a:ext>
              </a:extLst>
            </p:cNvPr>
            <p:cNvCxnSpPr>
              <a:cxnSpLocks/>
            </p:cNvCxnSpPr>
            <p:nvPr/>
          </p:nvCxnSpPr>
          <p:spPr>
            <a:xfrm>
              <a:off x="2846080" y="1811867"/>
              <a:ext cx="6277600" cy="0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6910954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21CCD161D92E408794C02C047222D7" ma:contentTypeVersion="8" ma:contentTypeDescription="Create a new document." ma:contentTypeScope="" ma:versionID="292cfd848d0719194eb2d76b3de81e28">
  <xsd:schema xmlns:xsd="http://www.w3.org/2001/XMLSchema" xmlns:xs="http://www.w3.org/2001/XMLSchema" xmlns:p="http://schemas.microsoft.com/office/2006/metadata/properties" xmlns:ns2="9d074938-4bfd-4c00-9e1e-526e2117cf34" targetNamespace="http://schemas.microsoft.com/office/2006/metadata/properties" ma:root="true" ma:fieldsID="3f44513c8fe3adef7eb6f35e29570e65" ns2:_="">
    <xsd:import namespace="9d074938-4bfd-4c00-9e1e-526e2117cf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074938-4bfd-4c00-9e1e-526e2117cf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81E50B0-B871-4000-BD83-50D3B4CA80DB}">
  <ds:schemaRefs>
    <ds:schemaRef ds:uri="9d074938-4bfd-4c00-9e1e-526e2117cf3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4A1212C-B539-4200-A4FC-FDCB21330AA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0A34348-C4EA-4950-AF61-02A2D8B763B1}">
  <ds:schemaRefs>
    <ds:schemaRef ds:uri="9d074938-4bfd-4c00-9e1e-526e2117cf3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14010</TotalTime>
  <Words>2209</Words>
  <Application>Microsoft Office PowerPoint</Application>
  <PresentationFormat>Widescreen</PresentationFormat>
  <Paragraphs>469</Paragraphs>
  <Slides>22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Brian Wenny</dc:creator>
  <cp:lastModifiedBy>Tiejun Chang</cp:lastModifiedBy>
  <cp:revision>10</cp:revision>
  <dcterms:created xsi:type="dcterms:W3CDTF">2013-04-04T13:53:37Z</dcterms:created>
  <dcterms:modified xsi:type="dcterms:W3CDTF">2023-04-28T03:16:09Z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0x0101005F21CCD161D92E408794C02C047222D7</vt:lpwstr>
  </property>
</Properties>
</file>