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742" r:id="rId2"/>
    <p:sldId id="743" r:id="rId3"/>
    <p:sldId id="744" r:id="rId4"/>
    <p:sldId id="745" r:id="rId5"/>
    <p:sldId id="774" r:id="rId6"/>
    <p:sldId id="747" r:id="rId7"/>
    <p:sldId id="658" r:id="rId8"/>
    <p:sldId id="656" r:id="rId9"/>
    <p:sldId id="660" r:id="rId10"/>
    <p:sldId id="771" r:id="rId11"/>
    <p:sldId id="770" r:id="rId12"/>
    <p:sldId id="661" r:id="rId13"/>
    <p:sldId id="749" r:id="rId14"/>
    <p:sldId id="620" r:id="rId15"/>
    <p:sldId id="769" r:id="rId16"/>
    <p:sldId id="772" r:id="rId17"/>
    <p:sldId id="564" r:id="rId18"/>
    <p:sldId id="43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08" autoAdjust="0"/>
    <p:restoredTop sz="94660"/>
  </p:normalViewPr>
  <p:slideViewPr>
    <p:cSldViewPr snapToGrid="0">
      <p:cViewPr varScale="1">
        <p:scale>
          <a:sx n="64" d="100"/>
          <a:sy n="64" d="100"/>
        </p:scale>
        <p:origin x="9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18A1E-06B5-43EF-8252-FDEDE44F43E1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49200-9B8A-4998-AA07-549116A6B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86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3973483" y="8831520"/>
            <a:ext cx="3036496" cy="464400"/>
          </a:xfrm>
          <a:prstGeom prst="rect">
            <a:avLst/>
          </a:prstGeom>
        </p:spPr>
        <p:txBody>
          <a:bodyPr lIns="92880" tIns="46440" rIns="92880" bIns="46440" anchor="b"/>
          <a:lstStyle/>
          <a:p>
            <a:pPr>
              <a:lnSpc>
                <a:spcPct val="100000"/>
              </a:lnSpc>
            </a:pPr>
            <a:fld id="{B32A3F0F-40ED-4438-954F-8EE0C08261F2}" type="slidenum">
              <a:rPr lang="en-US">
                <a:latin typeface="Times New Roman"/>
              </a:rPr>
              <a:t>8</a:t>
            </a:fld>
            <a:endParaRPr/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935153" y="4415760"/>
            <a:ext cx="5139674" cy="4183200"/>
          </a:xfrm>
          <a:prstGeom prst="rect">
            <a:avLst/>
          </a:prstGeom>
        </p:spPr>
        <p:txBody>
          <a:bodyPr lIns="92880" tIns="46440" rIns="92880" bIns="46440"/>
          <a:lstStyle/>
          <a:p>
            <a:pPr>
              <a:lnSpc>
                <a:spcPct val="100000"/>
              </a:lnSpc>
            </a:pPr>
            <a:r>
              <a:rPr lang="en-US" dirty="0"/>
              <a:t>SDSM_Hplot_V4aeroX.20150629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7802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3973483" y="8831520"/>
            <a:ext cx="3036496" cy="464400"/>
          </a:xfrm>
          <a:prstGeom prst="rect">
            <a:avLst/>
          </a:prstGeom>
        </p:spPr>
        <p:txBody>
          <a:bodyPr lIns="92880" tIns="46440" rIns="92880" bIns="46440" anchor="b"/>
          <a:lstStyle/>
          <a:p>
            <a:pPr>
              <a:lnSpc>
                <a:spcPct val="100000"/>
              </a:lnSpc>
            </a:pPr>
            <a:fld id="{B32A3F0F-40ED-4438-954F-8EE0C08261F2}" type="slidenum">
              <a:rPr lang="en-US">
                <a:latin typeface="Times New Roman"/>
              </a:rPr>
              <a:t>10</a:t>
            </a:fld>
            <a:endParaRPr/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935153" y="4415760"/>
            <a:ext cx="5139674" cy="4183200"/>
          </a:xfrm>
          <a:prstGeom prst="rect">
            <a:avLst/>
          </a:prstGeom>
        </p:spPr>
        <p:txBody>
          <a:bodyPr lIns="92880" tIns="46440" rIns="92880" bIns="46440"/>
          <a:lstStyle/>
          <a:p>
            <a:pPr>
              <a:lnSpc>
                <a:spcPct val="100000"/>
              </a:lnSpc>
            </a:pPr>
            <a:r>
              <a:rPr lang="en-US" dirty="0"/>
              <a:t>SDSM_Hplot_V4aeroX.20150629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844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1448-FCBE-47F2-A098-33A8B329774F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05A59-FC52-464A-A7F0-0B81AB061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6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1448-FCBE-47F2-A098-33A8B329774F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05A59-FC52-464A-A7F0-0B81AB061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2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1448-FCBE-47F2-A098-33A8B329774F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05A59-FC52-464A-A7F0-0B81AB061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92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ChangeArrowheads="1"/>
          </p:cNvSpPr>
          <p:nvPr/>
        </p:nvSpPr>
        <p:spPr bwMode="auto">
          <a:xfrm>
            <a:off x="395817" y="5911850"/>
            <a:ext cx="9245600" cy="57150"/>
          </a:xfrm>
          <a:prstGeom prst="rect">
            <a:avLst/>
          </a:prstGeom>
          <a:gradFill rotWithShape="0">
            <a:gsLst>
              <a:gs pos="0">
                <a:srgbClr val="82939B">
                  <a:alpha val="37000"/>
                </a:srgbClr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sz="2400" b="0"/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723900" y="862013"/>
            <a:ext cx="11127317" cy="4445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en-US" altLang="en-US" sz="2400" b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710A3-D90F-4B37-953C-9B940CC24F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3221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1448-FCBE-47F2-A098-33A8B329774F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05A59-FC52-464A-A7F0-0B81AB061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6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1448-FCBE-47F2-A098-33A8B329774F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05A59-FC52-464A-A7F0-0B81AB061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2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1448-FCBE-47F2-A098-33A8B329774F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05A59-FC52-464A-A7F0-0B81AB061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68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1448-FCBE-47F2-A098-33A8B329774F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05A59-FC52-464A-A7F0-0B81AB061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81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1448-FCBE-47F2-A098-33A8B329774F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05A59-FC52-464A-A7F0-0B81AB061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01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1448-FCBE-47F2-A098-33A8B329774F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05A59-FC52-464A-A7F0-0B81AB061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4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1448-FCBE-47F2-A098-33A8B329774F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05A59-FC52-464A-A7F0-0B81AB061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2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1448-FCBE-47F2-A098-33A8B329774F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05A59-FC52-464A-A7F0-0B81AB061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7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21448-FCBE-47F2-A098-33A8B329774F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05A59-FC52-464A-A7F0-0B81AB06115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093">
            <a:extLst>
              <a:ext uri="{FF2B5EF4-FFF2-40B4-BE49-F238E27FC236}">
                <a16:creationId xmlns:a16="http://schemas.microsoft.com/office/drawing/2014/main" id="{F6A803CC-C526-F54F-A854-7202510C65FF}"/>
              </a:ext>
            </a:extLst>
          </p:cNvPr>
          <p:cNvPicPr/>
          <p:nvPr userDrawn="1"/>
        </p:nvPicPr>
        <p:blipFill>
          <a:blip r:embed="rId14"/>
          <a:stretch/>
        </p:blipFill>
        <p:spPr>
          <a:xfrm>
            <a:off x="89020" y="67792"/>
            <a:ext cx="777240" cy="762840"/>
          </a:xfrm>
          <a:prstGeom prst="rect">
            <a:avLst/>
          </a:prstGeom>
          <a:ln w="9360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9F4DEC-42DC-5C4E-84A1-409530EFCAFF}"/>
              </a:ext>
            </a:extLst>
          </p:cNvPr>
          <p:cNvPicPr/>
          <p:nvPr userDrawn="1"/>
        </p:nvPicPr>
        <p:blipFill>
          <a:blip r:embed="rId15"/>
          <a:stretch/>
        </p:blipFill>
        <p:spPr>
          <a:xfrm>
            <a:off x="11223360" y="106200"/>
            <a:ext cx="840600" cy="699480"/>
          </a:xfrm>
          <a:prstGeom prst="rect">
            <a:avLst/>
          </a:prstGeom>
          <a:ln w="9360"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9" name="Picture 8" descr="C:\Users\houdrari\Desktop\houdrari\Desktop\Desktop\JPSS VIIRS F2\JPSS Logos\JPSS_logo.jpg">
            <a:extLst>
              <a:ext uri="{FF2B5EF4-FFF2-40B4-BE49-F238E27FC236}">
                <a16:creationId xmlns:a16="http://schemas.microsoft.com/office/drawing/2014/main" id="{B13988BF-B965-2047-9384-45FCBE6828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02" y="67792"/>
            <a:ext cx="799892" cy="75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7FC1B0-4A41-104E-B39A-F782FF8D610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381" y="136680"/>
            <a:ext cx="1055477" cy="710248"/>
          </a:xfrm>
          <a:prstGeom prst="rect">
            <a:avLst/>
          </a:prstGeom>
        </p:spPr>
      </p:pic>
      <p:sp>
        <p:nvSpPr>
          <p:cNvPr id="10" name="Line 1">
            <a:extLst>
              <a:ext uri="{FF2B5EF4-FFF2-40B4-BE49-F238E27FC236}">
                <a16:creationId xmlns:a16="http://schemas.microsoft.com/office/drawing/2014/main" id="{E7F5EC27-0E62-6C48-AFF6-3B29EC233B47}"/>
              </a:ext>
            </a:extLst>
          </p:cNvPr>
          <p:cNvSpPr/>
          <p:nvPr userDrawn="1"/>
        </p:nvSpPr>
        <p:spPr>
          <a:xfrm>
            <a:off x="0" y="885600"/>
            <a:ext cx="12188952" cy="0"/>
          </a:xfrm>
          <a:prstGeom prst="line">
            <a:avLst/>
          </a:prstGeom>
          <a:ln w="15840">
            <a:solidFill>
              <a:srgbClr val="FF0000"/>
            </a:solidFill>
            <a:round/>
          </a:ln>
        </p:spPr>
      </p:sp>
      <p:sp>
        <p:nvSpPr>
          <p:cNvPr id="12" name="Line 4">
            <a:extLst>
              <a:ext uri="{FF2B5EF4-FFF2-40B4-BE49-F238E27FC236}">
                <a16:creationId xmlns:a16="http://schemas.microsoft.com/office/drawing/2014/main" id="{9834278A-DFA9-6D4E-8EFE-5857C8587ABD}"/>
              </a:ext>
            </a:extLst>
          </p:cNvPr>
          <p:cNvSpPr/>
          <p:nvPr userDrawn="1"/>
        </p:nvSpPr>
        <p:spPr>
          <a:xfrm>
            <a:off x="0" y="6396280"/>
            <a:ext cx="12192000" cy="0"/>
          </a:xfrm>
          <a:prstGeom prst="line">
            <a:avLst/>
          </a:prstGeom>
          <a:ln w="15840">
            <a:solidFill>
              <a:srgbClr val="0000FF"/>
            </a:solidFill>
            <a:round/>
          </a:ln>
        </p:spPr>
      </p:sp>
    </p:spTree>
    <p:extLst>
      <p:ext uri="{BB962C8B-B14F-4D97-AF65-F5344CB8AC3E}">
        <p14:creationId xmlns:p14="http://schemas.microsoft.com/office/powerpoint/2010/main" val="2787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1528619" y="6459480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fld id="{4FA03194-44A1-4910-89F2-9EF7E6ED585E}" type="slidenum">
              <a:rPr lang="en-US" sz="1200" i="1">
                <a:solidFill>
                  <a:srgbClr val="0000CC"/>
                </a:solidFill>
                <a:latin typeface="Times" pitchFamily="18" charset="0"/>
              </a:rPr>
              <a:pPr/>
              <a:t>1</a:t>
            </a:fld>
            <a:endParaRPr lang="en-US" sz="1200" i="1" dirty="0">
              <a:solidFill>
                <a:srgbClr val="0000CC"/>
              </a:solidFill>
              <a:latin typeface="Times" pitchFamily="18" charset="0"/>
            </a:endParaRPr>
          </a:p>
        </p:txBody>
      </p:sp>
      <p:sp>
        <p:nvSpPr>
          <p:cNvPr id="9" name="CustomShape 3"/>
          <p:cNvSpPr/>
          <p:nvPr/>
        </p:nvSpPr>
        <p:spPr>
          <a:xfrm>
            <a:off x="890357" y="1179020"/>
            <a:ext cx="10638262" cy="48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S-NPP, N-20, and N-21 VIIRS Reflective Solar Bands</a:t>
            </a:r>
          </a:p>
          <a:p>
            <a:pPr algn="ctr"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On-orbit Radiometric Calibration and Performance</a:t>
            </a:r>
          </a:p>
          <a:p>
            <a:pPr algn="ctr">
              <a:lnSpc>
                <a:spcPct val="110000"/>
              </a:lnSpc>
            </a:pPr>
            <a:endParaRPr lang="en-US" sz="3500" dirty="0">
              <a:solidFill>
                <a:srgbClr val="000000"/>
              </a:solidFill>
              <a:latin typeface="Helvetica Neue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VIIRS Characterization Support Team (VCST), NASA GSFC</a:t>
            </a:r>
          </a:p>
          <a:p>
            <a:pPr algn="ctr">
              <a:spcBef>
                <a:spcPct val="0"/>
              </a:spcBef>
              <a:defRPr/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(presented by Ning Lei)</a:t>
            </a:r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1, 2023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831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2225309" y="803673"/>
            <a:ext cx="2254983" cy="535410"/>
          </a:xfrm>
          <a:prstGeom prst="rect">
            <a:avLst/>
          </a:prstGeom>
          <a:noFill/>
        </p:spPr>
        <p:txBody>
          <a:bodyPr lIns="67500" tIns="33750" rIns="67500" bIns="33750" anchor="ctr"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N-21 H-factors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1116" y="4902741"/>
            <a:ext cx="11372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H-factors decrease faster than N-20 and similarly to S-NPP H-factors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SDSM gains decrease similarly to S-NPP and N-21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Undulation in the H mainly from screen function errors (will be improved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later this year)</a:t>
            </a: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90C7622E-5262-4D30-99C3-F8367F762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9546" y="87964"/>
            <a:ext cx="7943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9pPr>
          </a:lstStyle>
          <a:p>
            <a:pPr algn="ctr"/>
            <a:r>
              <a:rPr lang="en-US" altLang="en-US" sz="3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N-21 SD and SDSM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668F52-F521-4AD1-AB6F-2D1A08D0619D}"/>
              </a:ext>
            </a:extLst>
          </p:cNvPr>
          <p:cNvSpPr/>
          <p:nvPr/>
        </p:nvSpPr>
        <p:spPr>
          <a:xfrm>
            <a:off x="7227264" y="893711"/>
            <a:ext cx="3795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N-21 SDSM Detector Gains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AB0788-D92A-97F8-705F-A44D8C807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48" y="1244073"/>
            <a:ext cx="5393216" cy="36055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DB3D1D-FE6A-201C-C7CF-8B9910625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574" y="1278623"/>
            <a:ext cx="5552661" cy="3581652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0CCC58E-207E-150B-E7DD-78826D8167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643499"/>
              </p:ext>
            </p:extLst>
          </p:nvPr>
        </p:nvGraphicFramePr>
        <p:xfrm>
          <a:off x="5654228" y="4409594"/>
          <a:ext cx="1082020" cy="367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72840" imgH="228600" progId="Equation.3">
                  <p:embed/>
                </p:oleObj>
              </mc:Choice>
              <mc:Fallback>
                <p:oleObj name="Equation" r:id="rId5" imgW="672840" imgH="228600" progId="Equation.3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A34969CB-BE06-424F-94D3-70D49C83BE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54228" y="4409594"/>
                        <a:ext cx="1082020" cy="367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388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>
            <a:extLst>
              <a:ext uri="{FF2B5EF4-FFF2-40B4-BE49-F238E27FC236}">
                <a16:creationId xmlns:a16="http://schemas.microsoft.com/office/drawing/2014/main" id="{5DC305CE-B34B-37FB-33C0-81C344CCA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967" y="169025"/>
            <a:ext cx="7943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9pPr>
          </a:lstStyle>
          <a:p>
            <a:pPr algn="ctr"/>
            <a:r>
              <a:rPr lang="en-US" alt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N-21 RSBs: F-factors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DF6862-9440-0AC9-E3C9-5C4E0DD6825B}"/>
              </a:ext>
            </a:extLst>
          </p:cNvPr>
          <p:cNvSpPr txBox="1"/>
          <p:nvPr/>
        </p:nvSpPr>
        <p:spPr>
          <a:xfrm>
            <a:off x="578867" y="4711148"/>
            <a:ext cx="10321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VISNIR bands: F(SD, with measured H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SDSM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has a downward trend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SWIR bands: F(H=1) trends upwards, likely because of ice accumulation on focal plane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0BB14F-C25F-1E75-5A53-CA1EFB90B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21" y="949585"/>
            <a:ext cx="4628112" cy="36224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7193D2-91B3-3ADE-8948-0FF4BCAA1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152" y="892949"/>
            <a:ext cx="4628112" cy="3594374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8CA544DE-18A1-E33A-DCA6-DB3D101A7ABB}"/>
              </a:ext>
            </a:extLst>
          </p:cNvPr>
          <p:cNvSpPr/>
          <p:nvPr/>
        </p:nvSpPr>
        <p:spPr>
          <a:xfrm rot="10800000">
            <a:off x="7946518" y="2760792"/>
            <a:ext cx="218661" cy="20872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90EBDE-FBCA-BD08-1FA9-073C36175E27}"/>
              </a:ext>
            </a:extLst>
          </p:cNvPr>
          <p:cNvSpPr txBox="1"/>
          <p:nvPr/>
        </p:nvSpPr>
        <p:spPr>
          <a:xfrm>
            <a:off x="7177616" y="2971502"/>
            <a:ext cx="2436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Mid-mission outgassing</a:t>
            </a:r>
          </a:p>
        </p:txBody>
      </p:sp>
    </p:spTree>
    <p:extLst>
      <p:ext uri="{BB962C8B-B14F-4D97-AF65-F5344CB8AC3E}">
        <p14:creationId xmlns:p14="http://schemas.microsoft.com/office/powerpoint/2010/main" val="80401492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4A2645-8B38-436A-ABEE-BB6697C6D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D710A3-D90F-4B37-953C-9B940CC24FFD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883CC427-FE04-4B46-A1FE-852E49092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5324" y="169025"/>
            <a:ext cx="7943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9pPr>
          </a:lstStyle>
          <a:p>
            <a:pPr algn="ctr"/>
            <a:r>
              <a:rPr lang="en-US" alt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D52C7A-E7DF-4926-8B6B-B894666DF544}"/>
              </a:ext>
            </a:extLst>
          </p:cNvPr>
          <p:cNvSpPr txBox="1"/>
          <p:nvPr/>
        </p:nvSpPr>
        <p:spPr>
          <a:xfrm>
            <a:off x="511784" y="5089802"/>
            <a:ext cx="1058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SNRs satisfy requirements, except N-20 I3 band detector 29 (noisy detector)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96F51B-B283-315F-94AB-C9B2B7D7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89" y="995681"/>
            <a:ext cx="4208676" cy="32032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F5CBEC-4128-0DB8-352E-6D861CA3F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366" y="995681"/>
            <a:ext cx="4208676" cy="32468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7493FB-0EF7-89DA-8F5E-D56620874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4042" y="946296"/>
            <a:ext cx="3837958" cy="333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0129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8532840" y="6460200"/>
            <a:ext cx="2049120" cy="35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632763A3-F7EB-9A4D-8EB8-D81EC1375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8619" y="6459480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fld id="{4FA03194-44A1-4910-89F2-9EF7E6ED585E}" type="slidenum">
              <a:rPr lang="en-US" sz="1200" i="1">
                <a:solidFill>
                  <a:srgbClr val="0000CC"/>
                </a:solidFill>
                <a:latin typeface="Times" pitchFamily="18" charset="0"/>
              </a:rPr>
              <a:pPr/>
              <a:t>13</a:t>
            </a:fld>
            <a:endParaRPr lang="en-US" sz="1200" i="1" dirty="0">
              <a:solidFill>
                <a:srgbClr val="0000CC"/>
              </a:solidFill>
              <a:latin typeface="Times" pitchFamily="18" charset="0"/>
            </a:endParaRPr>
          </a:p>
        </p:txBody>
      </p:sp>
      <p:sp>
        <p:nvSpPr>
          <p:cNvPr id="5" name="TextShape 1">
            <a:extLst>
              <a:ext uri="{FF2B5EF4-FFF2-40B4-BE49-F238E27FC236}">
                <a16:creationId xmlns:a16="http://schemas.microsoft.com/office/drawing/2014/main" id="{7CDF1F76-3BB7-477C-8A4A-D5FB17009D30}"/>
              </a:ext>
            </a:extLst>
          </p:cNvPr>
          <p:cNvSpPr txBox="1"/>
          <p:nvPr/>
        </p:nvSpPr>
        <p:spPr>
          <a:xfrm>
            <a:off x="1739590" y="41159"/>
            <a:ext cx="8497229" cy="76176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S-NPP H-factor SD positional dependence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8CF64A8-A0B3-4137-AC2B-E1B97A7AA8F5}"/>
              </a:ext>
            </a:extLst>
          </p:cNvPr>
          <p:cNvGrpSpPr/>
          <p:nvPr/>
        </p:nvGrpSpPr>
        <p:grpSpPr>
          <a:xfrm>
            <a:off x="397256" y="1338147"/>
            <a:ext cx="376052" cy="4928839"/>
            <a:chOff x="670617" y="1215483"/>
            <a:chExt cx="376052" cy="492883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C89CBE9-6469-4356-B6C6-F32301849D2B}"/>
                </a:ext>
              </a:extLst>
            </p:cNvPr>
            <p:cNvSpPr/>
            <p:nvPr/>
          </p:nvSpPr>
          <p:spPr>
            <a:xfrm>
              <a:off x="780585" y="1215483"/>
              <a:ext cx="156117" cy="492883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B9680FB-C3D1-435A-8941-13C53B9A332F}"/>
                </a:ext>
              </a:extLst>
            </p:cNvPr>
            <p:cNvCxnSpPr>
              <a:cxnSpLocks/>
            </p:cNvCxnSpPr>
            <p:nvPr/>
          </p:nvCxnSpPr>
          <p:spPr>
            <a:xfrm>
              <a:off x="780585" y="1460810"/>
              <a:ext cx="15611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1C8F0FD-EE3F-47F6-AD3F-77540542B3B2}"/>
                </a:ext>
              </a:extLst>
            </p:cNvPr>
            <p:cNvCxnSpPr>
              <a:cxnSpLocks/>
            </p:cNvCxnSpPr>
            <p:nvPr/>
          </p:nvCxnSpPr>
          <p:spPr>
            <a:xfrm>
              <a:off x="780585" y="5900202"/>
              <a:ext cx="15611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61BB39D-9B51-40F1-B9FE-39633D1C1D5E}"/>
                </a:ext>
              </a:extLst>
            </p:cNvPr>
            <p:cNvCxnSpPr>
              <a:cxnSpLocks/>
            </p:cNvCxnSpPr>
            <p:nvPr/>
          </p:nvCxnSpPr>
          <p:spPr>
            <a:xfrm>
              <a:off x="780585" y="1682482"/>
              <a:ext cx="15611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12D253F-AD67-4FEF-9D97-1D848D8C47E3}"/>
                </a:ext>
              </a:extLst>
            </p:cNvPr>
            <p:cNvCxnSpPr>
              <a:cxnSpLocks/>
            </p:cNvCxnSpPr>
            <p:nvPr/>
          </p:nvCxnSpPr>
          <p:spPr>
            <a:xfrm>
              <a:off x="780585" y="5634986"/>
              <a:ext cx="15611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6BD2693-7F20-43ED-9E31-30C28CD8F19A}"/>
                </a:ext>
              </a:extLst>
            </p:cNvPr>
            <p:cNvGrpSpPr/>
            <p:nvPr/>
          </p:nvGrpSpPr>
          <p:grpSpPr>
            <a:xfrm rot="2688251">
              <a:off x="670617" y="3076404"/>
              <a:ext cx="376052" cy="364177"/>
              <a:chOff x="2992582" y="2351314"/>
              <a:chExt cx="376052" cy="364177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62FF4E3-3424-422B-A388-A2731561DDAC}"/>
                  </a:ext>
                </a:extLst>
              </p:cNvPr>
              <p:cNvSpPr/>
              <p:nvPr/>
            </p:nvSpPr>
            <p:spPr>
              <a:xfrm>
                <a:off x="2992582" y="2351314"/>
                <a:ext cx="71252" cy="5937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034F2F4-01AA-4BCE-B25C-FE839891C45D}"/>
                  </a:ext>
                </a:extLst>
              </p:cNvPr>
              <p:cNvSpPr/>
              <p:nvPr/>
            </p:nvSpPr>
            <p:spPr>
              <a:xfrm>
                <a:off x="3144982" y="2503714"/>
                <a:ext cx="71252" cy="5937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87B91DA-F39B-431B-A4C0-5690A6CCC368}"/>
                  </a:ext>
                </a:extLst>
              </p:cNvPr>
              <p:cNvSpPr/>
              <p:nvPr/>
            </p:nvSpPr>
            <p:spPr>
              <a:xfrm>
                <a:off x="3297382" y="2656114"/>
                <a:ext cx="71252" cy="5937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4602870-431E-405C-B49D-349031404FF7}"/>
              </a:ext>
            </a:extLst>
          </p:cNvPr>
          <p:cNvSpPr txBox="1"/>
          <p:nvPr/>
        </p:nvSpPr>
        <p:spPr>
          <a:xfrm>
            <a:off x="1829533" y="967511"/>
            <a:ext cx="8317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 BRDF change factor (H-factor) can depend on SD 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68F7575-FC60-4E28-90D7-6E17C8A7BAF0}"/>
                  </a:ext>
                </a:extLst>
              </p:cNvPr>
              <p:cNvSpPr/>
              <p:nvPr/>
            </p:nvSpPr>
            <p:spPr>
              <a:xfrm>
                <a:off x="1639542" y="1807708"/>
                <a:ext cx="3164264" cy="5162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RTA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SD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RTA</m:t>
                              </m:r>
                            </m:sup>
                          </m:sSub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68F7575-FC60-4E28-90D7-6E17C8A7BA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542" y="1807708"/>
                <a:ext cx="3164264" cy="5162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FBD7E9C-7986-409C-9BFB-130FD063CBA0}"/>
                  </a:ext>
                </a:extLst>
              </p:cNvPr>
              <p:cNvSpPr/>
              <p:nvPr/>
            </p:nvSpPr>
            <p:spPr>
              <a:xfrm>
                <a:off x="661866" y="2297049"/>
                <a:ext cx="11495486" cy="516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RTA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SDSM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SD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RTA</m:t>
                              </m:r>
                            </m:sup>
                          </m:sSubSup>
                        </m:e>
                      </m:d>
                      <m:r>
                        <a:rPr lang="en-US" sz="2400" i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mid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mid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𝐒𝐃𝐒𝐌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1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𝝀</m:t>
                                  </m:r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FBD7E9C-7986-409C-9BFB-130FD063CB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66" y="2297049"/>
                <a:ext cx="11495486" cy="5162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BC2A242-0688-455B-8770-9D9DD03B0589}"/>
              </a:ext>
            </a:extLst>
          </p:cNvPr>
          <p:cNvSpPr txBox="1"/>
          <p:nvPr/>
        </p:nvSpPr>
        <p:spPr>
          <a:xfrm rot="16200000">
            <a:off x="-585427" y="3000183"/>
            <a:ext cx="1752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detector array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032142E-DAC6-4C8B-AF95-BDD09204A415}"/>
              </a:ext>
            </a:extLst>
          </p:cNvPr>
          <p:cNvCxnSpPr>
            <a:cxnSpLocks/>
          </p:cNvCxnSpPr>
          <p:nvPr/>
        </p:nvCxnSpPr>
        <p:spPr>
          <a:xfrm flipV="1">
            <a:off x="5542156" y="1950151"/>
            <a:ext cx="553844" cy="41501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E526F94-CEB2-4C90-AEB5-77E891D8EB68}"/>
              </a:ext>
            </a:extLst>
          </p:cNvPr>
          <p:cNvCxnSpPr>
            <a:cxnSpLocks/>
          </p:cNvCxnSpPr>
          <p:nvPr/>
        </p:nvCxnSpPr>
        <p:spPr>
          <a:xfrm flipH="1" flipV="1">
            <a:off x="7160821" y="1855150"/>
            <a:ext cx="564416" cy="60501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468AF814-B15A-4B0A-9574-48D74E06C700}"/>
              </a:ext>
            </a:extLst>
          </p:cNvPr>
          <p:cNvSpPr txBox="1"/>
          <p:nvPr/>
        </p:nvSpPr>
        <p:spPr>
          <a:xfrm>
            <a:off x="5316026" y="1464866"/>
            <a:ext cx="2568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parameters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799FF96-4E1A-4ED7-95A5-9E3CE44F528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143804" y="2949506"/>
            <a:ext cx="4961296" cy="331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991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3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5000"/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85435CD-2513-4CE3-940C-59F149B38D21}" type="slidenum">
              <a:rPr lang="en-US" altLang="en-US" sz="800"/>
              <a:pPr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n-US" altLang="en-US" sz="800"/>
          </a:p>
        </p:txBody>
      </p:sp>
      <p:sp>
        <p:nvSpPr>
          <p:cNvPr id="3" name="TextBox 2"/>
          <p:cNvSpPr txBox="1"/>
          <p:nvPr/>
        </p:nvSpPr>
        <p:spPr>
          <a:xfrm>
            <a:off x="4038333" y="1161792"/>
            <a:ext cx="3390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M1 striping gone (</a:t>
            </a:r>
            <a:r>
              <a:rPr lang="en-US" sz="2400" b="1" dirty="0">
                <a:solidFill>
                  <a:srgbClr val="D97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C2.0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5702" y="1184700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M1 striping (</a:t>
            </a:r>
            <a:r>
              <a:rPr lang="en-US" sz="2400" b="1" dirty="0">
                <a:solidFill>
                  <a:srgbClr val="D97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C1.1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73264" y="877180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2019229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9531" y="5171345"/>
            <a:ext cx="11203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H-factor SD positional dependence algorithm (2017) and results (2018) are still good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50" y="1686655"/>
            <a:ext cx="3208776" cy="28462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238" y="1686655"/>
            <a:ext cx="3212863" cy="2846202"/>
          </a:xfrm>
          <a:prstGeom prst="rect">
            <a:avLst/>
          </a:prstGeom>
        </p:spPr>
      </p:pic>
      <p:sp>
        <p:nvSpPr>
          <p:cNvPr id="12" name="Rectangle 13">
            <a:extLst>
              <a:ext uri="{FF2B5EF4-FFF2-40B4-BE49-F238E27FC236}">
                <a16:creationId xmlns:a16="http://schemas.microsoft.com/office/drawing/2014/main" id="{3EE0A739-15DF-41AB-B856-73147C5CB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9948" y="155764"/>
            <a:ext cx="90221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9pPr>
          </a:lstStyle>
          <a:p>
            <a:pPr algn="ctr"/>
            <a:r>
              <a:rPr lang="en-US" alt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S-NPP TOA images</a:t>
            </a:r>
            <a:endParaRPr lang="en-US" altLang="en-US" sz="3200" b="1" kern="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outdoor, wave, nature, water sport&#10;&#10;Description automatically generated">
            <a:extLst>
              <a:ext uri="{FF2B5EF4-FFF2-40B4-BE49-F238E27FC236}">
                <a16:creationId xmlns:a16="http://schemas.microsoft.com/office/drawing/2014/main" id="{5B044CB5-A750-A020-DFD7-6480BCDA7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861" y="1646365"/>
            <a:ext cx="3208776" cy="28943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33FEF4-4A2D-CE58-3F36-CE7FF05223D6}"/>
              </a:ext>
            </a:extLst>
          </p:cNvPr>
          <p:cNvSpPr/>
          <p:nvPr/>
        </p:nvSpPr>
        <p:spPr>
          <a:xfrm>
            <a:off x="8863424" y="811311"/>
            <a:ext cx="1759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March 2023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B2D09E-3E46-614E-9881-1B30B1B95387}"/>
              </a:ext>
            </a:extLst>
          </p:cNvPr>
          <p:cNvSpPr/>
          <p:nvPr/>
        </p:nvSpPr>
        <p:spPr>
          <a:xfrm>
            <a:off x="1411466" y="865068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2019229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ACD73B-07D6-BF50-A73A-6DCCA4BA2E6B}"/>
              </a:ext>
            </a:extLst>
          </p:cNvPr>
          <p:cNvSpPr txBox="1"/>
          <p:nvPr/>
        </p:nvSpPr>
        <p:spPr>
          <a:xfrm>
            <a:off x="8226552" y="1126804"/>
            <a:ext cx="319510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striping seen (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C2.0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0308065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5CC3F6-8FEA-462C-AD7A-D0E823C07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D710A3-D90F-4B37-953C-9B940CC24FFD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F8D3C1D1-4B58-42DF-9612-E32A38009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658" y="203877"/>
            <a:ext cx="8965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9pPr>
          </a:lstStyle>
          <a:p>
            <a:pPr algn="ctr"/>
            <a:r>
              <a:rPr lang="en-US" alt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Uncertainty of TOA reflectance factor</a:t>
            </a:r>
            <a:endParaRPr lang="en-US" altLang="en-US" sz="3200" b="1" kern="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77BC67-BAB1-4212-BF9E-494CDD0AC607}"/>
              </a:ext>
            </a:extLst>
          </p:cNvPr>
          <p:cNvSpPr/>
          <p:nvPr/>
        </p:nvSpPr>
        <p:spPr>
          <a:xfrm>
            <a:off x="784494" y="983506"/>
            <a:ext cx="7439857" cy="1483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Derive reflectance factor uncertainty from definition</a:t>
            </a:r>
          </a:p>
          <a:p>
            <a:r>
              <a:rPr lang="en-US" altLang="en-US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en-US" altLang="en-US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2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C9EF1-8AE9-E501-3C96-AA9E7D80A54D}"/>
              </a:ext>
            </a:extLst>
          </p:cNvPr>
          <p:cNvSpPr txBox="1"/>
          <p:nvPr/>
        </p:nvSpPr>
        <p:spPr>
          <a:xfrm>
            <a:off x="643081" y="5505162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Reference: VCST_TECH_REPORT_2022_009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F12DF7-75C6-19D2-50F2-0A15F993083A}"/>
                  </a:ext>
                </a:extLst>
              </p:cNvPr>
              <p:cNvSpPr txBox="1"/>
              <p:nvPr/>
            </p:nvSpPr>
            <p:spPr>
              <a:xfrm>
                <a:off x="718233" y="1541123"/>
                <a:ext cx="11295666" cy="1347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ar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EV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EARTH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SUN</m:t>
                                </m:r>
                              </m:sub>
                            </m:sSub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EV</m:t>
                            </m:r>
                          </m:sub>
                          <m:sup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cos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EARTH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SUN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)^2</m:t>
                        </m:r>
                      </m:den>
                    </m:f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var</m:t>
                            </m:r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𝑑𝑛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EV</m:t>
                                </m:r>
                              </m:sub>
                            </m:sSub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EV</m:t>
                            </m:r>
                          </m:sub>
                          <m:sup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2400" i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var</m:t>
                            </m:r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RTA</m:t>
                                </m:r>
                              </m:sub>
                            </m:sSub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RTA</m:t>
                            </m:r>
                          </m:sub>
                          <m:sup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2400" i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var</m:t>
                            </m:r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SD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BRDF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RTA</m:t>
                                </m:r>
                              </m:sub>
                            </m:sSub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=0)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SD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BRDF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RTA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0" dirty="0"/>
                  <a:t>+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RVS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𝑆𝐷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RVS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𝐸𝑉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                                    +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𝑣𝑎𝑟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2,1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𝑑𝑛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𝐸𝑉</m:t>
                                </m:r>
                              </m:sub>
                            </m:sSub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𝑑𝑛</m:t>
                                </m:r>
                              </m:e>
                              <m:sub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𝑆𝐷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var</m:t>
                            </m:r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400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 sz="2400" b="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⁡(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SUN</m:t>
                                </m:r>
                                <m: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SD</m:t>
                                </m:r>
                              </m:sub>
                            </m:sSub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sz="2400" i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𝐨𝐬</m:t>
                        </m:r>
                        <m:r>
                          <a:rPr lang="en-US" sz="2400" b="1" i="0" baseline="3000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SUN</m:t>
                            </m:r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SD</m:t>
                            </m:r>
                          </m:sub>
                        </m:sSub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F12DF7-75C6-19D2-50F2-0A15F9930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33" y="1541123"/>
                <a:ext cx="11295666" cy="1347677"/>
              </a:xfrm>
              <a:prstGeom prst="rect">
                <a:avLst/>
              </a:prstGeom>
              <a:blipFill>
                <a:blip r:embed="rId2"/>
                <a:stretch>
                  <a:fillRect b="-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84E5FB3-85E4-6A89-3332-3DA4329EB723}"/>
              </a:ext>
            </a:extLst>
          </p:cNvPr>
          <p:cNvSpPr/>
          <p:nvPr/>
        </p:nvSpPr>
        <p:spPr>
          <a:xfrm>
            <a:off x="784494" y="3485985"/>
            <a:ext cx="9300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Uncertainty LUTs are generated for L1B code for S-NPP and N-20</a:t>
            </a:r>
          </a:p>
        </p:txBody>
      </p:sp>
    </p:spTree>
    <p:extLst>
      <p:ext uri="{BB962C8B-B14F-4D97-AF65-F5344CB8AC3E}">
        <p14:creationId xmlns:p14="http://schemas.microsoft.com/office/powerpoint/2010/main" val="335326189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AB9C18-7AE2-935A-A813-A5930710E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03" y="1385964"/>
            <a:ext cx="5053580" cy="3808902"/>
          </a:xfrm>
          <a:prstGeom prst="rect">
            <a:avLst/>
          </a:prstGeom>
        </p:spPr>
      </p:pic>
      <p:sp>
        <p:nvSpPr>
          <p:cNvPr id="4" name="Rectangle 13">
            <a:extLst>
              <a:ext uri="{FF2B5EF4-FFF2-40B4-BE49-F238E27FC236}">
                <a16:creationId xmlns:a16="http://schemas.microsoft.com/office/drawing/2014/main" id="{110FB78F-D05E-3DCD-21F3-67816D72D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658" y="203877"/>
            <a:ext cx="8965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9pPr>
          </a:lstStyle>
          <a:p>
            <a:pPr algn="ctr"/>
            <a:r>
              <a:rPr lang="en-US" alt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 in detecting saturation/rollover</a:t>
            </a:r>
            <a:endParaRPr lang="en-US" altLang="en-US" sz="3200" b="1" kern="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61532A-0A81-FE03-1F22-CA84C5F6CD5B}"/>
              </a:ext>
            </a:extLst>
          </p:cNvPr>
          <p:cNvSpPr txBox="1"/>
          <p:nvPr/>
        </p:nvSpPr>
        <p:spPr>
          <a:xfrm>
            <a:off x="476746" y="960699"/>
            <a:ext cx="516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rollover flagging (black dots)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EE8EF7-F25F-4BED-F533-03C4DEAD7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163" y="1465518"/>
            <a:ext cx="4950166" cy="37293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CA7BB2-5C4F-643B-A5BF-7DC10D5D2E25}"/>
              </a:ext>
            </a:extLst>
          </p:cNvPr>
          <p:cNvSpPr txBox="1"/>
          <p:nvPr/>
        </p:nvSpPr>
        <p:spPr>
          <a:xfrm>
            <a:off x="6202017" y="957428"/>
            <a:ext cx="5109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rollover flagging (black dots)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0D06B5-2FC1-8F3B-9E1F-17CE935CC1C4}"/>
              </a:ext>
            </a:extLst>
          </p:cNvPr>
          <p:cNvSpPr txBox="1"/>
          <p:nvPr/>
        </p:nvSpPr>
        <p:spPr>
          <a:xfrm>
            <a:off x="752552" y="5194866"/>
            <a:ext cx="10559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neighboring band radiance as a reference, in additional to its own radiance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8CF735-3872-C4B7-F250-4E775632DEB6}"/>
              </a:ext>
            </a:extLst>
          </p:cNvPr>
          <p:cNvSpPr txBox="1"/>
          <p:nvPr/>
        </p:nvSpPr>
        <p:spPr>
          <a:xfrm>
            <a:off x="752552" y="5616400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Reference: A. </a:t>
            </a:r>
            <a:r>
              <a:rPr lang="en-US" alt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Angal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SPIE Proc. Vol.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12232 (</a:t>
            </a:r>
            <a:r>
              <a:rPr lang="en-US" alt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2022)</a:t>
            </a:r>
          </a:p>
        </p:txBody>
      </p:sp>
    </p:spTree>
    <p:extLst>
      <p:ext uri="{BB962C8B-B14F-4D97-AF65-F5344CB8AC3E}">
        <p14:creationId xmlns:p14="http://schemas.microsoft.com/office/powerpoint/2010/main" val="372597124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3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5000"/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5E854407-5E0C-4C36-BB83-A4A88BAC1A44}" type="slidenum">
              <a:rPr lang="en-US" altLang="en-US" sz="800"/>
              <a:pPr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US" altLang="en-US" sz="800" dirty="0"/>
          </a:p>
        </p:txBody>
      </p:sp>
      <p:sp>
        <p:nvSpPr>
          <p:cNvPr id="16387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2402833" y="213000"/>
            <a:ext cx="7943850" cy="523220"/>
          </a:xfrm>
        </p:spPr>
        <p:txBody>
          <a:bodyPr>
            <a:noAutofit/>
          </a:bodyPr>
          <a:lstStyle/>
          <a:p>
            <a:pPr algn="ctr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3768" y="927617"/>
            <a:ext cx="108765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1. N-20 RSB striping mitigation</a:t>
            </a:r>
          </a:p>
          <a:p>
            <a:pPr lvl="1">
              <a:spcBef>
                <a:spcPts val="0"/>
              </a:spcBef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2. Improve N-21 screen functions with data collected at both yaw</a:t>
            </a:r>
          </a:p>
          <a:p>
            <a:pPr lvl="1">
              <a:spcBef>
                <a:spcPts val="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maneuvers and regular orbits</a:t>
            </a:r>
          </a:p>
          <a:p>
            <a:pPr lvl="1">
              <a:spcBef>
                <a:spcPts val="0"/>
              </a:spcBef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3. S-NPP M6 saturation flagging</a:t>
            </a:r>
          </a:p>
        </p:txBody>
      </p:sp>
    </p:spTree>
    <p:extLst>
      <p:ext uri="{BB962C8B-B14F-4D97-AF65-F5344CB8AC3E}">
        <p14:creationId xmlns:p14="http://schemas.microsoft.com/office/powerpoint/2010/main" val="407187625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130000"/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14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25000"/>
              <a:buFont typeface="Times" panose="02020603050405020304" pitchFamily="18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2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38B5439-FE4D-4C45-8308-8D0AB1C414B4}" type="slidenum">
              <a:rPr lang="en-US" altLang="en-US" sz="800"/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US" altLang="en-US" sz="800"/>
          </a:p>
        </p:txBody>
      </p:sp>
      <p:sp>
        <p:nvSpPr>
          <p:cNvPr id="27651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2955926" y="214313"/>
            <a:ext cx="6435725" cy="641350"/>
          </a:xfrm>
        </p:spPr>
        <p:txBody>
          <a:bodyPr/>
          <a:lstStyle/>
          <a:p>
            <a:pPr algn="ctr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9925" y="1366026"/>
            <a:ext cx="11152149" cy="697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S-NPP, N-20, and N-21 VIIRS RSBs perform normally with SNRs satisfying specifications (except N-20 I3 detector 29) and will remain above specifications for the foreseeable future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N-20 RSB F(moon) to find H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H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SDSM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instead of using S-NPP H</a:t>
            </a:r>
            <a:r>
              <a:rPr lang="en-US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results, a sliding window approach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L1B reflectance uncertainty algorithm, delivered uncertainty LUTs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saturation detection algorithm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8532840" y="6460200"/>
            <a:ext cx="2049120" cy="35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632763A3-F7EB-9A4D-8EB8-D81EC1375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8619" y="6459480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fld id="{4FA03194-44A1-4910-89F2-9EF7E6ED585E}" type="slidenum">
              <a:rPr lang="en-US" sz="1200" i="1">
                <a:solidFill>
                  <a:srgbClr val="0000CC"/>
                </a:solidFill>
                <a:latin typeface="Times" pitchFamily="18" charset="0"/>
              </a:rPr>
              <a:pPr/>
              <a:t>2</a:t>
            </a:fld>
            <a:endParaRPr lang="en-US" sz="1200" i="1" dirty="0">
              <a:solidFill>
                <a:srgbClr val="0000CC"/>
              </a:solidFill>
              <a:latin typeface="Times" pitchFamily="18" charset="0"/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18CD626-E656-4E3A-AD68-C44194DDEAF6}"/>
              </a:ext>
            </a:extLst>
          </p:cNvPr>
          <p:cNvSpPr txBox="1">
            <a:spLocks noChangeArrowheads="1"/>
          </p:cNvSpPr>
          <p:nvPr/>
        </p:nvSpPr>
        <p:spPr>
          <a:xfrm>
            <a:off x="2199546" y="87964"/>
            <a:ext cx="794385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C55350-612E-4B60-9F52-20DC23DDF581}"/>
              </a:ext>
            </a:extLst>
          </p:cNvPr>
          <p:cNvSpPr txBox="1"/>
          <p:nvPr/>
        </p:nvSpPr>
        <p:spPr>
          <a:xfrm>
            <a:off x="785541" y="1200966"/>
            <a:ext cx="10771860" cy="25463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Radiometric calibration improvements since last STM (Feb. 2021)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RSB radiometric performance update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works</a:t>
            </a:r>
          </a:p>
        </p:txBody>
      </p:sp>
    </p:spTree>
    <p:extLst>
      <p:ext uri="{BB962C8B-B14F-4D97-AF65-F5344CB8AC3E}">
        <p14:creationId xmlns:p14="http://schemas.microsoft.com/office/powerpoint/2010/main" val="989085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8532840" y="6460200"/>
            <a:ext cx="2049120" cy="35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632763A3-F7EB-9A4D-8EB8-D81EC1375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8619" y="6459480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fld id="{4FA03194-44A1-4910-89F2-9EF7E6ED585E}" type="slidenum">
              <a:rPr lang="en-US" sz="1200" i="1">
                <a:solidFill>
                  <a:srgbClr val="0000CC"/>
                </a:solidFill>
                <a:latin typeface="Times" pitchFamily="18" charset="0"/>
              </a:rPr>
              <a:pPr/>
              <a:t>3</a:t>
            </a:fld>
            <a:endParaRPr lang="en-US" sz="1200" i="1" dirty="0">
              <a:solidFill>
                <a:srgbClr val="0000CC"/>
              </a:solidFill>
              <a:latin typeface="Times" pitchFamily="18" charset="0"/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617645C-B0ED-4DE1-B28C-70965B4D06F7}"/>
              </a:ext>
            </a:extLst>
          </p:cNvPr>
          <p:cNvSpPr txBox="1">
            <a:spLocks noChangeArrowheads="1"/>
          </p:cNvSpPr>
          <p:nvPr/>
        </p:nvSpPr>
        <p:spPr>
          <a:xfrm>
            <a:off x="2258638" y="116486"/>
            <a:ext cx="794385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happened since STM 2021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0661EC-7FF5-4752-BB73-E211FD604494}"/>
              </a:ext>
            </a:extLst>
          </p:cNvPr>
          <p:cNvSpPr/>
          <p:nvPr/>
        </p:nvSpPr>
        <p:spPr>
          <a:xfrm>
            <a:off x="1286539" y="910469"/>
            <a:ext cx="1027105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 mode occurred in July 2022 led to F-factor trending change for many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RSBs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TOA reflectance factor uncertainty algorithm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L1B pixel saturation detection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AC7AEA-9A8E-4554-A7B6-53E2FD4AE8EA}"/>
              </a:ext>
            </a:extLst>
          </p:cNvPr>
          <p:cNvSpPr txBox="1"/>
          <p:nvPr/>
        </p:nvSpPr>
        <p:spPr>
          <a:xfrm rot="16200000">
            <a:off x="527357" y="1207987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D865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S-NPP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98AEA5-8286-4BF7-AF4A-A4237B882FA4}"/>
              </a:ext>
            </a:extLst>
          </p:cNvPr>
          <p:cNvCxnSpPr>
            <a:cxnSpLocks/>
          </p:cNvCxnSpPr>
          <p:nvPr/>
        </p:nvCxnSpPr>
        <p:spPr bwMode="auto">
          <a:xfrm flipV="1">
            <a:off x="1388374" y="3026436"/>
            <a:ext cx="9544493" cy="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4C2FD93-BE36-4EDE-A048-C6CA9A003C3A}"/>
              </a:ext>
            </a:extLst>
          </p:cNvPr>
          <p:cNvSpPr txBox="1"/>
          <p:nvPr/>
        </p:nvSpPr>
        <p:spPr>
          <a:xfrm>
            <a:off x="1285734" y="3095822"/>
            <a:ext cx="10271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Sliding window (in time) approach, using F(moon): same approach employed by S-NPP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L1B pixel saturation detection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6A5144-35DC-4959-ABFE-BECD3C6C0240}"/>
              </a:ext>
            </a:extLst>
          </p:cNvPr>
          <p:cNvSpPr txBox="1"/>
          <p:nvPr/>
        </p:nvSpPr>
        <p:spPr>
          <a:xfrm rot="16200000">
            <a:off x="661549" y="3259467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D97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N-20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7959DA8-13C5-3C42-7463-02BD79A7CF99}"/>
              </a:ext>
            </a:extLst>
          </p:cNvPr>
          <p:cNvCxnSpPr>
            <a:cxnSpLocks/>
          </p:cNvCxnSpPr>
          <p:nvPr/>
        </p:nvCxnSpPr>
        <p:spPr bwMode="auto">
          <a:xfrm flipV="1">
            <a:off x="1458316" y="4563298"/>
            <a:ext cx="9544493" cy="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3C8F168-A493-F9AE-169B-06228A167262}"/>
              </a:ext>
            </a:extLst>
          </p:cNvPr>
          <p:cNvSpPr txBox="1"/>
          <p:nvPr/>
        </p:nvSpPr>
        <p:spPr>
          <a:xfrm>
            <a:off x="1285734" y="4690510"/>
            <a:ext cx="10476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Launched on Nov. 10,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mission RSB F-factor LUTs delivered with screen functions derived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from calibration data collected on yaw maneuver orbits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9974AB-3777-3FCF-7082-23D70FECD800}"/>
              </a:ext>
            </a:extLst>
          </p:cNvPr>
          <p:cNvSpPr txBox="1"/>
          <p:nvPr/>
        </p:nvSpPr>
        <p:spPr>
          <a:xfrm rot="16200000">
            <a:off x="646780" y="481824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D97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N-21</a:t>
            </a:r>
          </a:p>
        </p:txBody>
      </p:sp>
    </p:spTree>
    <p:extLst>
      <p:ext uri="{BB962C8B-B14F-4D97-AF65-F5344CB8AC3E}">
        <p14:creationId xmlns:p14="http://schemas.microsoft.com/office/powerpoint/2010/main" val="147103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8532840" y="6460200"/>
            <a:ext cx="2049120" cy="35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632763A3-F7EB-9A4D-8EB8-D81EC1375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8619" y="6459480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fld id="{4FA03194-44A1-4910-89F2-9EF7E6ED585E}" type="slidenum">
              <a:rPr lang="en-US" sz="1200" i="1">
                <a:solidFill>
                  <a:srgbClr val="0000CC"/>
                </a:solidFill>
                <a:latin typeface="Times" pitchFamily="18" charset="0"/>
              </a:rPr>
              <a:pPr/>
              <a:t>4</a:t>
            </a:fld>
            <a:endParaRPr lang="en-US" sz="1200" i="1" dirty="0">
              <a:solidFill>
                <a:srgbClr val="0000CC"/>
              </a:solidFill>
              <a:latin typeface="Times" pitchFamily="18" charset="0"/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1746DA9F-4D43-40D8-B949-E120432B9C9A}"/>
              </a:ext>
            </a:extLst>
          </p:cNvPr>
          <p:cNvSpPr txBox="1">
            <a:spLocks noChangeArrowheads="1"/>
          </p:cNvSpPr>
          <p:nvPr/>
        </p:nvSpPr>
        <p:spPr>
          <a:xfrm>
            <a:off x="2094291" y="166471"/>
            <a:ext cx="794385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VIIRS RSB calibration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80DC3E-2553-4186-8728-973632E031D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66" y="998812"/>
            <a:ext cx="6635208" cy="49985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79950B6-B44A-4006-A9D2-598D1F212E1A}"/>
              </a:ext>
            </a:extLst>
          </p:cNvPr>
          <p:cNvGrpSpPr/>
          <p:nvPr/>
        </p:nvGrpSpPr>
        <p:grpSpPr>
          <a:xfrm>
            <a:off x="223654" y="3493518"/>
            <a:ext cx="2553875" cy="641575"/>
            <a:chOff x="569335" y="3526971"/>
            <a:chExt cx="2553875" cy="6415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22AB6AE-2956-4F49-9E5D-B06F02667A02}"/>
                </a:ext>
              </a:extLst>
            </p:cNvPr>
            <p:cNvSpPr txBox="1"/>
            <p:nvPr/>
          </p:nvSpPr>
          <p:spPr>
            <a:xfrm>
              <a:off x="569335" y="3799214"/>
              <a:ext cx="12682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Space view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D3A44BA-0965-4F61-B722-9F8790E841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66381" y="3526971"/>
              <a:ext cx="1356829" cy="456909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749A67B-9813-D16E-0B8E-76921B196A0E}"/>
              </a:ext>
            </a:extLst>
          </p:cNvPr>
          <p:cNvGrpSpPr/>
          <p:nvPr/>
        </p:nvGrpSpPr>
        <p:grpSpPr>
          <a:xfrm>
            <a:off x="7071376" y="2408642"/>
            <a:ext cx="5264772" cy="2644241"/>
            <a:chOff x="697373" y="1288446"/>
            <a:chExt cx="5969397" cy="279014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2D75646-DCF7-F5A7-9A33-F197563E260A}"/>
                </a:ext>
              </a:extLst>
            </p:cNvPr>
            <p:cNvSpPr txBox="1"/>
            <p:nvPr/>
          </p:nvSpPr>
          <p:spPr>
            <a:xfrm>
              <a:off x="4299980" y="3203016"/>
              <a:ext cx="14500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     </a:t>
              </a:r>
              <a:r>
                <a:rPr lang="en-US" b="1" dirty="0">
                  <a:solidFill>
                    <a:srgbClr val="2BB67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SD screen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BFA4D84-1ED3-7A57-DA5E-55791E2AB5DC}"/>
                </a:ext>
              </a:extLst>
            </p:cNvPr>
            <p:cNvGrpSpPr/>
            <p:nvPr/>
          </p:nvGrpSpPr>
          <p:grpSpPr>
            <a:xfrm>
              <a:off x="697373" y="1288446"/>
              <a:ext cx="5969397" cy="2790147"/>
              <a:chOff x="877582" y="1040654"/>
              <a:chExt cx="5969397" cy="2790147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2F632D-8FBF-CA63-D7EE-B7152E40E437}"/>
                  </a:ext>
                </a:extLst>
              </p:cNvPr>
              <p:cNvSpPr txBox="1"/>
              <p:nvPr/>
            </p:nvSpPr>
            <p:spPr>
              <a:xfrm>
                <a:off x="4091831" y="1808158"/>
                <a:ext cx="27551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          </a:t>
                </a:r>
                <a:r>
                  <a:rPr lang="en-US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SDSM screen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8634939-4E8D-D81A-E72D-E04FF8BFEBD8}"/>
                  </a:ext>
                </a:extLst>
              </p:cNvPr>
              <p:cNvCxnSpPr/>
              <p:nvPr/>
            </p:nvCxnSpPr>
            <p:spPr bwMode="auto">
              <a:xfrm>
                <a:off x="1940026" y="3830801"/>
                <a:ext cx="1828800" cy="0"/>
              </a:xfrm>
              <a:prstGeom prst="line">
                <a:avLst/>
              </a:prstGeom>
              <a:solidFill>
                <a:schemeClr val="accent1"/>
              </a:solidFill>
              <a:ln w="857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99B2E3B-B5D1-FF67-381E-B4CD8FBEBB75}"/>
                  </a:ext>
                </a:extLst>
              </p:cNvPr>
              <p:cNvCxnSpPr/>
              <p:nvPr/>
            </p:nvCxnSpPr>
            <p:spPr bwMode="auto">
              <a:xfrm>
                <a:off x="4202718" y="2463471"/>
                <a:ext cx="6350" cy="1291382"/>
              </a:xfrm>
              <a:prstGeom prst="line">
                <a:avLst/>
              </a:prstGeom>
              <a:solidFill>
                <a:schemeClr val="accent1"/>
              </a:solidFill>
              <a:ln w="47625" cap="flat" cmpd="sng" algn="ctr">
                <a:solidFill>
                  <a:srgbClr val="2BB673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8F713701-7BE0-5504-F214-02BA8000E492}"/>
                  </a:ext>
                </a:extLst>
              </p:cNvPr>
              <p:cNvCxnSpPr/>
              <p:nvPr/>
            </p:nvCxnSpPr>
            <p:spPr bwMode="auto">
              <a:xfrm flipH="1">
                <a:off x="2404162" y="2345086"/>
                <a:ext cx="2349500" cy="1467081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BB358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2FB08671-63F4-0BC7-789D-540FAB9BDF33}"/>
                  </a:ext>
                </a:extLst>
              </p:cNvPr>
              <p:cNvCxnSpPr/>
              <p:nvPr/>
            </p:nvCxnSpPr>
            <p:spPr bwMode="auto">
              <a:xfrm flipH="1">
                <a:off x="2947088" y="2692045"/>
                <a:ext cx="1828800" cy="1084915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BB358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C1B0A4FF-C4D6-31D5-0C93-7730F0FA35F8}"/>
                  </a:ext>
                </a:extLst>
              </p:cNvPr>
              <p:cNvCxnSpPr/>
              <p:nvPr/>
            </p:nvCxnSpPr>
            <p:spPr bwMode="auto">
              <a:xfrm flipH="1">
                <a:off x="3502712" y="3011224"/>
                <a:ext cx="1308100" cy="786610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BB358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1F1CE4-C79D-589D-6443-D31A6C8DAE63}"/>
                  </a:ext>
                </a:extLst>
              </p:cNvPr>
              <p:cNvSpPr txBox="1"/>
              <p:nvPr/>
            </p:nvSpPr>
            <p:spPr>
              <a:xfrm>
                <a:off x="4810812" y="2327142"/>
                <a:ext cx="9797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D9790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sunlight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CB30E4E1-EC85-B2BD-41A7-C2FCA4887683}"/>
                  </a:ext>
                </a:extLst>
              </p:cNvPr>
              <p:cNvCxnSpPr/>
              <p:nvPr/>
            </p:nvCxnSpPr>
            <p:spPr bwMode="auto">
              <a:xfrm flipH="1">
                <a:off x="4020683" y="1626236"/>
                <a:ext cx="1181739" cy="748105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BB358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F37B16F-2033-9EB0-ADCE-A626DA4655F4}"/>
                  </a:ext>
                </a:extLst>
              </p:cNvPr>
              <p:cNvCxnSpPr/>
              <p:nvPr/>
            </p:nvCxnSpPr>
            <p:spPr bwMode="auto">
              <a:xfrm>
                <a:off x="4209068" y="1120941"/>
                <a:ext cx="730250" cy="1073150"/>
              </a:xfrm>
              <a:prstGeom prst="line">
                <a:avLst/>
              </a:prstGeom>
              <a:solidFill>
                <a:schemeClr val="accent1"/>
              </a:solidFill>
              <a:ln w="47625" cap="flat" cmpd="sng" algn="ctr">
                <a:solidFill>
                  <a:srgbClr val="0070C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6A1C5AFF-810C-9CB2-8673-82F050C0592A}"/>
                  </a:ext>
                </a:extLst>
              </p:cNvPr>
              <p:cNvCxnSpPr/>
              <p:nvPr/>
            </p:nvCxnSpPr>
            <p:spPr bwMode="auto">
              <a:xfrm flipH="1">
                <a:off x="3826369" y="1326268"/>
                <a:ext cx="1181739" cy="748105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BB358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51A093A7-F89B-2662-1B56-C3C56B9A7BA0}"/>
                  </a:ext>
                </a:extLst>
              </p:cNvPr>
              <p:cNvCxnSpPr/>
              <p:nvPr/>
            </p:nvCxnSpPr>
            <p:spPr bwMode="auto">
              <a:xfrm flipH="1">
                <a:off x="3632055" y="1040654"/>
                <a:ext cx="1181739" cy="748105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BB358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8F7211A9-5B14-6FA2-AD5B-DBC6390C89B3}"/>
                  </a:ext>
                </a:extLst>
              </p:cNvPr>
              <p:cNvCxnSpPr/>
              <p:nvPr/>
            </p:nvCxnSpPr>
            <p:spPr bwMode="auto">
              <a:xfrm flipH="1" flipV="1">
                <a:off x="1882324" y="2813868"/>
                <a:ext cx="1094131" cy="984473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BB358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8488A234-CB7D-7891-06D3-D163EF6A46F2}"/>
                  </a:ext>
                </a:extLst>
              </p:cNvPr>
              <p:cNvCxnSpPr/>
              <p:nvPr/>
            </p:nvCxnSpPr>
            <p:spPr bwMode="auto">
              <a:xfrm flipH="1" flipV="1">
                <a:off x="1528927" y="3011224"/>
                <a:ext cx="897462" cy="782657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BB358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D4D9F4BA-D1FA-27A8-E4ED-9D1A77CD3004}"/>
                  </a:ext>
                </a:extLst>
              </p:cNvPr>
              <p:cNvCxnSpPr/>
              <p:nvPr/>
            </p:nvCxnSpPr>
            <p:spPr bwMode="auto">
              <a:xfrm flipH="1" flipV="1">
                <a:off x="2142842" y="2557974"/>
                <a:ext cx="1354002" cy="1235323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BB358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11836F07-BCDC-EB7C-3272-811BA8ABD47F}"/>
                  </a:ext>
                </a:extLst>
              </p:cNvPr>
              <p:cNvGrpSpPr/>
              <p:nvPr/>
            </p:nvGrpSpPr>
            <p:grpSpPr>
              <a:xfrm>
                <a:off x="3064200" y="1985713"/>
                <a:ext cx="959838" cy="828155"/>
                <a:chOff x="3906042" y="1850287"/>
                <a:chExt cx="959838" cy="828155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6EB9A8AA-1E06-42D9-8B19-672844514E67}"/>
                    </a:ext>
                  </a:extLst>
                </p:cNvPr>
                <p:cNvSpPr/>
                <p:nvPr/>
              </p:nvSpPr>
              <p:spPr bwMode="auto">
                <a:xfrm>
                  <a:off x="3906042" y="1850287"/>
                  <a:ext cx="888690" cy="828155"/>
                </a:xfrm>
                <a:prstGeom prst="ellipse">
                  <a:avLst/>
                </a:prstGeom>
                <a:noFill/>
                <a:ln w="222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0">
                    <a:latin typeface="Arial" pitchFamily="80" charset="0"/>
                    <a:ea typeface="ＭＳ Ｐゴシック" pitchFamily="80" charset="-128"/>
                    <a:cs typeface="ＭＳ Ｐゴシック" pitchFamily="80" charset="-128"/>
                  </a:endParaRP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535F939-1392-C03E-98F7-3F60D502362B}"/>
                    </a:ext>
                  </a:extLst>
                </p:cNvPr>
                <p:cNvSpPr txBox="1"/>
                <p:nvPr/>
              </p:nvSpPr>
              <p:spPr>
                <a:xfrm>
                  <a:off x="3939023" y="2035468"/>
                  <a:ext cx="92685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SDSM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DE1C4950-D334-3897-C8E7-ECF9C8A6B4F7}"/>
                  </a:ext>
                </a:extLst>
              </p:cNvPr>
              <p:cNvGrpSpPr/>
              <p:nvPr/>
            </p:nvGrpSpPr>
            <p:grpSpPr>
              <a:xfrm>
                <a:off x="877582" y="2001640"/>
                <a:ext cx="1050879" cy="996699"/>
                <a:chOff x="2557415" y="1847461"/>
                <a:chExt cx="1050879" cy="996699"/>
              </a:xfrm>
            </p:grpSpPr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B6485D54-F2DE-BD06-9EA6-72D990F115BC}"/>
                    </a:ext>
                  </a:extLst>
                </p:cNvPr>
                <p:cNvSpPr/>
                <p:nvPr/>
              </p:nvSpPr>
              <p:spPr bwMode="auto">
                <a:xfrm>
                  <a:off x="2557415" y="1847461"/>
                  <a:ext cx="1050879" cy="996699"/>
                </a:xfrm>
                <a:prstGeom prst="ellipse">
                  <a:avLst/>
                </a:prstGeom>
                <a:noFill/>
                <a:ln w="222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0">
                    <a:latin typeface="Arial" pitchFamily="80" charset="0"/>
                    <a:ea typeface="ＭＳ Ｐゴシック" pitchFamily="80" charset="-128"/>
                    <a:cs typeface="ＭＳ Ｐゴシック" pitchFamily="80" charset="-128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78FBDF2-074B-4F4F-F0AB-8FDB30318C3D}"/>
                    </a:ext>
                  </a:extLst>
                </p:cNvPr>
                <p:cNvSpPr txBox="1"/>
                <p:nvPr/>
              </p:nvSpPr>
              <p:spPr>
                <a:xfrm>
                  <a:off x="2753024" y="2127129"/>
                  <a:ext cx="70000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RTA</a:t>
                  </a:r>
                </a:p>
              </p:txBody>
            </p:sp>
          </p:grp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B93EAC61-E050-2703-5D2A-FE2FCD1B2333}"/>
                  </a:ext>
                </a:extLst>
              </p:cNvPr>
              <p:cNvCxnSpPr/>
              <p:nvPr/>
            </p:nvCxnSpPr>
            <p:spPr bwMode="auto">
              <a:xfrm flipV="1">
                <a:off x="3504132" y="2813868"/>
                <a:ext cx="229911" cy="97942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BB358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55366A90-15AB-0D10-F80C-36F626C9EBB8}"/>
                  </a:ext>
                </a:extLst>
              </p:cNvPr>
              <p:cNvCxnSpPr/>
              <p:nvPr/>
            </p:nvCxnSpPr>
            <p:spPr bwMode="auto">
              <a:xfrm flipV="1">
                <a:off x="2985427" y="2770559"/>
                <a:ext cx="229911" cy="97942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FBB358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B6EAB9C-58DE-FEF5-2F55-DF40BAD3B0BB}"/>
              </a:ext>
            </a:extLst>
          </p:cNvPr>
          <p:cNvSpPr txBox="1"/>
          <p:nvPr/>
        </p:nvSpPr>
        <p:spPr>
          <a:xfrm>
            <a:off x="7826755" y="5056238"/>
            <a:ext cx="2109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Diffuser (SD) 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831D434-F01F-0867-2B15-4C0A5F3AC8A7}"/>
              </a:ext>
            </a:extLst>
          </p:cNvPr>
          <p:cNvSpPr txBox="1"/>
          <p:nvPr/>
        </p:nvSpPr>
        <p:spPr>
          <a:xfrm>
            <a:off x="6791584" y="5394807"/>
            <a:ext cx="5346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Diffuser (SD): a calibration source; its </a:t>
            </a:r>
            <a:r>
              <a:rPr lang="en-US" sz="2000" b="1" dirty="0">
                <a:solidFill>
                  <a:srgbClr val="D97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BRDF change (H-factor)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by the SD stability monitor (SDSM)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59E397F-E8B3-EF81-682D-45310F173C17}"/>
                  </a:ext>
                </a:extLst>
              </p:cNvPr>
              <p:cNvSpPr txBox="1"/>
              <p:nvPr/>
            </p:nvSpPr>
            <p:spPr>
              <a:xfrm>
                <a:off x="7826755" y="1292145"/>
                <a:ext cx="3551241" cy="848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nary>
                        <m:naryPr>
                          <m:chr m:val="∑"/>
                          <m:limLoc m:val="subSup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59E397F-E8B3-EF81-682D-45310F173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755" y="1292145"/>
                <a:ext cx="3551241" cy="8483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3788C751-AB7C-C554-FCE1-9D1F879434F5}"/>
              </a:ext>
            </a:extLst>
          </p:cNvPr>
          <p:cNvSpPr txBox="1"/>
          <p:nvPr/>
        </p:nvSpPr>
        <p:spPr>
          <a:xfrm>
            <a:off x="6824128" y="2020778"/>
            <a:ext cx="2670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D979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on-orbit calibrated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2929A12-562F-6C8A-ED6A-F4D0F51C68BD}"/>
              </a:ext>
            </a:extLst>
          </p:cNvPr>
          <p:cNvCxnSpPr>
            <a:cxnSpLocks/>
          </p:cNvCxnSpPr>
          <p:nvPr/>
        </p:nvCxnSpPr>
        <p:spPr bwMode="auto">
          <a:xfrm flipH="1">
            <a:off x="8457963" y="1914622"/>
            <a:ext cx="185002" cy="1858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D97905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227A44EC-8EFF-1ADC-BD57-31A0616776B5}"/>
              </a:ext>
            </a:extLst>
          </p:cNvPr>
          <p:cNvSpPr txBox="1"/>
          <p:nvPr/>
        </p:nvSpPr>
        <p:spPr>
          <a:xfrm>
            <a:off x="8415589" y="834274"/>
            <a:ext cx="2576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Spectral radiance </a:t>
            </a:r>
          </a:p>
        </p:txBody>
      </p:sp>
    </p:spTree>
    <p:extLst>
      <p:ext uri="{BB962C8B-B14F-4D97-AF65-F5344CB8AC3E}">
        <p14:creationId xmlns:p14="http://schemas.microsoft.com/office/powerpoint/2010/main" val="30438461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8532840" y="6460200"/>
            <a:ext cx="2049120" cy="35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632763A3-F7EB-9A4D-8EB8-D81EC1375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8619" y="6459480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fld id="{4FA03194-44A1-4910-89F2-9EF7E6ED585E}" type="slidenum">
              <a:rPr lang="en-US" sz="1200" i="1">
                <a:solidFill>
                  <a:srgbClr val="0000CC"/>
                </a:solidFill>
                <a:latin typeface="Times" pitchFamily="18" charset="0"/>
              </a:rPr>
              <a:pPr/>
              <a:t>5</a:t>
            </a:fld>
            <a:endParaRPr lang="en-US" sz="1200" i="1" dirty="0">
              <a:solidFill>
                <a:srgbClr val="0000CC"/>
              </a:solidFill>
              <a:latin typeface="Times" pitchFamily="18" charset="0"/>
            </a:endParaRP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F0CC73BA-B553-0D63-731D-0B317CCB1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9546" y="87964"/>
            <a:ext cx="7943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9pPr>
          </a:lstStyle>
          <a:p>
            <a:pPr algn="ctr"/>
            <a:r>
              <a:rPr lang="en-US" altLang="en-US" sz="3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S-NPP SD and SDSM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3C028C-EFCE-A9FB-BA56-FE3305093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68" y="970647"/>
            <a:ext cx="5351465" cy="39171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55BDF8-B329-B075-E75D-A449A42DC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360" y="970647"/>
            <a:ext cx="5620539" cy="40266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9FC09A-144B-B49E-86DB-7DAA9E3D1844}"/>
              </a:ext>
            </a:extLst>
          </p:cNvPr>
          <p:cNvSpPr txBox="1"/>
          <p:nvPr/>
        </p:nvSpPr>
        <p:spPr>
          <a:xfrm>
            <a:off x="276639" y="4887811"/>
            <a:ext cx="11638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SDSM detector gains trend normally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H-factors dropped by about 1% due to the Feb. 24, 2019 event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Recently, H-factors trend upwards (det 1-5), because of unusual solar activity impact on SD, also occurring for N20 and MODIS SDs</a:t>
            </a:r>
          </a:p>
        </p:txBody>
      </p:sp>
    </p:spTree>
    <p:extLst>
      <p:ext uri="{BB962C8B-B14F-4D97-AF65-F5344CB8AC3E}">
        <p14:creationId xmlns:p14="http://schemas.microsoft.com/office/powerpoint/2010/main" val="38535413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8532840" y="6460200"/>
            <a:ext cx="2049120" cy="35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Text Box 13">
            <a:extLst>
              <a:ext uri="{FF2B5EF4-FFF2-40B4-BE49-F238E27FC236}">
                <a16:creationId xmlns:a16="http://schemas.microsoft.com/office/drawing/2014/main" id="{632763A3-F7EB-9A4D-8EB8-D81EC1375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8619" y="6459480"/>
            <a:ext cx="261610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fld id="{4FA03194-44A1-4910-89F2-9EF7E6ED585E}" type="slidenum">
              <a:rPr lang="en-US" sz="1200" i="1">
                <a:solidFill>
                  <a:srgbClr val="0000CC"/>
                </a:solidFill>
                <a:latin typeface="Times" pitchFamily="18" charset="0"/>
              </a:rPr>
              <a:pPr/>
              <a:t>6</a:t>
            </a:fld>
            <a:endParaRPr lang="en-US" sz="1200" i="1" dirty="0">
              <a:solidFill>
                <a:srgbClr val="0000CC"/>
              </a:solidFill>
              <a:latin typeface="Times" pitchFamily="18" charset="0"/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D2DCECBC-459B-4628-AD94-BADA98E6A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805" y="197519"/>
            <a:ext cx="7943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9pPr>
          </a:lstStyle>
          <a:p>
            <a:pPr algn="ctr"/>
            <a:r>
              <a:rPr lang="en-US" alt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 F(SD)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0902367-4712-4C57-96A4-C60806ED899E}"/>
                  </a:ext>
                </a:extLst>
              </p:cNvPr>
              <p:cNvSpPr/>
              <p:nvPr/>
            </p:nvSpPr>
            <p:spPr>
              <a:xfrm>
                <a:off x="444374" y="1514129"/>
                <a:ext cx="7948523" cy="949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RTA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SDSM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RTA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∗(1−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SDSM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SDSM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SD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RTA</m:t>
                                  </m:r>
                                </m:sup>
                              </m:sSubSup>
                              <m:r>
                                <a:rPr lang="en-US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2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0902367-4712-4C57-96A4-C60806ED89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74" y="1514129"/>
                <a:ext cx="7948523" cy="9497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C0E887-BCAC-47E2-B775-0DDBE13E287D}"/>
              </a:ext>
            </a:extLst>
          </p:cNvPr>
          <p:cNvCxnSpPr>
            <a:cxnSpLocks/>
          </p:cNvCxnSpPr>
          <p:nvPr/>
        </p:nvCxnSpPr>
        <p:spPr>
          <a:xfrm>
            <a:off x="7089996" y="2463876"/>
            <a:ext cx="423987" cy="12029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E85F7CF-CC57-4FF9-BBA9-59F29337A3D5}"/>
              </a:ext>
            </a:extLst>
          </p:cNvPr>
          <p:cNvSpPr txBox="1"/>
          <p:nvPr/>
        </p:nvSpPr>
        <p:spPr>
          <a:xfrm>
            <a:off x="7555706" y="2384119"/>
            <a:ext cx="2371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Solar azimuth angle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62C14E-09C0-5F95-013A-A49CBE317C93}"/>
              </a:ext>
            </a:extLst>
          </p:cNvPr>
          <p:cNvGrpSpPr/>
          <p:nvPr/>
        </p:nvGrpSpPr>
        <p:grpSpPr>
          <a:xfrm>
            <a:off x="1604982" y="2761066"/>
            <a:ext cx="7295428" cy="518795"/>
            <a:chOff x="1525469" y="2948317"/>
            <a:chExt cx="7295428" cy="5187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24075402-72F5-42DD-B4DC-266E181D2F61}"/>
                    </a:ext>
                  </a:extLst>
                </p:cNvPr>
                <p:cNvSpPr/>
                <p:nvPr/>
              </p:nvSpPr>
              <p:spPr>
                <a:xfrm>
                  <a:off x="1525469" y="2948317"/>
                  <a:ext cx="90916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RTA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24075402-72F5-42DD-B4DC-266E181D2F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5469" y="2948317"/>
                  <a:ext cx="909160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14DBB04-F9FE-40E1-8443-F81495A8D808}"/>
                    </a:ext>
                  </a:extLst>
                </p:cNvPr>
                <p:cNvSpPr/>
                <p:nvPr/>
              </p:nvSpPr>
              <p:spPr>
                <a:xfrm>
                  <a:off x="3033479" y="2985009"/>
                  <a:ext cx="62061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F14DBB04-F9FE-40E1-8443-F81495A8D8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3479" y="2985009"/>
                  <a:ext cx="620619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4D4A8F-B26E-4467-94C5-0BB5084A8385}"/>
                </a:ext>
              </a:extLst>
            </p:cNvPr>
            <p:cNvSpPr txBox="1"/>
            <p:nvPr/>
          </p:nvSpPr>
          <p:spPr>
            <a:xfrm>
              <a:off x="2434629" y="2985010"/>
              <a:ext cx="6815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</a:t>
              </a:r>
              <a:r>
                <a:rPr lang="en-US" dirty="0"/>
                <a:t>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48EDB47-7010-4A23-AB28-15107530CF95}"/>
                </a:ext>
              </a:extLst>
            </p:cNvPr>
            <p:cNvSpPr txBox="1"/>
            <p:nvPr/>
          </p:nvSpPr>
          <p:spPr>
            <a:xfrm>
              <a:off x="3654098" y="3005447"/>
              <a:ext cx="51667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obtained from fitting F(SD) to F(Moon)</a:t>
              </a:r>
              <a:r>
                <a:rPr lang="en-US" sz="2400" dirty="0"/>
                <a:t> </a:t>
              </a:r>
            </a:p>
          </p:txBody>
        </p:sp>
      </p:grpSp>
      <p:sp>
        <p:nvSpPr>
          <p:cNvPr id="6" name="Rectangle 13">
            <a:extLst>
              <a:ext uri="{FF2B5EF4-FFF2-40B4-BE49-F238E27FC236}">
                <a16:creationId xmlns:a16="http://schemas.microsoft.com/office/drawing/2014/main" id="{461B5E85-2C89-16FD-3945-26F500BBD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26" y="1093261"/>
            <a:ext cx="33539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9pPr>
          </a:lstStyle>
          <a:p>
            <a:pPr algn="ctr"/>
            <a:r>
              <a:rPr lang="en-US" alt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S-NPP and N-20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16C0D35F-B2BC-9578-6941-3549B93E6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26" y="4537774"/>
            <a:ext cx="15448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9pPr>
          </a:lstStyle>
          <a:p>
            <a:pPr algn="ctr"/>
            <a:r>
              <a:rPr lang="en-US" altLang="en-US" sz="28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64BEE9-A524-7B69-FBC4-72AB5233B452}"/>
              </a:ext>
            </a:extLst>
          </p:cNvPr>
          <p:cNvSpPr txBox="1"/>
          <p:nvPr/>
        </p:nvSpPr>
        <p:spPr>
          <a:xfrm>
            <a:off x="426541" y="5060994"/>
            <a:ext cx="11452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enough F(Moon) available to fit; choose to use the measured 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SDSM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(no deconvolution) 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4FB590-FA47-BA31-7E5D-F1D41BFB7023}"/>
              </a:ext>
            </a:extLst>
          </p:cNvPr>
          <p:cNvSpPr txBox="1"/>
          <p:nvPr/>
        </p:nvSpPr>
        <p:spPr>
          <a:xfrm>
            <a:off x="263681" y="3548086"/>
            <a:ext cx="9075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 sliding window (in time) approach, fit F(H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F(Moon) to find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3C9835-E3BE-D343-0B4A-59AB740662B7}"/>
              </a:ext>
            </a:extLst>
          </p:cNvPr>
          <p:cNvGrpSpPr/>
          <p:nvPr/>
        </p:nvGrpSpPr>
        <p:grpSpPr>
          <a:xfrm>
            <a:off x="9288145" y="3549749"/>
            <a:ext cx="1890199" cy="492903"/>
            <a:chOff x="4013920" y="3501923"/>
            <a:chExt cx="1890199" cy="4929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74CB7E9-EAF0-0B96-8B9D-C18A0555720C}"/>
                    </a:ext>
                  </a:extLst>
                </p:cNvPr>
                <p:cNvSpPr/>
                <p:nvPr/>
              </p:nvSpPr>
              <p:spPr>
                <a:xfrm>
                  <a:off x="4013920" y="3501923"/>
                  <a:ext cx="90916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RTA</m:t>
                          </m:r>
                        </m:sub>
                      </m:sSub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74CB7E9-EAF0-0B96-8B9D-C18A055572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3920" y="3501923"/>
                  <a:ext cx="909160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61939D9-BA0C-1B0D-841B-348EF09EA2D9}"/>
                    </a:ext>
                  </a:extLst>
                </p:cNvPr>
                <p:cNvSpPr/>
                <p:nvPr/>
              </p:nvSpPr>
              <p:spPr>
                <a:xfrm>
                  <a:off x="4680643" y="3533161"/>
                  <a:ext cx="122347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𝑎𝑛𝑑</m:t>
                            </m:r>
                            <m:r>
                              <a:rPr lang="en-US" sz="2400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61939D9-BA0C-1B0D-841B-348EF09EA2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0643" y="3533161"/>
                  <a:ext cx="1223476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225392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640BCB-8BE0-4A3D-A732-E4096CE77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D710A3-D90F-4B37-953C-9B940CC24FFD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5BE1487-7074-4B1A-9DD6-07E53C559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967" y="169025"/>
            <a:ext cx="7943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9pPr>
          </a:lstStyle>
          <a:p>
            <a:pPr algn="ctr"/>
            <a:r>
              <a:rPr lang="en-US" alt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S-NPP RSB 1/F-factors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596631-8173-4ABD-B231-4E6EA32E1B24}"/>
              </a:ext>
            </a:extLst>
          </p:cNvPr>
          <p:cNvSpPr txBox="1"/>
          <p:nvPr/>
        </p:nvSpPr>
        <p:spPr>
          <a:xfrm>
            <a:off x="435935" y="4719638"/>
            <a:ext cx="540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 lines: 1/F(SD); Circles: 1/F(Moon)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C8710D-A111-4D3F-B666-339D0D630C15}"/>
              </a:ext>
            </a:extLst>
          </p:cNvPr>
          <p:cNvSpPr txBox="1"/>
          <p:nvPr/>
        </p:nvSpPr>
        <p:spPr>
          <a:xfrm>
            <a:off x="435935" y="5207149"/>
            <a:ext cx="1175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decreases with time, because of telescope mirror surface tungsten oxide contamination</a:t>
            </a:r>
          </a:p>
        </p:txBody>
      </p:sp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C9CD34E-62C5-7F70-5388-05770E271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869" y="809301"/>
            <a:ext cx="4425671" cy="3440917"/>
          </a:xfrm>
          <a:prstGeom prst="rect">
            <a:avLst/>
          </a:prstGeom>
        </p:spPr>
      </p:pic>
      <p:pic>
        <p:nvPicPr>
          <p:cNvPr id="10" name="Picture 9" descr="A picture containing dark&#10;&#10;Description automatically generated">
            <a:extLst>
              <a:ext uri="{FF2B5EF4-FFF2-40B4-BE49-F238E27FC236}">
                <a16:creationId xmlns:a16="http://schemas.microsoft.com/office/drawing/2014/main" id="{7818534F-17BE-5D01-24DD-4E952D7F5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791" y="797759"/>
            <a:ext cx="4526280" cy="3426613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ABBF8362-B758-066B-AC5D-7CCADA4163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060" y="809302"/>
            <a:ext cx="4526280" cy="341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0601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2225309" y="856838"/>
            <a:ext cx="2254983" cy="535410"/>
          </a:xfrm>
          <a:prstGeom prst="rect">
            <a:avLst/>
          </a:prstGeom>
          <a:noFill/>
        </p:spPr>
        <p:txBody>
          <a:bodyPr lIns="67500" tIns="33750" rIns="67500" bIns="33750" anchor="ctr"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N-20 H-factors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4281" y="5444432"/>
            <a:ext cx="8203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H-factors decrease at smaller rates than S-NPP H-factors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SDSM gains decrease similarly to S-NPP</a:t>
            </a: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90C7622E-5262-4D30-99C3-F8367F762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9546" y="87964"/>
            <a:ext cx="79438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9pPr>
          </a:lstStyle>
          <a:p>
            <a:pPr algn="ctr"/>
            <a:r>
              <a:rPr lang="en-US" altLang="en-US" sz="3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N-20 SD and SDSM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668F52-F521-4AD1-AB6F-2D1A08D0619D}"/>
              </a:ext>
            </a:extLst>
          </p:cNvPr>
          <p:cNvSpPr/>
          <p:nvPr/>
        </p:nvSpPr>
        <p:spPr>
          <a:xfrm>
            <a:off x="7227264" y="893711"/>
            <a:ext cx="3795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N-20 SDSM Detector Gains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34969CB-BE06-424F-94D3-70D49C83BE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61666"/>
              </p:ext>
            </p:extLst>
          </p:nvPr>
        </p:nvGraphicFramePr>
        <p:xfrm>
          <a:off x="5538788" y="941388"/>
          <a:ext cx="108108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2840" imgH="228600" progId="Equation.3">
                  <p:embed/>
                </p:oleObj>
              </mc:Choice>
              <mc:Fallback>
                <p:oleObj name="Equation" r:id="rId3" imgW="672840" imgH="228600" progId="Equation.3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A34969CB-BE06-424F-94D3-70D49C83BE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8788" y="941388"/>
                        <a:ext cx="1081087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08EB2C05-053E-0804-4C35-11C9E8F83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83" y="1326307"/>
            <a:ext cx="5642806" cy="4099918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FF9D2771-136E-C81D-9A84-45B23F715C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607" y="1297239"/>
            <a:ext cx="5477207" cy="404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56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640BCB-8BE0-4A3D-A732-E4096CE77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D710A3-D90F-4B37-953C-9B940CC24FFD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5BE1487-7074-4B1A-9DD6-07E53C559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5324" y="169025"/>
            <a:ext cx="7943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MS PGothic" panose="020B0600070205080204" pitchFamily="34" charset="-128"/>
                <a:cs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pitchFamily="80" charset="0"/>
                <a:ea typeface="ＭＳ Ｐゴシック" pitchFamily="80" charset="-128"/>
                <a:cs typeface="ＭＳ Ｐゴシック" pitchFamily="80" charset="-128"/>
              </a:defRPr>
            </a:lvl9pPr>
          </a:lstStyle>
          <a:p>
            <a:pPr algn="ctr"/>
            <a:r>
              <a:rPr lang="en-US" altLang="en-US" sz="32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N-20 RSB 1/F-factors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C8710D-A111-4D3F-B666-339D0D630C15}"/>
              </a:ext>
            </a:extLst>
          </p:cNvPr>
          <p:cNvSpPr txBox="1"/>
          <p:nvPr/>
        </p:nvSpPr>
        <p:spPr>
          <a:xfrm>
            <a:off x="330981" y="4585680"/>
            <a:ext cx="53335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F-factors are very stable over mission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9F5A92-E040-4E03-A84F-41FB9CDA91DB}"/>
              </a:ext>
            </a:extLst>
          </p:cNvPr>
          <p:cNvSpPr txBox="1"/>
          <p:nvPr/>
        </p:nvSpPr>
        <p:spPr>
          <a:xfrm>
            <a:off x="-87816" y="4422106"/>
            <a:ext cx="6682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 lines: 1/F(SD); Circles: 1/F(Moon)</a:t>
            </a: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52CCF3D1-D001-A139-06ED-E81F5F47F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816" y="907610"/>
            <a:ext cx="4459910" cy="3514496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73692AC6-CC94-FDAA-818E-78B65D964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112" y="947092"/>
            <a:ext cx="4384046" cy="3475013"/>
          </a:xfrm>
          <a:prstGeom prst="rect">
            <a:avLst/>
          </a:prstGeom>
        </p:spPr>
      </p:pic>
      <p:pic>
        <p:nvPicPr>
          <p:cNvPr id="10" name="Picture 9" descr="A picture containing chart&#10;&#10;Description automatically generated">
            <a:extLst>
              <a:ext uri="{FF2B5EF4-FFF2-40B4-BE49-F238E27FC236}">
                <a16:creationId xmlns:a16="http://schemas.microsoft.com/office/drawing/2014/main" id="{4B701B68-2AD9-90B3-A905-79B2D4AF1D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445" y="1013935"/>
            <a:ext cx="4212555" cy="340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3086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5602</TotalTime>
  <Words>813</Words>
  <Application>Microsoft Office PowerPoint</Application>
  <PresentationFormat>Widescreen</PresentationFormat>
  <Paragraphs>147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Helvetica Neue</vt:lpstr>
      <vt:lpstr>Times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works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Ning Lei</dc:creator>
  <cp:lastModifiedBy>Ning Lei</cp:lastModifiedBy>
  <cp:revision>241</cp:revision>
  <dcterms:created xsi:type="dcterms:W3CDTF">2020-08-26T17:54:36Z</dcterms:created>
  <dcterms:modified xsi:type="dcterms:W3CDTF">2023-04-26T14:00:51Z</dcterms:modified>
</cp:coreProperties>
</file>