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9" r:id="rId2"/>
    <p:sldMasterId id="2147483721" r:id="rId3"/>
    <p:sldMasterId id="2147483733" r:id="rId4"/>
  </p:sldMasterIdLst>
  <p:notesMasterIdLst>
    <p:notesMasterId r:id="rId16"/>
  </p:notesMasterIdLst>
  <p:sldIdLst>
    <p:sldId id="302" r:id="rId5"/>
    <p:sldId id="304" r:id="rId6"/>
    <p:sldId id="299" r:id="rId7"/>
    <p:sldId id="300" r:id="rId8"/>
    <p:sldId id="306" r:id="rId9"/>
    <p:sldId id="298" r:id="rId10"/>
    <p:sldId id="297" r:id="rId11"/>
    <p:sldId id="296" r:id="rId12"/>
    <p:sldId id="293" r:id="rId13"/>
    <p:sldId id="286" r:id="rId14"/>
    <p:sldId id="30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7A88E3F-1DD9-4C65-B1B4-A6D58E3B5EC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623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0720-2AFF-4946-A5F6-B65D23C60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8A-89B8-444E-BA27-F3328E357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F22-5825-419C-B757-58FF971E0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0720-2AFF-4946-A5F6-B65D23C60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8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0C6-998F-4D05-8C51-85F0CBBD28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6AF2-4EF6-416F-96DF-0A89E462F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8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62C7-198F-4C67-83F3-D6356F8C6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D284-F1E2-43A5-9D09-8FC219859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3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311-7EF9-4F50-BBB5-0660BC808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2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816-B1E3-40E7-9E62-CF4395C51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48D3-49CB-426A-A9D9-DC225E30B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7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0C6-998F-4D05-8C51-85F0CBBD28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3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9B4-BD82-4497-87DF-1186DBFA1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08A-89B8-444E-BA27-F3328E3572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F22-5825-419C-B757-58FF971E0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5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009A-6B0C-4560-93B0-8333DD587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23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7B9F-48D2-4A89-9A7D-F098C9D280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9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42AF-CE87-46D5-AF1D-A4C2A6645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52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9ACF-6EC0-42E9-BEB8-AA2B910364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AFE2-741C-40C4-A35F-59A15B862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0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087-4D41-4704-A103-28361566CA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DDAE-43B6-4B4D-8D67-03ED24702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6AF2-4EF6-416F-96DF-0A89E462F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1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CEF2-4D42-4E7E-A804-2B12A678C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BE25-43A2-4E38-B484-C4AA42F5F6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594A-596B-49A1-B3B0-D13CEB23A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0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4E03-D439-4B89-96BE-803E7EEA6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7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78B7-C913-A089-54E9-B8BC91EF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08F96-526C-3F1D-DB6B-74AE7DCC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8F64-5431-EB8E-7B1F-9746A602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1683-979A-02E4-CC32-87E02F3A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21158-32D9-8818-5357-D405DA2E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0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55C5-A2B0-A477-51B3-C26C6AFF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6E4C-25FF-27B6-648D-B32C38A5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FD2E-9D6A-63D2-F8F7-D224556C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0A581-B459-C82E-BB89-71DF0DEF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8B36-BB99-1110-4FFB-45313996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79F4-D911-88F3-3D78-54D76EB4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F715-38BE-69AF-3A52-B19772B0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9EF9-F578-D9BE-0EB4-455D3AC6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AC05-DEA9-36F3-E6E4-FF3D35BF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DC69-2D8B-8848-A6A6-1F9E44B8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A070-CCBE-133F-1142-3C06FCA8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4D51-14B3-0405-CEB9-5A16E5347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CCFA2-2DF4-5713-1508-D0CE024AC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34283-D083-5FF1-2F62-D1548F0F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17E29-0F7D-2D78-450F-B7BC9E58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49D3-E458-BC0D-3F56-5D1C109C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0B51-626B-2236-3F19-0D613E7D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F7C8-DAFB-1AAE-1B99-20A5E5C3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1E92-636A-7951-9EB9-F4969C1A3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B4A39-F366-DC28-DAEB-DD4CCE2A8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8A46E-AB44-9062-7F9D-F278F7333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A09BB-121E-B335-11C5-E4F95367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B2F6B0-CF8C-0BBE-32B7-BC7BC627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2A7EF-386C-7A05-C711-BD33B1AC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0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B65E-2C88-7419-3544-7CD6E7A5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D49DE-52F4-AE39-D118-BBE2766E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6C3B7-82D1-E30B-1398-4D4BE214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C9CEB-B80C-EB49-1CCE-29C5AAF2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62C7-198F-4C67-83F3-D6356F8C6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0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FC07D-83CD-0761-05B5-2BCD525F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480EB-0D27-BBE0-E992-CEB897A4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7F766-A5EE-CC1F-AB0B-D3E8E430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D53C-F2DC-BFEC-D3C3-A12FFD7C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5E5AD-3273-8B07-4AF7-6BCB88D1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617A7-A067-653C-7084-2FA748F50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8D1A-9432-3F24-A88C-F1D89697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6B0E9-4C2B-8D69-1242-C1AB7A5D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77224-4A1E-ECF3-B6C9-CB203F25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D2EA-DDFF-C782-C226-9C7C69A5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0A9FB-9C50-E148-A90D-43DF3C3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F5790-A81C-DB89-3039-24C20335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8C91D-6A1A-D8A3-3F03-0AF4D806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9350F-7D2B-3C8B-2094-86E43ED2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8102-5D81-0272-E98B-58DF9B35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8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7CC3-D1AB-D8BC-6A5E-8681FB51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0300-A89C-7657-C7DC-123BD98FA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8D70-A9F2-36FF-588A-0A055FCA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2A1E-FC66-14E0-01A6-B2F7D5CC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21FC-DDA5-3D60-7958-6F330F3A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3D972-0489-3F72-65D9-CC7C89A05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43985-482F-F793-2345-C25705BA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8312F-9281-0E40-46BA-F6CBC941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4B4B-1D51-92F2-018B-ED0D5AF1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9422-C64A-1255-8B72-FED8CD60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D284-F1E2-43A5-9D09-8FC219859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6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4311-7EF9-4F50-BBB5-0660BC808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6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816-B1E3-40E7-9E62-CF4395C51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48D3-49CB-426A-A9D9-DC225E30B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9B4-BD82-4497-87DF-1186DBFA1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7FA5-B826-4139-815D-1C4627BC2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7FA5-B826-4139-815D-1C4627BC2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CEB-0E25-44AF-B97B-FBEDEC74D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2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BD10-4C97-421F-884C-7E1B135D2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E62B-06A8-47EF-9819-31A226249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9ABFD-7479-8154-088C-291A91DE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89860-F319-066A-09D2-A17B5E697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A0EDF-C616-3CD7-5B02-35FC644D7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EFB8-A31B-4C37-9171-5CAD6094430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8204D-CB8E-3F5C-9AE8-8DA8911A5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E99F-4B30-B14F-D0B9-742AABAD9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B296-69F7-48B8-BF5F-582F6760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g"/><Relationship Id="rId7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CEB-0E25-44AF-B97B-FBEDEC74DCF9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284204" y="1326911"/>
            <a:ext cx="11664779" cy="5465882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/>
            <a:r>
              <a:rPr lang="en-US" sz="3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SNPP, NOAA20 and 21 VIIRS RSB calibration performance and inter-comparison assessment  </a:t>
            </a:r>
          </a:p>
          <a:p>
            <a:pPr algn="ctr"/>
            <a:endParaRPr lang="en-US" sz="3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VIIRS Characterization Support Team, NASA GSFC</a:t>
            </a:r>
          </a:p>
          <a:p>
            <a:pPr algn="ctr"/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(presented by Aisheng Wu)</a:t>
            </a: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algn="ctr"/>
            <a:r>
              <a:rPr lang="en-US" b="1" i="1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MODIS and VIIRS Calibration Workshop, College Park, MD, May 1, 2023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604C850-A7B2-6820-778A-6E83CCB02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3F0E55-2ACA-0B35-1B80-966768B00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160D71-39E7-82E4-5B52-7FFF1426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4562"/>
              </p:ext>
            </p:extLst>
          </p:nvPr>
        </p:nvGraphicFramePr>
        <p:xfrm>
          <a:off x="407774" y="2030402"/>
          <a:ext cx="1155352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388">
                  <a:extLst>
                    <a:ext uri="{9D8B030D-6E8A-4147-A177-3AD203B41FA5}">
                      <a16:colId xmlns:a16="http://schemas.microsoft.com/office/drawing/2014/main" val="3737699495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4185048109"/>
                    </a:ext>
                  </a:extLst>
                </a:gridCol>
                <a:gridCol w="790833">
                  <a:extLst>
                    <a:ext uri="{9D8B030D-6E8A-4147-A177-3AD203B41FA5}">
                      <a16:colId xmlns:a16="http://schemas.microsoft.com/office/drawing/2014/main" val="2607066615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val="3031381762"/>
                    </a:ext>
                  </a:extLst>
                </a:gridCol>
                <a:gridCol w="778475">
                  <a:extLst>
                    <a:ext uri="{9D8B030D-6E8A-4147-A177-3AD203B41FA5}">
                      <a16:colId xmlns:a16="http://schemas.microsoft.com/office/drawing/2014/main" val="3226754109"/>
                    </a:ext>
                  </a:extLst>
                </a:gridCol>
                <a:gridCol w="778476">
                  <a:extLst>
                    <a:ext uri="{9D8B030D-6E8A-4147-A177-3AD203B41FA5}">
                      <a16:colId xmlns:a16="http://schemas.microsoft.com/office/drawing/2014/main" val="4116849384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315927858"/>
                    </a:ext>
                  </a:extLst>
                </a:gridCol>
                <a:gridCol w="716691">
                  <a:extLst>
                    <a:ext uri="{9D8B030D-6E8A-4147-A177-3AD203B41FA5}">
                      <a16:colId xmlns:a16="http://schemas.microsoft.com/office/drawing/2014/main" val="2583175205"/>
                    </a:ext>
                  </a:extLst>
                </a:gridCol>
                <a:gridCol w="741406">
                  <a:extLst>
                    <a:ext uri="{9D8B030D-6E8A-4147-A177-3AD203B41FA5}">
                      <a16:colId xmlns:a16="http://schemas.microsoft.com/office/drawing/2014/main" val="1059705565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4157386359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1157080670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2178131015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1437397398"/>
                    </a:ext>
                  </a:extLst>
                </a:gridCol>
                <a:gridCol w="753718">
                  <a:extLst>
                    <a:ext uri="{9D8B030D-6E8A-4147-A177-3AD203B41FA5}">
                      <a16:colId xmlns:a16="http://schemas.microsoft.com/office/drawing/2014/main" val="1910255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300" dirty="0"/>
                        <a:t>Band</a:t>
                      </a:r>
                    </a:p>
                    <a:p>
                      <a:pPr algn="l"/>
                      <a:r>
                        <a:rPr lang="en-US" sz="2300" dirty="0"/>
                        <a:t>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</a:t>
                      </a:r>
                    </a:p>
                    <a:p>
                      <a:pPr algn="ctr"/>
                      <a:r>
                        <a:rPr lang="en-US" sz="2300" dirty="0"/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M2</a:t>
                      </a:r>
                    </a:p>
                    <a:p>
                      <a:pPr algn="ctr"/>
                      <a:r>
                        <a:rPr lang="en-US" sz="23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M3</a:t>
                      </a:r>
                    </a:p>
                    <a:p>
                      <a:pPr algn="ctr"/>
                      <a:r>
                        <a:rPr lang="en-US" sz="23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M4</a:t>
                      </a:r>
                    </a:p>
                    <a:p>
                      <a:pPr algn="ctr"/>
                      <a:r>
                        <a:rPr lang="en-US" sz="2300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M5</a:t>
                      </a:r>
                    </a:p>
                    <a:p>
                      <a:pPr algn="ctr"/>
                      <a:r>
                        <a:rPr lang="en-US" sz="23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M7</a:t>
                      </a:r>
                    </a:p>
                    <a:p>
                      <a:pPr algn="ctr"/>
                      <a:r>
                        <a:rPr lang="en-US" sz="23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M8</a:t>
                      </a:r>
                    </a:p>
                    <a:p>
                      <a:pPr algn="ctr"/>
                      <a:r>
                        <a:rPr lang="en-US" sz="2300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M9</a:t>
                      </a:r>
                    </a:p>
                    <a:p>
                      <a:pPr algn="ctr"/>
                      <a:r>
                        <a:rPr lang="en-US" sz="2300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M10</a:t>
                      </a:r>
                    </a:p>
                    <a:p>
                      <a:pPr algn="ctr"/>
                      <a:r>
                        <a:rPr lang="en-US" sz="23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M11</a:t>
                      </a:r>
                    </a:p>
                    <a:p>
                      <a:pPr algn="ctr"/>
                      <a:r>
                        <a:rPr lang="en-US" sz="2300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I1</a:t>
                      </a:r>
                    </a:p>
                    <a:p>
                      <a:pPr algn="ctr"/>
                      <a:r>
                        <a:rPr lang="en-US" sz="23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I2</a:t>
                      </a:r>
                    </a:p>
                    <a:p>
                      <a:pPr algn="ctr"/>
                      <a:r>
                        <a:rPr lang="en-US" sz="23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I3</a:t>
                      </a:r>
                    </a:p>
                    <a:p>
                      <a:pPr algn="ctr"/>
                      <a:r>
                        <a:rPr lang="en-US" sz="2300" dirty="0"/>
                        <a:t>1.61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95729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Libya4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7.5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19238"/>
                  </a:ext>
                </a:extLst>
              </a:tr>
              <a:tr h="505304">
                <a:tc>
                  <a:txBody>
                    <a:bodyPr/>
                    <a:lstStyle/>
                    <a:p>
                      <a:r>
                        <a:rPr lang="en-US" sz="2300" b="1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1.8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2.5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29584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Dome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4.7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5.1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2.4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7605"/>
                  </a:ext>
                </a:extLst>
              </a:tr>
              <a:tr h="755149">
                <a:tc>
                  <a:txBody>
                    <a:bodyPr/>
                    <a:lstStyle/>
                    <a:p>
                      <a:r>
                        <a:rPr lang="en-US" sz="2300" b="1" dirty="0"/>
                        <a:t>Aqua </a:t>
                      </a:r>
                    </a:p>
                    <a:p>
                      <a:r>
                        <a:rPr lang="en-US" sz="2300" b="1" dirty="0"/>
                        <a:t>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6.6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4.3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4.6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3.2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3.0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3.9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rgbClr val="FF0000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122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544429-0FE5-1BDC-A063-338C2F2538F8}"/>
              </a:ext>
            </a:extLst>
          </p:cNvPr>
          <p:cNvSpPr txBox="1"/>
          <p:nvPr/>
        </p:nvSpPr>
        <p:spPr>
          <a:xfrm>
            <a:off x="-284412" y="273266"/>
            <a:ext cx="1193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SNPP, NOAA20 and NOAA21 VIIRS RSB 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7850C-4ECF-024E-37E6-A2D572826611}"/>
              </a:ext>
            </a:extLst>
          </p:cNvPr>
          <p:cNvSpPr txBox="1"/>
          <p:nvPr/>
        </p:nvSpPr>
        <p:spPr>
          <a:xfrm>
            <a:off x="1791685" y="6118955"/>
            <a:ext cx="97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*Results from NOAA21 VIIRS are preliminary based on Libya 4, Dome C and SNO approaches</a:t>
            </a:r>
          </a:p>
          <a:p>
            <a:pPr algn="r" defTabSz="914377"/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RSR correction for NOAA21 is based on those from NOAA20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3B25B-5E7B-0007-7AA2-BBF5E5FA421D}"/>
              </a:ext>
            </a:extLst>
          </p:cNvPr>
          <p:cNvSpPr txBox="1"/>
          <p:nvPr/>
        </p:nvSpPr>
        <p:spPr>
          <a:xfrm>
            <a:off x="317978" y="1442584"/>
            <a:ext cx="11644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SNPP-NOAA20 (black),  NOAA20-NOAA21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red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), Results provided in percentage (%)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073717-C9FD-CF8B-9B47-961C1540A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B3B2CC-95B2-74C5-E971-8B23CD00C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pic>
        <p:nvPicPr>
          <p:cNvPr id="6" name="Picture 5" descr="nasa_logo.jpg">
            <a:extLst>
              <a:ext uri="{FF2B5EF4-FFF2-40B4-BE49-F238E27FC236}">
                <a16:creationId xmlns:a16="http://schemas.microsoft.com/office/drawing/2014/main" id="{4DD37CF3-E0A9-D057-1EE1-092324E30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368EA8-E19F-8E5D-7FFE-952733AE130C}"/>
              </a:ext>
            </a:extLst>
          </p:cNvPr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2CD66C1-F089-E049-8AF1-0D47834B8B53}"/>
              </a:ext>
            </a:extLst>
          </p:cNvPr>
          <p:cNvSpPr txBox="1">
            <a:spLocks/>
          </p:cNvSpPr>
          <p:nvPr/>
        </p:nvSpPr>
        <p:spPr>
          <a:xfrm>
            <a:off x="9322953" y="6350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CEB-0E25-44AF-B97B-FBEDEC74DCF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3501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90" y="1049604"/>
            <a:ext cx="120263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Assessment of calibration consistency among SNPP, NOAA20 and 21 VIIRS RSB is based on vicarious approaches (SNO, desert,  Dome C and DCC)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While SNPP and NOAA20 have a stability within 2% over the mission, it shows that the NOAA20 </a:t>
            </a:r>
            <a:r>
              <a:rPr lang="en-US" sz="2800" dirty="0" err="1">
                <a:solidFill>
                  <a:prstClr val="black"/>
                </a:solidFill>
              </a:rPr>
              <a:t>reflectances</a:t>
            </a:r>
            <a:r>
              <a:rPr lang="en-US" sz="2800" dirty="0">
                <a:solidFill>
                  <a:prstClr val="black"/>
                </a:solidFill>
              </a:rPr>
              <a:t> are systematically lower than SNPP by about 4 to 7% for bands M1 to M3 (shortest wavelengths) and 2-4% for the rest bands.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Initial comparison shows that the NOAA21 VIIRS </a:t>
            </a:r>
            <a:r>
              <a:rPr lang="en-US" sz="2800" dirty="0" err="1">
                <a:solidFill>
                  <a:prstClr val="black"/>
                </a:solidFill>
              </a:rPr>
              <a:t>reflectances</a:t>
            </a:r>
            <a:r>
              <a:rPr lang="en-US" sz="2800" dirty="0">
                <a:solidFill>
                  <a:prstClr val="black"/>
                </a:solidFill>
              </a:rPr>
              <a:t> are consistent with NOAA20 to within 2% for VIS/NIR. Impacts of the spectral differences based the SBAF analysis indicate they are within 0.5% (VIS/NIR) for most scene types. For SWIR bands, large inconsistent (&gt;5%) results are observed.</a:t>
            </a:r>
          </a:p>
          <a:p>
            <a:pPr marL="457200" indent="-4572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Comparison results indicate that agreement among the different approaches are up to 2.0%, indicating errors due to limitation of each approach.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685720" y="67176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6AA6EFF-35DD-2DF3-B015-10AE00BB1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71D194-9466-17D1-CD96-C7EED45D5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2630285" y="1102261"/>
            <a:ext cx="9239539" cy="46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&gt;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Introduction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Methodology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Vicarious approaches (SNO, desert, Dome C and DCC)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Data: NASA SLIPS C2 L1B for SNPP and NOAA21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Results	</a:t>
            </a:r>
            <a:endParaRPr lang="en-US" altLang="en-US" sz="2600" b="0" kern="0" dirty="0">
              <a:solidFill>
                <a:srgbClr val="000000"/>
              </a:solidFill>
              <a:latin typeface="Arial"/>
            </a:endParaRP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0" kern="0" dirty="0">
                <a:solidFill>
                  <a:srgbClr val="000000"/>
                </a:solidFill>
                <a:latin typeface="Arial"/>
              </a:rPr>
              <a:t>Stability and inter-comparison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800" b="0" kern="0" dirty="0">
                <a:solidFill>
                  <a:srgbClr val="000000"/>
                </a:solidFill>
                <a:latin typeface="Arial"/>
              </a:rPr>
              <a:t>Summary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326563" y="6305972"/>
            <a:ext cx="2743200" cy="365125"/>
          </a:xfrm>
        </p:spPr>
        <p:txBody>
          <a:bodyPr/>
          <a:lstStyle/>
          <a:p>
            <a:fld id="{A76CE62B-06A8-47EF-9819-31A2262490F5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10925"/>
              </p:ext>
            </p:extLst>
          </p:nvPr>
        </p:nvGraphicFramePr>
        <p:xfrm>
          <a:off x="322175" y="1132672"/>
          <a:ext cx="1997982" cy="535611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23"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VIIRS RSB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4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 (nm)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(nm)</a:t>
                      </a: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672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M6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M7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M8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1378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M10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I1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I2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865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2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I3</a:t>
                      </a: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 horzOverflow="overflow">
                    <a:lnL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AAF5730-3803-F148-E678-296B9616B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4D4187-FE17-8C62-4126-60FB7BF1D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53"/>
    </mc:Choice>
    <mc:Fallback xmlns="">
      <p:transition spd="slow" advTm="627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67352" y="6341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98574" y="1062952"/>
            <a:ext cx="8240324" cy="55399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Pseudo-Invariant Calibration Sites (PICS):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PICS approaches include desert (Libya 4) and Dome C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Near-nadir, 16-day repeatable orbits for Libya-4, daily overpasses for Dome C in Antarctic summer.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Target area of 25 x 25 km. Employ semi-empirical (desert) and empirical (Dome C) BRDF correction. BRDF coefficients derived initial years of on-orbit measurements</a:t>
            </a:r>
          </a:p>
          <a:p>
            <a:pPr marL="0" lvl="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DCC approach</a:t>
            </a: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 </a:t>
            </a:r>
          </a:p>
          <a:p>
            <a:pPr marL="804672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DCC pixels collected over western tropical Pacific. </a:t>
            </a:r>
            <a:r>
              <a:rPr lang="en-US" sz="2000" i="1" dirty="0">
                <a:solidFill>
                  <a:prstClr val="black"/>
                </a:solidFill>
                <a:cs typeface="Calibri" panose="020F0502020204030204" pitchFamily="34" charset="0"/>
              </a:rPr>
              <a:t>Mu et al. "Optimization of a Deep Convective Cloud Technique in Evaluating the Long-Term Radiometric Stability of MODIS Reflective Solar Bands", Remote Sensing, vol. 9 (6), issue 535, 2017.</a:t>
            </a:r>
          </a:p>
          <a:p>
            <a:pPr marL="0" lvl="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Impact due to RSR differences: </a:t>
            </a:r>
            <a:r>
              <a:rPr lang="en-US" sz="24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Correction applied based on SBAF derived using historic SCIAMACHY hyperspectral data</a:t>
            </a:r>
          </a:p>
        </p:txBody>
      </p:sp>
      <p:pic>
        <p:nvPicPr>
          <p:cNvPr id="11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33" y="1016788"/>
            <a:ext cx="2354974" cy="16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79903" y="1754121"/>
            <a:ext cx="288925" cy="2873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&gt;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4"/>
          <p:cNvCxnSpPr>
            <a:cxnSpLocks noChangeShapeType="1"/>
          </p:cNvCxnSpPr>
          <p:nvPr/>
        </p:nvCxnSpPr>
        <p:spPr bwMode="auto">
          <a:xfrm flipH="1" flipV="1">
            <a:off x="10242075" y="2022228"/>
            <a:ext cx="910564" cy="6682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33" y="3087592"/>
            <a:ext cx="1976606" cy="1673980"/>
          </a:xfrm>
          <a:prstGeom prst="rect">
            <a:avLst/>
          </a:prstGeom>
        </p:spPr>
      </p:pic>
      <p:cxnSp>
        <p:nvCxnSpPr>
          <p:cNvPr id="21" name="Straight Arrow Connector 4"/>
          <p:cNvCxnSpPr>
            <a:cxnSpLocks noChangeShapeType="1"/>
          </p:cNvCxnSpPr>
          <p:nvPr/>
        </p:nvCxnSpPr>
        <p:spPr bwMode="auto">
          <a:xfrm flipH="1">
            <a:off x="9879903" y="2956112"/>
            <a:ext cx="965671" cy="670326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535115" y="1945049"/>
            <a:ext cx="166217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Libya 4  </a:t>
            </a:r>
            <a:r>
              <a:rPr lang="en-US" sz="1200" b="1" dirty="0">
                <a:solidFill>
                  <a:srgbClr val="0000FF"/>
                </a:solidFill>
                <a:latin typeface="Times" panose="02020603050405020304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585137" y="4095100"/>
            <a:ext cx="166217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Dome C  </a:t>
            </a:r>
            <a:r>
              <a:rPr lang="en-US" sz="1200" b="1" dirty="0">
                <a:solidFill>
                  <a:srgbClr val="0000FF"/>
                </a:solidFill>
                <a:latin typeface="Times" panose="02020603050405020304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480763" y="3689272"/>
            <a:ext cx="288925" cy="2873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&gt;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24901" y="2639667"/>
            <a:ext cx="1383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 panose="020B0604020202020204" pitchFamily="34" charset="0"/>
              </a:rPr>
              <a:t>25 x 25 km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latin typeface="Arial"/>
                <a:cs typeface="Arial" panose="020B0604020202020204" pitchFamily="34" charset="0"/>
              </a:rPr>
              <a:t>Vicarious approaches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22A35AA-8AC1-7802-F336-664D9576C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4844247-B3D2-05F7-F7A4-EFFBE2165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322953" y="6357123"/>
            <a:ext cx="2743200" cy="365125"/>
          </a:xfrm>
        </p:spPr>
        <p:txBody>
          <a:bodyPr/>
          <a:lstStyle/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0" y="1104287"/>
            <a:ext cx="9564130" cy="5139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Simultaneous Nadir Overpasses (SNO)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Aqua MODIS used as a transfer radiometer for SNPP, NOAA20/21 intercomparison. TOA reflectance ratio between VIIRS/MODIS from high-latitude SNO (&lt;3 minutes, two-line element</a:t>
            </a:r>
            <a:r>
              <a:rPr lang="en-US" sz="2800">
                <a:solidFill>
                  <a:sysClr val="windowText" lastClr="000000"/>
                </a:solidFill>
                <a:cs typeface="Calibri" panose="020F0502020204030204" pitchFamily="34" charset="0"/>
              </a:rPr>
              <a:t>), one SNO every </a:t>
            </a: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3-4 days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No BRDF correction applied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Correction for RSR mismatch based on a scene-averaged SCIAMACHY hyperspectral profile over typical high-latitude 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Larger uncertainties in some SWIR bands (compared to the VIS/NIR bands) likely due to their high sensitivity to atmospheric conditions</a:t>
            </a: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80" y="1446459"/>
            <a:ext cx="2801820" cy="23902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8723" y="3862437"/>
            <a:ext cx="207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Pixel-by-pixel match from SNO on Oct 8, 2019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latin typeface="Arial"/>
                <a:cs typeface="Arial" panose="020B0604020202020204" pitchFamily="34" charset="0"/>
              </a:rPr>
              <a:t>Vicarious approaches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D99F780-8D47-F73A-8399-D9545E9EB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85362B-81DD-4528-B1CE-D975EE3B1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322953" y="635712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1FCEB-0E25-44AF-B97B-FBEDEC74DCF9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90576" y="225006"/>
            <a:ext cx="1050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Spectral band adjustment factor (SBAF)*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D99F780-8D47-F73A-8399-D9545E9EB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85362B-81DD-4528-B1CE-D975EE3B1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E7D8EE-CF8E-ACF1-0CA7-69B4278F8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55713"/>
              </p:ext>
            </p:extLst>
          </p:nvPr>
        </p:nvGraphicFramePr>
        <p:xfrm>
          <a:off x="189469" y="1869309"/>
          <a:ext cx="11813061" cy="2455555"/>
        </p:xfrm>
        <a:graphic>
          <a:graphicData uri="http://schemas.openxmlformats.org/drawingml/2006/table">
            <a:tbl>
              <a:tblPr/>
              <a:tblGrid>
                <a:gridCol w="715942">
                  <a:extLst>
                    <a:ext uri="{9D8B030D-6E8A-4147-A177-3AD203B41FA5}">
                      <a16:colId xmlns:a16="http://schemas.microsoft.com/office/drawing/2014/main" val="2120187807"/>
                    </a:ext>
                  </a:extLst>
                </a:gridCol>
                <a:gridCol w="715942">
                  <a:extLst>
                    <a:ext uri="{9D8B030D-6E8A-4147-A177-3AD203B41FA5}">
                      <a16:colId xmlns:a16="http://schemas.microsoft.com/office/drawing/2014/main" val="990267202"/>
                    </a:ext>
                  </a:extLst>
                </a:gridCol>
                <a:gridCol w="715942">
                  <a:extLst>
                    <a:ext uri="{9D8B030D-6E8A-4147-A177-3AD203B41FA5}">
                      <a16:colId xmlns:a16="http://schemas.microsoft.com/office/drawing/2014/main" val="3778702700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2340211532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1647353839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434500227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4223500730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906875648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1476947714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591940860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635665304"/>
                    </a:ext>
                  </a:extLst>
                </a:gridCol>
                <a:gridCol w="1073915">
                  <a:extLst>
                    <a:ext uri="{9D8B030D-6E8A-4147-A177-3AD203B41FA5}">
                      <a16:colId xmlns:a16="http://schemas.microsoft.com/office/drawing/2014/main" val="1460346130"/>
                    </a:ext>
                  </a:extLst>
                </a:gridCol>
              </a:tblGrid>
              <a:tr h="491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99881"/>
                  </a:ext>
                </a:extLst>
              </a:tr>
              <a:tr h="491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Desert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0.9966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0.9987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0.9995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0.9933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1.0073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0.9957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0.9983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0.9892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0.9925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0.9947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92937"/>
                  </a:ext>
                </a:extLst>
              </a:tr>
              <a:tr h="491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Snow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0.9974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1.0009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1.0018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1.0009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0.9923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1.0001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0.9988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1.0029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N/A**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64861"/>
                  </a:ext>
                </a:extLst>
              </a:tr>
              <a:tr h="491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Ocean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0.9969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0.9987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1.0033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1.008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0.9901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0.9902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1.0056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0.9959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0.9997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34062"/>
                  </a:ext>
                </a:extLst>
              </a:tr>
              <a:tr h="491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Cloud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0.9974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0.9996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1.0011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1.0043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1.0034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0.9954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0.9986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0.999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0.9944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0.9787</a:t>
                      </a:r>
                      <a:endParaRPr lang="en-US" sz="18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0.9763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113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BEB07-FD1A-7072-9811-FC3F4558DD41}"/>
              </a:ext>
            </a:extLst>
          </p:cNvPr>
          <p:cNvSpPr txBox="1"/>
          <p:nvPr/>
        </p:nvSpPr>
        <p:spPr>
          <a:xfrm>
            <a:off x="2714202" y="4439514"/>
            <a:ext cx="91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*The SBAF correction is determined using historic hyperspectral observations from SCIAMACHY, one of ten instruments aboard of ESA's Environmental Satellite, ENVISAT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</a:rPr>
              <a:t>** Large variations (&gt;3%) in SBAF for different scene types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CF493-BF83-9F44-EBB5-0DE00B028927}"/>
              </a:ext>
            </a:extLst>
          </p:cNvPr>
          <p:cNvSpPr txBox="1"/>
          <p:nvPr/>
        </p:nvSpPr>
        <p:spPr>
          <a:xfrm>
            <a:off x="3159760" y="1443911"/>
            <a:ext cx="483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SBAF between NOAA20 and 21 RSB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FB694-E5AA-B415-120A-6D62E1D2E1AC}"/>
              </a:ext>
            </a:extLst>
          </p:cNvPr>
          <p:cNvSpPr txBox="1"/>
          <p:nvPr/>
        </p:nvSpPr>
        <p:spPr>
          <a:xfrm>
            <a:off x="8795731" y="1754783"/>
            <a:ext cx="3270422" cy="2570205"/>
          </a:xfrm>
          <a:prstGeom prst="rect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698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trends over desert site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61255" y="6231776"/>
            <a:ext cx="6041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SNPP-based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BRDF applied to both sensors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0DD76A7-ADB7-908B-FE3A-6E04AC89644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1026446"/>
            <a:ext cx="6099048" cy="2816352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8F6FD934-5C0E-1EB5-42FF-908C5414038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8" y="1056666"/>
            <a:ext cx="6099048" cy="2816352"/>
          </a:xfrm>
          <a:prstGeom prst="rect">
            <a:avLst/>
          </a:prstGeom>
        </p:spPr>
      </p:pic>
      <p:pic>
        <p:nvPicPr>
          <p:cNvPr id="9" name="Picture 8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BF870013-D4C8-CADB-0F0A-75D98DD4C36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" y="3798376"/>
            <a:ext cx="6099048" cy="2816352"/>
          </a:xfrm>
          <a:prstGeom prst="rect">
            <a:avLst/>
          </a:prstGeom>
        </p:spPr>
      </p:pic>
      <p:pic>
        <p:nvPicPr>
          <p:cNvPr id="11" name="Picture 10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762B329A-6FD5-ABE2-7639-6A44A712851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1" y="3801113"/>
            <a:ext cx="6099048" cy="2816352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A5B99B2-DF94-3FAB-F85A-46BF5559D1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DE01094-9CA6-B679-AD4A-13C0E1D22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11133" y="6398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97254" y="206917"/>
            <a:ext cx="8452024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ratio trends (VIIRS/Aqua MODIS)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CAE6EEA-74D3-E31A-52F4-76F252577C4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1039561"/>
            <a:ext cx="6099048" cy="2816352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D1DCCE-C8CA-1A99-BE39-8C9AA813831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66" y="1039561"/>
            <a:ext cx="6099048" cy="2816352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77F62F-7497-A6BA-320F-AC6010FEFC1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3735522"/>
            <a:ext cx="6099048" cy="2816352"/>
          </a:xfrm>
          <a:prstGeom prst="rect">
            <a:avLst/>
          </a:prstGeom>
        </p:spPr>
      </p:pic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AAC95E88-3872-C266-0E85-94499A543F3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66" y="3730495"/>
            <a:ext cx="6099048" cy="2816352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D228B69-E55C-B20B-9F9A-F6FC1BAA6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E22C52-589E-AA99-BFC7-016ABE529F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42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9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trends over DCC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76E82F6-AA58-6261-2E85-2F8E00854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9B76FBF-EB00-2041-F091-7822FC6EE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6BFF2FFE-EDE4-4FF1-F5AD-676C74150C9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1092240"/>
            <a:ext cx="6099048" cy="2816352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EFC07EA1-69F0-B95C-939B-CB125951207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71" y="1135183"/>
            <a:ext cx="6099048" cy="2816352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6AF93650-9324-AF00-5969-5ACA7CE48D01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35"/>
            <a:ext cx="6099048" cy="2816352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738C521C-886E-1653-1097-74B17A744FF1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71" y="3993205"/>
            <a:ext cx="6099048" cy="2816352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351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sa_logo.jpg">
            <a:extLst>
              <a:ext uri="{FF2B5EF4-FFF2-40B4-BE49-F238E27FC236}">
                <a16:creationId xmlns:a16="http://schemas.microsoft.com/office/drawing/2014/main" id="{E4A814A2-F3D2-9B42-A818-AD7915CC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" y="71701"/>
            <a:ext cx="1058857" cy="91009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685720" y="128403"/>
            <a:ext cx="6875280" cy="76176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Reflectance trends over Dome C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0611"/>
            <a:ext cx="12192000" cy="701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61255" y="6282315"/>
            <a:ext cx="6041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SNPP-based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BRDF applied to both sensors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0E5D17D-2F7B-D178-0B31-3625CC64E64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" y="1018353"/>
            <a:ext cx="6099048" cy="2816352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EB1AB312-D950-F626-03EF-56CFF75D57C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4" y="1026446"/>
            <a:ext cx="6099048" cy="2816352"/>
          </a:xfrm>
          <a:prstGeom prst="rect">
            <a:avLst/>
          </a:prstGeom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5C5A9B0C-7B9B-C2BC-EE63-87C1B91930D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" y="3721792"/>
            <a:ext cx="6099048" cy="2816352"/>
          </a:xfrm>
          <a:prstGeom prst="rect">
            <a:avLst/>
          </a:prstGeom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45DF949F-81CB-8E4D-7BE2-2B75C3CC34A8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4" y="3721792"/>
            <a:ext cx="6099048" cy="2816352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D3AFC04-DF7F-BC4F-C401-87A09369B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29" y="65207"/>
            <a:ext cx="950844" cy="88936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C3A186-7ADE-90DD-CEB5-6C9F09CA2A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2" y="59466"/>
            <a:ext cx="950844" cy="929714"/>
          </a:xfrm>
          <a:prstGeom prst="rect">
            <a:avLst/>
          </a:prstGeom>
        </p:spPr>
      </p:pic>
      <p:sp>
        <p:nvSpPr>
          <p:cNvPr id="20" name="Slide Number Placeholder 10"/>
          <p:cNvSpPr txBox="1">
            <a:spLocks/>
          </p:cNvSpPr>
          <p:nvPr/>
        </p:nvSpPr>
        <p:spPr>
          <a:xfrm>
            <a:off x="9322953" y="6417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71FCEB-0E25-44AF-B97B-FBEDEC74DCF9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81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Settings\s075296\Desktop\dCDR Charts\NPP CDR Template with ITAR.ppt</Template>
  <TotalTime>84081</TotalTime>
  <Words>863</Words>
  <Application>Microsoft Office PowerPoint</Application>
  <PresentationFormat>Widescreen</PresentationFormat>
  <Paragraphs>294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Wingdings</vt:lpstr>
      <vt:lpstr>1_Office Theme</vt:lpstr>
      <vt:lpstr>5_Office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Goddard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NICSE Radiometric Group</dc:title>
  <dc:subject>Lunar Result</dc:subject>
  <dc:creator>Jon Fulbright</dc:creator>
  <dc:description/>
  <cp:lastModifiedBy>Amit Angal</cp:lastModifiedBy>
  <cp:revision>2035</cp:revision>
  <cp:lastPrinted>2018-11-20T19:33:31Z</cp:lastPrinted>
  <dcterms:created xsi:type="dcterms:W3CDTF">2002-10-16T20:39:14Z</dcterms:created>
  <dcterms:modified xsi:type="dcterms:W3CDTF">2023-04-28T03:20:06Z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NASA Goddard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