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532" r:id="rId5"/>
    <p:sldId id="259" r:id="rId6"/>
    <p:sldId id="260" r:id="rId7"/>
    <p:sldId id="537" r:id="rId8"/>
    <p:sldId id="538" r:id="rId9"/>
    <p:sldId id="261" r:id="rId10"/>
    <p:sldId id="533" r:id="rId11"/>
    <p:sldId id="535" r:id="rId12"/>
    <p:sldId id="539" r:id="rId13"/>
    <p:sldId id="540" r:id="rId14"/>
    <p:sldId id="273" r:id="rId15"/>
    <p:sldId id="541" r:id="rId16"/>
    <p:sldId id="268" r:id="rId17"/>
    <p:sldId id="269" r:id="rId18"/>
    <p:sldId id="277" r:id="rId19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DD4E5"/>
    <a:srgbClr val="E1E5EF"/>
    <a:srgbClr val="D4DAE8"/>
    <a:srgbClr val="C6CEE0"/>
    <a:srgbClr val="EAEEF6"/>
    <a:srgbClr val="F4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65" autoAdjust="0"/>
  </p:normalViewPr>
  <p:slideViewPr>
    <p:cSldViewPr>
      <p:cViewPr varScale="1">
        <p:scale>
          <a:sx n="108" d="100"/>
          <a:sy n="108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B1881-F6A3-4FA6-B2A3-E4E7F21568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9EF9-3356-4C5F-AABC-2D2E73DCB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76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8090786E-ECBB-46CA-A850-F3020FB3A206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F557D60-6EAF-4B33-B250-3815C43E9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6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3939480" y="8777160"/>
            <a:ext cx="301248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520" tIns="46440" rIns="92520" bIns="46440" anchor="b"/>
          <a:lstStyle/>
          <a:p>
            <a:pPr algn="r">
              <a:lnSpc>
                <a:spcPct val="100000"/>
              </a:lnSpc>
            </a:pPr>
            <a:fld id="{ACFCC07D-6364-4E6D-BE08-A0F54F44CB9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1227600" y="702360"/>
            <a:ext cx="4498200" cy="3463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695880" y="4388400"/>
            <a:ext cx="5552280" cy="4145400"/>
          </a:xfrm>
          <a:prstGeom prst="rect">
            <a:avLst/>
          </a:prstGeom>
        </p:spPr>
        <p:txBody>
          <a:bodyPr lIns="92520" tIns="46440" rIns="92520" bIns="4644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86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Carlos produced updated short-term stability plots (in 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7D60-6EAF-4B33-B250-3815C43E9B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4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Carlos produced this using your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7D60-6EAF-4B33-B250-3815C43E9B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2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56355"/>
            <a:ext cx="4572000" cy="365125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MODIS/VIIRS Calibration Workshop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C10D15-DF31-4407-B105-C76F6745B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6" y="5327898"/>
            <a:ext cx="1357564" cy="1028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EE24A6-5EE1-4751-946E-00FF1FF30B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673" y="5416557"/>
            <a:ext cx="1135286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49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6397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4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3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4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</p:spPr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4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10972800" cy="498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093">
            <a:extLst>
              <a:ext uri="{FF2B5EF4-FFF2-40B4-BE49-F238E27FC236}">
                <a16:creationId xmlns:a16="http://schemas.microsoft.com/office/drawing/2014/main" id="{94DCE456-2CA9-7C1C-ED7B-B5A41828B4CA}"/>
              </a:ext>
            </a:extLst>
          </p:cNvPr>
          <p:cNvPicPr/>
          <p:nvPr userDrawn="1"/>
        </p:nvPicPr>
        <p:blipFill>
          <a:blip r:embed="rId9"/>
          <a:stretch/>
        </p:blipFill>
        <p:spPr>
          <a:xfrm>
            <a:off x="101820" y="136520"/>
            <a:ext cx="816120" cy="79848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D9BBD6-EB09-864A-787A-B1E9E1C91C90}"/>
              </a:ext>
            </a:extLst>
          </p:cNvPr>
          <p:cNvPicPr/>
          <p:nvPr userDrawn="1"/>
        </p:nvPicPr>
        <p:blipFill>
          <a:blip r:embed="rId10"/>
          <a:stretch/>
        </p:blipFill>
        <p:spPr>
          <a:xfrm>
            <a:off x="964740" y="142561"/>
            <a:ext cx="821880" cy="82188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DB7912-D7C8-61C1-5C90-1549D7480557}"/>
              </a:ext>
            </a:extLst>
          </p:cNvPr>
          <p:cNvPicPr/>
          <p:nvPr userDrawn="1"/>
        </p:nvPicPr>
        <p:blipFill>
          <a:blip r:embed="rId11"/>
          <a:stretch/>
        </p:blipFill>
        <p:spPr>
          <a:xfrm>
            <a:off x="11125740" y="178718"/>
            <a:ext cx="913320" cy="748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53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297577" y="272880"/>
            <a:ext cx="9483633" cy="58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endParaRPr lang="en-US" sz="3200" b="1" spc="-1" dirty="0">
              <a:uFill>
                <a:solidFill>
                  <a:srgbClr val="FFFFFF"/>
                </a:solidFill>
              </a:uFill>
              <a:latin typeface="+mj-lt"/>
              <a:ea typeface="Bitstream Vera Sans"/>
            </a:endParaRPr>
          </a:p>
          <a:p>
            <a:pPr algn="ctr">
              <a:lnSpc>
                <a:spcPct val="93000"/>
              </a:lnSpc>
            </a:pPr>
            <a:endParaRPr lang="en-US" sz="3200" b="1" spc="-1" dirty="0">
              <a:uFill>
                <a:solidFill>
                  <a:srgbClr val="FFFFFF"/>
                </a:solidFill>
              </a:uFill>
              <a:latin typeface="+mj-lt"/>
              <a:ea typeface="Bitstream Vera Sans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/>
              <a:t>VIIRS TEB Calibration and Performance</a:t>
            </a:r>
          </a:p>
          <a:p>
            <a:pPr algn="ctr">
              <a:lnSpc>
                <a:spcPct val="93000"/>
              </a:lnSpc>
            </a:pPr>
            <a:endParaRPr lang="en-US" sz="3200" b="1" spc="-1" dirty="0">
              <a:uFill>
                <a:solidFill>
                  <a:srgbClr val="FFFFFF"/>
                </a:solidFill>
              </a:uFill>
              <a:latin typeface="+mj-lt"/>
              <a:ea typeface="Bitstream Vera Sans"/>
            </a:endParaRPr>
          </a:p>
          <a:p>
            <a:pPr algn="ctr">
              <a:lnSpc>
                <a:spcPct val="93000"/>
              </a:lnSpc>
            </a:pP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+mj-lt"/>
                <a:ea typeface="Bitstream Vera Sans"/>
              </a:rPr>
              <a:t>VIIRS Characterization Support Team, NASA GSFC</a:t>
            </a:r>
          </a:p>
          <a:p>
            <a:pPr algn="ctr">
              <a:lnSpc>
                <a:spcPct val="93000"/>
              </a:lnSpc>
            </a:pP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+mj-lt"/>
                <a:ea typeface="Bitstream Vera Sans"/>
              </a:rPr>
              <a:t>(presented by Amit Angal)</a:t>
            </a:r>
          </a:p>
          <a:p>
            <a:pPr algn="ctr">
              <a:lnSpc>
                <a:spcPct val="93000"/>
              </a:lnSpc>
            </a:pPr>
            <a:endParaRPr lang="en-US" sz="2800" b="1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93000"/>
              </a:lnSpc>
            </a:pPr>
            <a:endParaRPr lang="en-US" sz="3200" b="1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93000"/>
              </a:lnSpc>
            </a:pPr>
            <a:endParaRPr lang="en-US" sz="3600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lang="en-US" sz="36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545196" y="6129360"/>
            <a:ext cx="3100168" cy="54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i="1" u="sng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MODIS/VIIRS Calibration Workshop (May 1, 2023)</a:t>
            </a:r>
            <a:endParaRPr lang="en-US" sz="1400" spc="-1" dirty="0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C533C-D33F-48F1-A1FF-A27FC685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980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4830AC43-C428-0E03-48E3-2AE923360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2223" r="2381" b="11111"/>
          <a:stretch/>
        </p:blipFill>
        <p:spPr>
          <a:xfrm>
            <a:off x="166903" y="1176569"/>
            <a:ext cx="5707270" cy="2590800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29B8813-3D70-5419-3CDD-BB5872E06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12223" r="2381" b="11111"/>
          <a:stretch/>
        </p:blipFill>
        <p:spPr>
          <a:xfrm>
            <a:off x="228600" y="3919077"/>
            <a:ext cx="5771046" cy="2690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69E736-3D62-985D-45C9-DBD01DF9D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363"/>
          <a:stretch/>
        </p:blipFill>
        <p:spPr>
          <a:xfrm>
            <a:off x="6157691" y="1088627"/>
            <a:ext cx="5883681" cy="2065234"/>
          </a:xfrm>
          <a:prstGeom prst="rect">
            <a:avLst/>
          </a:prstGeom>
        </p:spPr>
      </p:pic>
      <p:sp>
        <p:nvSpPr>
          <p:cNvPr id="132" name="CustomShape 1"/>
          <p:cNvSpPr/>
          <p:nvPr/>
        </p:nvSpPr>
        <p:spPr>
          <a:xfrm>
            <a:off x="8686920" y="6467400"/>
            <a:ext cx="1903320" cy="37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B4006F0F-81D9-4B13-A6D1-932975FB1346}" type="slidenum"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555760" y="228600"/>
            <a:ext cx="6778800" cy="51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N21 VIIRS TEB performance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B2F98AD2-8A57-F686-0338-35B7C06E0FB3}"/>
              </a:ext>
            </a:extLst>
          </p:cNvPr>
          <p:cNvSpPr/>
          <p:nvPr/>
        </p:nvSpPr>
        <p:spPr>
          <a:xfrm>
            <a:off x="6492221" y="4876800"/>
            <a:ext cx="5527609" cy="14040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980" indent="-342900">
              <a:spcAft>
                <a:spcPts val="5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Short-term stability comparable with SNPP and J1 VIIRS</a:t>
            </a:r>
          </a:p>
          <a:p>
            <a:pPr marL="343980" indent="-342900">
              <a:spcAft>
                <a:spcPts val="5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Continued monitoring of the MWIR gain degradation is required, currently impacting bands I4, M12, M13. Minimal impact on the L1B product as per-scan calibration is used</a:t>
            </a:r>
          </a:p>
          <a:p>
            <a:pPr marL="343980" indent="-342900">
              <a:spcAft>
                <a:spcPts val="5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50C06CF-D2FC-0258-44B8-EB4EB32C5C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92685" r="45767" b="1"/>
          <a:stretch/>
        </p:blipFill>
        <p:spPr>
          <a:xfrm>
            <a:off x="1168964" y="1493224"/>
            <a:ext cx="3130814" cy="368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A5C12-8834-012B-3775-8143F02823EF}"/>
              </a:ext>
            </a:extLst>
          </p:cNvPr>
          <p:cNvSpPr txBox="1"/>
          <p:nvPr/>
        </p:nvSpPr>
        <p:spPr>
          <a:xfrm>
            <a:off x="1007257" y="3227722"/>
            <a:ext cx="923858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MMOG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1A35D-6F20-1432-F043-62E6DC7E84B3}"/>
              </a:ext>
            </a:extLst>
          </p:cNvPr>
          <p:cNvSpPr txBox="1"/>
          <p:nvPr/>
        </p:nvSpPr>
        <p:spPr>
          <a:xfrm>
            <a:off x="1955064" y="1752126"/>
            <a:ext cx="1918230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80K CFPA setpoint switch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BF8B586-FE42-8FA5-492C-7D15618557B8}"/>
              </a:ext>
            </a:extLst>
          </p:cNvPr>
          <p:cNvSpPr/>
          <p:nvPr/>
        </p:nvSpPr>
        <p:spPr>
          <a:xfrm>
            <a:off x="2438400" y="2085308"/>
            <a:ext cx="152400" cy="303096"/>
          </a:xfrm>
          <a:prstGeom prst="downArrow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4F6855F-A26E-9D93-7D95-90F5D795345B}"/>
              </a:ext>
            </a:extLst>
          </p:cNvPr>
          <p:cNvSpPr/>
          <p:nvPr/>
        </p:nvSpPr>
        <p:spPr>
          <a:xfrm rot="10800000">
            <a:off x="1778715" y="2924626"/>
            <a:ext cx="152400" cy="303096"/>
          </a:xfrm>
          <a:prstGeom prst="downArrow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F2F055-28FC-B81D-E5E4-B1EF1206AC5D}"/>
              </a:ext>
            </a:extLst>
          </p:cNvPr>
          <p:cNvSpPr txBox="1"/>
          <p:nvPr/>
        </p:nvSpPr>
        <p:spPr>
          <a:xfrm>
            <a:off x="3505200" y="2085308"/>
            <a:ext cx="1918230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MWIR gain degradation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ADB74-A82F-699C-3755-F90B5E2ABE8F}"/>
              </a:ext>
            </a:extLst>
          </p:cNvPr>
          <p:cNvSpPr txBox="1"/>
          <p:nvPr/>
        </p:nvSpPr>
        <p:spPr>
          <a:xfrm>
            <a:off x="2546084" y="4222493"/>
            <a:ext cx="2787915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Improved </a:t>
            </a:r>
            <a:r>
              <a:rPr lang="en-US" sz="1200" dirty="0" err="1"/>
              <a:t>NEdT</a:t>
            </a:r>
            <a:r>
              <a:rPr lang="en-US" sz="1200" dirty="0"/>
              <a:t> performance in the LWIR bands after CFPA switch to 80K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2C0181-1FB8-3770-ADB6-4A107536CCBE}"/>
              </a:ext>
            </a:extLst>
          </p:cNvPr>
          <p:cNvSpPr txBox="1"/>
          <p:nvPr/>
        </p:nvSpPr>
        <p:spPr>
          <a:xfrm>
            <a:off x="7191710" y="157100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D1-D8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9E543-1A8A-8275-CF80-FDFAD923A3C3}"/>
              </a:ext>
            </a:extLst>
          </p:cNvPr>
          <p:cNvSpPr txBox="1"/>
          <p:nvPr/>
        </p:nvSpPr>
        <p:spPr>
          <a:xfrm>
            <a:off x="10392110" y="1571009"/>
            <a:ext cx="76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D9-D16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8A63BF-FD00-A324-81A4-047452536DBC}"/>
              </a:ext>
            </a:extLst>
          </p:cNvPr>
          <p:cNvSpPr txBox="1"/>
          <p:nvPr/>
        </p:nvSpPr>
        <p:spPr>
          <a:xfrm>
            <a:off x="6859753" y="3438460"/>
            <a:ext cx="4951247" cy="954107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Larger degradation in the higher number of detectors. Similar trend, attributed to possible icing, in the early days of J1 VIIRS. Per-scan calibration of the TEB mitigates the impacts due to this degradation</a:t>
            </a:r>
          </a:p>
        </p:txBody>
      </p:sp>
    </p:spTree>
    <p:extLst>
      <p:ext uri="{BB962C8B-B14F-4D97-AF65-F5344CB8AC3E}">
        <p14:creationId xmlns:p14="http://schemas.microsoft.com/office/powerpoint/2010/main" val="3284834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8686920" y="6467400"/>
            <a:ext cx="1903320" cy="37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E5930639-113A-4283-921A-3D7D0ED4EF2C}" type="slidenum"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11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2735760" y="228600"/>
            <a:ext cx="6778800" cy="51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Summary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609600" y="1019880"/>
            <a:ext cx="10591800" cy="56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620" indent="-342900" algn="just">
              <a:spcBef>
                <a:spcPts val="300"/>
              </a:spcBef>
              <a:spcAft>
                <a:spcPts val="7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LGC Sans"/>
                <a:cs typeface="Times New Roman" panose="02020603050405020304" pitchFamily="18" charset="0"/>
              </a:rPr>
              <a:t>On-orbit BB short- and long-term performances for S-NPP (~12 years) and NOAA-20 (~5 years) VIIRS are quite stable. Recently launched NOAA-21 VIIRS also showing stable performance with the exception of some MWIR bands</a:t>
            </a:r>
          </a:p>
          <a:p>
            <a:pPr marL="343620" indent="-342900" algn="just">
              <a:spcBef>
                <a:spcPts val="300"/>
              </a:spcBef>
              <a:spcAft>
                <a:spcPts val="7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LGC Sans"/>
                <a:cs typeface="Times New Roman" panose="02020603050405020304" pitchFamily="18" charset="0"/>
              </a:rPr>
              <a:t>Detector response (F-factor) trending is stable for both S-NPP and NOAA-20 VIIRS. S-NPP VIIRS TEB I5 shows the maximum band-averaged trend of 3.1 %, followed by M12 and I4. NOAA-20 VIIRS TEB I5 displays a maximum trend of 0.9 %.</a:t>
            </a:r>
          </a:p>
          <a:p>
            <a:pPr marL="800820" lvl="1" indent="-342900" algn="just">
              <a:spcBef>
                <a:spcPts val="300"/>
              </a:spcBef>
              <a:spcAft>
                <a:spcPts val="7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Early mission LWIR degradation corrected after MMOG. Signs of gain degradation evident in the MWIR bands</a:t>
            </a:r>
          </a:p>
          <a:p>
            <a:pPr marL="343620" indent="-342900" algn="just">
              <a:spcBef>
                <a:spcPts val="300"/>
              </a:spcBef>
              <a:spcAft>
                <a:spcPts val="7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LGC Sans"/>
                <a:cs typeface="Times New Roman" panose="02020603050405020304" pitchFamily="18" charset="0"/>
              </a:rPr>
              <a:t>The TEBs detector noise characteristics are stable for all instruments. The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+mj-lt"/>
                <a:ea typeface="DejaVu LGC Sans"/>
                <a:cs typeface="Times New Roman" panose="02020603050405020304" pitchFamily="18" charset="0"/>
              </a:rPr>
              <a:t>NEdT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LGC Sans"/>
                <a:cs typeface="Times New Roman" panose="02020603050405020304" pitchFamily="18" charset="0"/>
              </a:rPr>
              <a:t> at T</a:t>
            </a:r>
            <a:r>
              <a:rPr lang="en-US" sz="2000" spc="-1" baseline="-25000" dirty="0">
                <a:uFill>
                  <a:solidFill>
                    <a:srgbClr val="FFFFFF"/>
                  </a:solidFill>
                </a:uFill>
                <a:latin typeface="+mj-lt"/>
                <a:ea typeface="DejaVu LGC Sans"/>
                <a:cs typeface="Times New Roman" panose="02020603050405020304" pitchFamily="18" charset="0"/>
              </a:rPr>
              <a:t>TYP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LGC Sans"/>
                <a:cs typeface="Times New Roman" panose="02020603050405020304" pitchFamily="18" charset="0"/>
              </a:rPr>
              <a:t> is compliant with the requirements.</a:t>
            </a:r>
          </a:p>
          <a:p>
            <a:pPr marL="800820" lvl="1" indent="-342900" algn="just">
              <a:spcBef>
                <a:spcPts val="300"/>
              </a:spcBef>
              <a:spcAft>
                <a:spcPts val="7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LGC Sans"/>
                <a:cs typeface="Times New Roman" panose="02020603050405020304" pitchFamily="18" charset="0"/>
              </a:rPr>
              <a:t>Improved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+mj-lt"/>
                <a:ea typeface="DejaVu LGC Sans"/>
                <a:cs typeface="Times New Roman" panose="02020603050405020304" pitchFamily="18" charset="0"/>
              </a:rPr>
              <a:t>NEdT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LGC Sans"/>
                <a:cs typeface="Times New Roman" panose="02020603050405020304" pitchFamily="18" charset="0"/>
              </a:rPr>
              <a:t> performance for N21 VIIRS TEB after the CFPA switch to 80K</a:t>
            </a:r>
          </a:p>
          <a:p>
            <a:pPr marL="343620" indent="-342900" algn="just">
              <a:spcBef>
                <a:spcPts val="300"/>
              </a:spcBef>
              <a:spcAft>
                <a:spcPts val="7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L1B Earth view trending over ground targets for S-NPP and N20 VIIRS demonstrates all TEBs are well-calibrated. N21 VIIRS TEBs will be monitored in the future using same methodology.</a:t>
            </a:r>
          </a:p>
          <a:p>
            <a:pPr marL="343620" indent="-342900" algn="just">
              <a:spcBef>
                <a:spcPts val="300"/>
              </a:spcBef>
              <a:spcAft>
                <a:spcPts val="7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Recent calibration improvements include the development of a TEB uncertainty algorithm that can provide per-pixel uncertainty and improved flagging for the rollover pixels in the L1B products (to be included in a future reprocess)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6D9FF-B7B2-DB67-A9A9-57D24DDC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591502D0-42E1-C106-6B15-22529DF98133}"/>
              </a:ext>
            </a:extLst>
          </p:cNvPr>
          <p:cNvSpPr/>
          <p:nvPr/>
        </p:nvSpPr>
        <p:spPr>
          <a:xfrm>
            <a:off x="2735760" y="228600"/>
            <a:ext cx="6778800" cy="51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Backup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2B4E9659-2D4B-5DD4-9AEB-F15E4B2838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8826" r="5983" b="9982"/>
          <a:stretch/>
        </p:blipFill>
        <p:spPr bwMode="auto">
          <a:xfrm>
            <a:off x="228600" y="1295400"/>
            <a:ext cx="3810000" cy="2154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07211A7-E275-EDEF-AD88-DA319AFD99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8628" r="3205" b="6257"/>
          <a:stretch/>
        </p:blipFill>
        <p:spPr bwMode="auto">
          <a:xfrm>
            <a:off x="4038600" y="1219200"/>
            <a:ext cx="4114802" cy="2272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hart, bar chart, histogram&#10;&#10;Description automatically generated">
            <a:extLst>
              <a:ext uri="{FF2B5EF4-FFF2-40B4-BE49-F238E27FC236}">
                <a16:creationId xmlns:a16="http://schemas.microsoft.com/office/drawing/2014/main" id="{195BBF39-5F73-D4D2-7A6E-845A89C9B3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8237" r="7585" b="6060"/>
          <a:stretch/>
        </p:blipFill>
        <p:spPr bwMode="auto">
          <a:xfrm>
            <a:off x="8153402" y="1209595"/>
            <a:ext cx="3819858" cy="22406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974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8686920" y="6467400"/>
            <a:ext cx="1903320" cy="37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EBE5CF52-A55D-4506-9D45-8C4FFCAE922F}" type="slidenum"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13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3095760" y="228600"/>
            <a:ext cx="6778800" cy="51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Calibration coefficients (c</a:t>
            </a:r>
            <a:r>
              <a:rPr lang="en-US" sz="2800" b="1" spc="-1" baseline="-25000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0</a:t>
            </a: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)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1909024" y="5349345"/>
            <a:ext cx="8373953" cy="100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355" lvl="1" algn="ctr">
              <a:buClr>
                <a:srgbClr val="1759FF"/>
              </a:buClr>
              <a:buSzPct val="45000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Band-avg. c</a:t>
            </a:r>
            <a:r>
              <a:rPr lang="en-US" spc="-1" baseline="-33000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0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 calibration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coeffs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. </a:t>
            </a:r>
          </a:p>
          <a:p>
            <a:pPr marL="216355" lvl="1" algn="ctr">
              <a:buClr>
                <a:srgbClr val="1759FF"/>
              </a:buClr>
              <a:buSzPct val="45000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Derived from 32 (S-NPP) and 9 (N20) WUCD operations through March 2023.</a:t>
            </a:r>
          </a:p>
          <a:p>
            <a:pPr marL="216355" lvl="1" algn="ctr">
              <a:buClr>
                <a:srgbClr val="1759FF"/>
              </a:buClr>
              <a:buSzPct val="45000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All other bands display similar trends.</a:t>
            </a:r>
          </a:p>
          <a:p>
            <a:pPr marL="216355" lvl="1" algn="ctr">
              <a:buClr>
                <a:srgbClr val="1759FF"/>
              </a:buClr>
              <a:buSzPct val="45000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S-NPP and N20 VIIRS TEBs exhibit similar trends for offset coefficients.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A655D-A054-420E-B08E-5DE244C9D1A2}"/>
              </a:ext>
            </a:extLst>
          </p:cNvPr>
          <p:cNvSpPr/>
          <p:nvPr/>
        </p:nvSpPr>
        <p:spPr>
          <a:xfrm>
            <a:off x="2614051" y="1059423"/>
            <a:ext cx="76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+mj-lt"/>
              </a:rPr>
              <a:t>S-NPP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8A284B-7F89-427A-9E7B-B0557F4DF653}"/>
              </a:ext>
            </a:extLst>
          </p:cNvPr>
          <p:cNvSpPr/>
          <p:nvPr/>
        </p:nvSpPr>
        <p:spPr>
          <a:xfrm>
            <a:off x="8784678" y="1066707"/>
            <a:ext cx="57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+mj-lt"/>
              </a:rPr>
              <a:t>N20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78BCB96-10A5-94C8-6CE3-A8A77F693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2" t="-2" r="-286" b="32945"/>
          <a:stretch/>
        </p:blipFill>
        <p:spPr>
          <a:xfrm>
            <a:off x="6200401" y="1458410"/>
            <a:ext cx="2924423" cy="3832308"/>
          </a:xfrm>
          <a:prstGeom prst="rect">
            <a:avLst/>
          </a:prstGeom>
        </p:spPr>
      </p:pic>
      <p:pic>
        <p:nvPicPr>
          <p:cNvPr id="8" name="Picture 7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39038082-5540-1348-88A1-C8BFDB4703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0" t="-1" r="6" b="32941"/>
          <a:stretch/>
        </p:blipFill>
        <p:spPr>
          <a:xfrm>
            <a:off x="84951" y="1465352"/>
            <a:ext cx="2924423" cy="3832479"/>
          </a:xfrm>
          <a:prstGeom prst="rect">
            <a:avLst/>
          </a:prstGeom>
        </p:spPr>
      </p:pic>
      <p:pic>
        <p:nvPicPr>
          <p:cNvPr id="9" name="Picture 8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610C2ABD-1318-2A6C-0568-D1F445073B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3" t="75632" r="15798" b="13744"/>
          <a:stretch/>
        </p:blipFill>
        <p:spPr>
          <a:xfrm>
            <a:off x="5571195" y="1004585"/>
            <a:ext cx="1060653" cy="438912"/>
          </a:xfrm>
          <a:prstGeom prst="rect">
            <a:avLst/>
          </a:prstGeom>
        </p:spPr>
      </p:pic>
      <p:pic>
        <p:nvPicPr>
          <p:cNvPr id="11" name="Picture 10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A06C076A-157C-0108-0804-BA9C0DF5D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2387" r="67065" b="550"/>
          <a:stretch/>
        </p:blipFill>
        <p:spPr>
          <a:xfrm>
            <a:off x="3131789" y="1458410"/>
            <a:ext cx="2823782" cy="383265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D58397E6-17C5-49DB-238A-17AE95A32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2317" r="67065" b="620"/>
          <a:stretch/>
        </p:blipFill>
        <p:spPr>
          <a:xfrm>
            <a:off x="9178349" y="1465352"/>
            <a:ext cx="2823782" cy="38326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CC5959-28F8-2459-04FF-6E5FF0A08236}"/>
              </a:ext>
            </a:extLst>
          </p:cNvPr>
          <p:cNvCxnSpPr/>
          <p:nvPr/>
        </p:nvCxnSpPr>
        <p:spPr>
          <a:xfrm>
            <a:off x="6096000" y="1436039"/>
            <a:ext cx="0" cy="3593161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8686920" y="6467400"/>
            <a:ext cx="1903320" cy="37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FAA69029-8BFA-4CEF-B69F-FA24A0FF322F}" type="slidenum"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14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3095760" y="228600"/>
            <a:ext cx="6778800" cy="51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Calibration coefficients (</a:t>
            </a: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800" b="1" spc="-1" baseline="-25000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)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1771895" y="5652931"/>
            <a:ext cx="8635239" cy="61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355" lvl="1" algn="ctr">
              <a:buClr>
                <a:srgbClr val="1759FF"/>
              </a:buClr>
              <a:buSzPct val="45000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S-NPP and N20 VIIRS TEBs display similar trends for linear calibration coefficients.</a:t>
            </a:r>
          </a:p>
          <a:p>
            <a:pPr marL="216355" lvl="1" algn="ctr">
              <a:buClr>
                <a:srgbClr val="1759FF"/>
              </a:buClr>
              <a:buSzPct val="45000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All other bands exhibit similar trends.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3B145A-1184-474C-9BB0-9300F992E16D}"/>
              </a:ext>
            </a:extLst>
          </p:cNvPr>
          <p:cNvSpPr/>
          <p:nvPr/>
        </p:nvSpPr>
        <p:spPr>
          <a:xfrm>
            <a:off x="2714406" y="1118052"/>
            <a:ext cx="76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+mj-lt"/>
              </a:rPr>
              <a:t>S-NPP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C5C096-871A-43BF-B083-BDAF864C6200}"/>
              </a:ext>
            </a:extLst>
          </p:cNvPr>
          <p:cNvSpPr/>
          <p:nvPr/>
        </p:nvSpPr>
        <p:spPr>
          <a:xfrm>
            <a:off x="8898906" y="1065821"/>
            <a:ext cx="57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+mj-lt"/>
              </a:rPr>
              <a:t>N20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F7A8CEF-A5F0-9B86-967E-6D4E3271D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t="-2" r="-1260" b="32801"/>
          <a:stretch/>
        </p:blipFill>
        <p:spPr>
          <a:xfrm>
            <a:off x="6239558" y="1443497"/>
            <a:ext cx="3017520" cy="384048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A19DA19-CD99-1772-A42F-806708BB6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1" t="-3" r="230" b="32803"/>
          <a:stretch/>
        </p:blipFill>
        <p:spPr>
          <a:xfrm>
            <a:off x="175669" y="1489428"/>
            <a:ext cx="2924851" cy="3840480"/>
          </a:xfrm>
          <a:prstGeom prst="rect">
            <a:avLst/>
          </a:prstGeom>
        </p:spPr>
      </p:pic>
      <p:pic>
        <p:nvPicPr>
          <p:cNvPr id="7" name="Picture 6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1627714E-E6A6-D7F6-07FC-5DCFC219F4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3" t="75632" r="15798" b="13744"/>
          <a:stretch/>
        </p:blipFill>
        <p:spPr>
          <a:xfrm>
            <a:off x="5571195" y="1004585"/>
            <a:ext cx="1060653" cy="4389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23722D-4B34-6187-990E-EE89D8D52651}"/>
              </a:ext>
            </a:extLst>
          </p:cNvPr>
          <p:cNvCxnSpPr/>
          <p:nvPr/>
        </p:nvCxnSpPr>
        <p:spPr>
          <a:xfrm>
            <a:off x="6096000" y="1436039"/>
            <a:ext cx="0" cy="3593161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2FED31AE-4BE0-DF79-5F64-580683DEC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2732" r="67066" b="209"/>
          <a:stretch/>
        </p:blipFill>
        <p:spPr>
          <a:xfrm>
            <a:off x="9257078" y="1426809"/>
            <a:ext cx="2823696" cy="3832422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7A2BBAAA-F833-733D-FF36-1F43FCE463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32287" r="67997" b="513"/>
          <a:stretch/>
        </p:blipFill>
        <p:spPr>
          <a:xfrm>
            <a:off x="3215640" y="1508760"/>
            <a:ext cx="2743200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8686920" y="6467400"/>
            <a:ext cx="1903320" cy="37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FAA69029-8BFA-4CEF-B69F-FA24A0FF322F}" type="slidenum"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15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3095760" y="228600"/>
            <a:ext cx="6778800" cy="51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Calibration coefficients (</a:t>
            </a: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800" b="1" spc="-1" baseline="-25000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)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2050789" y="5647553"/>
            <a:ext cx="8090422" cy="61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355" lvl="1" algn="ctr">
              <a:buClr>
                <a:srgbClr val="1759FF"/>
              </a:buClr>
              <a:buSzPct val="45000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S-NPP and N20 VIIRS TEBs exhibit similar trends for non-linear coefficients.</a:t>
            </a:r>
          </a:p>
          <a:p>
            <a:pPr marL="216355" lvl="1" algn="ctr">
              <a:buClr>
                <a:srgbClr val="1759FF"/>
              </a:buClr>
              <a:buSzPct val="45000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All other bands display similar trends.</a:t>
            </a:r>
          </a:p>
          <a:p>
            <a:pPr marL="216355" lvl="1">
              <a:buClr>
                <a:srgbClr val="1759FF"/>
              </a:buClr>
              <a:buSzPct val="45000"/>
            </a:pPr>
            <a:endParaRPr lang="en-US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994363-5CC0-42FB-944B-86133017F6E1}"/>
              </a:ext>
            </a:extLst>
          </p:cNvPr>
          <p:cNvSpPr/>
          <p:nvPr/>
        </p:nvSpPr>
        <p:spPr>
          <a:xfrm>
            <a:off x="2664256" y="1100468"/>
            <a:ext cx="76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+mj-lt"/>
              </a:rPr>
              <a:t>S-NPP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3F1005-8A07-436D-A741-0E99DA1F5451}"/>
              </a:ext>
            </a:extLst>
          </p:cNvPr>
          <p:cNvSpPr/>
          <p:nvPr/>
        </p:nvSpPr>
        <p:spPr>
          <a:xfrm>
            <a:off x="8855517" y="1100468"/>
            <a:ext cx="57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+mj-lt"/>
              </a:rPr>
              <a:t>N20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2E07986-C64A-AF41-FB31-8ABF1CB79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7" t="-1" r="423" b="32941"/>
          <a:stretch/>
        </p:blipFill>
        <p:spPr>
          <a:xfrm>
            <a:off x="6207233" y="1474660"/>
            <a:ext cx="2924937" cy="3832479"/>
          </a:xfrm>
          <a:prstGeom prst="rect">
            <a:avLst/>
          </a:prstGeom>
        </p:spPr>
      </p:pic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55268FAE-8265-E81F-46F5-DE9D53EE6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t="-337" r="-320" b="33137"/>
          <a:stretch/>
        </p:blipFill>
        <p:spPr>
          <a:xfrm>
            <a:off x="180939" y="1436039"/>
            <a:ext cx="2926080" cy="3840480"/>
          </a:xfrm>
          <a:prstGeom prst="rect">
            <a:avLst/>
          </a:prstGeom>
        </p:spPr>
      </p:pic>
      <p:pic>
        <p:nvPicPr>
          <p:cNvPr id="6" name="Picture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194FE1F9-F8EB-8012-BDE4-04E71F56ED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3" t="75632" r="15798" b="13744"/>
          <a:stretch/>
        </p:blipFill>
        <p:spPr>
          <a:xfrm>
            <a:off x="5571195" y="1004585"/>
            <a:ext cx="1060653" cy="4389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5A438A-E2A6-B66F-C3C5-77F6BE73C978}"/>
              </a:ext>
            </a:extLst>
          </p:cNvPr>
          <p:cNvCxnSpPr/>
          <p:nvPr/>
        </p:nvCxnSpPr>
        <p:spPr>
          <a:xfrm>
            <a:off x="6096000" y="1436039"/>
            <a:ext cx="0" cy="3593161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C9B1B6D-2ECA-64D5-680C-71B6D5326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2060" r="67065" b="-862"/>
          <a:stretch/>
        </p:blipFill>
        <p:spPr>
          <a:xfrm>
            <a:off x="9254125" y="1463040"/>
            <a:ext cx="2823782" cy="3931920"/>
          </a:xfrm>
          <a:prstGeom prst="rect">
            <a:avLst/>
          </a:prstGeo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E3DDB427-3441-4077-5A61-47FB9E921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2388" r="67065" b="556"/>
          <a:stretch/>
        </p:blipFill>
        <p:spPr>
          <a:xfrm>
            <a:off x="3158914" y="1474889"/>
            <a:ext cx="2823782" cy="38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64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033760" y="209520"/>
            <a:ext cx="8246880" cy="76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32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Overview</a:t>
            </a:r>
            <a:endParaRPr lang="en-US" sz="32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8686920" y="6467400"/>
            <a:ext cx="1903320" cy="37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algn="r">
              <a:lnSpc>
                <a:spcPct val="100000"/>
              </a:lnSpc>
            </a:pPr>
            <a:fld id="{C1F16A2B-8DAC-4E47-A1BA-EC6F491D3B49}" type="slidenum"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2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1524000" y="297000"/>
            <a:ext cx="9142560" cy="36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1524000" y="457200"/>
            <a:ext cx="91425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5"/>
          <p:cNvSpPr/>
          <p:nvPr/>
        </p:nvSpPr>
        <p:spPr>
          <a:xfrm>
            <a:off x="5613240" y="3732120"/>
            <a:ext cx="4426200" cy="641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16" name="Table 6"/>
          <p:cNvGraphicFramePr/>
          <p:nvPr>
            <p:extLst>
              <p:ext uri="{D42A27DB-BD31-4B8C-83A1-F6EECF244321}">
                <p14:modId xmlns:p14="http://schemas.microsoft.com/office/powerpoint/2010/main" val="417743970"/>
              </p:ext>
            </p:extLst>
          </p:nvPr>
        </p:nvGraphicFramePr>
        <p:xfrm>
          <a:off x="7249135" y="3050291"/>
          <a:ext cx="4804284" cy="1005840"/>
        </p:xfrm>
        <a:graphic>
          <a:graphicData uri="http://schemas.openxmlformats.org/drawingml/2006/table">
            <a:tbl>
              <a:tblPr/>
              <a:tblGrid>
                <a:gridCol w="94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8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953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TEB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375 m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750 m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I4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I5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M12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M13 (D.G.)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M14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M15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M16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URW Bookman"/>
                        </a:rPr>
                        <a:t>λ [</a:t>
                      </a:r>
                      <a:r>
                        <a:rPr lang="en-US" sz="1200" b="1" strike="noStrike" spc="-1" dirty="0" err="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Arial"/>
                        </a:rPr>
                        <a:t>μm</a:t>
                      </a: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  <a:ea typeface="Arial"/>
                        </a:rPr>
                        <a:t>]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3.74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11.45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3.70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4.05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8.55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10.76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j-lt"/>
                        </a:rPr>
                        <a:t>12.01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j-lt"/>
                      </a:endParaRPr>
                    </a:p>
                  </a:txBody>
                  <a:tcPr marL="90000" marR="9000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F6498D2-B1EB-450A-816A-2895B76CC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5" b="1"/>
          <a:stretch/>
        </p:blipFill>
        <p:spPr>
          <a:xfrm>
            <a:off x="7249136" y="1281516"/>
            <a:ext cx="4778887" cy="1654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199393-84C0-F2C8-687F-906F917DAD8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249135" y="4241891"/>
            <a:ext cx="2275865" cy="1334593"/>
          </a:xfrm>
          <a:prstGeom prst="rect">
            <a:avLst/>
          </a:prstGeom>
          <a:ln w="38160">
            <a:solidFill>
              <a:srgbClr val="3346F7"/>
            </a:solidFill>
            <a:round/>
          </a:ln>
        </p:spPr>
      </p:pic>
      <p:sp>
        <p:nvSpPr>
          <p:cNvPr id="5" name="CustomShape 12">
            <a:extLst>
              <a:ext uri="{FF2B5EF4-FFF2-40B4-BE49-F238E27FC236}">
                <a16:creationId xmlns:a16="http://schemas.microsoft.com/office/drawing/2014/main" id="{CC287E24-43FF-97F7-5B86-F18E61E1CA24}"/>
              </a:ext>
            </a:extLst>
          </p:cNvPr>
          <p:cNvSpPr/>
          <p:nvPr/>
        </p:nvSpPr>
        <p:spPr>
          <a:xfrm>
            <a:off x="182887" y="1281516"/>
            <a:ext cx="6827513" cy="53666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15995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TEBs are calibrated using on-board calibrator (OBC) black body (BB)</a:t>
            </a:r>
          </a:p>
          <a:p>
            <a:pPr marL="673195" lvl="1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Calibration performed on a per-scan basis using the OBC-BB</a:t>
            </a:r>
          </a:p>
          <a:p>
            <a:pPr marL="673195" lvl="1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Nominal temperature maintained at 292.5 K</a:t>
            </a:r>
            <a:endParaRPr lang="en-US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marL="215995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Warm-up and cooldown (WUCD) events are performed to fully characterize TEBs detector response and derive the offset and non-linear terms in the calibration algorithm</a:t>
            </a:r>
          </a:p>
          <a:p>
            <a:pPr marL="673195" lvl="1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WUCD temperature range: ambient to 315 K</a:t>
            </a:r>
            <a:endParaRPr lang="en-US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marL="673195" lvl="1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Stable trends observed in the derived offset and non-linear coefficients on-orbit</a:t>
            </a:r>
          </a:p>
          <a:p>
            <a:pPr marL="215995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Event frequency:</a:t>
            </a:r>
            <a:endParaRPr lang="en-US" sz="20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marL="431989" lvl="1" indent="-215635"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Launch → 06/2018 (quarterly) [SNPP-VIIRS]</a:t>
            </a:r>
            <a:endParaRPr lang="en-US" sz="20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marL="431989" lvl="1" indent="-215635"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06/2018 → present (annually) [applies to each VIIRS]</a:t>
            </a:r>
            <a:endParaRPr lang="en-US" sz="20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marL="431989" lvl="1" indent="-215635"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Number of WUCD events to date: 32 (S-NPP) , 9 (N20), and 2 (N21)</a:t>
            </a:r>
            <a:endParaRPr lang="en-US" sz="20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B5715-20E1-BEA6-1B34-1CDB3F2B99A2}"/>
              </a:ext>
            </a:extLst>
          </p:cNvPr>
          <p:cNvSpPr txBox="1"/>
          <p:nvPr/>
        </p:nvSpPr>
        <p:spPr>
          <a:xfrm>
            <a:off x="7467600" y="5715000"/>
            <a:ext cx="456042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OBC-BB and an example of the WUCD cycle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2D404E8C-D5A3-3719-B3A3-4A77223AD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08" y="4219968"/>
            <a:ext cx="2167692" cy="1356516"/>
          </a:xfrm>
          <a:prstGeom prst="rect">
            <a:avLst/>
          </a:prstGeom>
          <a:ln w="38100">
            <a:solidFill>
              <a:srgbClr val="3346F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524000" y="1263600"/>
            <a:ext cx="91425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1597080" y="3158280"/>
            <a:ext cx="1322280" cy="27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                    </a:t>
            </a:r>
            <a:endParaRPr lang="en-US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3733680" y="228600"/>
            <a:ext cx="5195880" cy="51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TEB Calibration Methodology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4737000" y="4226040"/>
            <a:ext cx="1571760" cy="39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5"/>
          <p:cNvSpPr/>
          <p:nvPr/>
        </p:nvSpPr>
        <p:spPr>
          <a:xfrm>
            <a:off x="8686920" y="6467400"/>
            <a:ext cx="1903320" cy="37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5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ustomShape 6"/>
              <p:cNvSpPr/>
              <p:nvPr/>
            </p:nvSpPr>
            <p:spPr>
              <a:xfrm>
                <a:off x="873317" y="1186076"/>
                <a:ext cx="8960040" cy="3874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marL="1080">
                  <a:spcAft>
                    <a:spcPts val="599"/>
                  </a:spcAft>
                  <a:buClr>
                    <a:srgbClr val="000000"/>
                  </a:buClr>
                </a:pPr>
                <a:r>
                  <a:rPr lang="en-US" sz="2200" b="1" spc="-1" dirty="0"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  <a:cs typeface="Times New Roman" panose="02020603050405020304" pitchFamily="18" charset="0"/>
                  </a:rPr>
                  <a:t>VIIRS Earth view (EV) radiance is retrieved following the ATBD,</a:t>
                </a:r>
                <a:endParaRPr lang="en-US" sz="2200" spc="-1" dirty="0">
                  <a:uFill>
                    <a:solidFill>
                      <a:srgbClr val="FFFFFF"/>
                    </a:solidFill>
                  </a:u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599"/>
                  </a:spcAft>
                </a:pPr>
                <a:endParaRPr lang="en-US" sz="2200" spc="-1" dirty="0">
                  <a:uFill>
                    <a:solidFill>
                      <a:srgbClr val="FFFFFF"/>
                    </a:solidFill>
                  </a:u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599"/>
                  </a:spcAft>
                </a:pPr>
                <a:endParaRPr lang="en-US" sz="2200" spc="-1" dirty="0">
                  <a:uFill>
                    <a:solidFill>
                      <a:srgbClr val="FFFFFF"/>
                    </a:solidFill>
                  </a:u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599"/>
                  </a:spcAft>
                </a:pPr>
                <a:endParaRPr lang="en-US" sz="2200" spc="-1" dirty="0">
                  <a:uFill>
                    <a:solidFill>
                      <a:srgbClr val="FFFFFF"/>
                    </a:solidFill>
                  </a:uFill>
                  <a:latin typeface="+mj-lt"/>
                  <a:cs typeface="Times New Roman" panose="02020603050405020304" pitchFamily="18" charset="0"/>
                </a:endParaRPr>
              </a:p>
              <a:p>
                <a:pPr marL="1080">
                  <a:spcAft>
                    <a:spcPts val="599"/>
                  </a:spcAft>
                  <a:buClr>
                    <a:srgbClr val="000000"/>
                  </a:buClr>
                </a:pPr>
                <a:r>
                  <a:rPr lang="en-US" sz="2200" b="1" spc="-1" dirty="0"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  <a:cs typeface="Times New Roman" panose="02020603050405020304" pitchFamily="18" charset="0"/>
                  </a:rPr>
                  <a:t>where the </a:t>
                </a:r>
                <a14:m>
                  <m:oMath xmlns:m="http://schemas.openxmlformats.org/officeDocument/2006/math">
                    <m:r>
                      <a:rPr lang="ar-AE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ar-AE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𝑏𝑔</m:t>
                        </m:r>
                      </m:sub>
                    </m:sSub>
                    <m:d>
                      <m:dPr>
                        <m:ctrlP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ar-AE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200" b="1" spc="-1" dirty="0">
                    <a:uFill>
                      <a:solidFill>
                        <a:srgbClr val="FFFFFF"/>
                      </a:solidFill>
                    </a:uFill>
                    <a:latin typeface="+mj-lt"/>
                    <a:ea typeface="Arial"/>
                    <a:cs typeface="Times New Roman" panose="02020603050405020304" pitchFamily="18" charset="0"/>
                  </a:rPr>
                  <a:t> is the background difference between </a:t>
                </a:r>
                <a:r>
                  <a:rPr lang="en-US" sz="2200" b="1" spc="-1" dirty="0"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  <a:cs typeface="Times New Roman" panose="02020603050405020304" pitchFamily="18" charset="0"/>
                  </a:rPr>
                  <a:t>the EV and space view (SV) path:</a:t>
                </a:r>
                <a:endParaRPr lang="en-US" sz="2200" spc="-1" dirty="0">
                  <a:uFill>
                    <a:solidFill>
                      <a:srgbClr val="FFFFFF"/>
                    </a:solidFill>
                  </a:u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599"/>
                  </a:spcAft>
                </a:pPr>
                <a:endParaRPr lang="en-US" sz="2200" spc="-1" dirty="0">
                  <a:uFill>
                    <a:solidFill>
                      <a:srgbClr val="FFFFFF"/>
                    </a:solidFill>
                  </a:u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599"/>
                  </a:spcAft>
                </a:pPr>
                <a:endParaRPr lang="en-US" sz="2200" spc="-1" dirty="0">
                  <a:uFill>
                    <a:solidFill>
                      <a:srgbClr val="FFFFFF"/>
                    </a:solidFill>
                  </a:u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599"/>
                  </a:spcAft>
                </a:pPr>
                <a:endParaRPr lang="en-US" sz="2200" spc="-1" dirty="0">
                  <a:uFill>
                    <a:solidFill>
                      <a:srgbClr val="FFFFFF"/>
                    </a:solidFill>
                  </a:uFill>
                  <a:latin typeface="+mj-lt"/>
                  <a:cs typeface="Times New Roman" panose="02020603050405020304" pitchFamily="18" charset="0"/>
                </a:endParaRPr>
              </a:p>
              <a:p>
                <a:pPr marL="1080">
                  <a:spcAft>
                    <a:spcPts val="599"/>
                  </a:spcAft>
                  <a:buClr>
                    <a:srgbClr val="000000"/>
                  </a:buClr>
                </a:pPr>
                <a:r>
                  <a:rPr lang="en-US" sz="2200" b="1" spc="-1" dirty="0"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  <a:cs typeface="Times New Roman" panose="02020603050405020304" pitchFamily="18" charset="0"/>
                  </a:rPr>
                  <a:t>The F-factor is derived on a scan-by-scan basis and is band-, detector-, and HAM side-dependent:</a:t>
                </a:r>
                <a:endParaRPr lang="en-US" sz="2200" spc="-1" dirty="0">
                  <a:uFill>
                    <a:solidFill>
                      <a:srgbClr val="FFFFFF"/>
                    </a:solidFill>
                  </a:u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CustomSh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17" y="1186076"/>
                <a:ext cx="8960040" cy="3874320"/>
              </a:xfrm>
              <a:prstGeom prst="rect">
                <a:avLst/>
              </a:prstGeom>
              <a:blipFill>
                <a:blip r:embed="rId2"/>
                <a:stretch>
                  <a:fillRect l="-884" t="-1102" b="-18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Formula 7"/>
              <p:cNvSpPr txBox="1"/>
              <p:nvPr/>
            </p:nvSpPr>
            <p:spPr>
              <a:xfrm>
                <a:off x="1784256" y="1821877"/>
                <a:ext cx="5284800" cy="102024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𝐸𝑉</m:t>
                          </m:r>
                        </m:sub>
                      </m:sSub>
                      <m:d>
                        <m:dPr>
                          <m:ctrlPr>
                            <a:rPr lang="ar-A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ar-AE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A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sSup>
                            <m:sSup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e>
                            <m:sup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𝑏𝑔</m:t>
                              </m:r>
                            </m:sub>
                          </m:sSub>
                          <m:d>
                            <m:d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𝑅𝑉𝑆</m:t>
                          </m:r>
                          <m:d>
                            <m:d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r>
                        <a:rPr lang="ar-AE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5" name="Formula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56" y="1821877"/>
                <a:ext cx="5284800" cy="1020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Formula 8"/>
              <p:cNvSpPr txBox="1"/>
              <p:nvPr/>
            </p:nvSpPr>
            <p:spPr>
              <a:xfrm>
                <a:off x="1588202" y="3789124"/>
                <a:ext cx="7811280" cy="75312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ar-A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d>
                        <m:dPr>
                          <m:ctrlPr>
                            <a:rPr lang="ar-A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ar-AE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𝑅𝑉𝑆</m:t>
                          </m:r>
                          <m:d>
                            <m:d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𝑅𝑉𝑆</m:t>
                              </m:r>
                            </m:e>
                            <m:sub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𝑆𝑉</m:t>
                              </m:r>
                            </m:sub>
                          </m:sSub>
                          <m:d>
                            <m:d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ar-A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ar-A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ar-AE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𝑅𝑇𝐴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ar-A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ar-A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𝑅𝑇𝐴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ar-A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𝑅𝑇𝐴</m:t>
                              </m:r>
                            </m:sub>
                          </m:sSub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ar-A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𝑅𝑇𝐴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ar-A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𝐻𝐴𝑀</m:t>
                              </m:r>
                            </m:sub>
                          </m:sSub>
                        </m:e>
                      </m:d>
                      <m:r>
                        <a:rPr lang="ar-AE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Formula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202" y="3789124"/>
                <a:ext cx="7811280" cy="753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Formula 9"/>
              <p:cNvSpPr txBox="1"/>
              <p:nvPr/>
            </p:nvSpPr>
            <p:spPr>
              <a:xfrm>
                <a:off x="4143289" y="5417669"/>
                <a:ext cx="4376679" cy="103752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ar-A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ar-AE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𝑅𝑉𝑆</m:t>
                              </m:r>
                            </m:e>
                            <m:sub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</m:sub>
                          </m:sSub>
                          <m:d>
                            <m:d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sSub>
                            <m:sSub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</m:sub>
                          </m:sSub>
                          <m:d>
                            <m:d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𝑏𝑔</m:t>
                              </m:r>
                            </m:sub>
                          </m:sSub>
                          <m:d>
                            <m:dPr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ar-A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𝐵𝐵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ar-A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ar-AE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A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ar-A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𝐵𝐵</m:t>
                                  </m:r>
                                </m:sub>
                                <m:sup>
                                  <m:r>
                                    <a:rPr lang="ar-A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ar-AE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Formula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289" y="5417669"/>
                <a:ext cx="4376679" cy="10375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CustomShape 12"/>
          <p:cNvSpPr/>
          <p:nvPr/>
        </p:nvSpPr>
        <p:spPr>
          <a:xfrm>
            <a:off x="908219" y="5536237"/>
            <a:ext cx="2833560" cy="12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ρ: reflectance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L</a:t>
            </a:r>
            <a:r>
              <a:rPr lang="en-US" sz="13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ap</a:t>
            </a: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: aperture radiance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RTA: rotating telescope assembly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HAM: half-angle mirror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RVS: response-versus-scan-angle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31" name="CustomShape 13"/>
          <p:cNvSpPr/>
          <p:nvPr/>
        </p:nvSpPr>
        <p:spPr>
          <a:xfrm>
            <a:off x="7886202" y="1821877"/>
            <a:ext cx="3924798" cy="798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B: band</a:t>
            </a: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θ </a:t>
            </a: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 angle-of-incidence</a:t>
            </a: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3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dn</a:t>
            </a: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 detector response</a:t>
            </a: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lang="en-US" sz="13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</a:t>
            </a: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</a:t>
            </a:r>
            <a:r>
              <a:rPr lang="en-US" sz="13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calibration </a:t>
            </a:r>
            <a:r>
              <a:rPr lang="en-US" sz="13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coeffs</a:t>
            </a: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derived from prelaunch characterization.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F91115-FD57-A009-69A4-DE58A859A3C1}"/>
              </a:ext>
            </a:extLst>
          </p:cNvPr>
          <p:cNvSpPr txBox="1"/>
          <p:nvPr/>
        </p:nvSpPr>
        <p:spPr>
          <a:xfrm>
            <a:off x="6095280" y="6202065"/>
            <a:ext cx="5791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Same calibration approach used for three VIIRS instruments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2E36E8-6C05-181C-82AF-D4209EAA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1B99E8D3-EED7-3D90-E461-2483B0CFC494}"/>
              </a:ext>
            </a:extLst>
          </p:cNvPr>
          <p:cNvSpPr/>
          <p:nvPr/>
        </p:nvSpPr>
        <p:spPr>
          <a:xfrm>
            <a:off x="1981200" y="203784"/>
            <a:ext cx="8305800" cy="685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Key instrument events summary since last workshop (Feb, 2021)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ustomShape 12">
            <a:extLst>
              <a:ext uri="{FF2B5EF4-FFF2-40B4-BE49-F238E27FC236}">
                <a16:creationId xmlns:a16="http://schemas.microsoft.com/office/drawing/2014/main" id="{2016692D-F720-11DA-25CA-BCB5A001A76F}"/>
              </a:ext>
            </a:extLst>
          </p:cNvPr>
          <p:cNvSpPr/>
          <p:nvPr/>
        </p:nvSpPr>
        <p:spPr>
          <a:xfrm>
            <a:off x="182887" y="1281516"/>
            <a:ext cx="11399513" cy="53666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15995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S-NPP spacecraft and VIIRS safe mode on Aug 3, 2021 when the S/C tripped to Earth point (from mission point) after reenabling the star trackers during the star catalog V1.09 upload process. </a:t>
            </a:r>
          </a:p>
          <a:p>
            <a:pPr marL="673195" lvl="1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Copied previous star catalog (v1.08) and recovered on Aug 4 (15:51z) </a:t>
            </a:r>
          </a:p>
          <a:p>
            <a:pPr marL="673195" lvl="1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Discontinuities can be seen in the F-factors (and noise) for all TEB. Magnitude of the discontinuities increases with wavelength. Maximum change in the gain of about 0.6% (LWIR)</a:t>
            </a:r>
          </a:p>
          <a:p>
            <a:pPr marL="215995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SNPP SBC Lock up occurred on 6/28/2022 03:41z in the SAA region during orbit #55271. Recovered at 16:38:36z, to nominal state</a:t>
            </a:r>
          </a:p>
          <a:p>
            <a:pPr marL="673195" lvl="1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No impact on the TEB gains and noise performance</a:t>
            </a:r>
          </a:p>
          <a:p>
            <a:pPr marL="215995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S-NPP spacecraft entered a non-nominal state at ~16:24:49 UTC on Jul 26, 2022, after which the spacecraft and all instruments were in a safe mode state. VIIRS recovered to operational mode at 15:50 UTC on August 10. </a:t>
            </a:r>
          </a:p>
          <a:p>
            <a:pPr marL="673195" lvl="1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LWIR bands I5, M14-M16 F-factors showed an increased by up to 0.7% after recovery and quickly settled in a few days; the MWIR have less changes. No major changes observed in the </a:t>
            </a:r>
            <a:r>
              <a:rPr lang="en-US" sz="2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NEdT</a:t>
            </a:r>
            <a:r>
              <a:rPr lang="en-US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after the anomaly.</a:t>
            </a:r>
          </a:p>
          <a:p>
            <a:pPr marL="215995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N20 VIIRS rotating telescope assembly (RTA) anomaly Feb 14, 2021 20:07 where the RTA did not recover after a sync error. Data outage for about 6 hours. </a:t>
            </a:r>
            <a:r>
              <a:rPr lang="en-US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No TEB performance impacts</a:t>
            </a:r>
          </a:p>
          <a:p>
            <a:pPr marL="673195" lvl="1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endParaRPr lang="en-US" sz="20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215995" indent="-214915">
              <a:spcAft>
                <a:spcPts val="289"/>
              </a:spcAft>
              <a:buClr>
                <a:srgbClr val="000000"/>
              </a:buClr>
              <a:buFont typeface="Wingdings" charset="2"/>
              <a:buChar char=""/>
            </a:pPr>
            <a:endParaRPr lang="en-US" sz="20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8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2E36E8-6C05-181C-82AF-D4209EAA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1B99E8D3-EED7-3D90-E461-2483B0CFC494}"/>
              </a:ext>
            </a:extLst>
          </p:cNvPr>
          <p:cNvSpPr/>
          <p:nvPr/>
        </p:nvSpPr>
        <p:spPr>
          <a:xfrm>
            <a:off x="2438400" y="304800"/>
            <a:ext cx="7543800" cy="685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Key instrument events in N21 VIIRS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9108D-8483-6927-792A-4AB63AFD6DE5}"/>
              </a:ext>
            </a:extLst>
          </p:cNvPr>
          <p:cNvSpPr txBox="1"/>
          <p:nvPr/>
        </p:nvSpPr>
        <p:spPr>
          <a:xfrm>
            <a:off x="381000" y="1089169"/>
            <a:ext cx="11277600" cy="56323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VIIRS </a:t>
            </a:r>
            <a:r>
              <a:rPr lang="en-US" sz="2000" dirty="0" err="1">
                <a:latin typeface="+mj-lt"/>
              </a:rPr>
              <a:t>cryo</a:t>
            </a:r>
            <a:r>
              <a:rPr lang="en-US" sz="2000" dirty="0">
                <a:latin typeface="+mj-lt"/>
              </a:rPr>
              <a:t> radiator door (CRD) opening: 2/8/2023 ~15:50 UTC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Starting 2/10/2023 ~14:00 UTC, CFPA temps kept dropping much more than expected and as a result at about 18:12 UTC, the SMIR CFPA heater was also turned 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Discontinuity in the F-factor trends across all bands as a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LWIR gain degradation observed that prompted a mid-mission outgas (MMOG) was performed (Feb 23-26,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Similar activity also performed on N20 VIIRS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LWIR gains have been restored to at-launch levels post the MMOG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Set CFPA 80K - Started cool down from 82K @19:33z on 3/3 and stabilized at 80K @20:29z. </a:t>
            </a:r>
            <a:endParaRPr lang="en-US" sz="20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B050"/>
                </a:solidFill>
                <a:effectLst/>
                <a:latin typeface="+mj-lt"/>
              </a:rPr>
              <a:t>Operations continue to be performed using the LWIR heater only (nominal operational configuration)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Improved </a:t>
            </a:r>
            <a:r>
              <a:rPr lang="en-US" sz="2000" b="1" dirty="0" err="1">
                <a:solidFill>
                  <a:srgbClr val="00B050"/>
                </a:solidFill>
                <a:latin typeface="+mj-lt"/>
              </a:rPr>
              <a:t>NEdT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 performance in the LWIR bands - expected changes in the LWIR gains after switch to 80K. All data reprocessed using VCST 82K and 80K LUTs.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No changes observed in the dynamic range (I4) after switch to 80K.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Pitch maneuver performed to validate the TEB RVS (March 10,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 Results show good agreement with </a:t>
            </a:r>
            <a:r>
              <a:rPr lang="en-US" sz="2000" b="1">
                <a:solidFill>
                  <a:srgbClr val="00B050"/>
                </a:solidFill>
                <a:latin typeface="+mj-lt"/>
              </a:rPr>
              <a:t>prelaunch characterized TEB RVS</a:t>
            </a:r>
            <a:endParaRPr lang="en-US" sz="2000" b="1" dirty="0">
              <a:solidFill>
                <a:srgbClr val="00B05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Post the WUCD, MWIR bands show a gain degradation of about 0.2%. Larger degradation observed in the SWIR bands (as shown earlier)</a:t>
            </a:r>
          </a:p>
        </p:txBody>
      </p:sp>
    </p:spTree>
    <p:extLst>
      <p:ext uri="{BB962C8B-B14F-4D97-AF65-F5344CB8AC3E}">
        <p14:creationId xmlns:p14="http://schemas.microsoft.com/office/powerpoint/2010/main" val="139946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0B30E5BA-E44B-8621-BEC4-099EE7104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45191" r="9939"/>
          <a:stretch/>
        </p:blipFill>
        <p:spPr>
          <a:xfrm>
            <a:off x="4069226" y="4835637"/>
            <a:ext cx="3920251" cy="1863728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8C5587B9-A33A-D81E-BC7A-DBAC4E88C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43243" r="11250"/>
          <a:stretch/>
        </p:blipFill>
        <p:spPr>
          <a:xfrm>
            <a:off x="4052823" y="2859751"/>
            <a:ext cx="3820727" cy="1852745"/>
          </a:xfrm>
          <a:prstGeom prst="rect">
            <a:avLst/>
          </a:prstGeom>
        </p:spPr>
      </p:pic>
      <p:sp>
        <p:nvSpPr>
          <p:cNvPr id="132" name="CustomShape 1"/>
          <p:cNvSpPr/>
          <p:nvPr/>
        </p:nvSpPr>
        <p:spPr>
          <a:xfrm>
            <a:off x="8686920" y="6467400"/>
            <a:ext cx="1903320" cy="37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B4006F0F-81D9-4B13-A6D1-932975FB1346}" type="slidenum"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555760" y="228600"/>
            <a:ext cx="6778800" cy="51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OBC-BB Performance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5" name="Line 3"/>
          <p:cNvSpPr/>
          <p:nvPr/>
        </p:nvSpPr>
        <p:spPr>
          <a:xfrm>
            <a:off x="4035663" y="1072440"/>
            <a:ext cx="360" cy="5394960"/>
          </a:xfrm>
          <a:prstGeom prst="line">
            <a:avLst/>
          </a:prstGeom>
          <a:ln w="29160">
            <a:solidFill>
              <a:srgbClr val="3346F7"/>
            </a:solidFill>
            <a:round/>
            <a:headEnd type="oval" w="lg" len="sm"/>
            <a:tailEnd type="oval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7"/>
          <p:cNvSpPr/>
          <p:nvPr/>
        </p:nvSpPr>
        <p:spPr>
          <a:xfrm>
            <a:off x="4826805" y="3886200"/>
            <a:ext cx="2834280" cy="3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5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Avg. temp. variations ~ 20 </a:t>
            </a:r>
            <a:r>
              <a:rPr lang="en-US" sz="15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mK</a:t>
            </a:r>
            <a:endParaRPr lang="en-US" sz="1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CustomShape 8"/>
          <p:cNvSpPr/>
          <p:nvPr/>
        </p:nvSpPr>
        <p:spPr>
          <a:xfrm>
            <a:off x="989730" y="5181600"/>
            <a:ext cx="2834280" cy="3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500" b="1" i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30 </a:t>
            </a:r>
            <a:r>
              <a:rPr lang="en-US" sz="1500" b="1" i="1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mK</a:t>
            </a:r>
            <a:r>
              <a:rPr lang="en-US" sz="1500" b="1" i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uniformity req. met</a:t>
            </a:r>
            <a:endParaRPr lang="en-US" sz="1500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7672115-EE1F-25C8-DFFF-65913855A1D0}"/>
              </a:ext>
            </a:extLst>
          </p:cNvPr>
          <p:cNvSpPr/>
          <p:nvPr/>
        </p:nvSpPr>
        <p:spPr>
          <a:xfrm>
            <a:off x="8026281" y="1042832"/>
            <a:ext cx="360" cy="5394960"/>
          </a:xfrm>
          <a:prstGeom prst="line">
            <a:avLst/>
          </a:prstGeom>
          <a:ln w="29160">
            <a:solidFill>
              <a:srgbClr val="3346F7"/>
            </a:solidFill>
            <a:round/>
            <a:headEnd type="oval" w="lg" len="sm"/>
            <a:tailEnd type="oval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7C38E834-7995-1211-6C30-ABC4260C32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43323" r="8398"/>
          <a:stretch/>
        </p:blipFill>
        <p:spPr>
          <a:xfrm>
            <a:off x="0" y="1060249"/>
            <a:ext cx="3966376" cy="1835351"/>
          </a:xfrm>
          <a:prstGeom prst="rect">
            <a:avLst/>
          </a:prstGeom>
        </p:spPr>
      </p:pic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46AD8FB-2B3D-344C-C139-6E07DC00D5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43986" r="11072"/>
          <a:stretch/>
        </p:blipFill>
        <p:spPr>
          <a:xfrm>
            <a:off x="-30652" y="2866282"/>
            <a:ext cx="3916492" cy="1818001"/>
          </a:xfrm>
          <a:prstGeom prst="rect">
            <a:avLst/>
          </a:prstGeom>
        </p:spPr>
      </p:pic>
      <p:pic>
        <p:nvPicPr>
          <p:cNvPr id="9" name="Picture 8" descr="A picture containing light, traffic&#10;&#10;Description automatically generated">
            <a:extLst>
              <a:ext uri="{FF2B5EF4-FFF2-40B4-BE49-F238E27FC236}">
                <a16:creationId xmlns:a16="http://schemas.microsoft.com/office/drawing/2014/main" id="{3A1CC9D9-5FD7-2AD3-B4B9-B06C443B34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43243" r="8707"/>
          <a:stretch/>
        </p:blipFill>
        <p:spPr>
          <a:xfrm>
            <a:off x="67847" y="4800600"/>
            <a:ext cx="3966376" cy="1929974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F5B71501-A687-424C-0D2A-B73920653C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43243" r="9026"/>
          <a:stretch/>
        </p:blipFill>
        <p:spPr>
          <a:xfrm>
            <a:off x="4096851" y="1101508"/>
            <a:ext cx="3820727" cy="1794092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FAA54EF5-F216-5BBC-3384-960E0A04D5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44462" r="9171"/>
          <a:stretch/>
        </p:blipFill>
        <p:spPr>
          <a:xfrm>
            <a:off x="8070309" y="1112442"/>
            <a:ext cx="4122022" cy="1888526"/>
          </a:xfrm>
          <a:prstGeom prst="rect">
            <a:avLst/>
          </a:prstGeom>
        </p:spPr>
      </p:pic>
      <p:pic>
        <p:nvPicPr>
          <p:cNvPr id="18" name="Picture 17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24241E19-F428-8E87-F9A9-7958D4BE54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44462" r="10683"/>
          <a:stretch/>
        </p:blipFill>
        <p:spPr>
          <a:xfrm>
            <a:off x="8074157" y="2891160"/>
            <a:ext cx="4045822" cy="1888527"/>
          </a:xfrm>
          <a:prstGeom prst="rect">
            <a:avLst/>
          </a:prstGeom>
        </p:spPr>
      </p:pic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:a16="http://schemas.microsoft.com/office/drawing/2014/main" id="{84E11E34-4E71-0CFB-1CBD-B593022BA30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43761" r="10703"/>
          <a:stretch/>
        </p:blipFill>
        <p:spPr>
          <a:xfrm>
            <a:off x="8192421" y="4764552"/>
            <a:ext cx="3920251" cy="191234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6FC5F6-A46B-818B-2D66-0D1531FB636B}"/>
              </a:ext>
            </a:extLst>
          </p:cNvPr>
          <p:cNvCxnSpPr/>
          <p:nvPr/>
        </p:nvCxnSpPr>
        <p:spPr>
          <a:xfrm>
            <a:off x="685800" y="5486400"/>
            <a:ext cx="313821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A4E8D4-C161-ADE0-8A17-6099F34DE75D}"/>
              </a:ext>
            </a:extLst>
          </p:cNvPr>
          <p:cNvCxnSpPr/>
          <p:nvPr/>
        </p:nvCxnSpPr>
        <p:spPr>
          <a:xfrm>
            <a:off x="4674840" y="5410200"/>
            <a:ext cx="313821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B406FC-E130-A43E-E735-52DE88BC44E3}"/>
              </a:ext>
            </a:extLst>
          </p:cNvPr>
          <p:cNvCxnSpPr/>
          <p:nvPr/>
        </p:nvCxnSpPr>
        <p:spPr>
          <a:xfrm>
            <a:off x="8839200" y="5638800"/>
            <a:ext cx="313821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8686920" y="6467400"/>
            <a:ext cx="1903320" cy="37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B4006F0F-81D9-4B13-A6D1-932975FB1346}" type="slidenum"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555760" y="228600"/>
            <a:ext cx="6778800" cy="51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Telemetry Performance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5" name="Line 3"/>
          <p:cNvSpPr/>
          <p:nvPr/>
        </p:nvSpPr>
        <p:spPr>
          <a:xfrm>
            <a:off x="4035663" y="1072440"/>
            <a:ext cx="360" cy="5394960"/>
          </a:xfrm>
          <a:prstGeom prst="line">
            <a:avLst/>
          </a:prstGeom>
          <a:ln w="29160">
            <a:solidFill>
              <a:srgbClr val="3346F7"/>
            </a:solidFill>
            <a:round/>
            <a:headEnd type="oval" w="lg" len="sm"/>
            <a:tailEnd type="oval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7672115-EE1F-25C8-DFFF-65913855A1D0}"/>
              </a:ext>
            </a:extLst>
          </p:cNvPr>
          <p:cNvSpPr/>
          <p:nvPr/>
        </p:nvSpPr>
        <p:spPr>
          <a:xfrm>
            <a:off x="8153040" y="1042832"/>
            <a:ext cx="360" cy="5394960"/>
          </a:xfrm>
          <a:prstGeom prst="line">
            <a:avLst/>
          </a:prstGeom>
          <a:ln w="29160">
            <a:solidFill>
              <a:srgbClr val="3346F7"/>
            </a:solidFill>
            <a:round/>
            <a:headEnd type="oval" w="lg" len="sm"/>
            <a:tailEnd type="oval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9AE2A2BE-3B7E-82F3-442B-565B3363E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3505200"/>
            <a:ext cx="3962400" cy="2228850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7845ED8D-E338-1E67-E07D-444E241FD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09554"/>
            <a:ext cx="3962400" cy="222885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FA2442A4-9C2D-9B39-40C8-A521BB279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83" y="3526971"/>
            <a:ext cx="3962400" cy="22288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68A19C-B0DF-CFAB-38EE-99FCE4146249}"/>
              </a:ext>
            </a:extLst>
          </p:cNvPr>
          <p:cNvSpPr txBox="1"/>
          <p:nvPr/>
        </p:nvSpPr>
        <p:spPr>
          <a:xfrm>
            <a:off x="9525000" y="4481125"/>
            <a:ext cx="1918230" cy="276999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80K CFPA setpoint switch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1C5684-E28D-972A-7519-4A2FD1AE1ECF}"/>
              </a:ext>
            </a:extLst>
          </p:cNvPr>
          <p:cNvSpPr txBox="1"/>
          <p:nvPr/>
        </p:nvSpPr>
        <p:spPr>
          <a:xfrm>
            <a:off x="8458200" y="5836375"/>
            <a:ext cx="3611395" cy="95410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Starting 2/10/2023 ~14:00 UTC, CFPA temps kept dropping much more than expected and as a result at about 18:12 UTC, the SMIR CFPA heater was also turned 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76B58C-66E8-B77B-8005-B348BC687CDB}"/>
              </a:ext>
            </a:extLst>
          </p:cNvPr>
          <p:cNvSpPr txBox="1"/>
          <p:nvPr/>
        </p:nvSpPr>
        <p:spPr>
          <a:xfrm>
            <a:off x="228600" y="6011369"/>
            <a:ext cx="3610674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Small change in the SMIR FPA temperature after the Aug 2022 safe mode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3CFECF3B-A1E4-28BB-C13E-C0742D93B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" y="1135405"/>
            <a:ext cx="3966464" cy="2231136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E4AF5E3B-240C-450A-4AE9-F38964F82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06" y="1135405"/>
            <a:ext cx="3966464" cy="2231136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DC242615-19AF-34BE-E928-69AC0B949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9" y="1139169"/>
            <a:ext cx="3966464" cy="22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68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38FE0315-528C-98D3-2EB7-709035489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 b="8281"/>
          <a:stretch/>
        </p:blipFill>
        <p:spPr>
          <a:xfrm>
            <a:off x="0" y="1065017"/>
            <a:ext cx="5951170" cy="2697480"/>
          </a:xfrm>
          <a:prstGeom prst="rect">
            <a:avLst/>
          </a:prstGeom>
        </p:spPr>
      </p:pic>
      <p:sp>
        <p:nvSpPr>
          <p:cNvPr id="132" name="CustomShape 1"/>
          <p:cNvSpPr/>
          <p:nvPr/>
        </p:nvSpPr>
        <p:spPr>
          <a:xfrm>
            <a:off x="8686920" y="6467400"/>
            <a:ext cx="1903320" cy="37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B4006F0F-81D9-4B13-A6D1-932975FB1346}" type="slidenum"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555760" y="228600"/>
            <a:ext cx="6778800" cy="51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SNPP VIIRS TEB performance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4B224F7E-AF59-797B-015D-64FE3C22B4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92685" r="45767" b="1"/>
          <a:stretch/>
        </p:blipFill>
        <p:spPr>
          <a:xfrm>
            <a:off x="990600" y="2546523"/>
            <a:ext cx="2667000" cy="313532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E734766-A301-3D42-8CDB-1D18BA90F2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10689"/>
          <a:stretch/>
        </p:blipFill>
        <p:spPr>
          <a:xfrm>
            <a:off x="-10904" y="4149720"/>
            <a:ext cx="6078416" cy="269748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455AA72-3640-DDB4-7221-1E63D159BD6F}"/>
              </a:ext>
            </a:extLst>
          </p:cNvPr>
          <p:cNvSpPr/>
          <p:nvPr/>
        </p:nvSpPr>
        <p:spPr>
          <a:xfrm rot="16200000">
            <a:off x="4610100" y="2628900"/>
            <a:ext cx="342900" cy="266700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46AAA-9FA3-7F65-13F0-D6223C2F0F40}"/>
              </a:ext>
            </a:extLst>
          </p:cNvPr>
          <p:cNvSpPr txBox="1"/>
          <p:nvPr/>
        </p:nvSpPr>
        <p:spPr>
          <a:xfrm>
            <a:off x="3200400" y="2962724"/>
            <a:ext cx="1676400" cy="3077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Aug 2021 safe mode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8D65EC-674C-89DD-0FC5-86013E4C9E9C}"/>
              </a:ext>
            </a:extLst>
          </p:cNvPr>
          <p:cNvSpPr/>
          <p:nvPr/>
        </p:nvSpPr>
        <p:spPr>
          <a:xfrm rot="5400000">
            <a:off x="5258580" y="2451857"/>
            <a:ext cx="342900" cy="266700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3147F-F53C-259D-BCE0-1DE4ADE7317C}"/>
              </a:ext>
            </a:extLst>
          </p:cNvPr>
          <p:cNvSpPr txBox="1"/>
          <p:nvPr/>
        </p:nvSpPr>
        <p:spPr>
          <a:xfrm>
            <a:off x="3852725" y="2069192"/>
            <a:ext cx="1676400" cy="3077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Aug 2022 safe mode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3E871-377B-1FB0-A7C3-3F8E365F890E}"/>
              </a:ext>
            </a:extLst>
          </p:cNvPr>
          <p:cNvSpPr txBox="1"/>
          <p:nvPr/>
        </p:nvSpPr>
        <p:spPr>
          <a:xfrm>
            <a:off x="1735110" y="5976374"/>
            <a:ext cx="3046440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NEdT</a:t>
            </a:r>
            <a:r>
              <a:rPr lang="en-US" sz="1200" b="1" dirty="0"/>
              <a:t> for all detectors continues to meet the specification. No noisy/inoperable detectors</a:t>
            </a:r>
          </a:p>
        </p:txBody>
      </p:sp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EA1BA1D6-8070-BB9C-857E-065C019A79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2"/>
          <a:stretch/>
        </p:blipFill>
        <p:spPr>
          <a:xfrm>
            <a:off x="6392476" y="922988"/>
            <a:ext cx="5370575" cy="3065199"/>
          </a:xfrm>
          <a:prstGeom prst="rect">
            <a:avLst/>
          </a:prstGeom>
        </p:spPr>
      </p:pic>
      <p:sp>
        <p:nvSpPr>
          <p:cNvPr id="12" name="CustomShape 3">
            <a:extLst>
              <a:ext uri="{FF2B5EF4-FFF2-40B4-BE49-F238E27FC236}">
                <a16:creationId xmlns:a16="http://schemas.microsoft.com/office/drawing/2014/main" id="{B2F98AD2-8A57-F686-0338-35B7C06E0FB3}"/>
              </a:ext>
            </a:extLst>
          </p:cNvPr>
          <p:cNvSpPr/>
          <p:nvPr/>
        </p:nvSpPr>
        <p:spPr>
          <a:xfrm>
            <a:off x="6808440" y="4664554"/>
            <a:ext cx="4954611" cy="16678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980" indent="-342900">
              <a:spcAft>
                <a:spcPts val="5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Detector responses show small orbital variations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801180" lvl="1" indent="-342900">
              <a:spcAft>
                <a:spcPts val="5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± 0.2 % or less on a scan-by-scan basis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marL="801180" lvl="1" indent="-342900">
              <a:spcAft>
                <a:spcPts val="5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± 0.1 % or less on a per granule basis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marL="343980" indent="-342900">
              <a:spcAft>
                <a:spcPts val="5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F-factor fluctuations can be correlated to T</a:t>
            </a:r>
            <a:r>
              <a:rPr lang="en-US" sz="1600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BB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 and instrument temperature variations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20E3A87-53A3-55B0-B643-E851D7F7B223}"/>
              </a:ext>
            </a:extLst>
          </p:cNvPr>
          <p:cNvSpPr/>
          <p:nvPr/>
        </p:nvSpPr>
        <p:spPr>
          <a:xfrm rot="16200000">
            <a:off x="9078705" y="4083225"/>
            <a:ext cx="447715" cy="4448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61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3B25AC2-2F43-422F-A8D4-E25B9BEFB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12872" b="10000"/>
          <a:stretch/>
        </p:blipFill>
        <p:spPr>
          <a:xfrm>
            <a:off x="129213" y="1350432"/>
            <a:ext cx="5753185" cy="2580673"/>
          </a:xfrm>
          <a:prstGeom prst="rect">
            <a:avLst/>
          </a:prstGeom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97DF9492-1DAE-3083-487F-0207A1858C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2872" b="10000"/>
          <a:stretch/>
        </p:blipFill>
        <p:spPr>
          <a:xfrm>
            <a:off x="240950" y="4039024"/>
            <a:ext cx="5710368" cy="2629432"/>
          </a:xfrm>
          <a:prstGeom prst="rect">
            <a:avLst/>
          </a:prstGeom>
        </p:spPr>
      </p:pic>
      <p:sp>
        <p:nvSpPr>
          <p:cNvPr id="132" name="CustomShape 1"/>
          <p:cNvSpPr/>
          <p:nvPr/>
        </p:nvSpPr>
        <p:spPr>
          <a:xfrm>
            <a:off x="8686920" y="6467400"/>
            <a:ext cx="1903320" cy="37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B4006F0F-81D9-4B13-A6D1-932975FB1346}" type="slidenum"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555760" y="228600"/>
            <a:ext cx="6778800" cy="519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spcBef>
                <a:spcPts val="1749"/>
              </a:spcBef>
            </a:pPr>
            <a:r>
              <a:rPr lang="en-US" sz="2800" b="1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N20 VIIRS TEB performance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4B224F7E-AF59-797B-015D-64FE3C22B4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92685" r="45767" b="1"/>
          <a:stretch/>
        </p:blipFill>
        <p:spPr>
          <a:xfrm>
            <a:off x="1058779" y="2612819"/>
            <a:ext cx="2667000" cy="313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63147F-F53C-259D-BCE0-1DE4ADE7317C}"/>
              </a:ext>
            </a:extLst>
          </p:cNvPr>
          <p:cNvSpPr txBox="1"/>
          <p:nvPr/>
        </p:nvSpPr>
        <p:spPr>
          <a:xfrm>
            <a:off x="1134979" y="2926351"/>
            <a:ext cx="2514600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Early mission LWIR degradation restored after MMOG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3E871-377B-1FB0-A7C3-3F8E365F890E}"/>
              </a:ext>
            </a:extLst>
          </p:cNvPr>
          <p:cNvSpPr txBox="1"/>
          <p:nvPr/>
        </p:nvSpPr>
        <p:spPr>
          <a:xfrm>
            <a:off x="1482586" y="4309194"/>
            <a:ext cx="3046440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NEdT</a:t>
            </a:r>
            <a:r>
              <a:rPr lang="en-US" sz="1200" b="1" dirty="0"/>
              <a:t> for all detectors continues to meet the specification. No noisy/inoperable detectors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B2F98AD2-8A57-F686-0338-35B7C06E0FB3}"/>
              </a:ext>
            </a:extLst>
          </p:cNvPr>
          <p:cNvSpPr/>
          <p:nvPr/>
        </p:nvSpPr>
        <p:spPr>
          <a:xfrm>
            <a:off x="6492221" y="4343400"/>
            <a:ext cx="5527609" cy="19374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980" indent="-342900">
              <a:spcAft>
                <a:spcPts val="5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Detector responses show small orbital variations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801180" lvl="1" indent="-342900">
              <a:spcAft>
                <a:spcPts val="5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± 0.2 % or less on a scan-by-scan basis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marL="801180" lvl="1" indent="-342900">
              <a:spcAft>
                <a:spcPts val="599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± 0.1 % or less on a per granule basis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marL="343980" indent="-342900">
              <a:spcAft>
                <a:spcPts val="599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cs typeface="Times New Roman" panose="02020603050405020304" pitchFamily="18" charset="0"/>
              </a:rPr>
              <a:t>Performance similar to SNPP VIIRS TEB. Largest gain degradation observed in I5 (~0.4%/year)</a:t>
            </a:r>
          </a:p>
        </p:txBody>
      </p:sp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2C1B868F-EEE7-6E7E-21C0-5CA259F1CF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5"/>
          <a:stretch/>
        </p:blipFill>
        <p:spPr>
          <a:xfrm>
            <a:off x="6469165" y="882754"/>
            <a:ext cx="5221921" cy="30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927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AD912E4B8884F81428782D6D956D2" ma:contentTypeVersion="7" ma:contentTypeDescription="Create a new document." ma:contentTypeScope="" ma:versionID="789fc0f019d43e07918fae2faf4a7bfd">
  <xsd:schema xmlns:xsd="http://www.w3.org/2001/XMLSchema" xmlns:xs="http://www.w3.org/2001/XMLSchema" xmlns:p="http://schemas.microsoft.com/office/2006/metadata/properties" xmlns:ns3="06407dc7-3977-473d-9e03-bd6e480c5d84" xmlns:ns4="c3654878-3551-4bf0-8681-54fbc14db716" targetNamespace="http://schemas.microsoft.com/office/2006/metadata/properties" ma:root="true" ma:fieldsID="4b22cac4bd6d13d785103796a59c096e" ns3:_="" ns4:_="">
    <xsd:import namespace="06407dc7-3977-473d-9e03-bd6e480c5d84"/>
    <xsd:import namespace="c3654878-3551-4bf0-8681-54fbc14db7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07dc7-3977-473d-9e03-bd6e480c5d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54878-3551-4bf0-8681-54fbc14db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A1212C-B539-4200-A4FC-FDCB21330A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ACEDE-5C45-4044-B60B-1556D9ABE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407dc7-3977-473d-9e03-bd6e480c5d84"/>
    <ds:schemaRef ds:uri="c3654878-3551-4bf0-8681-54fbc14db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A34348-C4EA-4950-AF61-02A2D8B763B1}">
  <ds:schemaRefs>
    <ds:schemaRef ds:uri="http://purl.org/dc/elements/1.1/"/>
    <ds:schemaRef ds:uri="http://www.w3.org/XML/1998/namespace"/>
    <ds:schemaRef ds:uri="c3654878-3551-4bf0-8681-54fbc14db716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6407dc7-3977-473d-9e03-bd6e480c5d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48624</TotalTime>
  <Words>1431</Words>
  <Application>Microsoft Office PowerPoint</Application>
  <PresentationFormat>Widescreen</PresentationFormat>
  <Paragraphs>161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Wenny</dc:creator>
  <cp:lastModifiedBy>Amit Angal</cp:lastModifiedBy>
  <cp:revision>925</cp:revision>
  <dcterms:created xsi:type="dcterms:W3CDTF">2013-04-04T13:53:37Z</dcterms:created>
  <dcterms:modified xsi:type="dcterms:W3CDTF">2023-04-30T15:57:05Z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0x010100F22AD912E4B8884F81428782D6D956D2</vt:lpwstr>
  </property>
</Properties>
</file>