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300" r:id="rId4"/>
    <p:sldId id="301" r:id="rId5"/>
    <p:sldId id="295" r:id="rId6"/>
    <p:sldId id="302" r:id="rId7"/>
    <p:sldId id="303" r:id="rId8"/>
    <p:sldId id="304" r:id="rId9"/>
    <p:sldId id="307" r:id="rId10"/>
    <p:sldId id="308" r:id="rId11"/>
    <p:sldId id="306" r:id="rId12"/>
    <p:sldId id="266" r:id="rId13"/>
    <p:sldId id="280" r:id="rId14"/>
    <p:sldId id="276" r:id="rId15"/>
    <p:sldId id="284" r:id="rId16"/>
    <p:sldId id="287" r:id="rId17"/>
    <p:sldId id="288" r:id="rId18"/>
    <p:sldId id="289" r:id="rId19"/>
    <p:sldId id="290" r:id="rId20"/>
    <p:sldId id="30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5BD8"/>
    <a:srgbClr val="D4DFFF"/>
    <a:srgbClr val="33153F"/>
    <a:srgbClr val="E2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46"/>
    <p:restoredTop sz="94842"/>
  </p:normalViewPr>
  <p:slideViewPr>
    <p:cSldViewPr snapToGrid="0" snapToObjects="1">
      <p:cViewPr varScale="1">
        <p:scale>
          <a:sx n="149" d="100"/>
          <a:sy n="149" d="100"/>
        </p:scale>
        <p:origin x="18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C57EA-E35F-5D48-BAA5-05894E103904}" type="datetimeFigureOut">
              <a:rPr lang="en-US" smtClean="0"/>
              <a:t>4/28/23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72270-D312-2847-A2C1-6AA6C85E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9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72270-D312-2847-A2C1-6AA6C85EFE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78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72270-D312-2847-A2C1-6AA6C85EFE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20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72270-D312-2847-A2C1-6AA6C85EFE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02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72270-D312-2847-A2C1-6AA6C85EFE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21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72270-D312-2847-A2C1-6AA6C85EFE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4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72270-D312-2847-A2C1-6AA6C85EFE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58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7174A-4A1C-A342-B36F-EDE82DA07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864CB-A57A-CB49-97B9-8F3EF244B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9C4D8-4925-CC45-9D7F-909A84DE2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AF57-4D6B-B747-9D05-77DDFCC88563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5E0FB-3E0D-154A-BE60-06093D33E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F92E0-04A2-6D49-B625-EE362D9F9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BC01-59C7-0B4E-BF2A-67594DB1C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5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8728D-2697-2E4A-9369-7170DC1D9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FA0F0-DD8F-F74B-8849-EFF0AA604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22467-F137-6E41-807A-16398A31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AF57-4D6B-B747-9D05-77DDFCC88563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4713F-F97E-8A49-9D1B-E94C65F7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6EAFA-5450-EF40-8381-5428FDC5B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BC01-59C7-0B4E-BF2A-67594DB1C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8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8EB2EB-09C6-B647-B922-55705DAD1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FB23F0-0B7D-B84A-A74A-8E5DD73F5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F4D5C-98F1-0249-89B5-F6D3E6D0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AF57-4D6B-B747-9D05-77DDFCC88563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B3C3C-811A-264B-9094-DEB2D700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2AD6E-0859-3F4E-9E4F-9F0C2E99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BC01-59C7-0B4E-BF2A-67594DB1C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7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D0F9-D322-CD4B-9B7A-9521FB607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55EA9-EA6B-DE43-AB20-8F193E605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5A9B3-2B57-7041-AA6B-850885527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AF57-4D6B-B747-9D05-77DDFCC88563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6A6D4-5F2C-5B4B-AED0-9241FD68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CB3D3-3369-324C-954C-269F535C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BC01-59C7-0B4E-BF2A-67594DB1C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2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D082-7B81-9B43-B91C-637A8576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C8D8C-136D-A749-A221-06BD5793A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038D5-C86A-8048-840B-8A6F2019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AF57-4D6B-B747-9D05-77DDFCC88563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F4E68-32B3-D649-BD27-26B7BA111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4A92B-0403-2642-9039-36FE7BA9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BC01-59C7-0B4E-BF2A-67594DB1C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6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284D0-8E86-A844-A53E-B4A7251D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23599-CBD6-0146-8266-EFBED0993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FB897-AF4B-E64D-A586-EC9C0BF0F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B2E52-A0CB-0F41-8131-34B948E2A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AF57-4D6B-B747-9D05-77DDFCC88563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DC026-A279-984D-BB27-A3B3528BE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CC506-2D8C-324F-A4D6-9D64739F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BC01-59C7-0B4E-BF2A-67594DB1C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3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8941B-0C00-1A45-BD33-D53287C2E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B87FB-4A65-7D4F-9454-482C3958F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DE12A-222F-2C46-8C2E-945B3BC47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C753A5-AFFE-EC4F-AD02-18384FC4E5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8B3876-87F8-4D44-8614-FD76D45BC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BDC5D2-BDDD-8A4E-A71E-20307D92A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AF57-4D6B-B747-9D05-77DDFCC88563}" type="datetimeFigureOut">
              <a:rPr lang="en-US" smtClean="0"/>
              <a:t>4/28/23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32F5E5-7DF4-C34E-BDD8-9DC6BB23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197B5A-ED32-BC46-B477-253F8B9C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BC01-59C7-0B4E-BF2A-67594DB1C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1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FB401-799A-074C-BB2E-219E27A2F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FDF23-A49B-504F-8544-B53BD5085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AF57-4D6B-B747-9D05-77DDFCC88563}" type="datetimeFigureOut">
              <a:rPr lang="en-US" smtClean="0"/>
              <a:t>4/28/23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2B7C3B-96B3-D74B-8F05-27A76FFF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946CB-28A7-5A4E-914A-100478211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BC01-59C7-0B4E-BF2A-67594DB1C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9DE002-FD85-8E49-847A-909CA5D16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AF57-4D6B-B747-9D05-77DDFCC88563}" type="datetimeFigureOut">
              <a:rPr lang="en-US" smtClean="0"/>
              <a:t>4/28/23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248603-7894-7F47-A48F-C90F2134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9567C-E067-C147-9F71-A5320EE5F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BC01-59C7-0B4E-BF2A-67594DB1C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7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3CE26-325A-DD4D-B69D-60AC92DF7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E4658-E5D2-AF49-A864-3D8E2E5CD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F1193-B696-A94D-8284-056F0E929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2E023-BADC-C143-915F-7F83BBDE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AF57-4D6B-B747-9D05-77DDFCC88563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F44CF-5C6B-BE43-A6F2-2DDA1834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DE1AD-A020-5A4C-92BC-94025A4A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BC01-59C7-0B4E-BF2A-67594DB1C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5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D1252-73BE-6547-BDA3-E75374FC7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31FE40-95C4-FF4B-BF4F-D486CE418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2FE4A-C723-424A-9428-196A9E3E5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B6079-E52F-FE45-B988-5EADF998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AF57-4D6B-B747-9D05-77DDFCC88563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1A444-0F91-E64A-A25E-547E7783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123AA-FF99-9047-92CA-FEEE0B68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BC01-59C7-0B4E-BF2A-67594DB1C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5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90000" t="1000" r="1000" b="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F33B1-6721-ED44-B755-904FCA138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DFE7C-855D-3A48-A6FC-20043FFD3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BDED4-C25B-F34C-A39C-A1EF6EE1D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2AF57-4D6B-B747-9D05-77DDFCC88563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88FB6-84E1-D145-83CB-6EA1CC901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764CA-9C63-344B-8ED8-FEF6B8E3F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2BC01-59C7-0B4E-BF2A-67594DB1C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8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tiff"/><Relationship Id="rId4" Type="http://schemas.openxmlformats.org/officeDocument/2006/relationships/hyperlink" Target="https://cloudsway2.larc.nasa.gov/cgi-bin/site/showdoc?mnemonic=SOLAR-CONSTANT-COMPARISON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tiff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89554-F6CA-7448-8A5E-9E849EA34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761"/>
            <a:ext cx="9144000" cy="31242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15BD8"/>
                </a:solidFill>
              </a:rPr>
              <a:t>NPP and NOAA-20 VIIRS RSB radiometric scaling utilizing multiple approaches</a:t>
            </a:r>
            <a:endParaRPr lang="en-US" b="1" dirty="0">
              <a:solidFill>
                <a:srgbClr val="115BD8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7FB52-A763-BB41-A707-8CFDA954E9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935" y="3602039"/>
            <a:ext cx="10519872" cy="2870200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 Doelling, Rajendra Bhatt, Conor Haney, Benjamin Scarino,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Prathana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Khakurel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 Arun Gopalan</a:t>
            </a: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CERES Imager and Geostationary Calibration Group</a:t>
            </a:r>
          </a:p>
          <a:p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1, 2023</a:t>
            </a:r>
          </a:p>
          <a:p>
            <a:r>
              <a:rPr lang="en-US" sz="2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MODIS/VIIRS Calibration Workshop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92BDE-8C06-9942-8FAA-B2FBEC04D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38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6FC6-BECD-1D4E-9DE1-BC5A4F52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809" y="43585"/>
            <a:ext cx="9742381" cy="1118028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Libya-4 1.24µm stability with and without atmospheric parameters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D28A9-065D-8847-9D89-64012D3C3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832689-4EB4-2246-82F0-5146E0234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746" y="6491607"/>
            <a:ext cx="990600" cy="27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3A0F2B-CF0F-7442-926C-4DCE06E50D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946" y="6452974"/>
            <a:ext cx="787400" cy="241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593790-E881-2F1C-2A31-4273E87D5D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091" y="1443804"/>
            <a:ext cx="5529411" cy="21592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0F8470-E551-9B76-CA86-7A8C70EFD1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0453" y="3802497"/>
            <a:ext cx="5529410" cy="21592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11E5D2-D064-5306-C5A0-CDAD273934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887" y="3781525"/>
            <a:ext cx="5297426" cy="20777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9DCA47-2D11-38BF-20B7-F4942F597E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365" y="1433000"/>
            <a:ext cx="5256325" cy="20616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A9E3D13-EDB4-B955-E9AC-72FE8B4534F4}"/>
              </a:ext>
            </a:extLst>
          </p:cNvPr>
          <p:cNvSpPr txBox="1"/>
          <p:nvPr/>
        </p:nvSpPr>
        <p:spPr>
          <a:xfrm>
            <a:off x="8073539" y="1219504"/>
            <a:ext cx="1112997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N20-VIIRS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AE6DCB-F5D7-C34F-E032-E69BA6D1378C}"/>
              </a:ext>
            </a:extLst>
          </p:cNvPr>
          <p:cNvSpPr txBox="1"/>
          <p:nvPr/>
        </p:nvSpPr>
        <p:spPr>
          <a:xfrm>
            <a:off x="2348302" y="1208571"/>
            <a:ext cx="139814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Aqua-MODIS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11A3BE-D9FD-D1E8-2B7C-A83625A7B0B8}"/>
              </a:ext>
            </a:extLst>
          </p:cNvPr>
          <p:cNvSpPr txBox="1"/>
          <p:nvPr/>
        </p:nvSpPr>
        <p:spPr>
          <a:xfrm>
            <a:off x="4335104" y="1216959"/>
            <a:ext cx="304185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Before atmospheric correction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5E952D-065F-6703-3145-C95B577E6CFB}"/>
              </a:ext>
            </a:extLst>
          </p:cNvPr>
          <p:cNvSpPr txBox="1"/>
          <p:nvPr/>
        </p:nvSpPr>
        <p:spPr>
          <a:xfrm>
            <a:off x="4488606" y="3694136"/>
            <a:ext cx="289701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After atmospheric correction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27B414-5677-F3C5-17F4-F9E6202264F4}"/>
              </a:ext>
            </a:extLst>
          </p:cNvPr>
          <p:cNvSpPr txBox="1"/>
          <p:nvPr/>
        </p:nvSpPr>
        <p:spPr>
          <a:xfrm>
            <a:off x="6380830" y="6113711"/>
            <a:ext cx="531696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33% sigma reduction for N20 utilizing atmospheric correction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69CF81-64D2-685A-037B-2C4EC033B908}"/>
              </a:ext>
            </a:extLst>
          </p:cNvPr>
          <p:cNvSpPr txBox="1"/>
          <p:nvPr/>
        </p:nvSpPr>
        <p:spPr>
          <a:xfrm>
            <a:off x="539065" y="6113711"/>
            <a:ext cx="536986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21% sigma reduction for Aqua utilizing atmospheric correction</a:t>
            </a:r>
          </a:p>
        </p:txBody>
      </p:sp>
    </p:spTree>
    <p:extLst>
      <p:ext uri="{BB962C8B-B14F-4D97-AF65-F5344CB8AC3E}">
        <p14:creationId xmlns:p14="http://schemas.microsoft.com/office/powerpoint/2010/main" val="3826094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88B86D8-0066-4838-D897-2B4CC0670E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505892"/>
                  </p:ext>
                </p:extLst>
              </p:nvPr>
            </p:nvGraphicFramePr>
            <p:xfrm>
              <a:off x="288479" y="1196411"/>
              <a:ext cx="10709188" cy="4693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199">
                      <a:extLst>
                        <a:ext uri="{9D8B030D-6E8A-4147-A177-3AD203B41FA5}">
                          <a16:colId xmlns:a16="http://schemas.microsoft.com/office/drawing/2014/main" val="212574032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400947711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999262080"/>
                        </a:ext>
                      </a:extLst>
                    </a:gridCol>
                    <a:gridCol w="766119">
                      <a:extLst>
                        <a:ext uri="{9D8B030D-6E8A-4147-A177-3AD203B41FA5}">
                          <a16:colId xmlns:a16="http://schemas.microsoft.com/office/drawing/2014/main" val="103866745"/>
                        </a:ext>
                      </a:extLst>
                    </a:gridCol>
                    <a:gridCol w="827903">
                      <a:extLst>
                        <a:ext uri="{9D8B030D-6E8A-4147-A177-3AD203B41FA5}">
                          <a16:colId xmlns:a16="http://schemas.microsoft.com/office/drawing/2014/main" val="2276574886"/>
                        </a:ext>
                      </a:extLst>
                    </a:gridCol>
                    <a:gridCol w="766118">
                      <a:extLst>
                        <a:ext uri="{9D8B030D-6E8A-4147-A177-3AD203B41FA5}">
                          <a16:colId xmlns:a16="http://schemas.microsoft.com/office/drawing/2014/main" val="5372776"/>
                        </a:ext>
                      </a:extLst>
                    </a:gridCol>
                    <a:gridCol w="766119">
                      <a:extLst>
                        <a:ext uri="{9D8B030D-6E8A-4147-A177-3AD203B41FA5}">
                          <a16:colId xmlns:a16="http://schemas.microsoft.com/office/drawing/2014/main" val="772494831"/>
                        </a:ext>
                      </a:extLst>
                    </a:gridCol>
                    <a:gridCol w="864973">
                      <a:extLst>
                        <a:ext uri="{9D8B030D-6E8A-4147-A177-3AD203B41FA5}">
                          <a16:colId xmlns:a16="http://schemas.microsoft.com/office/drawing/2014/main" val="2354076274"/>
                        </a:ext>
                      </a:extLst>
                    </a:gridCol>
                    <a:gridCol w="889687">
                      <a:extLst>
                        <a:ext uri="{9D8B030D-6E8A-4147-A177-3AD203B41FA5}">
                          <a16:colId xmlns:a16="http://schemas.microsoft.com/office/drawing/2014/main" val="445596309"/>
                        </a:ext>
                      </a:extLst>
                    </a:gridCol>
                    <a:gridCol w="926757">
                      <a:extLst>
                        <a:ext uri="{9D8B030D-6E8A-4147-A177-3AD203B41FA5}">
                          <a16:colId xmlns:a16="http://schemas.microsoft.com/office/drawing/2014/main" val="1359143637"/>
                        </a:ext>
                      </a:extLst>
                    </a:gridCol>
                    <a:gridCol w="939113">
                      <a:extLst>
                        <a:ext uri="{9D8B030D-6E8A-4147-A177-3AD203B41FA5}">
                          <a16:colId xmlns:a16="http://schemas.microsoft.com/office/drawing/2014/main" val="2720905030"/>
                        </a:ext>
                      </a:extLst>
                    </a:gridCol>
                  </a:tblGrid>
                  <a:tr h="23003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SAT/BANDS</a:t>
                          </a:r>
                        </a:p>
                        <a:p>
                          <a:endParaRPr lang="en-US" sz="1400" dirty="0"/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0.64</a:t>
                          </a:r>
                        </a:p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(%)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0.87</a:t>
                          </a:r>
                        </a:p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(%)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0.46</a:t>
                          </a:r>
                        </a:p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(%)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0.55</a:t>
                          </a:r>
                        </a:p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(%)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1.24</a:t>
                          </a:r>
                        </a:p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(%)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1.629</a:t>
                          </a:r>
                        </a:p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(%)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2.10</a:t>
                          </a:r>
                        </a:p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(%)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(%)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(%)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7029969"/>
                      </a:ext>
                    </a:extLst>
                  </a:tr>
                  <a:tr h="1353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Aqua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SZA+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𝑆𝑍𝐴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0.8328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0.873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0.9791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0.8999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0.7791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0.657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1.793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1266193"/>
                      </a:ext>
                    </a:extLst>
                  </a:tr>
                  <a:tr h="135313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SZA+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𝑆𝑍𝐴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/>
                            <a:t>+atm par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0.7031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0.6578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0.9542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0.8346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0.617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0.6323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0.9144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989749"/>
                      </a:ext>
                    </a:extLst>
                  </a:tr>
                  <a:tr h="135313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15.6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24.7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7.3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20.9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3.8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49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6623304"/>
                      </a:ext>
                    </a:extLst>
                  </a:tr>
                  <a:tr h="135313"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Terra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SZA+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𝑆𝑍𝐴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0.8997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0.9887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1.193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0.9728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0.979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0.6538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2.0208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891411"/>
                      </a:ext>
                    </a:extLst>
                  </a:tr>
                  <a:tr h="135313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SZA+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𝑆𝑍𝐴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/>
                            <a:t>+atm par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0.7832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0.7384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1.1724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0.928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0.8656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0.6198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1.1937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9775154"/>
                      </a:ext>
                    </a:extLst>
                  </a:tr>
                  <a:tr h="135313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13.01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25.43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2.03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4.75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12.40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5.43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40.90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901182"/>
                      </a:ext>
                    </a:extLst>
                  </a:tr>
                  <a:tr h="23003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SAT/BANDS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0.67 (M5)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0.87</a:t>
                          </a:r>
                        </a:p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(M7)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0.49</a:t>
                          </a:r>
                        </a:p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(M3)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0.55</a:t>
                          </a:r>
                        </a:p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(M4)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1.24</a:t>
                          </a:r>
                        </a:p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(M8)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1.629</a:t>
                          </a:r>
                        </a:p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(M10)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2.10</a:t>
                          </a:r>
                        </a:p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(M11)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0.64</a:t>
                          </a:r>
                        </a:p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 (I1)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1.61</a:t>
                          </a:r>
                        </a:p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(I3)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8776845"/>
                      </a:ext>
                    </a:extLst>
                  </a:tr>
                  <a:tr h="135313"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N20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SZA+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𝑆𝑍𝐴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0.6741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0.6487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0.9682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0.8688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0.9048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0.5673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1.5368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0.8442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0.6506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902697"/>
                      </a:ext>
                    </a:extLst>
                  </a:tr>
                  <a:tr h="135313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SZA+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𝑆𝑍𝐴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/>
                            <a:t>+atm par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0.612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0.5688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0.8791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0.7849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0.6067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0.5084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0.8286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0.7466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0.5876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0503146"/>
                      </a:ext>
                    </a:extLst>
                  </a:tr>
                  <a:tr h="13531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9.21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12.32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9.20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9.66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32.95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10.38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46.08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11.56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9.68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340968"/>
                      </a:ext>
                    </a:extLst>
                  </a:tr>
                  <a:tr h="135313"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NPP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SZA+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𝑆𝑍𝐴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0.6072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0.6733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0.8817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0.8146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0.8809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0.5381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1.5139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0.7203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0.5412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5912948"/>
                      </a:ext>
                    </a:extLst>
                  </a:tr>
                  <a:tr h="135313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SZA+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𝑆𝑍𝐴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/>
                            <a:t>+atm par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0.5448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0.5403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0.7912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0.7079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0.5736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0.4859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0.8083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0.6001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0.4906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0272389"/>
                      </a:ext>
                    </a:extLst>
                  </a:tr>
                  <a:tr h="135313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10.27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19.75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10.26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13.09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34.88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9.70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46.60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16.69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9.34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216994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88B86D8-0066-4838-D897-2B4CC0670E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505892"/>
                  </p:ext>
                </p:extLst>
              </p:nvPr>
            </p:nvGraphicFramePr>
            <p:xfrm>
              <a:off x="288479" y="1196411"/>
              <a:ext cx="10709188" cy="4693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199">
                      <a:extLst>
                        <a:ext uri="{9D8B030D-6E8A-4147-A177-3AD203B41FA5}">
                          <a16:colId xmlns:a16="http://schemas.microsoft.com/office/drawing/2014/main" val="212574032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400947711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999262080"/>
                        </a:ext>
                      </a:extLst>
                    </a:gridCol>
                    <a:gridCol w="766119">
                      <a:extLst>
                        <a:ext uri="{9D8B030D-6E8A-4147-A177-3AD203B41FA5}">
                          <a16:colId xmlns:a16="http://schemas.microsoft.com/office/drawing/2014/main" val="103866745"/>
                        </a:ext>
                      </a:extLst>
                    </a:gridCol>
                    <a:gridCol w="827903">
                      <a:extLst>
                        <a:ext uri="{9D8B030D-6E8A-4147-A177-3AD203B41FA5}">
                          <a16:colId xmlns:a16="http://schemas.microsoft.com/office/drawing/2014/main" val="2276574886"/>
                        </a:ext>
                      </a:extLst>
                    </a:gridCol>
                    <a:gridCol w="766118">
                      <a:extLst>
                        <a:ext uri="{9D8B030D-6E8A-4147-A177-3AD203B41FA5}">
                          <a16:colId xmlns:a16="http://schemas.microsoft.com/office/drawing/2014/main" val="5372776"/>
                        </a:ext>
                      </a:extLst>
                    </a:gridCol>
                    <a:gridCol w="766119">
                      <a:extLst>
                        <a:ext uri="{9D8B030D-6E8A-4147-A177-3AD203B41FA5}">
                          <a16:colId xmlns:a16="http://schemas.microsoft.com/office/drawing/2014/main" val="772494831"/>
                        </a:ext>
                      </a:extLst>
                    </a:gridCol>
                    <a:gridCol w="864973">
                      <a:extLst>
                        <a:ext uri="{9D8B030D-6E8A-4147-A177-3AD203B41FA5}">
                          <a16:colId xmlns:a16="http://schemas.microsoft.com/office/drawing/2014/main" val="2354076274"/>
                        </a:ext>
                      </a:extLst>
                    </a:gridCol>
                    <a:gridCol w="889687">
                      <a:extLst>
                        <a:ext uri="{9D8B030D-6E8A-4147-A177-3AD203B41FA5}">
                          <a16:colId xmlns:a16="http://schemas.microsoft.com/office/drawing/2014/main" val="445596309"/>
                        </a:ext>
                      </a:extLst>
                    </a:gridCol>
                    <a:gridCol w="926757">
                      <a:extLst>
                        <a:ext uri="{9D8B030D-6E8A-4147-A177-3AD203B41FA5}">
                          <a16:colId xmlns:a16="http://schemas.microsoft.com/office/drawing/2014/main" val="1359143637"/>
                        </a:ext>
                      </a:extLst>
                    </a:gridCol>
                    <a:gridCol w="939113">
                      <a:extLst>
                        <a:ext uri="{9D8B030D-6E8A-4147-A177-3AD203B41FA5}">
                          <a16:colId xmlns:a16="http://schemas.microsoft.com/office/drawing/2014/main" val="272090503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SAT/BANDS</a:t>
                          </a:r>
                        </a:p>
                        <a:p>
                          <a:endParaRPr lang="en-US" sz="1400" dirty="0"/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0.64</a:t>
                          </a:r>
                        </a:p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(%)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0.87</a:t>
                          </a:r>
                        </a:p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(%)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0.46</a:t>
                          </a:r>
                        </a:p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(%)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0.55</a:t>
                          </a:r>
                        </a:p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(%)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1.24</a:t>
                          </a:r>
                        </a:p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(%)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1.629</a:t>
                          </a:r>
                        </a:p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(%)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2.10</a:t>
                          </a:r>
                        </a:p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(%)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(%)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(%)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702996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Aqua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6667" t="-175000" r="-421528" b="-12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0.8328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0.873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0.9791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0.8999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0.7791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0.657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1.793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126619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6667" t="-275000" r="-421528" b="-11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0.7031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0.6578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0.9542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0.8346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0.617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0.6323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0.9144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98974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15.6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24.7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7.3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20.9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3.8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49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66233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Terra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6667" t="-475000" r="-421528" b="-9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0.8997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0.9887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1.193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0.9728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0.979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0.6538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2.0208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89141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6667" t="-575000" r="-421528" b="-8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0.7832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0.7384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1.1724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0.928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0.8656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0.6198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1.1937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977515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13.01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25.43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2.03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4.75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12.40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5.43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40.90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90118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SAT/BANDS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0.67 (M5)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0.87</a:t>
                          </a:r>
                        </a:p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(M7)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0.49</a:t>
                          </a:r>
                        </a:p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(M3)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0.55</a:t>
                          </a:r>
                        </a:p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(M4)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1.24</a:t>
                          </a:r>
                        </a:p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(M8)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1.629</a:t>
                          </a:r>
                        </a:p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(M10)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2.10</a:t>
                          </a:r>
                        </a:p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(M11)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0.64</a:t>
                          </a:r>
                        </a:p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 (I1)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1.61</a:t>
                          </a:r>
                        </a:p>
                        <a:p>
                          <a:r>
                            <a:rPr lang="en-US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(I3)</a:t>
                          </a:r>
                        </a:p>
                      </a:txBody>
                      <a:tcPr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877684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N20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6667" t="-945833" r="-421528" b="-5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0.6741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0.6487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0.9682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0.8688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0.9048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0.5673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1.5368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0.8442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0.6506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90269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6667" t="-1045833" r="-421528" b="-4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0.612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0.5688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0.8791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0.7849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0.6067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0.5084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0.8286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0.7466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0.5876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050314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9.21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12.32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9.20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9.66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32.95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10.38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46.08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11.56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9.68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34096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NPP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6667" t="-1245833" r="-421528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0.6072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0.6733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0.8817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0.8146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0.8809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0.5381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1.5139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0.7203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0.5412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591294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6667" t="-1345833" r="-421528" b="-1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0.5448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0.5403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0.7912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0.7079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0.5736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0.4859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0.8083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0.6001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0.4906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027238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10.27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19.75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10.26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13.09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34.88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9.70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46.60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16.69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9.34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21699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4614365-61F6-B43B-5E00-E8CD9C13ED57}"/>
              </a:ext>
            </a:extLst>
          </p:cNvPr>
          <p:cNvSpPr txBox="1"/>
          <p:nvPr/>
        </p:nvSpPr>
        <p:spPr>
          <a:xfrm>
            <a:off x="5958980" y="888634"/>
            <a:ext cx="5038687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monthly Libya-4 reflectance linear regression standard errors in 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18FC78-5244-FF0B-1404-9E3B14AFDA62}"/>
              </a:ext>
            </a:extLst>
          </p:cNvPr>
          <p:cNvSpPr txBox="1"/>
          <p:nvPr/>
        </p:nvSpPr>
        <p:spPr>
          <a:xfrm>
            <a:off x="410198" y="5896343"/>
            <a:ext cx="9174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Libya-4 reflectance is correlated with SZA + SZA</a:t>
            </a:r>
            <a:r>
              <a:rPr lang="en-US" baseline="30000" dirty="0"/>
              <a:t>2 </a:t>
            </a:r>
            <a:r>
              <a:rPr lang="en-US" dirty="0"/>
              <a:t>+ Ozone, PW, Wind Speed, Surface pressure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values represent the reduction of the standard error by using atmospheric parameters</a:t>
            </a:r>
          </a:p>
          <a:p>
            <a:r>
              <a:rPr lang="en-US" dirty="0"/>
              <a:t>PW was the dominant atmospheric parameter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822A9A-F325-9B72-D121-13D9158D40D3}"/>
              </a:ext>
            </a:extLst>
          </p:cNvPr>
          <p:cNvSpPr txBox="1">
            <a:spLocks/>
          </p:cNvSpPr>
          <p:nvPr/>
        </p:nvSpPr>
        <p:spPr>
          <a:xfrm>
            <a:off x="1543050" y="18256"/>
            <a:ext cx="9293193" cy="1118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Libya-4 temporal stability table</a:t>
            </a:r>
          </a:p>
        </p:txBody>
      </p:sp>
    </p:spTree>
    <p:extLst>
      <p:ext uri="{BB962C8B-B14F-4D97-AF65-F5344CB8AC3E}">
        <p14:creationId xmlns:p14="http://schemas.microsoft.com/office/powerpoint/2010/main" val="3988180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6FC6-BECD-1D4E-9DE1-BC5A4F52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53" y="42048"/>
            <a:ext cx="9566146" cy="111802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DCC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FEA90-9C9A-EC41-A29E-FDE1C882B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699" y="1036959"/>
            <a:ext cx="6705565" cy="5280579"/>
          </a:xfrm>
        </p:spPr>
        <p:txBody>
          <a:bodyPr>
            <a:noAutofit/>
          </a:bodyPr>
          <a:lstStyle/>
          <a:p>
            <a:pPr marL="320040" lvl="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300" dirty="0">
                <a:solidFill>
                  <a:prstClr val="black"/>
                </a:solidFill>
              </a:rPr>
              <a:t>DCC pixel selection criteria: </a:t>
            </a:r>
          </a:p>
          <a:p>
            <a:pPr marL="777240" lvl="1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300" dirty="0">
                <a:solidFill>
                  <a:prstClr val="black"/>
                </a:solidFill>
              </a:rPr>
              <a:t>BT11μm &lt; 205.0°K, SZA &lt; 40°, VZA &lt; 40°, 10° &lt; RAA &lt; 170°, </a:t>
            </a:r>
            <a:r>
              <a:rPr lang="en-US" sz="2300" dirty="0" err="1">
                <a:solidFill>
                  <a:prstClr val="black"/>
                </a:solidFill>
              </a:rPr>
              <a:t>σ</a:t>
            </a:r>
            <a:r>
              <a:rPr lang="en-US" sz="2300" dirty="0">
                <a:solidFill>
                  <a:prstClr val="black"/>
                </a:solidFill>
              </a:rPr>
              <a:t>(BT11μm) &lt; 1.0° K, and </a:t>
            </a:r>
            <a:r>
              <a:rPr lang="en-US" sz="2300" dirty="0" err="1">
                <a:solidFill>
                  <a:prstClr val="black"/>
                </a:solidFill>
              </a:rPr>
              <a:t>σ</a:t>
            </a:r>
            <a:r>
              <a:rPr lang="en-US" sz="2300" dirty="0">
                <a:solidFill>
                  <a:prstClr val="black"/>
                </a:solidFill>
              </a:rPr>
              <a:t>(VIS) &lt;3% </a:t>
            </a:r>
          </a:p>
          <a:p>
            <a:pPr marL="320040" lvl="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300" dirty="0">
                <a:solidFill>
                  <a:prstClr val="black"/>
                </a:solidFill>
              </a:rPr>
              <a:t>DCC pixels are compiled into monthly probability distribution functions (PDFs) and their modes are tracked over time.</a:t>
            </a:r>
          </a:p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400" dirty="0">
                <a:solidFill>
                  <a:prstClr val="black"/>
                </a:solidFill>
              </a:rPr>
              <a:t>Anisotropic correction using the angular distribution model by Hu et al [3].</a:t>
            </a:r>
            <a:endParaRPr lang="en-US" sz="2300" dirty="0">
              <a:solidFill>
                <a:prstClr val="black"/>
              </a:solidFill>
            </a:endParaRPr>
          </a:p>
          <a:p>
            <a:pPr marL="320040" lvl="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300" dirty="0">
                <a:solidFill>
                  <a:prstClr val="black"/>
                </a:solidFill>
              </a:rPr>
              <a:t>Suitable for wavelengths &lt;1 </a:t>
            </a:r>
            <a:r>
              <a:rPr lang="en-US" sz="2300" dirty="0" err="1">
                <a:solidFill>
                  <a:prstClr val="black"/>
                </a:solidFill>
              </a:rPr>
              <a:t>μm</a:t>
            </a:r>
            <a:endParaRPr lang="en-US" sz="2300" dirty="0">
              <a:solidFill>
                <a:prstClr val="black"/>
              </a:solidFill>
            </a:endParaRPr>
          </a:p>
          <a:p>
            <a:pPr marL="320040" lvl="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300" dirty="0">
                <a:solidFill>
                  <a:prstClr val="black"/>
                </a:solidFill>
              </a:rPr>
              <a:t>At SWIR wavelengths,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DCC reflectivity is affected by ice particle size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larger ice particles are more absorbing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results in large seasonal cycles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DCC response is highly dependent on the IR BT threshold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D28A9-065D-8847-9D89-64012D3C3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B443277-7A26-6E4D-812D-6D45EF4521D5}"/>
              </a:ext>
            </a:extLst>
          </p:cNvPr>
          <p:cNvGrpSpPr/>
          <p:nvPr/>
        </p:nvGrpSpPr>
        <p:grpSpPr>
          <a:xfrm>
            <a:off x="7300187" y="482675"/>
            <a:ext cx="3621812" cy="6375325"/>
            <a:chOff x="7300187" y="482675"/>
            <a:chExt cx="3621812" cy="637532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82D4F73-25E3-5447-8497-F5BEFC3E6939}"/>
                </a:ext>
              </a:extLst>
            </p:cNvPr>
            <p:cNvGrpSpPr/>
            <p:nvPr/>
          </p:nvGrpSpPr>
          <p:grpSpPr>
            <a:xfrm>
              <a:off x="7346797" y="482675"/>
              <a:ext cx="3575202" cy="6375325"/>
              <a:chOff x="7260944" y="478138"/>
              <a:chExt cx="3575202" cy="637532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3A05303-317A-EA41-9104-B01116E0D5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24854" y="1212323"/>
                <a:ext cx="2142892" cy="15927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4B74922-8667-2E4A-A6BA-04F8E83BE9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96868" y="2567264"/>
                <a:ext cx="2142892" cy="15927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09F4D4B-CB1D-7545-A59B-EBF2AFCB11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46797" y="5253058"/>
                <a:ext cx="2142892" cy="159278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430C6A6-4DA0-D240-B245-8859DA3825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46797" y="3908375"/>
                <a:ext cx="2142892" cy="15927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5D956AD-8901-974C-954F-1F197C3FA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71289" y="478138"/>
                <a:ext cx="3464857" cy="308145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4E1C67C-B6D4-8645-9B2C-A1599C9B55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08788" y="3429000"/>
                <a:ext cx="3401862" cy="3090672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EBA426-DACF-1944-BB63-765D33878EC1}"/>
                  </a:ext>
                </a:extLst>
              </p:cNvPr>
              <p:cNvSpPr txBox="1"/>
              <p:nvPr/>
            </p:nvSpPr>
            <p:spPr>
              <a:xfrm>
                <a:off x="8496300" y="6484131"/>
                <a:ext cx="19945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DCC radiance (M5)</a:t>
                </a: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C761EA2-DF34-9049-BCFC-66927630AE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60944" y="1450664"/>
                <a:ext cx="313252" cy="4377848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13A5613-E150-6647-9719-07A5F6C9B8F2}"/>
                </a:ext>
              </a:extLst>
            </p:cNvPr>
            <p:cNvSpPr txBox="1"/>
            <p:nvPr/>
          </p:nvSpPr>
          <p:spPr>
            <a:xfrm rot="16200000">
              <a:off x="6901904" y="4765597"/>
              <a:ext cx="1165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Frequency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91DF0A-FF0B-2145-9C7B-573EB8657B5B}"/>
                </a:ext>
              </a:extLst>
            </p:cNvPr>
            <p:cNvSpPr txBox="1"/>
            <p:nvPr/>
          </p:nvSpPr>
          <p:spPr>
            <a:xfrm rot="16200000">
              <a:off x="6927759" y="2020015"/>
              <a:ext cx="1165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Frequency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9FBB52-DC29-3A4B-8A67-5589F4F4E48A}"/>
                </a:ext>
              </a:extLst>
            </p:cNvPr>
            <p:cNvSpPr txBox="1"/>
            <p:nvPr/>
          </p:nvSpPr>
          <p:spPr>
            <a:xfrm>
              <a:off x="9513550" y="564496"/>
              <a:ext cx="12529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SNPP-VIIRS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29E200-6DC7-0A42-BF85-1C845A22CFB8}"/>
                </a:ext>
              </a:extLst>
            </p:cNvPr>
            <p:cNvSpPr txBox="1"/>
            <p:nvPr/>
          </p:nvSpPr>
          <p:spPr>
            <a:xfrm>
              <a:off x="9227396" y="3492583"/>
              <a:ext cx="16175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NOAA-20 VIIRS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0877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B4C0B-A71E-4E48-B0B5-F0B84C37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53" y="76341"/>
            <a:ext cx="9464548" cy="979573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3E6C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DCCT for SWIR bands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6D618-D8CD-244B-A75A-E0E63E4FE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98" y="1201053"/>
            <a:ext cx="6190060" cy="5580606"/>
          </a:xfrm>
        </p:spPr>
        <p:txBody>
          <a:bodyPr>
            <a:normAutofit fontScale="85000" lnSpcReduction="20000"/>
          </a:bodyPr>
          <a:lstStyle/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200" dirty="0"/>
              <a:t>Proper seasonal characterization of DCC allows the extension of DCC method to calibrate SWIR channels. </a:t>
            </a:r>
          </a:p>
          <a:p>
            <a:pPr marL="320040" lvl="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200" dirty="0"/>
              <a:t>Channel-specific BRDFs are constructed using the SNPP-VIIRS DCC samples from 2012-2016</a:t>
            </a:r>
          </a:p>
          <a:p>
            <a:pPr marL="320040" lvl="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200" dirty="0"/>
              <a:t>Pixel-level DCC reflectance values are partitioned into angular bins</a:t>
            </a:r>
          </a:p>
          <a:p>
            <a:pPr marL="777240" lvl="1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1800" dirty="0"/>
              <a:t>Angular discretization: </a:t>
            </a:r>
          </a:p>
          <a:p>
            <a:pPr marL="1234440" lvl="2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1800" dirty="0"/>
              <a:t>VZA and SZA range from 0-55° with a 5° step size</a:t>
            </a:r>
          </a:p>
          <a:p>
            <a:pPr marL="1234440" lvl="2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1800" dirty="0"/>
              <a:t>RAA varies from 0-180° at 10° intervals</a:t>
            </a:r>
          </a:p>
          <a:p>
            <a:pPr marL="320040" lvl="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200" dirty="0"/>
              <a:t>VIS-NIR BRDFs are similar to Hu model</a:t>
            </a:r>
          </a:p>
          <a:p>
            <a:pPr marL="320040" lvl="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400" dirty="0"/>
              <a:t>Cirrus Channel (1.38 μm)</a:t>
            </a:r>
          </a:p>
          <a:p>
            <a:pPr marL="777240" lvl="1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1900" dirty="0">
                <a:cs typeface="Arial" panose="020B0604020202020204" pitchFamily="34" charset="0"/>
              </a:rPr>
              <a:t>Ground PICS are inapplicable for vicarious calibration</a:t>
            </a:r>
          </a:p>
          <a:p>
            <a:pPr marL="777240" lvl="1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1900" dirty="0">
                <a:cs typeface="Arial" panose="020B0604020202020204" pitchFamily="34" charset="0"/>
              </a:rPr>
              <a:t>Radiation is mostly absorbed by atmosphere, except in the case of high-altitude ice clouds</a:t>
            </a:r>
          </a:p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200" dirty="0">
                <a:cs typeface="Arial" panose="020B0604020202020204" pitchFamily="34" charset="0"/>
              </a:rPr>
              <a:t>SWIR band BRDFs reduces temporal variability of DCC response by up to 65%.</a:t>
            </a:r>
          </a:p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400" dirty="0">
                <a:solidFill>
                  <a:prstClr val="black"/>
                </a:solidFill>
              </a:rPr>
              <a:t>By implementing similar DCC thresholds and BRDF normalizations, inter-sensor comparison using mean and mode statistics is feasible.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7824EA-4273-684A-9483-AED38D10C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1189C3-81A7-9B44-9E7A-79DFA5CD9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9277" y="76341"/>
            <a:ext cx="1182255" cy="11822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DF403E-626D-DA44-BD46-97943C51F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934" y="962090"/>
            <a:ext cx="4554218" cy="24511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187C92-2CEA-4642-90D3-BFC2BE4E5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609" y="3615896"/>
            <a:ext cx="4914868" cy="316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6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6FC6-BECD-1D4E-9DE1-BC5A4F52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18256"/>
            <a:ext cx="9115425" cy="1118028"/>
          </a:xfrm>
        </p:spPr>
        <p:txBody>
          <a:bodyPr/>
          <a:lstStyle/>
          <a:p>
            <a:r>
              <a:rPr lang="en-US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Radiance and Reflectance biases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D28A9-065D-8847-9D89-64012D3C3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A63E89BC-407E-B449-9A5E-E105894AA4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0980492"/>
                  </p:ext>
                </p:extLst>
              </p:nvPr>
            </p:nvGraphicFramePr>
            <p:xfrm>
              <a:off x="194159" y="1090278"/>
              <a:ext cx="11915779" cy="574383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288703">
                      <a:extLst>
                        <a:ext uri="{9D8B030D-6E8A-4147-A177-3AD203B41FA5}">
                          <a16:colId xmlns:a16="http://schemas.microsoft.com/office/drawing/2014/main" val="2038333685"/>
                        </a:ext>
                      </a:extLst>
                    </a:gridCol>
                    <a:gridCol w="5627076">
                      <a:extLst>
                        <a:ext uri="{9D8B030D-6E8A-4147-A177-3AD203B41FA5}">
                          <a16:colId xmlns:a16="http://schemas.microsoft.com/office/drawing/2014/main" val="3725325919"/>
                        </a:ext>
                      </a:extLst>
                    </a:gridCol>
                  </a:tblGrid>
                  <a:tr h="4740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/>
                            <a:t>Reference Solar Spectrum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Impact on M4 band calibration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04279072"/>
                      </a:ext>
                    </a:extLst>
                  </a:tr>
                  <a:tr h="5164712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800" dirty="0">
                              <a:latin typeface="+mn-lt"/>
                            </a:rPr>
                            <a:t>VIIRS instruments are calibrated on </a:t>
                          </a:r>
                          <a:r>
                            <a:rPr lang="en-US" sz="2800" i="1" dirty="0">
                              <a:latin typeface="+mn-lt"/>
                            </a:rPr>
                            <a:t>Reflectance</a:t>
                          </a:r>
                          <a:r>
                            <a:rPr lang="en-US" sz="2800" dirty="0">
                              <a:latin typeface="+mn-lt"/>
                            </a:rPr>
                            <a:t> scale</a:t>
                          </a:r>
                        </a:p>
                        <a:p>
                          <a:pPr marL="342900" marR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𝑅𝑎𝑑𝑖𝑎𝑛𝑐𝑒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𝑅𝑒𝑓𝑙𝑒𝑐𝑡𝑎𝑛𝑐𝑒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28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𝑆𝑈𝑁</m:t>
                                  </m:r>
                                </m:sub>
                              </m:sSub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unc>
                                <m:funcPr>
                                  <m:ctrlPr>
                                    <a:rPr lang="en-US" sz="28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lang="en-US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𝑆𝑍𝐴</m:t>
                                  </m:r>
                                  <m:r>
                                    <a:rPr lang="en-US" sz="2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)/</m:t>
                                  </m:r>
                                  <m:sSup>
                                    <m:sSupPr>
                                      <m:ctrlPr>
                                        <a:rPr lang="en-US" sz="28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sz="28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func>
                            </m:oMath>
                          </a14:m>
                          <a:endParaRPr lang="en-US" sz="2800" baseline="30000" dirty="0">
                            <a:latin typeface="+mn-lt"/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2800" dirty="0">
                              <a:latin typeface="+mn-lt"/>
                            </a:rPr>
                            <a:t>SNPP and NOAA-20 VIIRS use different solar irradiance models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2800" dirty="0">
                              <a:latin typeface="+mn-lt"/>
                            </a:rPr>
                            <a:t>Biases are different for radiance and reflectance</a:t>
                          </a:r>
                        </a:p>
                        <a:p>
                          <a:pPr marL="342900" marR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2800" dirty="0">
                              <a:effectLst/>
                              <a:latin typeface="+mn-lt"/>
                            </a:rPr>
                            <a:t>Difference in reference solar spectra can induce additional (+/-) radiance bias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461810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A63E89BC-407E-B449-9A5E-E105894AA4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0980492"/>
                  </p:ext>
                </p:extLst>
              </p:nvPr>
            </p:nvGraphicFramePr>
            <p:xfrm>
              <a:off x="194159" y="1090278"/>
              <a:ext cx="11915779" cy="574383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288703">
                      <a:extLst>
                        <a:ext uri="{9D8B030D-6E8A-4147-A177-3AD203B41FA5}">
                          <a16:colId xmlns:a16="http://schemas.microsoft.com/office/drawing/2014/main" val="2038333685"/>
                        </a:ext>
                      </a:extLst>
                    </a:gridCol>
                    <a:gridCol w="5627076">
                      <a:extLst>
                        <a:ext uri="{9D8B030D-6E8A-4147-A177-3AD203B41FA5}">
                          <a16:colId xmlns:a16="http://schemas.microsoft.com/office/drawing/2014/main" val="3725325919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/>
                            <a:t>Reference Solar Spectrum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Impact on M4 band calibration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04279072"/>
                      </a:ext>
                    </a:extLst>
                  </a:tr>
                  <a:tr h="5164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2" t="-12745" r="-893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461810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B0FFD04-2517-C244-85D2-FBEB57D7E8F6}"/>
              </a:ext>
            </a:extLst>
          </p:cNvPr>
          <p:cNvSpPr txBox="1"/>
          <p:nvPr/>
        </p:nvSpPr>
        <p:spPr>
          <a:xfrm>
            <a:off x="194158" y="6308247"/>
            <a:ext cx="9703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Solar constant tool: </a:t>
            </a:r>
            <a:r>
              <a:rPr lang="en-US" sz="1500" dirty="0">
                <a:hlinkClick r:id="rId4"/>
              </a:rPr>
              <a:t>https://cloudsway2.larc.nasa.gov/cgi-bin/site/showdoc?mnemonic=SOLAR-CONSTANT-COMPARISONS</a:t>
            </a:r>
            <a:r>
              <a:rPr lang="en-US" sz="15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E35CEE-525F-CA4C-8384-04411FAC7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1717" y="1885757"/>
            <a:ext cx="5092516" cy="38571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5648ED3-5FFE-2F43-B6E0-9CFC88C5C391}"/>
              </a:ext>
            </a:extLst>
          </p:cNvPr>
          <p:cNvSpPr txBox="1"/>
          <p:nvPr/>
        </p:nvSpPr>
        <p:spPr>
          <a:xfrm>
            <a:off x="6556480" y="5715021"/>
            <a:ext cx="5441361" cy="43088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200" b="1" dirty="0"/>
              <a:t>~2% difference in </a:t>
            </a:r>
            <a:r>
              <a:rPr lang="en-US" sz="2200" b="1" dirty="0" err="1"/>
              <a:t>E</a:t>
            </a:r>
            <a:r>
              <a:rPr lang="en-US" sz="2200" b="1" baseline="-25000" dirty="0" err="1"/>
              <a:t>sun</a:t>
            </a:r>
            <a:r>
              <a:rPr lang="en-US" sz="2200" b="1" baseline="-25000" dirty="0"/>
              <a:t> </a:t>
            </a:r>
            <a:r>
              <a:rPr lang="en-US" sz="2200" b="1" dirty="0"/>
              <a:t>for M4 (0.55 µm) band </a:t>
            </a:r>
            <a:endParaRPr lang="en-US" sz="2200" b="1" baseline="-250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4DB6020-4C49-C849-B91D-EEE4DEFCC940}"/>
              </a:ext>
            </a:extLst>
          </p:cNvPr>
          <p:cNvCxnSpPr>
            <a:cxnSpLocks/>
          </p:cNvCxnSpPr>
          <p:nvPr/>
        </p:nvCxnSpPr>
        <p:spPr>
          <a:xfrm flipV="1">
            <a:off x="8064500" y="3247692"/>
            <a:ext cx="831300" cy="1690528"/>
          </a:xfrm>
          <a:prstGeom prst="straightConnector1">
            <a:avLst/>
          </a:prstGeom>
          <a:ln w="28575">
            <a:solidFill>
              <a:srgbClr val="115BD8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3B2A544-012F-D94F-BE2D-1F809877965E}"/>
              </a:ext>
            </a:extLst>
          </p:cNvPr>
          <p:cNvCxnSpPr>
            <a:cxnSpLocks/>
          </p:cNvCxnSpPr>
          <p:nvPr/>
        </p:nvCxnSpPr>
        <p:spPr>
          <a:xfrm flipH="1" flipV="1">
            <a:off x="9431592" y="3454476"/>
            <a:ext cx="1092200" cy="10514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F8C42C0-1183-1B44-8F86-172527279B9A}"/>
              </a:ext>
            </a:extLst>
          </p:cNvPr>
          <p:cNvSpPr txBox="1"/>
          <p:nvPr/>
        </p:nvSpPr>
        <p:spPr>
          <a:xfrm>
            <a:off x="9982543" y="4419318"/>
            <a:ext cx="121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SNPP-VIIRS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BDDC43-A6AF-7645-A99A-2BA7044D0F44}"/>
              </a:ext>
            </a:extLst>
          </p:cNvPr>
          <p:cNvSpPr txBox="1"/>
          <p:nvPr/>
        </p:nvSpPr>
        <p:spPr>
          <a:xfrm>
            <a:off x="7438660" y="4860211"/>
            <a:ext cx="1580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NOAA-20 VIIRS</a:t>
            </a:r>
          </a:p>
        </p:txBody>
      </p:sp>
    </p:spTree>
    <p:extLst>
      <p:ext uri="{BB962C8B-B14F-4D97-AF65-F5344CB8AC3E}">
        <p14:creationId xmlns:p14="http://schemas.microsoft.com/office/powerpoint/2010/main" val="1988354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6FC6-BECD-1D4E-9DE1-BC5A4F52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287" y="18255"/>
            <a:ext cx="9115425" cy="1000463"/>
          </a:xfrm>
        </p:spPr>
        <p:txBody>
          <a:bodyPr/>
          <a:lstStyle/>
          <a:p>
            <a:r>
              <a:rPr lang="en-US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SRF differences and SBAF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D28A9-065D-8847-9D89-64012D3C3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38BBDF-54DD-EE44-9A58-17D529DE5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774" y="1014427"/>
            <a:ext cx="5654226" cy="48291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4E41D6-0228-4246-B4C2-004C9E03DCE0}"/>
              </a:ext>
            </a:extLst>
          </p:cNvPr>
          <p:cNvSpPr txBox="1"/>
          <p:nvPr/>
        </p:nvSpPr>
        <p:spPr>
          <a:xfrm>
            <a:off x="503557" y="5854235"/>
            <a:ext cx="6597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SRFs are similar for most of the bands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SBAF correction are within 2% for all scene types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4046D4B-011D-F54F-BB15-BBB8088127D0}"/>
              </a:ext>
            </a:extLst>
          </p:cNvPr>
          <p:cNvGrpSpPr/>
          <p:nvPr/>
        </p:nvGrpSpPr>
        <p:grpSpPr>
          <a:xfrm>
            <a:off x="7391393" y="854504"/>
            <a:ext cx="3262318" cy="3262318"/>
            <a:chOff x="7126339" y="971437"/>
            <a:chExt cx="3262318" cy="32623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048C38-8CD6-AB4A-84F0-8CE97CD74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26339" y="971437"/>
              <a:ext cx="3262318" cy="326231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6AF23F-46D4-5C4A-8049-F7615177E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04103" y="1269691"/>
              <a:ext cx="1518449" cy="78371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B022A3-41E2-5746-A064-4E433BC76548}"/>
                </a:ext>
              </a:extLst>
            </p:cNvPr>
            <p:cNvSpPr txBox="1"/>
            <p:nvPr/>
          </p:nvSpPr>
          <p:spPr>
            <a:xfrm>
              <a:off x="7536735" y="1344755"/>
              <a:ext cx="23566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SCIAMACHY-based SBAF</a:t>
              </a:r>
            </a:p>
            <a:p>
              <a:r>
                <a:rPr lang="en-US" sz="1600" b="1" dirty="0">
                  <a:solidFill>
                    <a:srgbClr val="FF0000"/>
                  </a:solidFill>
                </a:rPr>
                <a:t>M4 channel</a:t>
              </a:r>
            </a:p>
            <a:p>
              <a:r>
                <a:rPr lang="en-US" sz="1600" b="1" dirty="0">
                  <a:solidFill>
                    <a:srgbClr val="FF0000"/>
                  </a:solidFill>
                </a:rPr>
                <a:t>ATO scene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0103C6-01ED-7545-A12F-36A717E960E1}"/>
              </a:ext>
            </a:extLst>
          </p:cNvPr>
          <p:cNvGrpSpPr/>
          <p:nvPr/>
        </p:nvGrpSpPr>
        <p:grpSpPr>
          <a:xfrm>
            <a:off x="7134873" y="4053457"/>
            <a:ext cx="3690482" cy="2631775"/>
            <a:chOff x="7253683" y="4207969"/>
            <a:chExt cx="3690482" cy="263177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D17A9DB-C63D-424E-8B40-187C16807D16}"/>
                </a:ext>
              </a:extLst>
            </p:cNvPr>
            <p:cNvGrpSpPr/>
            <p:nvPr/>
          </p:nvGrpSpPr>
          <p:grpSpPr>
            <a:xfrm>
              <a:off x="7253683" y="4470399"/>
              <a:ext cx="3690482" cy="2369345"/>
              <a:chOff x="7253683" y="4470399"/>
              <a:chExt cx="3690482" cy="2369345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FE4C871-F63B-8745-A2CC-04CED19C48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53683" y="4470399"/>
                <a:ext cx="3690482" cy="236934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5B4C011-BFA9-CD44-BC4B-2477DA865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42156" y="4647880"/>
                <a:ext cx="780901" cy="299458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71D3BE9-122A-A549-A4AB-ED7780998BC8}"/>
                  </a:ext>
                </a:extLst>
              </p:cNvPr>
              <p:cNvSpPr txBox="1"/>
              <p:nvPr/>
            </p:nvSpPr>
            <p:spPr>
              <a:xfrm>
                <a:off x="7642156" y="5541831"/>
                <a:ext cx="23519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Hyperion-based SBAF</a:t>
                </a:r>
              </a:p>
              <a:p>
                <a:r>
                  <a:rPr lang="en-US" b="1" dirty="0"/>
                  <a:t>M11 channel (2.25µm)</a:t>
                </a:r>
              </a:p>
              <a:p>
                <a:r>
                  <a:rPr lang="en-US" b="1" dirty="0"/>
                  <a:t>Libya-4</a:t>
                </a: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637EC8A-886F-AB4A-BB44-F4A6ADC9F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16900" y="4207969"/>
              <a:ext cx="1778000" cy="385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2093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6FC6-BECD-1D4E-9DE1-BC5A4F52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53" y="42048"/>
            <a:ext cx="9566146" cy="82431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N20/SNPP reflectance ratios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D28A9-065D-8847-9D89-64012D3C3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C82D35F-63DF-3685-F0CB-B0E21CAFB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56" y="694145"/>
            <a:ext cx="5077421" cy="616385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9354F72-156B-3C0A-A01E-C536E19E2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577" y="707571"/>
            <a:ext cx="5077422" cy="615042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A882469-31B9-DDD2-9531-E16761ED7550}"/>
              </a:ext>
            </a:extLst>
          </p:cNvPr>
          <p:cNvSpPr txBox="1"/>
          <p:nvPr/>
        </p:nvSpPr>
        <p:spPr>
          <a:xfrm>
            <a:off x="1355853" y="896835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8237C8-D09E-BDAC-4E1D-7E40C0FC1998}"/>
              </a:ext>
            </a:extLst>
          </p:cNvPr>
          <p:cNvSpPr txBox="1"/>
          <p:nvPr/>
        </p:nvSpPr>
        <p:spPr>
          <a:xfrm>
            <a:off x="1350047" y="2867150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95F655-8C56-BD3E-DF3D-5816EEF2D91B}"/>
              </a:ext>
            </a:extLst>
          </p:cNvPr>
          <p:cNvSpPr txBox="1"/>
          <p:nvPr/>
        </p:nvSpPr>
        <p:spPr>
          <a:xfrm>
            <a:off x="1349321" y="4906118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2C2BD49-4FBE-4CB1-B309-FA3C058385A8}"/>
              </a:ext>
            </a:extLst>
          </p:cNvPr>
          <p:cNvSpPr txBox="1"/>
          <p:nvPr/>
        </p:nvSpPr>
        <p:spPr>
          <a:xfrm>
            <a:off x="6426742" y="4906118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821BD1A-DCBF-D56C-107A-F918D3E7C007}"/>
              </a:ext>
            </a:extLst>
          </p:cNvPr>
          <p:cNvSpPr txBox="1"/>
          <p:nvPr/>
        </p:nvSpPr>
        <p:spPr>
          <a:xfrm>
            <a:off x="6375540" y="2867150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DBCEA5F-EE0A-8C7F-9E21-846EFC221511}"/>
              </a:ext>
            </a:extLst>
          </p:cNvPr>
          <p:cNvSpPr txBox="1"/>
          <p:nvPr/>
        </p:nvSpPr>
        <p:spPr>
          <a:xfrm>
            <a:off x="6381993" y="828182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M7</a:t>
            </a:r>
          </a:p>
        </p:txBody>
      </p:sp>
    </p:spTree>
    <p:extLst>
      <p:ext uri="{BB962C8B-B14F-4D97-AF65-F5344CB8AC3E}">
        <p14:creationId xmlns:p14="http://schemas.microsoft.com/office/powerpoint/2010/main" val="3869677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6FC6-BECD-1D4E-9DE1-BC5A4F52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53" y="42048"/>
            <a:ext cx="9566146" cy="86786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N20/SNPP reflectance ratios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D28A9-065D-8847-9D89-64012D3C3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FE34B1-AC40-D824-D9DD-C14E41705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78" y="661526"/>
            <a:ext cx="5044651" cy="6173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F7825B-0BAF-593A-5223-54518559A922}"/>
              </a:ext>
            </a:extLst>
          </p:cNvPr>
          <p:cNvSpPr txBox="1"/>
          <p:nvPr/>
        </p:nvSpPr>
        <p:spPr>
          <a:xfrm>
            <a:off x="1355853" y="797428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E74683-30C2-A56A-01A6-B63EC7B42108}"/>
              </a:ext>
            </a:extLst>
          </p:cNvPr>
          <p:cNvSpPr txBox="1"/>
          <p:nvPr/>
        </p:nvSpPr>
        <p:spPr>
          <a:xfrm>
            <a:off x="1355853" y="2778628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6F9781-59E0-19CD-9182-E647A6A232F3}"/>
              </a:ext>
            </a:extLst>
          </p:cNvPr>
          <p:cNvSpPr txBox="1"/>
          <p:nvPr/>
        </p:nvSpPr>
        <p:spPr>
          <a:xfrm>
            <a:off x="1386786" y="489045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I1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D8DE622-661E-8EC1-10E6-8E36A76C4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703688"/>
            <a:ext cx="5056127" cy="211226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A35007F-306D-3D5B-EAFE-AA5FB55CFF28}"/>
              </a:ext>
            </a:extLst>
          </p:cNvPr>
          <p:cNvSpPr txBox="1"/>
          <p:nvPr/>
        </p:nvSpPr>
        <p:spPr>
          <a:xfrm>
            <a:off x="6607735" y="489045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I3</a:t>
            </a:r>
          </a:p>
        </p:txBody>
      </p:sp>
    </p:spTree>
    <p:extLst>
      <p:ext uri="{BB962C8B-B14F-4D97-AF65-F5344CB8AC3E}">
        <p14:creationId xmlns:p14="http://schemas.microsoft.com/office/powerpoint/2010/main" val="2274342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6FC6-BECD-1D4E-9DE1-BC5A4F52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53" y="42048"/>
            <a:ext cx="9566146" cy="87235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NPP-N20 Bias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FEA90-9C9A-EC41-A29E-FDE1C882B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714" y="6170327"/>
            <a:ext cx="10491711" cy="477693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Reflectance biases are provided in parenthesis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‘+’ indicates SNPP-VIIRS is brighter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D28A9-065D-8847-9D89-64012D3C3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A05303-317A-EA41-9104-B01116E0D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854" y="1212323"/>
            <a:ext cx="2142892" cy="1592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B74922-8667-2E4A-A6BA-04F8E83BE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868" y="2567264"/>
            <a:ext cx="2142892" cy="1592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9F4D4B-CB1D-7545-A59B-EBF2AFCB1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797" y="5253058"/>
            <a:ext cx="2142892" cy="1592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30C6A6-4DA0-D240-B245-8859DA382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797" y="3908375"/>
            <a:ext cx="2142892" cy="159278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EB4F9E6-B1A2-5E4D-8F92-0B0C7EC3E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067678"/>
              </p:ext>
            </p:extLst>
          </p:nvPr>
        </p:nvGraphicFramePr>
        <p:xfrm>
          <a:off x="1122217" y="783108"/>
          <a:ext cx="9713930" cy="529178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619939">
                  <a:extLst>
                    <a:ext uri="{9D8B030D-6E8A-4147-A177-3AD203B41FA5}">
                      <a16:colId xmlns:a16="http://schemas.microsoft.com/office/drawing/2014/main" val="3489509442"/>
                    </a:ext>
                  </a:extLst>
                </a:gridCol>
                <a:gridCol w="1768961">
                  <a:extLst>
                    <a:ext uri="{9D8B030D-6E8A-4147-A177-3AD203B41FA5}">
                      <a16:colId xmlns:a16="http://schemas.microsoft.com/office/drawing/2014/main" val="2657544563"/>
                    </a:ext>
                  </a:extLst>
                </a:gridCol>
                <a:gridCol w="1606654">
                  <a:extLst>
                    <a:ext uri="{9D8B030D-6E8A-4147-A177-3AD203B41FA5}">
                      <a16:colId xmlns:a16="http://schemas.microsoft.com/office/drawing/2014/main" val="3174165801"/>
                    </a:ext>
                  </a:extLst>
                </a:gridCol>
                <a:gridCol w="1503178">
                  <a:extLst>
                    <a:ext uri="{9D8B030D-6E8A-4147-A177-3AD203B41FA5}">
                      <a16:colId xmlns:a16="http://schemas.microsoft.com/office/drawing/2014/main" val="4065496420"/>
                    </a:ext>
                  </a:extLst>
                </a:gridCol>
                <a:gridCol w="1607599">
                  <a:extLst>
                    <a:ext uri="{9D8B030D-6E8A-4147-A177-3AD203B41FA5}">
                      <a16:colId xmlns:a16="http://schemas.microsoft.com/office/drawing/2014/main" val="2244189690"/>
                    </a:ext>
                  </a:extLst>
                </a:gridCol>
                <a:gridCol w="1607599">
                  <a:extLst>
                    <a:ext uri="{9D8B030D-6E8A-4147-A177-3AD203B41FA5}">
                      <a16:colId xmlns:a16="http://schemas.microsoft.com/office/drawing/2014/main" val="2513384588"/>
                    </a:ext>
                  </a:extLst>
                </a:gridCol>
              </a:tblGrid>
              <a:tr h="455342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Band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Radiometric bias </a:t>
                      </a:r>
                      <a:r>
                        <a:rPr lang="en-US" sz="2000" dirty="0"/>
                        <a:t>100% x (1-NOAA-20/SNPP)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842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Aqua-MODIS </a:t>
                      </a:r>
                    </a:p>
                    <a:p>
                      <a:pPr algn="ctr"/>
                      <a:r>
                        <a:rPr lang="en-US" sz="2000" dirty="0"/>
                        <a:t>ATO-RM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Aqua-MODIS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DCC-RM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Libya-4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PICS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DCC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Approach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consistency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025890"/>
                  </a:ext>
                </a:extLst>
              </a:tr>
              <a:tr h="4094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M3 (0.48µm)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573620"/>
                  </a:ext>
                </a:extLst>
              </a:tr>
              <a:tr h="4094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M4 (0.55µm)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85795"/>
                  </a:ext>
                </a:extLst>
              </a:tr>
              <a:tr h="4094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M5 (0.65µm)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641676"/>
                  </a:ext>
                </a:extLst>
              </a:tr>
              <a:tr h="4094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I1 (0.65µm)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337670"/>
                  </a:ext>
                </a:extLst>
              </a:tr>
              <a:tr h="409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M7 (0.86µm)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4.0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endParaRPr lang="en-US" sz="1800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4.2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3.9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0.3</a:t>
                      </a:r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M8 (1.24µm)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2.1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1.7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2.1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1.8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0.4</a:t>
                      </a:r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M9 (1.38µm)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endParaRPr lang="en-US" sz="1800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1.2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endParaRPr lang="en-US" sz="1800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1.1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0.1</a:t>
                      </a:r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M10 (1.6µm)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2.9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2.8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1.9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2.5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1.0</a:t>
                      </a:r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3238004649"/>
                  </a:ext>
                </a:extLst>
              </a:tr>
              <a:tr h="4094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I3 (1.6µm)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4.4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4.7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4.9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5.0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0.6</a:t>
                      </a:r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3922828693"/>
                  </a:ext>
                </a:extLst>
              </a:tr>
              <a:tr h="409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M11 (2.25µm)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endParaRPr lang="en-US" sz="1800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endParaRPr lang="en-US" sz="1800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1.3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1.9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0.7</a:t>
                      </a:r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62483D7-91E8-A254-AF13-D549CE3657A5}"/>
              </a:ext>
            </a:extLst>
          </p:cNvPr>
          <p:cNvSpPr txBox="1"/>
          <p:nvPr/>
        </p:nvSpPr>
        <p:spPr>
          <a:xfrm>
            <a:off x="6426438" y="6170327"/>
            <a:ext cx="551203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I1 bias from multiple approaches are more consistent than M5, since I1 and B1 SRFs are more similar</a:t>
            </a:r>
          </a:p>
        </p:txBody>
      </p:sp>
    </p:spTree>
    <p:extLst>
      <p:ext uri="{BB962C8B-B14F-4D97-AF65-F5344CB8AC3E}">
        <p14:creationId xmlns:p14="http://schemas.microsoft.com/office/powerpoint/2010/main" val="160179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6FC6-BECD-1D4E-9DE1-BC5A4F52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53" y="42048"/>
            <a:ext cx="9566146" cy="111802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NPP-N20 Bias Table (%)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D28A9-065D-8847-9D89-64012D3C3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A05303-317A-EA41-9104-B01116E0D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854" y="1212323"/>
            <a:ext cx="2142892" cy="1592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B74922-8667-2E4A-A6BA-04F8E83BE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868" y="2567264"/>
            <a:ext cx="2142892" cy="1592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9F4D4B-CB1D-7545-A59B-EBF2AFCB1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797" y="5253058"/>
            <a:ext cx="2142892" cy="1592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30C6A6-4DA0-D240-B245-8859DA382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797" y="3908375"/>
            <a:ext cx="2142892" cy="159278"/>
          </a:xfrm>
          <a:prstGeom prst="rect">
            <a:avLst/>
          </a:prstGeom>
        </p:spPr>
      </p:pic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E478E5A2-F2FF-45B3-098A-43EBDBA1A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446580"/>
              </p:ext>
            </p:extLst>
          </p:nvPr>
        </p:nvGraphicFramePr>
        <p:xfrm>
          <a:off x="2816937" y="1003655"/>
          <a:ext cx="6280500" cy="43290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100">
                  <a:extLst>
                    <a:ext uri="{9D8B030D-6E8A-4147-A177-3AD203B41FA5}">
                      <a16:colId xmlns:a16="http://schemas.microsoft.com/office/drawing/2014/main" val="2630491014"/>
                    </a:ext>
                  </a:extLst>
                </a:gridCol>
                <a:gridCol w="125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Band</a:t>
                      </a: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CERES-Libya</a:t>
                      </a: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MAIAC</a:t>
                      </a: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CERES</a:t>
                      </a:r>
                    </a:p>
                    <a:p>
                      <a:pPr algn="ctr"/>
                      <a:r>
                        <a:rPr lang="en-US" sz="2000" dirty="0"/>
                        <a:t>combined</a:t>
                      </a: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VCST</a:t>
                      </a:r>
                    </a:p>
                  </a:txBody>
                  <a:tcPr marL="91417" marR="91417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</a:rPr>
                        <a:t>M3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</a:rPr>
                        <a:t>4.8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5.6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4.8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</a:rPr>
                        <a:t>M4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5.5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5.8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4.5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</a:rPr>
                        <a:t>M5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4.4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5.4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4.4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</a:rPr>
                        <a:t>M7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2000" dirty="0"/>
                        <a:t>4.2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3.8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4.2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3.3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</a:rPr>
                        <a:t>M8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2000" dirty="0"/>
                        <a:t>2.1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2.6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2.4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</a:rPr>
                        <a:t>M10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2.5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2.2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2.5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0.9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</a:rPr>
                        <a:t>M11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1.3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1.6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1.7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9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</a:rPr>
                        <a:t>I1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4.4</a:t>
                      </a: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4.0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4.8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3.9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</a:rPr>
                        <a:t>I3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2000" dirty="0"/>
                        <a:t>4.9</a:t>
                      </a: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5.4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5.0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3.5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17" marR="91417" marT="45726" marB="4572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48CF664-4CA2-9EB2-5D57-BFD895B9AB46}"/>
              </a:ext>
            </a:extLst>
          </p:cNvPr>
          <p:cNvSpPr txBox="1"/>
          <p:nvPr/>
        </p:nvSpPr>
        <p:spPr>
          <a:xfrm>
            <a:off x="2938092" y="5517609"/>
            <a:ext cx="603819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CERES Libya-4 and MAIAC within 0.8%</a:t>
            </a:r>
          </a:p>
          <a:p>
            <a:pPr>
              <a:defRPr/>
            </a:pPr>
            <a:r>
              <a:rPr lang="en-US" sz="2400" dirty="0"/>
              <a:t>CERES combined and MAIAC agree within 0.8%</a:t>
            </a:r>
          </a:p>
          <a:p>
            <a:pPr>
              <a:defRPr/>
            </a:pPr>
            <a:r>
              <a:rPr lang="en-US" sz="2400" dirty="0"/>
              <a:t>CERES combined and VCST agree within 1.7%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4CB6C1-FF57-6616-F5C5-4673A5F5EBEE}"/>
              </a:ext>
            </a:extLst>
          </p:cNvPr>
          <p:cNvSpPr txBox="1"/>
          <p:nvPr/>
        </p:nvSpPr>
        <p:spPr>
          <a:xfrm>
            <a:off x="9097437" y="5515030"/>
            <a:ext cx="2833297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Calibration of the SNPP and NOAA 20 VIIRS Sensors for Continuity of the MODIS Climate Data Records</a:t>
            </a:r>
            <a:r>
              <a:rPr lang="en-US" sz="1200" b="1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en-US" sz="1200" dirty="0" err="1"/>
              <a:t>Lyapustin</a:t>
            </a:r>
            <a:r>
              <a:rPr lang="en-US" sz="1200" dirty="0"/>
              <a:t> et al. 2023, submitted RSE</a:t>
            </a:r>
          </a:p>
        </p:txBody>
      </p:sp>
    </p:spTree>
    <p:extLst>
      <p:ext uri="{BB962C8B-B14F-4D97-AF65-F5344CB8AC3E}">
        <p14:creationId xmlns:p14="http://schemas.microsoft.com/office/powerpoint/2010/main" val="193804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6FC6-BECD-1D4E-9DE1-BC5A4F52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18255"/>
            <a:ext cx="9115425" cy="1325563"/>
          </a:xfrm>
        </p:spPr>
        <p:txBody>
          <a:bodyPr/>
          <a:lstStyle/>
          <a:p>
            <a:r>
              <a:rPr lang="en-US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FEA90-9C9A-EC41-A29E-FDE1C882B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502"/>
            <a:ext cx="10515600" cy="499033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lvl="1"/>
            <a:r>
              <a:rPr lang="en-US" sz="3000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CERES EBAF flux product requirements</a:t>
            </a:r>
          </a:p>
          <a:p>
            <a:pPr lvl="1"/>
            <a:r>
              <a:rPr lang="en-US" sz="3000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CERES Imager and Geostationary Calibration Group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Radiometric scaling of VIIRS instruments</a:t>
            </a:r>
          </a:p>
          <a:p>
            <a:pPr lvl="1"/>
            <a:r>
              <a:rPr lang="en-US" sz="2800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Methods:</a:t>
            </a:r>
          </a:p>
          <a:p>
            <a:pPr lvl="2"/>
            <a:r>
              <a:rPr lang="en-US" sz="2400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All-sky tropical ocean ray-matching (ATO-RM) Aqua-MODIS/VIIRS</a:t>
            </a:r>
          </a:p>
          <a:p>
            <a:pPr lvl="2"/>
            <a:r>
              <a:rPr lang="en-US" sz="2400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 SNO with Aqua-MODIS/VIIRS </a:t>
            </a:r>
          </a:p>
          <a:p>
            <a:pPr lvl="2"/>
            <a:r>
              <a:rPr lang="en-US" sz="2400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PICS approach (Libya-4)</a:t>
            </a:r>
          </a:p>
          <a:p>
            <a:pPr lvl="2"/>
            <a:r>
              <a:rPr lang="en-US" sz="2400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Deep-convective clouds invariant target approach</a:t>
            </a:r>
          </a:p>
          <a:p>
            <a:pPr lvl="1"/>
            <a:r>
              <a:rPr lang="en-US" sz="2800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Spectral differences and SBAF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D28A9-065D-8847-9D89-64012D3C3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21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6FC6-BECD-1D4E-9DE1-BC5A4F52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53" y="42048"/>
            <a:ext cx="9566146" cy="111802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FEA90-9C9A-EC41-A29E-FDE1C882B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88" y="1338595"/>
            <a:ext cx="11127128" cy="528057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CERES EBAF product relies on Terra/Aqua MODIS and SNPP/N20 VIIRS cloud retrieval continuity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CERES imager and geostationary calibration group (IGCG) utilized ATO-RM, DCC-RM using Aqua-MODIS as a transfer radiometer, Libya-4 and DCC-IT to determine the NPP and N20 radiometric scaling factors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approaches were within 0.8% across all VIIRS channels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combined CERES approaches were within 0.8% and 1.7% of the MAIAC and VCST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Aqua-MODIS can no longer be used as transfer radiometer to determine the SNPP and N20 VIIRS RSB radiometric scaling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Terra and Aqua orbits are drifting outside of their mean local time windows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CERES project will use the Libya-4 and DCC-IT as well Aqua-MODIS/VIIRS polar-RM approaches to determine the SNPP and N20 VIIRS RSB radiometric scaling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D28A9-065D-8847-9D89-64012D3C3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A05303-317A-EA41-9104-B01116E0D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854" y="1212323"/>
            <a:ext cx="2142892" cy="15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1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6FC6-BECD-1D4E-9DE1-BC5A4F52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287" y="18255"/>
            <a:ext cx="9115425" cy="10004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CERES EBAF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FEA90-9C9A-EC41-A29E-FDE1C882B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18718"/>
            <a:ext cx="10863943" cy="550182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CERES EBAF monthly product provides observed broadband fluxes needed to monitor the Earth’s energy balance and validate climate models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stability of the EBAF fluxes relies on the 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CERES onboard calibration systems 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well-maintained sun-synchronous orbits 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cloud retrieval continuity between MODIS and VIIRS imagers designed to identify the angular directional model (ADMs) scene types to convert CERES observed radiances into fluxes 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diurnal models to estimate the regional flux variability between CERES measurements, which are a combination of geostationary derived broadband fluxes and constant meteorology models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CERES EBAF product has transitioned from Terra and Aqua inputs to a N20 only input beginning with the data month of April 2022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Terra and Aqua orbits have drifted outside of their mean local time window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Aqua spacecraft anomaly accelerated the transition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seamless transition was accomplished using regional climatology adjustment factors based on the 5-year Terra and Aqua overlap period that adjusts for the Terra morning observations and the MODIS and VIIRS cloud property induced flux differences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D28A9-065D-8847-9D89-64012D3C3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2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6FC6-BECD-1D4E-9DE1-BC5A4F52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287" y="18255"/>
            <a:ext cx="9115425" cy="10004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CERES EBAF product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D28A9-065D-8847-9D89-64012D3C3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8E04C5-3064-288B-A94D-980D45D46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283"/>
            <a:ext cx="10515600" cy="504068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CERES utilizes their own cloud retrieval algorithm designed to minimize the number pixels with unretrieved cloud properties identified by the cloud mask</a:t>
            </a:r>
          </a:p>
          <a:p>
            <a:r>
              <a:rPr lang="en-US" dirty="0"/>
              <a:t>MODIS and VIIRS cloud retrieval continuity requires </a:t>
            </a:r>
          </a:p>
          <a:p>
            <a:pPr lvl="1"/>
            <a:r>
              <a:rPr lang="en-US" dirty="0"/>
              <a:t>MODIS and VIIRS on orbit calibration stability</a:t>
            </a:r>
          </a:p>
          <a:p>
            <a:pPr lvl="1"/>
            <a:r>
              <a:rPr lang="en-US" dirty="0"/>
              <a:t>Consistent MODIS and VIIRS analogous channel calibration</a:t>
            </a:r>
          </a:p>
          <a:p>
            <a:pPr lvl="1"/>
            <a:r>
              <a:rPr lang="en-US" dirty="0"/>
              <a:t>Accounting for spectral band differences</a:t>
            </a:r>
          </a:p>
          <a:p>
            <a:pPr lvl="1"/>
            <a:r>
              <a:rPr lang="en-US" dirty="0"/>
              <a:t>Using MODIS and VIIRS channels common to both</a:t>
            </a:r>
          </a:p>
          <a:p>
            <a:pPr lvl="1"/>
            <a:r>
              <a:rPr lang="en-US" dirty="0"/>
              <a:t> Accounting for MODIS and VIIRS pixel size differences</a:t>
            </a:r>
          </a:p>
          <a:p>
            <a:r>
              <a:rPr lang="en-US" dirty="0"/>
              <a:t>CERES incorporates 22 geostationary imager derived clouds and fluxes</a:t>
            </a:r>
          </a:p>
          <a:p>
            <a:pPr lvl="1"/>
            <a:r>
              <a:rPr lang="en-US" dirty="0"/>
              <a:t>The GEO channel radiances are scaled to the Aqua-MODIS C6.1 calibration reference to retrieve GEO clouds consistent the MODIS</a:t>
            </a:r>
          </a:p>
          <a:p>
            <a:pPr lvl="1"/>
            <a:r>
              <a:rPr lang="en-US" dirty="0"/>
              <a:t>The GEO derived fluxes are carefully normalized to the CERES observed fluxes to estimate the regional diurnal flux using the same ADMs</a:t>
            </a:r>
          </a:p>
        </p:txBody>
      </p:sp>
    </p:spTree>
    <p:extLst>
      <p:ext uri="{BB962C8B-B14F-4D97-AF65-F5344CB8AC3E}">
        <p14:creationId xmlns:p14="http://schemas.microsoft.com/office/powerpoint/2010/main" val="283077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6FC6-BECD-1D4E-9DE1-BC5A4F52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287" y="18255"/>
            <a:ext cx="9115425" cy="1000463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CERES imager and geostationary calibration group (IGCG)</a:t>
            </a:r>
            <a:endParaRPr lang="en-US" b="1" dirty="0">
              <a:solidFill>
                <a:srgbClr val="115B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FEA90-9C9A-EC41-A29E-FDE1C882B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18718"/>
            <a:ext cx="10918371" cy="56041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group performs calibration assessment of MODIS, VIIRS, and GEO imagers in real-time using multiple approaches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calibration group provides the GEO visible radiometric scaling factors referenced to the MODIS C6.1 calibration metric for CERES Edition 4 products (MODIS C7 for Edition 5)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Three independent reflective solar bands (RSB) cross-calibration approaches are used to estimate radiometric SNPP and NOAA-20 VIIRS biases 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All-sky tropical ocean ray-matching (ATO-RM) between Aqua-MODIS and VIIRS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DCC invariant target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Pseudo-invariant ground site (Libya-4 PICS)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Datasets used are 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Aqua-MODIS Collection 6.1 level 1B product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SNPP VIIRS V2 and NOAA-20 VIIRS V2.1 datasets generated by the </a:t>
            </a:r>
            <a:r>
              <a:rPr lang="en-US" sz="2000" dirty="0"/>
              <a:t>NASA VIIRS Land Science Investigator-led Processing System (Land SIPS)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D28A9-065D-8847-9D89-64012D3C3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1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6FC6-BECD-1D4E-9DE1-BC5A4F52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18256"/>
            <a:ext cx="9115425" cy="11180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Ray-matching with Aqua-MODIS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D28A9-065D-8847-9D89-64012D3C3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DC68C9-6513-2548-8070-35F159071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316" y="3971625"/>
            <a:ext cx="1979973" cy="27415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85E47D-0A85-5A42-BA36-331AA81C2DDD}"/>
              </a:ext>
            </a:extLst>
          </p:cNvPr>
          <p:cNvSpPr/>
          <p:nvPr/>
        </p:nvSpPr>
        <p:spPr>
          <a:xfrm>
            <a:off x="262972" y="1136283"/>
            <a:ext cx="11809758" cy="333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300" dirty="0">
                <a:solidFill>
                  <a:prstClr val="black"/>
                </a:solidFill>
                <a:latin typeface="Tw Cen MT"/>
              </a:rPr>
              <a:t>Coincident, co-located, and co-angled radiance pairs for all comparable channels of Aqua-MODIS and SNPP/NOAA-20 VIIRS are acquired between 30 °N and 30 °S. 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300" dirty="0">
                <a:solidFill>
                  <a:prstClr val="black"/>
                </a:solidFill>
                <a:latin typeface="Tw Cen MT"/>
              </a:rPr>
              <a:t>Ray-matching is performed over all-sky tropical ocean (ATO-RM) scenes</a:t>
            </a:r>
          </a:p>
          <a:p>
            <a:pPr marL="640080" lvl="1" indent="-274320">
              <a:spcBef>
                <a:spcPts val="550"/>
              </a:spcBef>
              <a:buClr>
                <a:srgbClr val="94B6D2"/>
              </a:buClr>
              <a:buSzPct val="70000"/>
              <a:buFont typeface="Wingdings 2"/>
              <a:buChar char=""/>
            </a:pPr>
            <a:r>
              <a:rPr lang="en-US" sz="2300" dirty="0">
                <a:solidFill>
                  <a:prstClr val="black"/>
                </a:solidFill>
                <a:latin typeface="Tw Cen MT"/>
              </a:rPr>
              <a:t>pixels averaged within a shared 50-km diameter constitutes one ray-matched radiance pair</a:t>
            </a:r>
          </a:p>
          <a:p>
            <a:pPr marL="640080" lvl="1" indent="-274320">
              <a:spcBef>
                <a:spcPts val="550"/>
              </a:spcBef>
              <a:buClr>
                <a:srgbClr val="94B6D2"/>
              </a:buClr>
              <a:buSzPct val="70000"/>
              <a:buFont typeface="Wingdings 2"/>
              <a:buChar char=""/>
            </a:pPr>
            <a:r>
              <a:rPr lang="en-US" sz="2300" dirty="0">
                <a:solidFill>
                  <a:prstClr val="black"/>
                </a:solidFill>
                <a:latin typeface="Tw Cen MT"/>
              </a:rPr>
              <a:t>VZA/SZA differences &lt; 3°, RAZ difference &lt;10° 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300" dirty="0">
                <a:solidFill>
                  <a:prstClr val="black"/>
                </a:solidFill>
                <a:latin typeface="Tw Cen MT"/>
              </a:rPr>
              <a:t>A linear regression forced through zero is fitted to the radiance pairs on a monthly basis and the forced-slope is used as the cross-calibration ratio. </a:t>
            </a:r>
          </a:p>
          <a:p>
            <a:pPr marL="640080" lvl="1" indent="-274320">
              <a:spcBef>
                <a:spcPts val="550"/>
              </a:spcBef>
              <a:buClr>
                <a:srgbClr val="94B6D2"/>
              </a:buClr>
              <a:buSzPct val="70000"/>
              <a:buFont typeface="Wingdings 2"/>
              <a:buChar char=""/>
            </a:pPr>
            <a:endParaRPr lang="en-US" sz="2300" dirty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83AC4B-0CF5-DA4F-A9C1-B1F18B73D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630" y="3882115"/>
            <a:ext cx="5753100" cy="283101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3CBFDD0-D5C9-E549-A301-79A84D33B211}"/>
              </a:ext>
            </a:extLst>
          </p:cNvPr>
          <p:cNvSpPr/>
          <p:nvPr/>
        </p:nvSpPr>
        <p:spPr>
          <a:xfrm>
            <a:off x="8012734" y="5867400"/>
            <a:ext cx="1086507" cy="215900"/>
          </a:xfrm>
          <a:prstGeom prst="ellipse">
            <a:avLst/>
          </a:prstGeom>
          <a:noFill/>
          <a:ln>
            <a:solidFill>
              <a:srgbClr val="115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CE6A290-B072-F544-88FB-A587948B9867}"/>
              </a:ext>
            </a:extLst>
          </p:cNvPr>
          <p:cNvSpPr/>
          <p:nvPr/>
        </p:nvSpPr>
        <p:spPr>
          <a:xfrm>
            <a:off x="10810740" y="5880100"/>
            <a:ext cx="1054100" cy="203200"/>
          </a:xfrm>
          <a:prstGeom prst="ellipse">
            <a:avLst/>
          </a:prstGeom>
          <a:noFill/>
          <a:ln>
            <a:solidFill>
              <a:srgbClr val="115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18ADCD-C3D7-C54D-98D3-A42AF2319B5F}"/>
              </a:ext>
            </a:extLst>
          </p:cNvPr>
          <p:cNvSpPr txBox="1"/>
          <p:nvPr/>
        </p:nvSpPr>
        <p:spPr>
          <a:xfrm>
            <a:off x="8115166" y="4221911"/>
            <a:ext cx="27859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NOAA-20 VIIRS M5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radiances  are darker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compared to SNPP-VIIRS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8E585E-C8E0-3D4C-BDD6-49184B3C0A27}"/>
              </a:ext>
            </a:extLst>
          </p:cNvPr>
          <p:cNvCxnSpPr>
            <a:cxnSpLocks/>
          </p:cNvCxnSpPr>
          <p:nvPr/>
        </p:nvCxnSpPr>
        <p:spPr>
          <a:xfrm flipH="1">
            <a:off x="9001647" y="5056926"/>
            <a:ext cx="778128" cy="91577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318CCFF-5196-AB41-82B6-DFA8C256AC68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9860646" y="5093238"/>
            <a:ext cx="950094" cy="8884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8">
            <a:extLst>
              <a:ext uri="{FF2B5EF4-FFF2-40B4-BE49-F238E27FC236}">
                <a16:creationId xmlns:a16="http://schemas.microsoft.com/office/drawing/2014/main" id="{81B074A1-3240-4377-B493-982189D37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4" y="4718283"/>
            <a:ext cx="3897029" cy="190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271D385-170C-5497-B932-BBF3C9BBAF8C}"/>
              </a:ext>
            </a:extLst>
          </p:cNvPr>
          <p:cNvSpPr txBox="1"/>
          <p:nvPr/>
        </p:nvSpPr>
        <p:spPr>
          <a:xfrm>
            <a:off x="366135" y="4177979"/>
            <a:ext cx="3436937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/>
              <a:t>Tropical SNO, Jan 14, 2020</a:t>
            </a:r>
          </a:p>
        </p:txBody>
      </p:sp>
    </p:spTree>
    <p:extLst>
      <p:ext uri="{BB962C8B-B14F-4D97-AF65-F5344CB8AC3E}">
        <p14:creationId xmlns:p14="http://schemas.microsoft.com/office/powerpoint/2010/main" val="180693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6FC6-BECD-1D4E-9DE1-BC5A4F52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18256"/>
            <a:ext cx="9115425" cy="11180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Ray-matching with Aqua-MODIS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D28A9-065D-8847-9D89-64012D3C3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8B2482-8E0E-BFC9-A42B-44C8219998DE}"/>
              </a:ext>
            </a:extLst>
          </p:cNvPr>
          <p:cNvSpPr txBox="1"/>
          <p:nvPr/>
        </p:nvSpPr>
        <p:spPr>
          <a:xfrm>
            <a:off x="138127" y="1250139"/>
            <a:ext cx="390809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/>
              <a:t>Polar SNO, Apr 12, 2023</a:t>
            </a: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8C4BC383-D105-EC77-C46B-6A32745E5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5" y="1669613"/>
            <a:ext cx="3933359" cy="190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8A16CD1-8823-BBB2-F8DC-F94F4488C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765" y="1899200"/>
            <a:ext cx="3802629" cy="417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32FF8491-ECA7-F839-B25D-22521CE8F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136" y="1899200"/>
            <a:ext cx="3802629" cy="423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62242C-5859-7686-32CE-A290B076CC44}"/>
              </a:ext>
            </a:extLst>
          </p:cNvPr>
          <p:cNvSpPr txBox="1"/>
          <p:nvPr/>
        </p:nvSpPr>
        <p:spPr>
          <a:xfrm>
            <a:off x="4718848" y="1797349"/>
            <a:ext cx="306387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/>
              <a:t>North Pole, 2021_07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1ACB4A-305A-EECC-1FF2-2ACB31851135}"/>
              </a:ext>
            </a:extLst>
          </p:cNvPr>
          <p:cNvSpPr txBox="1"/>
          <p:nvPr/>
        </p:nvSpPr>
        <p:spPr>
          <a:xfrm>
            <a:off x="8546701" y="1696304"/>
            <a:ext cx="301496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/>
              <a:t>South Pole, 2021_12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E26AF5-33B9-031C-760F-EAC11D9A60F7}"/>
              </a:ext>
            </a:extLst>
          </p:cNvPr>
          <p:cNvSpPr txBox="1"/>
          <p:nvPr/>
        </p:nvSpPr>
        <p:spPr>
          <a:xfrm>
            <a:off x="8546701" y="2034442"/>
            <a:ext cx="301496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/>
              <a:t>Aqua/N20 ratio = 1.040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B64D83-226F-E424-6421-DF86B4948DDE}"/>
              </a:ext>
            </a:extLst>
          </p:cNvPr>
          <p:cNvSpPr txBox="1"/>
          <p:nvPr/>
        </p:nvSpPr>
        <p:spPr>
          <a:xfrm>
            <a:off x="4735770" y="2108499"/>
            <a:ext cx="306387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/>
              <a:t>Aqua/N20 ratio = 1.036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7C1753-4C5A-6FE5-8958-4E523012A129}"/>
              </a:ext>
            </a:extLst>
          </p:cNvPr>
          <p:cNvSpPr/>
          <p:nvPr/>
        </p:nvSpPr>
        <p:spPr>
          <a:xfrm>
            <a:off x="112025" y="3681564"/>
            <a:ext cx="4218628" cy="301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300" dirty="0">
                <a:solidFill>
                  <a:prstClr val="black"/>
                </a:solidFill>
                <a:latin typeface="Tw Cen MT"/>
              </a:rPr>
              <a:t>Coincident, co-located, and co-angled radiance pairs for all comparable channels of Aqua-MODIS and SNPP/NOAA-20 VIIRS are acquired poleward of 60° across all surface types. 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300" dirty="0">
                <a:solidFill>
                  <a:prstClr val="black"/>
                </a:solidFill>
                <a:latin typeface="Tw Cen MT"/>
              </a:rPr>
              <a:t>Other wise same as ATO-RM approach</a:t>
            </a:r>
          </a:p>
        </p:txBody>
      </p:sp>
    </p:spTree>
    <p:extLst>
      <p:ext uri="{BB962C8B-B14F-4D97-AF65-F5344CB8AC3E}">
        <p14:creationId xmlns:p14="http://schemas.microsoft.com/office/powerpoint/2010/main" val="423962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6FC6-BECD-1D4E-9DE1-BC5A4F52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287" y="29743"/>
            <a:ext cx="9115425" cy="11180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Ray-matching with Aqua-MODIS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D28A9-065D-8847-9D89-64012D3C3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8C4BC383-D105-EC77-C46B-6A32745E5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92159" y="2849545"/>
            <a:ext cx="3933359" cy="190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16E150B-15CB-3E93-0A49-AABCA036D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225" y="1409315"/>
            <a:ext cx="3938184" cy="455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B1694DE-DAEB-FB5B-9D3D-147253E53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506" y="1302245"/>
            <a:ext cx="4054093" cy="477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>
            <a:extLst>
              <a:ext uri="{FF2B5EF4-FFF2-40B4-BE49-F238E27FC236}">
                <a16:creationId xmlns:a16="http://schemas.microsoft.com/office/drawing/2014/main" id="{1F76D708-2390-9D83-1136-B1A1CA34E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98789" y="3052768"/>
            <a:ext cx="3897029" cy="190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81184F-0BEA-19DE-C9CC-C84C51F2A1B4}"/>
              </a:ext>
            </a:extLst>
          </p:cNvPr>
          <p:cNvSpPr txBox="1"/>
          <p:nvPr/>
        </p:nvSpPr>
        <p:spPr>
          <a:xfrm>
            <a:off x="6411686" y="1604513"/>
            <a:ext cx="348500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/>
              <a:t>Aqua/N20 mean ratio = 1.038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7E2629-D824-B70C-86DE-529C6C691CAD}"/>
              </a:ext>
            </a:extLst>
          </p:cNvPr>
          <p:cNvSpPr txBox="1"/>
          <p:nvPr/>
        </p:nvSpPr>
        <p:spPr>
          <a:xfrm>
            <a:off x="6411685" y="1250552"/>
            <a:ext cx="348500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/>
              <a:t>All-sky Tropical Ocean, 2018-2022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366072-2C89-F8EB-A4C3-B77ABE3BD87B}"/>
              </a:ext>
            </a:extLst>
          </p:cNvPr>
          <p:cNvSpPr txBox="1"/>
          <p:nvPr/>
        </p:nvSpPr>
        <p:spPr>
          <a:xfrm>
            <a:off x="2409353" y="1497395"/>
            <a:ext cx="346711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/>
              <a:t>Aqua/N20 mean ratio = 1.035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319AC0-25EB-BCF4-673E-F079AA6D5BE9}"/>
              </a:ext>
            </a:extLst>
          </p:cNvPr>
          <p:cNvSpPr txBox="1"/>
          <p:nvPr/>
        </p:nvSpPr>
        <p:spPr>
          <a:xfrm>
            <a:off x="2391463" y="1148145"/>
            <a:ext cx="348500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/>
              <a:t>Poles, 2018-2022</a:t>
            </a:r>
          </a:p>
        </p:txBody>
      </p:sp>
    </p:spTree>
    <p:extLst>
      <p:ext uri="{BB962C8B-B14F-4D97-AF65-F5344CB8AC3E}">
        <p14:creationId xmlns:p14="http://schemas.microsoft.com/office/powerpoint/2010/main" val="253269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6FC6-BECD-1D4E-9DE1-BC5A4F52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018" y="26969"/>
            <a:ext cx="9293193" cy="1118028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Libya4 Directional Models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D28A9-065D-8847-9D89-64012D3C3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832689-4EB4-2246-82F0-5146E0234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746" y="6491607"/>
            <a:ext cx="990600" cy="27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3A0F2B-CF0F-7442-926C-4DCE06E50D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946" y="6452974"/>
            <a:ext cx="787400" cy="241300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DF03A38-7C08-2D48-BDDB-84E60E79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79914"/>
            <a:ext cx="6247921" cy="539371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Clr>
                <a:srgbClr val="E15602"/>
              </a:buClr>
              <a:buSzPct val="50000"/>
              <a:buFont typeface="Wingdings" charset="2"/>
              <a:buChar char=""/>
            </a:pPr>
            <a:r>
              <a:rPr lang="en-US" dirty="0"/>
              <a:t>Libya-4 PICS (28.6°N, 23.4°E, 0.5°x0.5°) VZA observations &lt; 35°are considered</a:t>
            </a:r>
          </a:p>
          <a:p>
            <a:pPr marL="342900" indent="-342900">
              <a:buClr>
                <a:srgbClr val="E15602"/>
              </a:buClr>
              <a:buSzPct val="50000"/>
              <a:buFont typeface="Wingdings" charset="2"/>
              <a:buChar char=""/>
            </a:pPr>
            <a:r>
              <a:rPr lang="en-US" dirty="0"/>
              <a:t>Libya TOA reflectance is modeled as a function of SZA (2</a:t>
            </a:r>
            <a:r>
              <a:rPr lang="en-US" baseline="30000" dirty="0"/>
              <a:t>nd</a:t>
            </a:r>
            <a:r>
              <a:rPr lang="en-US" dirty="0"/>
              <a:t> order regression) and with atmospheric parameters</a:t>
            </a:r>
            <a:endParaRPr lang="en-US" dirty="0">
              <a:solidFill>
                <a:prstClr val="black"/>
              </a:solidFill>
            </a:endParaRPr>
          </a:p>
          <a:p>
            <a:pPr marL="800100" lvl="1" indent="-342900">
              <a:buClr>
                <a:srgbClr val="E15602"/>
              </a:buClr>
              <a:buSzPct val="50000"/>
              <a:buFont typeface="Wingdings" charset="2"/>
              <a:buChar char=""/>
            </a:pPr>
            <a:r>
              <a:rPr lang="en-US" dirty="0">
                <a:solidFill>
                  <a:prstClr val="black"/>
                </a:solidFill>
              </a:rPr>
              <a:t>Libya-4 SZA directional models (DM) stratified by back and forward scattering and by VZA</a:t>
            </a:r>
          </a:p>
          <a:p>
            <a:pPr marL="800100" lvl="1" indent="-342900">
              <a:buClr>
                <a:srgbClr val="E15602"/>
              </a:buClr>
              <a:buSzPct val="50000"/>
              <a:buFont typeface="Wingdings" charset="2"/>
              <a:buChar char=""/>
            </a:pPr>
            <a:r>
              <a:rPr lang="en-US" dirty="0"/>
              <a:t>Ozone, PW, Wind Speed, Surface pressure</a:t>
            </a:r>
          </a:p>
          <a:p>
            <a:pPr marL="342900" indent="-342900">
              <a:buClr>
                <a:srgbClr val="E15602"/>
              </a:buClr>
              <a:buSzPct val="50000"/>
              <a:buFont typeface="Wingdings" charset="2"/>
              <a:buChar char=""/>
            </a:pPr>
            <a:r>
              <a:rPr lang="en-US" dirty="0"/>
              <a:t>DM predict the TOA reflectance to monitor the sensor stability</a:t>
            </a:r>
          </a:p>
          <a:p>
            <a:pPr marL="342900" indent="-342900">
              <a:buClr>
                <a:srgbClr val="E15602"/>
              </a:buClr>
              <a:buSzPct val="50000"/>
              <a:buFont typeface="Wingdings" charset="2"/>
              <a:buChar char=""/>
            </a:pPr>
            <a:r>
              <a:rPr lang="en-US" dirty="0"/>
              <a:t>Sensor pair reflectance ratios are computed from the DMs using the mean conditions of Libya-4</a:t>
            </a:r>
          </a:p>
          <a:p>
            <a:pPr marL="800100" lvl="1" indent="-342900">
              <a:buClr>
                <a:srgbClr val="E15602"/>
              </a:buClr>
              <a:buSzPct val="50000"/>
              <a:buFont typeface="Wingdings" charset="2"/>
              <a:buChar char=""/>
            </a:pPr>
            <a:r>
              <a:rPr lang="en-US" dirty="0"/>
              <a:t>SZA= 28.0°, Ozone=292 DOB, PW=1.74 cm, WS=3.9 m/s, </a:t>
            </a:r>
            <a:r>
              <a:rPr lang="en-US" dirty="0" err="1"/>
              <a:t>Psurf</a:t>
            </a:r>
            <a:r>
              <a:rPr lang="en-US" dirty="0"/>
              <a:t> 1003.2 </a:t>
            </a:r>
            <a:r>
              <a:rPr lang="en-US" dirty="0" err="1"/>
              <a:t>hpa</a:t>
            </a:r>
            <a:endParaRPr lang="en-US" dirty="0"/>
          </a:p>
          <a:p>
            <a:pPr marL="342900" indent="-342900">
              <a:buClr>
                <a:srgbClr val="E15602"/>
              </a:buClr>
              <a:buSzPct val="50000"/>
              <a:buFont typeface="Wingdings" charset="2"/>
              <a:buChar char=""/>
            </a:pP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Clr>
                <a:srgbClr val="E15602"/>
              </a:buClr>
              <a:buSzPct val="50000"/>
              <a:buFont typeface="Wingdings" charset="2"/>
              <a:buChar char=""/>
            </a:pPr>
            <a:endParaRPr lang="en-US" dirty="0"/>
          </a:p>
          <a:p>
            <a:pPr marL="342900" indent="-342900">
              <a:buClr>
                <a:srgbClr val="E15602"/>
              </a:buClr>
              <a:buSzPct val="50000"/>
              <a:buFont typeface="Wingdings" charset="2"/>
              <a:buChar char=""/>
            </a:pPr>
            <a:endParaRPr lang="en-US" dirty="0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E465AE1-1254-CC85-D9D3-DE94EAC9AE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4516" y="3265274"/>
            <a:ext cx="4500564" cy="3429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B886BF-AB5C-35F2-D605-C5B1D0561641}"/>
              </a:ext>
            </a:extLst>
          </p:cNvPr>
          <p:cNvSpPr txBox="1"/>
          <p:nvPr/>
        </p:nvSpPr>
        <p:spPr>
          <a:xfrm>
            <a:off x="8736910" y="4795108"/>
            <a:ext cx="1895775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showing the 7 DM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59163C-B44E-5C0B-FE55-1E7CC60190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4516" y="294736"/>
            <a:ext cx="3454687" cy="32303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A30BC83-8600-E3D1-BF5C-EAD0FAA569FC}"/>
              </a:ext>
            </a:extLst>
          </p:cNvPr>
          <p:cNvSpPr txBox="1"/>
          <p:nvPr/>
        </p:nvSpPr>
        <p:spPr>
          <a:xfrm>
            <a:off x="8133356" y="543862"/>
            <a:ext cx="171405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DM </a:t>
            </a:r>
            <a:r>
              <a:rPr lang="en-US" dirty="0" err="1"/>
              <a:t>reflectances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15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36426</TotalTime>
  <Words>1922</Words>
  <Application>Microsoft Macintosh PowerPoint</Application>
  <PresentationFormat>Widescreen</PresentationFormat>
  <Paragraphs>441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Tw Cen MT</vt:lpstr>
      <vt:lpstr>Verdana</vt:lpstr>
      <vt:lpstr>Wingdings</vt:lpstr>
      <vt:lpstr>Wingdings 2</vt:lpstr>
      <vt:lpstr>Office Theme</vt:lpstr>
      <vt:lpstr>NPP and NOAA-20 VIIRS RSB radiometric scaling utilizing multiple approaches</vt:lpstr>
      <vt:lpstr>Outline</vt:lpstr>
      <vt:lpstr>CERES EBAF product</vt:lpstr>
      <vt:lpstr>CERES EBAF product</vt:lpstr>
      <vt:lpstr>CERES imager and geostationary calibration group (IGCG)</vt:lpstr>
      <vt:lpstr>Ray-matching with Aqua-MODIS</vt:lpstr>
      <vt:lpstr>Ray-matching with Aqua-MODIS</vt:lpstr>
      <vt:lpstr>Ray-matching with Aqua-MODIS</vt:lpstr>
      <vt:lpstr>Libya4 Directional Models</vt:lpstr>
      <vt:lpstr>Comparison of Libya-4 1.24µm stability with and without atmospheric parameters</vt:lpstr>
      <vt:lpstr>PowerPoint Presentation</vt:lpstr>
      <vt:lpstr>Baseline DCC method</vt:lpstr>
      <vt:lpstr>Improved DCCT for SWIR bands</vt:lpstr>
      <vt:lpstr>Radiance and Reflectance biases</vt:lpstr>
      <vt:lpstr>SRF differences and SBAF</vt:lpstr>
      <vt:lpstr>N20/SNPP reflectance ratios</vt:lpstr>
      <vt:lpstr>N20/SNPP reflectance ratios</vt:lpstr>
      <vt:lpstr>NPP-N20 Bias Table</vt:lpstr>
      <vt:lpstr>NPP-N20 Bias Table (%)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Radiometric Stability and Calibration Consistency between Aqua-MODIS and SNPP VIIRS</dc:title>
  <dc:creator>Bhatt, Rajendra (LARC-E302)[Science Systems &amp; Applications, Inc.]</dc:creator>
  <cp:lastModifiedBy>Doelling, David Robert (LARC-E302)</cp:lastModifiedBy>
  <cp:revision>230</cp:revision>
  <cp:lastPrinted>2019-05-07T11:50:51Z</cp:lastPrinted>
  <dcterms:created xsi:type="dcterms:W3CDTF">2019-04-25T13:12:48Z</dcterms:created>
  <dcterms:modified xsi:type="dcterms:W3CDTF">2023-04-28T20:31:13Z</dcterms:modified>
</cp:coreProperties>
</file>