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450" r:id="rId2"/>
    <p:sldId id="483" r:id="rId3"/>
    <p:sldId id="504" r:id="rId4"/>
    <p:sldId id="505" r:id="rId5"/>
    <p:sldId id="506" r:id="rId6"/>
    <p:sldId id="473" r:id="rId7"/>
    <p:sldId id="510" r:id="rId8"/>
    <p:sldId id="507" r:id="rId9"/>
    <p:sldId id="482" r:id="rId10"/>
    <p:sldId id="476" r:id="rId11"/>
    <p:sldId id="511" r:id="rId12"/>
    <p:sldId id="509" r:id="rId13"/>
    <p:sldId id="512" r:id="rId14"/>
    <p:sldId id="484" r:id="rId15"/>
  </p:sldIdLst>
  <p:sldSz cx="12192000" cy="6858000"/>
  <p:notesSz cx="6954838" cy="92408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2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0" autoAdjust="0"/>
    <p:restoredTop sz="93490" autoAdjust="0"/>
  </p:normalViewPr>
  <p:slideViewPr>
    <p:cSldViewPr>
      <p:cViewPr varScale="1">
        <p:scale>
          <a:sx n="59" d="100"/>
          <a:sy n="59" d="100"/>
        </p:scale>
        <p:origin x="84" y="38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2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6954838" cy="92408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6954838" cy="92408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" y="0"/>
            <a:ext cx="6954838" cy="92408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3011357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38669" y="0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434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8463" y="692150"/>
            <a:ext cx="6151562" cy="3460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96286" y="4390030"/>
            <a:ext cx="5557453" cy="415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20" tIns="46080" rIns="9252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8773747"/>
            <a:ext cx="3011357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938669" y="8773747"/>
            <a:ext cx="3009752" cy="457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20" tIns="46080" rIns="92520" bIns="4608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EB207B-E53E-42EF-A9BE-AEF3822C85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17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9339" indent="-288207"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52830" indent="-230566"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13962" indent="-230566"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75094" indent="-230566"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36226" indent="-230566" defTabSz="46113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97357" indent="-230566" defTabSz="46113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58489" indent="-230566" defTabSz="46113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919621" indent="-230566" defTabSz="46113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DBC5AAB2-9CAD-4AD0-B628-968B4A8BF317}" type="slidenum">
              <a:rPr lang="en-GB" altLang="en-US" sz="1100">
                <a:solidFill>
                  <a:srgbClr val="FFFFFF"/>
                </a:solidFill>
              </a:rPr>
              <a:pPr>
                <a:buFont typeface="Times New Roman" panose="02020603050405020304" pitchFamily="18" charset="0"/>
                <a:buNone/>
              </a:pPr>
              <a:t>1</a:t>
            </a:fld>
            <a:endParaRPr lang="en-GB" altLang="en-US" sz="1100">
              <a:solidFill>
                <a:srgbClr val="FFFFFF"/>
              </a:solidFill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5265190" y="6655708"/>
            <a:ext cx="4024817" cy="3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316" tIns="46476" rIns="93316" bIns="46476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58F7D304-833D-4546-A3F2-563653C69816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</a:pPr>
              <a:t>1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5265189" y="6657313"/>
            <a:ext cx="4029613" cy="3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316" tIns="46476" rIns="93316" bIns="46476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6056B146-0A09-410D-BEF7-23B283E38D83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</a:pPr>
              <a:t>1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0" y="6657313"/>
            <a:ext cx="4029613" cy="3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226" tIns="46113" rIns="92226" bIns="46113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0" y="1"/>
            <a:ext cx="4029613" cy="3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226" tIns="46113" rIns="92226" bIns="46113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5265189" y="1"/>
            <a:ext cx="4029613" cy="3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226" tIns="46113" rIns="92226" bIns="46113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1552065" y="524818"/>
            <a:ext cx="6189075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226" tIns="46113" rIns="92226" bIns="46113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1" name="Rectangle 7"/>
          <p:cNvSpPr>
            <a:spLocks noGrp="1" noChangeArrowheads="1"/>
          </p:cNvSpPr>
          <p:nvPr>
            <p:ph type="body"/>
          </p:nvPr>
        </p:nvSpPr>
        <p:spPr>
          <a:xfrm>
            <a:off x="930279" y="3330262"/>
            <a:ext cx="7431047" cy="32211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1281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10</a:t>
            </a:fld>
            <a:endParaRPr lang="en-GB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8483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11</a:t>
            </a:fld>
            <a:endParaRPr lang="en-GB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4482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12</a:t>
            </a:fld>
            <a:endParaRPr lang="en-GB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356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13</a:t>
            </a:fld>
            <a:endParaRPr lang="en-GB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5576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6A33A94-2A0B-4C64-A96E-45C91A8CAD02}" type="slidenum">
              <a:rPr lang="en-GB" smtClean="0"/>
              <a:pPr>
                <a:buFont typeface="Times New Roman" pitchFamily="18" charset="0"/>
                <a:buNone/>
              </a:pPr>
              <a:t>14</a:t>
            </a:fld>
            <a:endParaRPr lang="en-GB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4F13C52-A8E5-4E8F-BAAB-70CEA6C5FD85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7413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30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2</a:t>
            </a:fld>
            <a:endParaRPr lang="en-GB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915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3</a:t>
            </a:fld>
            <a:endParaRPr lang="en-GB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969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4</a:t>
            </a:fld>
            <a:endParaRPr lang="en-GB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387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6A33A94-2A0B-4C64-A96E-45C91A8CAD02}" type="slidenum">
              <a:rPr lang="en-GB" smtClean="0"/>
              <a:pPr>
                <a:buFont typeface="Times New Roman" pitchFamily="18" charset="0"/>
                <a:buNone/>
              </a:pPr>
              <a:t>5</a:t>
            </a:fld>
            <a:endParaRPr lang="en-GB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4F13C52-A8E5-4E8F-BAAB-70CEA6C5FD85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7413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788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6</a:t>
            </a:fld>
            <a:endParaRPr lang="en-GB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8574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7</a:t>
            </a:fld>
            <a:endParaRPr lang="en-GB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737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8</a:t>
            </a:fld>
            <a:endParaRPr lang="en-GB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7709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6A33A94-2A0B-4C64-A96E-45C91A8CAD02}" type="slidenum">
              <a:rPr lang="en-GB" smtClean="0"/>
              <a:pPr>
                <a:buFont typeface="Times New Roman" pitchFamily="18" charset="0"/>
                <a:buNone/>
              </a:pPr>
              <a:t>9</a:t>
            </a:fld>
            <a:endParaRPr lang="en-GB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4F13C52-A8E5-4E8F-BAAB-70CEA6C5FD85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7413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878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01251-0DFF-4237-A903-AE0C760C2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14C1-7F3E-4367-9149-D7C03F8E9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4638"/>
            <a:ext cx="2741084" cy="5846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2167" cy="5846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FAD14-23FB-4EBB-8BAE-BA2F7FCDD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57811-E867-48DF-85A5-F137E08E5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AFAF-14EF-4D75-9703-91651A188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0567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0200"/>
            <a:ext cx="5382684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0052-9251-4B03-A182-22CD35212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60F9-9F84-411B-B4BC-C64599E6A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045CF-69ED-42E5-A89C-34523FE0E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C4DDB-5ADD-4B69-B70B-FAE211C2B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DED62-EC24-473D-AE1A-DC11367D5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557D1-14A7-466D-AD70-B7DD2482B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66451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66451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09600" y="6245226"/>
            <a:ext cx="284056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65601" y="6245226"/>
            <a:ext cx="385656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225"/>
            <a:ext cx="2838451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483383-DB7D-44F3-9DEB-0DB6EDD33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077201" y="6245226"/>
            <a:ext cx="21304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89051820-43BA-4842-8DEB-D00C00734DF0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</a:pPr>
              <a:t>1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100263" y="1691218"/>
            <a:ext cx="78819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en-US" sz="2800" b="1" i="1" dirty="0">
                <a:solidFill>
                  <a:srgbClr val="333399"/>
                </a:solidFill>
                <a:latin typeface="Arial" panose="020B0604020202020204" pitchFamily="34" charset="0"/>
              </a:rPr>
              <a:t>VIIRS DNB Calibration and Performance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330527" y="3733007"/>
            <a:ext cx="7622381" cy="1905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VIIIRS Characterization Support Team (VCST), NASA GSFC</a:t>
            </a:r>
          </a:p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(Presented by Junqiang Sun)</a:t>
            </a:r>
          </a:p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b="1" kern="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b="1" kern="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b="1" kern="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b="1" kern="0" dirty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</a:rPr>
              <a:t>MODIS/VIIRS Calibration Workshop</a:t>
            </a:r>
          </a:p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</a:rPr>
              <a:t>(Presented by Junqiang Sun) </a:t>
            </a:r>
          </a:p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2000" kern="0" dirty="0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333399"/>
                </a:solidFill>
              </a:rPr>
              <a:t>May 1, 2023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600" b="1" dirty="0">
              <a:solidFill>
                <a:srgbClr val="333399"/>
              </a:solidFill>
            </a:endParaRPr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2247900" y="3276600"/>
            <a:ext cx="7689850" cy="69850"/>
            <a:chOff x="456" y="2064"/>
            <a:chExt cx="4844" cy="44"/>
          </a:xfrm>
        </p:grpSpPr>
        <p:sp>
          <p:nvSpPr>
            <p:cNvPr id="16393" name="Line 5"/>
            <p:cNvSpPr>
              <a:spLocks noChangeShapeType="1"/>
            </p:cNvSpPr>
            <p:nvPr/>
          </p:nvSpPr>
          <p:spPr bwMode="auto">
            <a:xfrm>
              <a:off x="456" y="2108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6"/>
            <p:cNvSpPr>
              <a:spLocks noChangeShapeType="1"/>
            </p:cNvSpPr>
            <p:nvPr/>
          </p:nvSpPr>
          <p:spPr bwMode="auto">
            <a:xfrm>
              <a:off x="456" y="2064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0" name="Group 7"/>
          <p:cNvGrpSpPr>
            <a:grpSpLocks/>
          </p:cNvGrpSpPr>
          <p:nvPr/>
        </p:nvGrpSpPr>
        <p:grpSpPr bwMode="auto">
          <a:xfrm>
            <a:off x="2247900" y="1371600"/>
            <a:ext cx="7689850" cy="69850"/>
            <a:chOff x="456" y="864"/>
            <a:chExt cx="4844" cy="44"/>
          </a:xfrm>
        </p:grpSpPr>
        <p:sp>
          <p:nvSpPr>
            <p:cNvPr id="16391" name="Line 8"/>
            <p:cNvSpPr>
              <a:spLocks noChangeShapeType="1"/>
            </p:cNvSpPr>
            <p:nvPr/>
          </p:nvSpPr>
          <p:spPr bwMode="auto">
            <a:xfrm flipH="1">
              <a:off x="455" y="864"/>
              <a:ext cx="4847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9"/>
            <p:cNvSpPr>
              <a:spLocks noChangeShapeType="1"/>
            </p:cNvSpPr>
            <p:nvPr/>
          </p:nvSpPr>
          <p:spPr bwMode="auto">
            <a:xfrm flipH="1">
              <a:off x="455" y="908"/>
              <a:ext cx="4847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1494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077201" y="6245226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85800" y="649288"/>
            <a:ext cx="10896600" cy="72212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09913" y="174620"/>
            <a:ext cx="84851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>
                <a:solidFill>
                  <a:srgbClr val="333399"/>
                </a:solidFill>
              </a:rPr>
              <a:t> SNPP Dark Offsets </a:t>
            </a:r>
          </a:p>
        </p:txBody>
      </p:sp>
      <p:sp>
        <p:nvSpPr>
          <p:cNvPr id="9" name="CustomShape 3"/>
          <p:cNvSpPr/>
          <p:nvPr/>
        </p:nvSpPr>
        <p:spPr>
          <a:xfrm>
            <a:off x="6781802" y="4114800"/>
            <a:ext cx="4800598" cy="14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83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Dark offsets are tracked using minimal values from OBC data, and then normalized to pitch maneuver values (February 20, 2012).</a:t>
            </a:r>
          </a:p>
          <a:p>
            <a:pPr marL="28683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Dark offsets show gradually increased for HGS and MGS. </a:t>
            </a:r>
          </a:p>
          <a:p>
            <a:pPr marL="28683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Dark offsets in LGS are relatively small, and the changes are in 0.5 digital count.</a:t>
            </a:r>
          </a:p>
          <a:p>
            <a:pPr marL="1080" algn="just">
              <a:buClr>
                <a:srgbClr val="000000"/>
              </a:buClr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EA6CD-A0E9-399E-53FE-1A7C25BD4300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3094" y="979139"/>
            <a:ext cx="54864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6D719-0C8A-79C7-AD45-DB21CFBA5E0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39494" y="1179938"/>
            <a:ext cx="54864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A82821-F94E-548F-4370-4D1CE9BA09A3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" y="3979978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077201" y="6245226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533400" y="649288"/>
            <a:ext cx="11049000" cy="112712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09913" y="174620"/>
            <a:ext cx="84851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>
                <a:solidFill>
                  <a:srgbClr val="333399"/>
                </a:solidFill>
              </a:rPr>
              <a:t> SNPP Dark Offsets </a:t>
            </a:r>
          </a:p>
        </p:txBody>
      </p:sp>
      <p:sp>
        <p:nvSpPr>
          <p:cNvPr id="9" name="CustomShape 3"/>
          <p:cNvSpPr/>
          <p:nvPr/>
        </p:nvSpPr>
        <p:spPr>
          <a:xfrm>
            <a:off x="7817506" y="1770290"/>
            <a:ext cx="2687461" cy="38419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The DN0 changes after each anomaly, especially in HGS large aggregation mode.</a:t>
            </a:r>
          </a:p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The changes for HGA and HGB may be different.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z="20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9CCD6B-FA7A-962A-77C0-E86E046E523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33800"/>
            <a:ext cx="6400800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89A7DB-7E6E-99DA-49C1-E78AD0F44F6D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40439" y="948069"/>
            <a:ext cx="6400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639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077201" y="6245226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09600" y="649288"/>
            <a:ext cx="11125200" cy="112564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09913" y="174620"/>
            <a:ext cx="84851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>
                <a:solidFill>
                  <a:srgbClr val="333399"/>
                </a:solidFill>
              </a:rPr>
              <a:t> N20 Dark Offsets  </a:t>
            </a:r>
          </a:p>
        </p:txBody>
      </p:sp>
      <p:sp>
        <p:nvSpPr>
          <p:cNvPr id="9" name="CustomShape 3"/>
          <p:cNvSpPr/>
          <p:nvPr/>
        </p:nvSpPr>
        <p:spPr>
          <a:xfrm>
            <a:off x="7121525" y="4107986"/>
            <a:ext cx="4343400" cy="19880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Dark offsets are tracked using minimal values from OBC data, and then normalized to pitch maneuver values (January 31, 2018).</a:t>
            </a:r>
          </a:p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Dark offsets show gradually increased for all gain stages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274C9A-CCBC-5FE0-4CCC-AAF7100E154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79387"/>
            <a:ext cx="54864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A663F7-0EBE-5F3E-7343-35FF7231098C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914400"/>
            <a:ext cx="54864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805E3-67E3-B7CF-D9A6-A26EFF149E8E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914400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1821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077201" y="6245226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85800" y="663576"/>
            <a:ext cx="10972800" cy="98276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09913" y="174620"/>
            <a:ext cx="84851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>
                <a:solidFill>
                  <a:srgbClr val="333399"/>
                </a:solidFill>
              </a:rPr>
              <a:t> J2 Dark Offsets  </a:t>
            </a:r>
          </a:p>
        </p:txBody>
      </p:sp>
      <p:sp>
        <p:nvSpPr>
          <p:cNvPr id="9" name="CustomShape 3"/>
          <p:cNvSpPr/>
          <p:nvPr/>
        </p:nvSpPr>
        <p:spPr>
          <a:xfrm>
            <a:off x="7121525" y="4107986"/>
            <a:ext cx="4343400" cy="19880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Dark offsets are tracked using minimal values from OBC data, and then normalized to pitch maneuver values (2023).</a:t>
            </a:r>
          </a:p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Dark offsets are stabilized after Feb. 9, 2023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AAF57-B666-797E-4455-B404D75FAEC8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88988"/>
            <a:ext cx="54864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3DB02C-3E00-E687-C912-D255C6033B78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816866"/>
            <a:ext cx="54864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E78FCA-0155-DBE7-8C8D-5B59BEB6E891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657600"/>
            <a:ext cx="5486400" cy="27432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72F3B1-E5F2-06C0-4806-AAF6AC7115EB}"/>
              </a:ext>
            </a:extLst>
          </p:cNvPr>
          <p:cNvCxnSpPr/>
          <p:nvPr/>
        </p:nvCxnSpPr>
        <p:spPr bwMode="auto">
          <a:xfrm>
            <a:off x="1447800" y="1219200"/>
            <a:ext cx="0" cy="160020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66DB87-5B6D-18AC-D9A7-6F32A4A3840E}"/>
              </a:ext>
            </a:extLst>
          </p:cNvPr>
          <p:cNvCxnSpPr/>
          <p:nvPr/>
        </p:nvCxnSpPr>
        <p:spPr bwMode="auto">
          <a:xfrm>
            <a:off x="3505200" y="1219200"/>
            <a:ext cx="0" cy="160020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DE3A208-5556-031D-9022-FF8431B2CF14}"/>
              </a:ext>
            </a:extLst>
          </p:cNvPr>
          <p:cNvSpPr txBox="1"/>
          <p:nvPr/>
        </p:nvSpPr>
        <p:spPr>
          <a:xfrm>
            <a:off x="1378139" y="251277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Ndir</a:t>
            </a:r>
            <a:r>
              <a:rPr lang="en-US" dirty="0">
                <a:solidFill>
                  <a:srgbClr val="FF0000"/>
                </a:solidFill>
              </a:rPr>
              <a:t>-Door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1FB8D-DF7D-3B2A-42E9-676C5EF1D833}"/>
              </a:ext>
            </a:extLst>
          </p:cNvPr>
          <p:cNvSpPr txBox="1"/>
          <p:nvPr/>
        </p:nvSpPr>
        <p:spPr>
          <a:xfrm>
            <a:off x="3475895" y="24500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Cryol</a:t>
            </a:r>
            <a:r>
              <a:rPr lang="en-US" dirty="0">
                <a:solidFill>
                  <a:srgbClr val="0000FF"/>
                </a:solidFill>
              </a:rPr>
              <a:t>-Door</a:t>
            </a:r>
          </a:p>
        </p:txBody>
      </p:sp>
    </p:spTree>
    <p:extLst>
      <p:ext uri="{BB962C8B-B14F-4D97-AF65-F5344CB8AC3E}">
        <p14:creationId xmlns:p14="http://schemas.microsoft.com/office/powerpoint/2010/main" val="189305825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8077201" y="6245226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36F70F8-774F-4D9B-AEEE-62690452477A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673418"/>
            <a:ext cx="11201400" cy="88582"/>
            <a:chOff x="432" y="409"/>
            <a:chExt cx="4844" cy="44"/>
          </a:xfrm>
        </p:grpSpPr>
        <p:sp>
          <p:nvSpPr>
            <p:cNvPr id="7174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209801" y="112713"/>
            <a:ext cx="76469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>
                <a:solidFill>
                  <a:srgbClr val="333399"/>
                </a:solidFill>
              </a:rPr>
              <a:t>Summary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30414" y="1527176"/>
            <a:ext cx="8059737" cy="3502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lvl="1" indent="0" defTabSz="914400">
              <a:spcBef>
                <a:spcPts val="1200"/>
              </a:spcBef>
            </a:pPr>
            <a:r>
              <a:rPr lang="en-US" sz="1900" kern="0" dirty="0">
                <a:solidFill>
                  <a:srgbClr val="000000"/>
                </a:solidFill>
                <a:latin typeface="Tahoma"/>
                <a:cs typeface="Arial"/>
              </a:rPr>
              <a:t> </a:t>
            </a:r>
          </a:p>
          <a:p>
            <a:pPr lvl="1" indent="0" defTabSz="914400">
              <a:spcBef>
                <a:spcPts val="1200"/>
              </a:spcBef>
            </a:pPr>
            <a:endParaRPr lang="en-US" sz="1900" kern="0" dirty="0">
              <a:solidFill>
                <a:srgbClr val="000000"/>
              </a:solidFill>
              <a:latin typeface="Tahoma"/>
              <a:cs typeface="Arial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685801" y="711254"/>
            <a:ext cx="10896600" cy="5314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118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80118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SNPP/N20/J2 VIIRS DNB are in normal operations, and on-orbit calibration has been successfully performed.</a:t>
            </a:r>
          </a:p>
          <a:p>
            <a:pPr marL="80118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80118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The DNB calibration coefficients for all detectors, HAM sides, gain stages, aggregation modes, and the three instruments, are stable and perform well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118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18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The DNB dark offsets perform well but may have discontinuities due to the instrument anomalies, especially for HGS.</a:t>
            </a:r>
          </a:p>
          <a:p>
            <a:pPr marL="915480" lvl="2" indent="0" algn="just">
              <a:buClr>
                <a:srgbClr val="000000"/>
              </a:buClr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1201230" lvl="2" indent="-28575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4918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077201" y="6245226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09600" y="649288"/>
            <a:ext cx="11049000" cy="112712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173413" y="112713"/>
            <a:ext cx="5791200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>
                <a:solidFill>
                  <a:srgbClr val="333399"/>
                </a:solidFill>
              </a:rPr>
              <a:t>VIIRS DNB </a:t>
            </a:r>
          </a:p>
        </p:txBody>
      </p:sp>
      <p:sp>
        <p:nvSpPr>
          <p:cNvPr id="10" name="CustomShape 3"/>
          <p:cNvSpPr/>
          <p:nvPr/>
        </p:nvSpPr>
        <p:spPr>
          <a:xfrm>
            <a:off x="1756775" y="972524"/>
            <a:ext cx="8835026" cy="49710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280" lvl="1" indent="-342000" algn="just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VIIRS DNB Calibration</a:t>
            </a:r>
          </a:p>
          <a:p>
            <a:pPr marL="1261872" lvl="2" indent="-347472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The day-night band (DNB) is a RSB. </a:t>
            </a:r>
          </a:p>
          <a:p>
            <a:pPr marL="1261872" lvl="2" indent="-347472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It is a unique panchromatic band, 0.5 to 0.9 mm, M4-M7</a:t>
            </a:r>
          </a:p>
          <a:p>
            <a:pPr marL="1261872" lvl="2" indent="-347472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Three gain stages: High gain (HG), middle gain (MG), low gain (LG), </a:t>
            </a:r>
          </a:p>
          <a:p>
            <a:pPr marL="1261872" lvl="2" indent="-347472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 radiometric dynamic range that spans over seven orders of magnitude</a:t>
            </a:r>
          </a:p>
          <a:p>
            <a:pPr marL="1261872" lvl="2" indent="-347472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Multiple aggregation mode (AM) in EV </a:t>
            </a:r>
          </a:p>
          <a:p>
            <a:pPr marL="1261872" lvl="2" indent="-347472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8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4030" lvl="1" algn="just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DNB Background Response (DN0)</a:t>
            </a:r>
          </a:p>
          <a:p>
            <a:pPr marL="1258380" lvl="2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OBC and EV DN0 Offsets</a:t>
            </a:r>
          </a:p>
          <a:p>
            <a:pPr marL="1258380" lvl="2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DN0 Offsets Changes</a:t>
            </a:r>
          </a:p>
          <a:p>
            <a:pPr marL="1258380" lvl="2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8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744030" lvl="1" algn="just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Straylight Correction </a:t>
            </a:r>
          </a:p>
          <a:p>
            <a:pPr marL="1258380" lvl="2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Poster,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Hongda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Chen et al</a:t>
            </a:r>
          </a:p>
          <a:p>
            <a:pPr marL="1258380" lvl="2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744030" lvl="1" algn="just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6367570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077201" y="6245226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2209800" y="649288"/>
            <a:ext cx="7689850" cy="6985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173413" y="112713"/>
            <a:ext cx="5791200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>
                <a:solidFill>
                  <a:srgbClr val="333399"/>
                </a:solidFill>
              </a:rPr>
              <a:t>VIIRS DNB Calibration</a:t>
            </a:r>
          </a:p>
        </p:txBody>
      </p:sp>
      <p:sp>
        <p:nvSpPr>
          <p:cNvPr id="10" name="CustomShape 3"/>
          <p:cNvSpPr/>
          <p:nvPr/>
        </p:nvSpPr>
        <p:spPr>
          <a:xfrm>
            <a:off x="1756775" y="816948"/>
            <a:ext cx="8148638" cy="5901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5480" lvl="2" indent="0" algn="just"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F31632-DB78-BDB8-04E2-276AFFD1CA1B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01496"/>
            <a:ext cx="5029200" cy="3803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154121-ED74-FF4B-1FFA-FA71667CD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169" y="1380448"/>
            <a:ext cx="2304488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359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077201" y="6245226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 flipV="1">
            <a:off x="838200" y="603568"/>
            <a:ext cx="10744200" cy="6953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173413" y="112713"/>
            <a:ext cx="5791200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>
                <a:solidFill>
                  <a:srgbClr val="333399"/>
                </a:solidFill>
              </a:rPr>
              <a:t>VIIRS DNB Calibration </a:t>
            </a:r>
          </a:p>
        </p:txBody>
      </p:sp>
      <p:sp>
        <p:nvSpPr>
          <p:cNvPr id="10" name="CustomShape 3"/>
          <p:cNvSpPr/>
          <p:nvPr/>
        </p:nvSpPr>
        <p:spPr>
          <a:xfrm>
            <a:off x="1756775" y="816948"/>
            <a:ext cx="8148638" cy="5901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5480" lvl="2" indent="0" algn="just"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B0801A9E-D69D-0355-1245-1137819C7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34500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hangingPunct="0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ea typeface="MS PGothic" charset="0"/>
                <a:cs typeface="Times New Roman" pitchFamily="18" charset="0"/>
              </a:rPr>
              <a:t>Aggregation Modes (AM)</a:t>
            </a:r>
            <a:endParaRPr lang="en-US" sz="2000" dirty="0">
              <a:solidFill>
                <a:srgbClr val="0000FF"/>
              </a:solidFill>
              <a:ea typeface="MS PGothic" charset="0"/>
            </a:endParaRPr>
          </a:p>
        </p:txBody>
      </p:sp>
      <p:sp>
        <p:nvSpPr>
          <p:cNvPr id="6" name="Text Box 14" descr="Light vertical">
            <a:extLst>
              <a:ext uri="{FF2B5EF4-FFF2-40B4-BE49-F238E27FC236}">
                <a16:creationId xmlns:a16="http://schemas.microsoft.com/office/drawing/2014/main" id="{78F19BFA-8274-ACAB-1AFA-78E353464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38281"/>
            <a:ext cx="108966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36525" indent="-136525" defTabSz="914400" eaLnBrk="0" hangingPunct="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srgbClr val="2439FF"/>
                </a:solidFill>
                <a:latin typeface="Times New Roman" pitchFamily="18" charset="0"/>
                <a:ea typeface="MS PGothic" charset="0"/>
              </a:rPr>
              <a:t>DNB Earth view is divided into multiple aggregation Zones, each corresponding to one Aggregation mode (AM)</a:t>
            </a:r>
          </a:p>
          <a:p>
            <a:pPr marL="557784" lvl="1" defTabSz="914400" eaLnBrk="0" hangingPunct="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2439FF"/>
                </a:solidFill>
                <a:latin typeface="Times New Roman" pitchFamily="18" charset="0"/>
                <a:ea typeface="MS PGothic" charset="0"/>
              </a:rPr>
              <a:t>SNPP and J2, 32; NOAA-20, 22</a:t>
            </a:r>
          </a:p>
          <a:p>
            <a:pPr marL="557784" lvl="1" defTabSz="914400" eaLnBrk="0" hangingPunct="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2439FF"/>
                </a:solidFill>
                <a:latin typeface="Times New Roman" pitchFamily="18" charset="0"/>
                <a:ea typeface="MS PGothic" charset="0"/>
              </a:rPr>
              <a:t>Each of them needs to be calibrated independently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52BC14-99A5-5401-6719-F9739FEA79A8}"/>
              </a:ext>
            </a:extLst>
          </p:cNvPr>
          <p:cNvSpPr/>
          <p:nvPr/>
        </p:nvSpPr>
        <p:spPr>
          <a:xfrm>
            <a:off x="8686800" y="1464329"/>
            <a:ext cx="2286000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985" lvl="1" defTabSz="914400" eaLnBrk="0" hangingPunct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ea typeface="MS PGothic" charset="0"/>
              </a:rPr>
              <a:t>In view of OBCs: SV, SD, and BB, the DNB AM changes sequentially every two scans </a:t>
            </a:r>
          </a:p>
          <a:p>
            <a:pPr marL="512064" indent="-285750" defTabSz="914400" eaLnBrk="0" hangingPunct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ea typeface="MS PGothic" charset="0"/>
              </a:rPr>
              <a:t>The three gain stages are all active in OBCs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F3DE51-BEFB-659D-9DCF-BF189372B9FD}"/>
              </a:ext>
            </a:extLst>
          </p:cNvPr>
          <p:cNvSpPr txBox="1"/>
          <p:nvPr/>
        </p:nvSpPr>
        <p:spPr>
          <a:xfrm>
            <a:off x="4267200" y="1673423"/>
            <a:ext cx="19008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SNPP and J2</a:t>
            </a:r>
          </a:p>
        </p:txBody>
      </p:sp>
      <p:pic>
        <p:nvPicPr>
          <p:cNvPr id="2" name="Picture 1" descr="Chart&#10;&#10;Description automatically generated with medium confidence">
            <a:extLst>
              <a:ext uri="{FF2B5EF4-FFF2-40B4-BE49-F238E27FC236}">
                <a16:creationId xmlns:a16="http://schemas.microsoft.com/office/drawing/2014/main" id="{A182F1FB-F0F1-749F-5A7E-892C9EDC9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66" y="1354566"/>
            <a:ext cx="6200092" cy="41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860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8077201" y="6245226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36F70F8-774F-4D9B-AEEE-62690452477A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550720"/>
            <a:ext cx="10820400" cy="110990"/>
            <a:chOff x="432" y="409"/>
            <a:chExt cx="4844" cy="44"/>
          </a:xfrm>
        </p:grpSpPr>
        <p:sp>
          <p:nvSpPr>
            <p:cNvPr id="7174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209801" y="112713"/>
            <a:ext cx="76469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>
                <a:solidFill>
                  <a:srgbClr val="333399"/>
                </a:solidFill>
              </a:rPr>
              <a:t> Calibration Algorithm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97718" y="699240"/>
            <a:ext cx="5526882" cy="6082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2900" defTabSz="914400">
              <a:spcBef>
                <a:spcPts val="1200"/>
              </a:spcBef>
              <a:buFontTx/>
              <a:buChar char="•"/>
            </a:pPr>
            <a:endParaRPr lang="en-US" sz="20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marL="342900" indent="-342900" defTabSz="914400">
              <a:spcBef>
                <a:spcPts val="1200"/>
              </a:spcBef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ahoma"/>
                <a:cs typeface="Arial"/>
              </a:rPr>
              <a:t>LGS Gain Calculation </a:t>
            </a:r>
            <a:endParaRPr lang="en-US" sz="19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ahoma"/>
                <a:cs typeface="Arial"/>
              </a:rPr>
              <a:t>SD radiance:</a:t>
            </a:r>
          </a:p>
          <a:p>
            <a:pPr marL="857250" lvl="2" indent="0" defTabSz="914400">
              <a:spcBef>
                <a:spcPts val="600"/>
              </a:spcBef>
            </a:pPr>
            <a:endParaRPr lang="en-US" sz="10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marL="857250" lvl="2" indent="0" defTabSz="914400">
              <a:spcBef>
                <a:spcPts val="600"/>
              </a:spcBef>
            </a:pPr>
            <a:endParaRPr lang="en-US" sz="14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marL="857250" lvl="2" indent="0" defTabSz="914400">
              <a:spcBef>
                <a:spcPts val="600"/>
              </a:spcBef>
            </a:pPr>
            <a:endParaRPr lang="en-US" sz="8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lvl="2" indent="-2857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Tahoma"/>
                <a:cs typeface="Arial"/>
              </a:rPr>
              <a:t>SD-SUN angle, HAM relative response at SD AOI, transmittance of pinhole screen, SD degradation index, relative spectral response, solar spectral power distribution.</a:t>
            </a:r>
            <a:endParaRPr lang="en-US" sz="10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ahoma"/>
                <a:cs typeface="Arial"/>
              </a:rPr>
              <a:t>Calculate LGS gain coefficient:</a:t>
            </a:r>
            <a:endParaRPr lang="en-US" sz="20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defTabSz="914400">
              <a:spcBef>
                <a:spcPts val="1200"/>
              </a:spcBef>
            </a:pPr>
            <a:endParaRPr lang="en-US" sz="20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marL="342900" indent="-342900" defTabSz="914400">
              <a:spcBef>
                <a:spcPts val="1200"/>
              </a:spcBef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ahoma"/>
                <a:cs typeface="Arial"/>
              </a:rPr>
              <a:t>MGS and HGS Gain Calibration</a:t>
            </a:r>
            <a:endParaRPr lang="en-US" sz="19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ahoma"/>
                <a:cs typeface="Arial"/>
              </a:rPr>
              <a:t>Compute daily average gain ratio: MGS/LGS, HGS/MGS</a:t>
            </a: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ahoma"/>
                <a:cs typeface="Arial"/>
              </a:rPr>
              <a:t>MGS gain = LGS gain * MGS/LGS</a:t>
            </a: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ahoma"/>
                <a:cs typeface="Arial"/>
              </a:rPr>
              <a:t>HGS gain = MGS gain * (HGA/MGS +HGB/MGS)/2</a:t>
            </a:r>
          </a:p>
          <a:p>
            <a:pPr marL="457200" lvl="1" indent="0" defTabSz="914400">
              <a:spcBef>
                <a:spcPts val="600"/>
              </a:spcBef>
            </a:pPr>
            <a:endParaRPr lang="en-US" sz="10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marL="457200" lvl="1" indent="0" defTabSz="914400">
              <a:spcBef>
                <a:spcPts val="600"/>
              </a:spcBef>
            </a:pPr>
            <a:endParaRPr lang="en-US" sz="1600" kern="0" dirty="0">
              <a:solidFill>
                <a:srgbClr val="000000"/>
              </a:solidFill>
              <a:latin typeface="Tahoma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5777"/>
            <a:ext cx="6491190" cy="75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1112"/>
            <a:ext cx="1553288" cy="4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0" descr="http://modis.gsfc.nasa.gov/about/images/soldiff_sm.jpg">
            <a:extLst>
              <a:ext uri="{FF2B5EF4-FFF2-40B4-BE49-F238E27FC236}">
                <a16:creationId xmlns:a16="http://schemas.microsoft.com/office/drawing/2014/main" id="{BA102931-8A0A-947A-DB8A-4DF1BC04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6800" y="1866767"/>
            <a:ext cx="23526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810F90-6BDA-6E4D-922A-5AB4837AE06A}"/>
              </a:ext>
            </a:extLst>
          </p:cNvPr>
          <p:cNvSpPr txBox="1"/>
          <p:nvPr/>
        </p:nvSpPr>
        <p:spPr>
          <a:xfrm>
            <a:off x="9067800" y="1386445"/>
            <a:ext cx="147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SD</a:t>
            </a:r>
          </a:p>
        </p:txBody>
      </p:sp>
    </p:spTree>
    <p:extLst>
      <p:ext uri="{BB962C8B-B14F-4D97-AF65-F5344CB8AC3E}">
        <p14:creationId xmlns:p14="http://schemas.microsoft.com/office/powerpoint/2010/main" val="2755233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077201" y="6245226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2209800" y="649288"/>
            <a:ext cx="7689850" cy="6985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09800" y="76200"/>
            <a:ext cx="76469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>
                <a:solidFill>
                  <a:srgbClr val="333399"/>
                </a:solidFill>
              </a:rPr>
              <a:t> SNPP Calibration Performance</a:t>
            </a:r>
          </a:p>
        </p:txBody>
      </p:sp>
      <p:sp>
        <p:nvSpPr>
          <p:cNvPr id="11" name="CustomShape 3"/>
          <p:cNvSpPr/>
          <p:nvPr/>
        </p:nvSpPr>
        <p:spPr>
          <a:xfrm>
            <a:off x="6477000" y="3959227"/>
            <a:ext cx="4905106" cy="22494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SNPP LGS calibration coefficients trends (Mode/Detector/HAM) are stable.</a:t>
            </a:r>
          </a:p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SNPP LGS calibration coefficients show a large increase in the early mission.</a:t>
            </a:r>
          </a:p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Calibration coefficients ratios are comparably stable </a:t>
            </a:r>
          </a:p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Anomalies have negligible impacts on the calibration coefficients </a:t>
            </a:r>
          </a:p>
          <a:p>
            <a:pPr marL="915480" lvl="2" indent="0" algn="just"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10CEA3-6437-23C2-DC9C-7FE1098CD2F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1077" y="838200"/>
            <a:ext cx="54864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297D6D-3865-5A53-8C93-92A31704DB89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914400"/>
            <a:ext cx="5486400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6289DB-552E-1994-24A4-3032F76CE989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657600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694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077201" y="6245226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838200" y="606256"/>
            <a:ext cx="10744200" cy="99554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09800" y="76200"/>
            <a:ext cx="76469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>
                <a:solidFill>
                  <a:srgbClr val="333399"/>
                </a:solidFill>
              </a:rPr>
              <a:t> N20 Calibration Performance</a:t>
            </a:r>
          </a:p>
        </p:txBody>
      </p:sp>
      <p:sp>
        <p:nvSpPr>
          <p:cNvPr id="11" name="CustomShape 3"/>
          <p:cNvSpPr/>
          <p:nvPr/>
        </p:nvSpPr>
        <p:spPr>
          <a:xfrm>
            <a:off x="6477000" y="3959227"/>
            <a:ext cx="4905106" cy="22494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N20 LGS calibration coefficients trends (Mode/Detector/HAM) are very stable in entire mission</a:t>
            </a:r>
          </a:p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Two families are observed in the ratios of MGS/LGS and HGS/MGS, mainly depending on detector locations.</a:t>
            </a:r>
          </a:p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Gain ratios of HGS-to-LGS are roughly in one family for all detectors</a:t>
            </a:r>
          </a:p>
          <a:p>
            <a:pPr marL="915480" lvl="2" indent="0" algn="just"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7AF6C4-124B-B3F6-4FC5-FFC0008CADA4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886"/>
            <a:ext cx="5486400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CF91A0-B4C6-7F60-3672-6FAA4C308908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024423"/>
            <a:ext cx="54864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AC5C1C-48F3-42F0-BA0C-57E606C5DEE1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10000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913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077201" y="6245226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09600" y="649287"/>
            <a:ext cx="10896600" cy="82233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09801" y="112713"/>
            <a:ext cx="76469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>
                <a:solidFill>
                  <a:srgbClr val="333399"/>
                </a:solidFill>
              </a:rPr>
              <a:t> J2 DNB Calibration Performance</a:t>
            </a:r>
          </a:p>
        </p:txBody>
      </p:sp>
      <p:sp>
        <p:nvSpPr>
          <p:cNvPr id="10" name="CustomShape 3"/>
          <p:cNvSpPr/>
          <p:nvPr/>
        </p:nvSpPr>
        <p:spPr>
          <a:xfrm>
            <a:off x="7924800" y="3505200"/>
            <a:ext cx="2700528" cy="20840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J2 LGS/MGS/HGS F-factor trends (Mode/Detector/HAM) are stable.</a:t>
            </a:r>
          </a:p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Small oscillations in LGS F-factor were mainly due to the oscillations in H-factors.</a:t>
            </a:r>
          </a:p>
          <a:p>
            <a:pPr marL="2868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6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A568B092-9E46-2BC1-6BE7-DF227C23B579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01" y="750269"/>
            <a:ext cx="3200400" cy="2560320"/>
          </a:xfrm>
          <a:prstGeom prst="rect">
            <a:avLst/>
          </a:prstGeom>
        </p:spPr>
      </p:pic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4D7D4F1B-ADD3-D942-F20A-AE235D8B817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31217"/>
            <a:ext cx="3200400" cy="2560320"/>
          </a:xfrm>
          <a:prstGeom prst="rect">
            <a:avLst/>
          </a:prstGeom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BAF6A2F4-7984-BCB3-F92B-D3277F45FAED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52800"/>
            <a:ext cx="3200400" cy="2560320"/>
          </a:xfrm>
          <a:prstGeom prst="rect">
            <a:avLst/>
          </a:prstGeom>
        </p:spPr>
      </p:pic>
      <p:pic>
        <p:nvPicPr>
          <p:cNvPr id="22" name="Picture 21" descr="Chart, diagram&#10;&#10;Description automatically generated">
            <a:extLst>
              <a:ext uri="{FF2B5EF4-FFF2-40B4-BE49-F238E27FC236}">
                <a16:creationId xmlns:a16="http://schemas.microsoft.com/office/drawing/2014/main" id="{74747088-A435-2BB2-3E3F-F6183EB48BA3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39" y="3535680"/>
            <a:ext cx="3200400" cy="2560320"/>
          </a:xfrm>
          <a:prstGeom prst="rect">
            <a:avLst/>
          </a:prstGeom>
        </p:spPr>
      </p:pic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06DE9D2B-A0A4-EC83-8EB4-01F95BF08D1F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0"/>
            <a:ext cx="3200400" cy="25603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96BC294-82C8-F3AF-52A6-2E9174943076}"/>
              </a:ext>
            </a:extLst>
          </p:cNvPr>
          <p:cNvSpPr txBox="1"/>
          <p:nvPr/>
        </p:nvSpPr>
        <p:spPr>
          <a:xfrm>
            <a:off x="2133600" y="1600200"/>
            <a:ext cx="2079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With H-Factors applied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BE74BC-6856-5332-EACD-4031781FA127}"/>
              </a:ext>
            </a:extLst>
          </p:cNvPr>
          <p:cNvSpPr txBox="1"/>
          <p:nvPr/>
        </p:nvSpPr>
        <p:spPr>
          <a:xfrm>
            <a:off x="5181600" y="1600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Without H-Factors applied </a:t>
            </a:r>
          </a:p>
        </p:txBody>
      </p:sp>
    </p:spTree>
    <p:extLst>
      <p:ext uri="{BB962C8B-B14F-4D97-AF65-F5344CB8AC3E}">
        <p14:creationId xmlns:p14="http://schemas.microsoft.com/office/powerpoint/2010/main" val="30233670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8077201" y="6245226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36F70F8-774F-4D9B-AEEE-62690452477A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685800" y="603568"/>
            <a:ext cx="10972800" cy="45719"/>
            <a:chOff x="432" y="409"/>
            <a:chExt cx="4844" cy="44"/>
          </a:xfrm>
        </p:grpSpPr>
        <p:sp>
          <p:nvSpPr>
            <p:cNvPr id="7174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209801" y="112713"/>
            <a:ext cx="76469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>
                <a:solidFill>
                  <a:srgbClr val="333399"/>
                </a:solidFill>
              </a:rPr>
              <a:t> VIIRS DNB Dark Offset Determination Algorithms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143000" y="914400"/>
            <a:ext cx="8706700" cy="6082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2900" defTabSz="914400">
              <a:spcBef>
                <a:spcPts val="1200"/>
              </a:spcBef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ahoma"/>
                <a:cs typeface="Arial"/>
              </a:rPr>
              <a:t>Dark Offset    </a:t>
            </a: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kern="0" dirty="0">
                <a:solidFill>
                  <a:srgbClr val="000000"/>
                </a:solidFill>
                <a:latin typeface="Tahoma"/>
                <a:cs typeface="Arial"/>
              </a:rPr>
              <a:t>Calculate dark trend using the minimum of SV/BB/SD data in the sun declination angle range, 40~140 degree.</a:t>
            </a: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kern="0" dirty="0">
                <a:solidFill>
                  <a:srgbClr val="000000"/>
                </a:solidFill>
                <a:latin typeface="Tahoma"/>
                <a:cs typeface="Arial"/>
              </a:rPr>
              <a:t>Normalize dark trend at the pitch maneuver value (Mode, Det, HAM, Gain) for each instrument.</a:t>
            </a: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kern="0" dirty="0">
                <a:solidFill>
                  <a:srgbClr val="000000"/>
                </a:solidFill>
                <a:latin typeface="Tahoma"/>
                <a:cs typeface="Arial"/>
              </a:rPr>
              <a:t>VROP data are used for SNPP DN0 after safe mode anomaly in 2021.</a:t>
            </a:r>
          </a:p>
          <a:p>
            <a:pPr marL="457200" lvl="1" indent="0" defTabSz="914400">
              <a:spcBef>
                <a:spcPts val="600"/>
              </a:spcBef>
            </a:pPr>
            <a:endParaRPr lang="en-US" sz="1600" kern="0" dirty="0">
              <a:solidFill>
                <a:srgbClr val="000000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087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112635</TotalTime>
  <Words>773</Words>
  <Application>Microsoft Office PowerPoint</Application>
  <PresentationFormat>Widescreen</PresentationFormat>
  <Paragraphs>143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sanxiong</dc:creator>
  <cp:lastModifiedBy>Hongda Chen</cp:lastModifiedBy>
  <cp:revision>1346</cp:revision>
  <cp:lastPrinted>2015-05-11T19:33:06Z</cp:lastPrinted>
  <dcterms:created xsi:type="dcterms:W3CDTF">1601-01-01T00:00:00Z</dcterms:created>
  <dcterms:modified xsi:type="dcterms:W3CDTF">2023-04-30T23:10:16Z</dcterms:modified>
</cp:coreProperties>
</file>