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63" r:id="rId2"/>
    <p:sldId id="455" r:id="rId3"/>
    <p:sldId id="568" r:id="rId4"/>
    <p:sldId id="558" r:id="rId5"/>
    <p:sldId id="567" r:id="rId6"/>
    <p:sldId id="452" r:id="rId7"/>
    <p:sldId id="417" r:id="rId8"/>
    <p:sldId id="300" r:id="rId9"/>
    <p:sldId id="413" r:id="rId10"/>
    <p:sldId id="560" r:id="rId11"/>
    <p:sldId id="564" r:id="rId12"/>
    <p:sldId id="418" r:id="rId13"/>
    <p:sldId id="414" r:id="rId14"/>
    <p:sldId id="390" r:id="rId15"/>
    <p:sldId id="561" r:id="rId16"/>
    <p:sldId id="566" r:id="rId17"/>
    <p:sldId id="555" r:id="rId18"/>
    <p:sldId id="557" r:id="rId19"/>
    <p:sldId id="546" r:id="rId20"/>
    <p:sldId id="545" r:id="rId21"/>
    <p:sldId id="445" r:id="rId22"/>
    <p:sldId id="534" r:id="rId23"/>
    <p:sldId id="563" r:id="rId24"/>
    <p:sldId id="562" r:id="rId25"/>
    <p:sldId id="441" r:id="rId26"/>
    <p:sldId id="440" r:id="rId27"/>
  </p:sldIdLst>
  <p:sldSz cx="9144000" cy="6858000" type="letter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n, Guoqing (GSFC-6190)[SCIENCE SYSTEMS AND APPLICATIONS INC]" initials="LG(6SAAI" lastIdx="1" clrIdx="0">
    <p:extLst>
      <p:ext uri="{19B8F6BF-5375-455C-9EA6-DF929625EA0E}">
        <p15:presenceInfo xmlns:p15="http://schemas.microsoft.com/office/powerpoint/2012/main" userId="S::glin2@ndc.nasa.gov::8ba956d6-d37b-4bee-b32b-acf94888c69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00"/>
    <a:srgbClr val="008000"/>
    <a:srgbClr val="00CC00"/>
    <a:srgbClr val="0000FF"/>
    <a:srgbClr val="CC99FF"/>
    <a:srgbClr val="660033"/>
    <a:srgbClr val="006600"/>
    <a:srgbClr val="FF66FF"/>
    <a:srgbClr val="009900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0536" autoAdjust="0"/>
    <p:restoredTop sz="99896" autoAdjust="0"/>
  </p:normalViewPr>
  <p:slideViewPr>
    <p:cSldViewPr snapToGrid="0">
      <p:cViewPr varScale="1">
        <p:scale>
          <a:sx n="143" d="100"/>
          <a:sy n="143" d="100"/>
        </p:scale>
        <p:origin x="1146" y="1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36997" cy="46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88" tIns="46245" rIns="92488" bIns="46245" numCol="1" anchor="t" anchorCtr="0" compatLnSpc="1">
            <a:prstTxWarp prst="textNoShape">
              <a:avLst/>
            </a:prstTxWarp>
          </a:bodyPr>
          <a:lstStyle>
            <a:lvl1pPr defTabSz="924459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3404" y="1"/>
            <a:ext cx="3036997" cy="46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88" tIns="46245" rIns="92488" bIns="46245" numCol="1" anchor="t" anchorCtr="0" compatLnSpc="1">
            <a:prstTxWarp prst="textNoShape">
              <a:avLst/>
            </a:prstTxWarp>
          </a:bodyPr>
          <a:lstStyle>
            <a:lvl1pPr algn="r" defTabSz="924459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0938"/>
            <a:ext cx="3036997" cy="46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88" tIns="46245" rIns="92488" bIns="46245" numCol="1" anchor="b" anchorCtr="0" compatLnSpc="1">
            <a:prstTxWarp prst="textNoShape">
              <a:avLst/>
            </a:prstTxWarp>
          </a:bodyPr>
          <a:lstStyle>
            <a:lvl1pPr defTabSz="924459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3404" y="8830938"/>
            <a:ext cx="3036997" cy="46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88" tIns="46245" rIns="92488" bIns="46245" numCol="1" anchor="b" anchorCtr="0" compatLnSpc="1">
            <a:prstTxWarp prst="textNoShape">
              <a:avLst/>
            </a:prstTxWarp>
          </a:bodyPr>
          <a:lstStyle>
            <a:lvl1pPr algn="r" defTabSz="924459">
              <a:defRPr sz="1200"/>
            </a:lvl1pPr>
          </a:lstStyle>
          <a:p>
            <a:pPr>
              <a:defRPr/>
            </a:pPr>
            <a:fld id="{89EE357B-63E0-49DA-99A4-6F01AF57E1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36997" cy="46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88" tIns="46245" rIns="92488" bIns="46245" numCol="1" anchor="t" anchorCtr="0" compatLnSpc="1">
            <a:prstTxWarp prst="textNoShape">
              <a:avLst/>
            </a:prstTxWarp>
          </a:bodyPr>
          <a:lstStyle>
            <a:lvl1pPr defTabSz="924459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3404" y="1"/>
            <a:ext cx="3036997" cy="46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88" tIns="46245" rIns="92488" bIns="46245" numCol="1" anchor="t" anchorCtr="0" compatLnSpc="1">
            <a:prstTxWarp prst="textNoShape">
              <a:avLst/>
            </a:prstTxWarp>
          </a:bodyPr>
          <a:lstStyle>
            <a:lvl1pPr algn="r" defTabSz="924459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2688" y="695325"/>
            <a:ext cx="4649787" cy="34877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4827" y="4415469"/>
            <a:ext cx="5140749" cy="4185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88" tIns="46245" rIns="92488" bIns="462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0938"/>
            <a:ext cx="3036997" cy="46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88" tIns="46245" rIns="92488" bIns="46245" numCol="1" anchor="b" anchorCtr="0" compatLnSpc="1">
            <a:prstTxWarp prst="textNoShape">
              <a:avLst/>
            </a:prstTxWarp>
          </a:bodyPr>
          <a:lstStyle>
            <a:lvl1pPr defTabSz="924459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3404" y="8830938"/>
            <a:ext cx="3036997" cy="46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88" tIns="46245" rIns="92488" bIns="46245" numCol="1" anchor="b" anchorCtr="0" compatLnSpc="1">
            <a:prstTxWarp prst="textNoShape">
              <a:avLst/>
            </a:prstTxWarp>
          </a:bodyPr>
          <a:lstStyle>
            <a:lvl1pPr algn="r" defTabSz="924459">
              <a:defRPr sz="1200"/>
            </a:lvl1pPr>
          </a:lstStyle>
          <a:p>
            <a:pPr>
              <a:defRPr/>
            </a:pPr>
            <a:fld id="{C5C725E5-D3C6-40C6-B3E0-BF43A48B5F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Lin et al., 1 May 2023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623E0B-7F65-400E-BA39-495AFDED2C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Lin et al., 1 May 2023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D9CDC4-2C3C-4024-9CF1-5E982FC802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07163" y="257175"/>
            <a:ext cx="1951037" cy="58388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49288" y="257175"/>
            <a:ext cx="5705475" cy="58388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Lin et al., 1 May 2023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B9DF6D-E9AF-4AB1-A78A-7762F3A8F2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6163" y="257175"/>
            <a:ext cx="7189787" cy="6016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49288" y="1201738"/>
            <a:ext cx="3827462" cy="48942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201738"/>
            <a:ext cx="3829050" cy="48942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Lin et al., 1 May 2023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E405C7-83DD-409C-989F-DC6E72D218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Lin et al., 1 May 2023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D88E71-44BB-4365-BD68-A6956F1EE2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Lin et al., 1 May 2023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999714-83A9-41A7-900A-97CF98555B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9288" y="1201738"/>
            <a:ext cx="3827462" cy="4894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201738"/>
            <a:ext cx="3829050" cy="4894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Lin et al., 1 May 2023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CDE484-01CF-437B-A1F4-30B7EF8443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Lin et al., 1 May 2023</a:t>
            </a: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17A2C0-580C-4A62-9971-0764C4D1C9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Lin et al., 1 May 2023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03C2C5-04F0-4E7C-AC2C-D2AB624B18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Lin et al., 1 May 2023</a:t>
            </a: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846FE2-7D2D-4930-B770-04CB3E9B6B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Lin et al., 1 May 2023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D4F1C0-9957-435D-A2F2-E46F806006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Lin et al., 1 May 2023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E18FE0-F729-479A-A70C-9C9809B793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46163" y="257175"/>
            <a:ext cx="7189787" cy="60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EAEAEA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49288" y="1201738"/>
            <a:ext cx="7808912" cy="489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875" y="6554788"/>
            <a:ext cx="2049463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Lin et al., 1 May 2023</a:t>
            </a: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15188" y="6534150"/>
            <a:ext cx="1905000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0B098BB-58F0-4147-9DC6-25B311653A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4103" name="Picture 15" descr="MODIS_Logo_2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09538" y="127000"/>
            <a:ext cx="746125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66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6600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6600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6600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6600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rgbClr val="006600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rgbClr val="006600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rgbClr val="006600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rgbClr val="006600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7" Type="http://schemas.openxmlformats.org/officeDocument/2006/relationships/hyperlink" Target="https://en.wikipedia.org/wiki/Orbital_node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Solar_time" TargetMode="External"/><Relationship Id="rId5" Type="http://schemas.openxmlformats.org/officeDocument/2006/relationships/hyperlink" Target="https://en.wikipedia.org/wiki/Ecliptic" TargetMode="External"/><Relationship Id="rId4" Type="http://schemas.openxmlformats.org/officeDocument/2006/relationships/hyperlink" Target="https://upload.wikimedia.org/wikipedia/commons/2/25/Sun-Synchronous_Orbit_with_LST_Zones.svg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43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emf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1.w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12800" y="274639"/>
            <a:ext cx="7503886" cy="2074862"/>
          </a:xfrm>
          <a:effectLst>
            <a:outerShdw dist="35921" dir="2700000" algn="ctr" rotWithShape="0">
              <a:srgbClr val="DDDDDD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2000" dirty="0"/>
              <a:t>(Terra, Aqua) </a:t>
            </a:r>
            <a:br>
              <a:rPr lang="en-US" sz="1600" dirty="0"/>
            </a:br>
            <a:r>
              <a:rPr lang="en-US" dirty="0"/>
              <a:t>MODIS Geometric Calibration Status</a:t>
            </a:r>
            <a:endParaRPr lang="en-US" u="sng" dirty="0">
              <a:solidFill>
                <a:srgbClr val="0000CC"/>
              </a:solidFill>
            </a:endParaRPr>
          </a:p>
        </p:txBody>
      </p:sp>
      <p:pic>
        <p:nvPicPr>
          <p:cNvPr id="1028" name="Picture 7" descr="NASA[1]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66100" y="109538"/>
            <a:ext cx="830263" cy="77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10" descr="Light vertical"/>
          <p:cNvPicPr>
            <a:picLocks noChangeAspect="1" noChangeArrowheads="1"/>
          </p:cNvPicPr>
          <p:nvPr/>
        </p:nvPicPr>
        <p:blipFill>
          <a:blip r:embed="rId4" cstate="print"/>
          <a:srcRect r="12616"/>
          <a:stretch>
            <a:fillRect/>
          </a:stretch>
        </p:blipFill>
        <p:spPr bwMode="auto">
          <a:xfrm>
            <a:off x="0" y="5849938"/>
            <a:ext cx="1044575" cy="882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03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38200" y="2532063"/>
            <a:ext cx="7658100" cy="4002087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000" dirty="0"/>
              <a:t>NASA MODIS Characterization Support Team (MCST) 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dirty="0"/>
              <a:t>Geometric Calibration Group</a:t>
            </a:r>
          </a:p>
          <a:p>
            <a:pPr eaLnBrk="1" hangingPunct="1">
              <a:lnSpc>
                <a:spcPct val="80000"/>
              </a:lnSpc>
            </a:pPr>
            <a:endParaRPr lang="en-US" sz="2000" dirty="0"/>
          </a:p>
          <a:p>
            <a:pPr eaLnBrk="1" hangingPunct="1">
              <a:lnSpc>
                <a:spcPct val="80000"/>
              </a:lnSpc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Guoqing (Gary) Lin, Robert E. Wolfe, NASA/GSFC Code 619</a:t>
            </a:r>
          </a:p>
          <a:p>
            <a:pPr eaLnBrk="1" hangingPunct="1">
              <a:lnSpc>
                <a:spcPct val="80000"/>
              </a:lnSpc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Ping Zhang, Bin Tan, Apexa Patel, SSAI/GSFC Code 619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John Dellomo, GST/GSFC Code 619</a:t>
            </a:r>
          </a:p>
          <a:p>
            <a:pPr eaLnBrk="1" hangingPunct="1">
              <a:lnSpc>
                <a:spcPct val="80000"/>
              </a:lnSpc>
            </a:pPr>
            <a:endParaRPr lang="en-US" sz="2000" dirty="0"/>
          </a:p>
          <a:p>
            <a:pPr eaLnBrk="1" hangingPunct="1">
              <a:lnSpc>
                <a:spcPct val="80000"/>
              </a:lnSpc>
            </a:pPr>
            <a:endParaRPr lang="en-US" sz="2000" dirty="0"/>
          </a:p>
          <a:p>
            <a:pPr eaLnBrk="1" hangingPunct="1">
              <a:lnSpc>
                <a:spcPct val="80000"/>
              </a:lnSpc>
            </a:pPr>
            <a:endParaRPr lang="en-US" sz="1600" b="1" u="sng" dirty="0">
              <a:solidFill>
                <a:srgbClr val="0000CC"/>
              </a:solidFill>
              <a:sym typeface="Wingdings" pitchFamily="2" charset="2"/>
            </a:endParaRPr>
          </a:p>
          <a:p>
            <a:pPr eaLnBrk="1" hangingPunct="1">
              <a:lnSpc>
                <a:spcPct val="80000"/>
              </a:lnSpc>
            </a:pPr>
            <a:endParaRPr lang="en-US" sz="1600" b="1" u="sng" dirty="0">
              <a:solidFill>
                <a:srgbClr val="0000CC"/>
              </a:solidFill>
              <a:sym typeface="Wingdings" pitchFamily="2" charset="2"/>
            </a:endParaRPr>
          </a:p>
          <a:p>
            <a:pPr eaLnBrk="1" hangingPunct="1">
              <a:lnSpc>
                <a:spcPct val="80000"/>
              </a:lnSpc>
            </a:pPr>
            <a:endParaRPr lang="en-US" sz="1600" b="1" u="sng" dirty="0">
              <a:solidFill>
                <a:srgbClr val="0000CC"/>
              </a:solidFill>
              <a:sym typeface="Wingdings" pitchFamily="2" charset="2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1600" dirty="0"/>
              <a:t>NASA MODIS-VIIRS Calibration Workshop</a:t>
            </a:r>
          </a:p>
          <a:p>
            <a:pPr eaLnBrk="1" hangingPunct="1">
              <a:lnSpc>
                <a:spcPct val="80000"/>
              </a:lnSpc>
            </a:pPr>
            <a:r>
              <a:rPr lang="en-US" sz="1600" dirty="0">
                <a:sym typeface="Wingdings" pitchFamily="2" charset="2"/>
              </a:rPr>
              <a:t>5/1/2023, </a:t>
            </a:r>
            <a:r>
              <a:rPr lang="en-US" sz="1600" dirty="0"/>
              <a:t>in-person</a:t>
            </a:r>
          </a:p>
          <a:p>
            <a:pPr eaLnBrk="1" hangingPunct="1">
              <a:lnSpc>
                <a:spcPct val="80000"/>
              </a:lnSpc>
            </a:pPr>
            <a:r>
              <a:rPr lang="en-US" sz="1200" dirty="0"/>
              <a:t>(last one, </a:t>
            </a:r>
            <a:r>
              <a:rPr lang="en-US" sz="1200" dirty="0">
                <a:sym typeface="Wingdings" pitchFamily="2" charset="2"/>
              </a:rPr>
              <a:t>2/25/2021,</a:t>
            </a:r>
            <a:r>
              <a:rPr lang="en-US" sz="1200" dirty="0"/>
              <a:t>virtual</a:t>
            </a:r>
            <a:r>
              <a:rPr lang="en-US" sz="1200" dirty="0">
                <a:sym typeface="Wingdings" pitchFamily="2" charset="2"/>
              </a:rPr>
              <a:t>)</a:t>
            </a:r>
            <a:endParaRPr lang="en-US" sz="1200" dirty="0"/>
          </a:p>
          <a:p>
            <a:pPr eaLnBrk="1" hangingPunct="1">
              <a:lnSpc>
                <a:spcPct val="80000"/>
              </a:lnSpc>
            </a:pPr>
            <a:endParaRPr lang="en-US" sz="1600" dirty="0"/>
          </a:p>
        </p:txBody>
      </p:sp>
      <p:graphicFrame>
        <p:nvGraphicFramePr>
          <p:cNvPr id="1026" name="Object 13"/>
          <p:cNvGraphicFramePr>
            <a:graphicFrameLocks noChangeAspect="1"/>
          </p:cNvGraphicFramePr>
          <p:nvPr/>
        </p:nvGraphicFramePr>
        <p:xfrm>
          <a:off x="8315325" y="5849938"/>
          <a:ext cx="577850" cy="866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4" name="Bitmap Image" r:id="rId5" imgW="2789162" imgH="4175238" progId="PBrush">
                  <p:embed/>
                </p:oleObj>
              </mc:Choice>
              <mc:Fallback>
                <p:oleObj name="Bitmap Image" r:id="rId5" imgW="2789162" imgH="4175238" progId="PBrush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15325" y="5849938"/>
                        <a:ext cx="577850" cy="866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F0886E5-6EEB-4DD0-8EF0-9BCBAE79A6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6424"/>
            <a:ext cx="9144000" cy="30409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C8395B-A321-4C12-BEFC-5FF05BFFAD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05634"/>
            <a:ext cx="9144000" cy="3024867"/>
          </a:xfrm>
          <a:prstGeom prst="rect">
            <a:avLst/>
          </a:prstGeom>
        </p:spPr>
      </p:pic>
      <p:sp>
        <p:nvSpPr>
          <p:cNvPr id="10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Lin et al., 1 May 2023</a:t>
            </a:r>
            <a:endParaRPr lang="en-US" dirty="0"/>
          </a:p>
        </p:txBody>
      </p:sp>
      <p:sp>
        <p:nvSpPr>
          <p:cNvPr id="6150" name="Rectangle 2"/>
          <p:cNvSpPr>
            <a:spLocks noGrp="1" noChangeArrowheads="1"/>
          </p:cNvSpPr>
          <p:nvPr>
            <p:ph type="title"/>
          </p:nvPr>
        </p:nvSpPr>
        <p:spPr>
          <a:xfrm>
            <a:off x="868681" y="225425"/>
            <a:ext cx="8251508" cy="601663"/>
          </a:xfrm>
        </p:spPr>
        <p:txBody>
          <a:bodyPr/>
          <a:lstStyle/>
          <a:p>
            <a:pPr eaLnBrk="1" hangingPunct="1">
              <a:defRPr/>
            </a:pPr>
            <a:r>
              <a:rPr lang="en-US" u="sng" dirty="0">
                <a:solidFill>
                  <a:srgbClr val="0000CC"/>
                </a:solidFill>
              </a:rPr>
              <a:t>Actual Terra “C6.2” residuals w/ new GCPs</a:t>
            </a:r>
          </a:p>
        </p:txBody>
      </p:sp>
      <p:sp>
        <p:nvSpPr>
          <p:cNvPr id="7175" name="Text Box 41"/>
          <p:cNvSpPr txBox="1">
            <a:spLocks noChangeArrowheads="1"/>
          </p:cNvSpPr>
          <p:nvPr/>
        </p:nvSpPr>
        <p:spPr bwMode="auto">
          <a:xfrm>
            <a:off x="1768475" y="6384925"/>
            <a:ext cx="7070725" cy="338138"/>
          </a:xfrm>
          <a:prstGeom prst="rect">
            <a:avLst/>
          </a:prstGeom>
          <a:solidFill>
            <a:srgbClr val="FFFF99"/>
          </a:solidFill>
          <a:ln w="31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1600" dirty="0">
                <a:solidFill>
                  <a:schemeClr val="accent2"/>
                </a:solidFill>
                <a:latin typeface="Comic Sans MS" pitchFamily="66" charset="0"/>
              </a:rPr>
              <a:t>C6.1 RMSE  Track: 44 m    Scan: 45 m, nadir equivalent</a:t>
            </a:r>
            <a:r>
              <a:rPr lang="en-US" sz="1600" b="1" dirty="0">
                <a:solidFill>
                  <a:srgbClr val="0000CC"/>
                </a:solidFill>
                <a:latin typeface="Comic Sans MS" pitchFamily="66" charset="0"/>
              </a:rPr>
              <a:t> 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2990088" y="1593768"/>
            <a:ext cx="3675888" cy="914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947416" y="2950009"/>
            <a:ext cx="3675888" cy="914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ight Brace 11"/>
          <p:cNvSpPr/>
          <p:nvPr/>
        </p:nvSpPr>
        <p:spPr>
          <a:xfrm>
            <a:off x="6711696" y="1572768"/>
            <a:ext cx="310896" cy="1377241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6812280" y="2913433"/>
            <a:ext cx="67279" cy="37108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cxnSpLocks/>
          </p:cNvCxnSpPr>
          <p:nvPr/>
        </p:nvCxnSpPr>
        <p:spPr>
          <a:xfrm flipV="1">
            <a:off x="6812280" y="3657737"/>
            <a:ext cx="68428" cy="29556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5943600" y="3276768"/>
                <a:ext cx="3037387" cy="362984"/>
              </a:xfrm>
              <a:prstGeom prst="rect">
                <a:avLst/>
              </a:prstGeom>
              <a:solidFill>
                <a:srgbClr val="FFCCFF"/>
              </a:solidFill>
              <a:ln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US" sz="1600" dirty="0">
                    <a:latin typeface="+mn-lt"/>
                  </a:rPr>
                  <a:t>20% 250m-band pixel size</a:t>
                </a: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3600" y="3276768"/>
                <a:ext cx="3037387" cy="362984"/>
              </a:xfrm>
              <a:prstGeom prst="rect">
                <a:avLst/>
              </a:prstGeom>
              <a:blipFill>
                <a:blip r:embed="rId4"/>
                <a:stretch>
                  <a:fillRect b="-21311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Straight Connector 18"/>
          <p:cNvCxnSpPr/>
          <p:nvPr/>
        </p:nvCxnSpPr>
        <p:spPr>
          <a:xfrm>
            <a:off x="2987040" y="3934400"/>
            <a:ext cx="3675888" cy="914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944368" y="5282401"/>
            <a:ext cx="3675888" cy="914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ight Brace 20"/>
          <p:cNvSpPr/>
          <p:nvPr/>
        </p:nvSpPr>
        <p:spPr>
          <a:xfrm>
            <a:off x="6708648" y="3953297"/>
            <a:ext cx="313944" cy="1339152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C2E758A-FFF4-4AE4-AF7D-B887C7EAE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CDE484-01CF-437B-A1F4-30B7EF8443F1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1397E2A-07F1-421B-AC07-0FEC260F3D09}"/>
              </a:ext>
            </a:extLst>
          </p:cNvPr>
          <p:cNvCxnSpPr>
            <a:cxnSpLocks/>
          </p:cNvCxnSpPr>
          <p:nvPr/>
        </p:nvCxnSpPr>
        <p:spPr bwMode="auto">
          <a:xfrm flipV="1">
            <a:off x="7680473" y="1944119"/>
            <a:ext cx="0" cy="1109968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dashDot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F3615256-228D-49F3-BC36-579594AC8AB0}"/>
              </a:ext>
            </a:extLst>
          </p:cNvPr>
          <p:cNvSpPr txBox="1"/>
          <p:nvPr/>
        </p:nvSpPr>
        <p:spPr>
          <a:xfrm>
            <a:off x="7215188" y="3054087"/>
            <a:ext cx="1637525" cy="184666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lIns="91440" tIns="0" rIns="0" bIns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Final IAM, 2020-02-27</a:t>
            </a:r>
            <a:endParaRPr lang="en-US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5335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Lin et al., 1 May 2023</a:t>
            </a:r>
          </a:p>
        </p:txBody>
      </p:sp>
      <p:sp>
        <p:nvSpPr>
          <p:cNvPr id="8199" name="Rectangle 2"/>
          <p:cNvSpPr>
            <a:spLocks noGrp="1" noChangeArrowheads="1"/>
          </p:cNvSpPr>
          <p:nvPr>
            <p:ph type="title"/>
          </p:nvPr>
        </p:nvSpPr>
        <p:spPr>
          <a:xfrm>
            <a:off x="1046163" y="160338"/>
            <a:ext cx="7189787" cy="601662"/>
          </a:xfrm>
        </p:spPr>
        <p:txBody>
          <a:bodyPr/>
          <a:lstStyle/>
          <a:p>
            <a:pPr eaLnBrk="1" hangingPunct="1">
              <a:defRPr/>
            </a:pPr>
            <a:r>
              <a:rPr lang="en-US" u="sng" dirty="0">
                <a:solidFill>
                  <a:srgbClr val="0000CC"/>
                </a:solidFill>
              </a:rPr>
              <a:t>Terra scan profiles</a:t>
            </a:r>
          </a:p>
        </p:txBody>
      </p:sp>
      <p:sp>
        <p:nvSpPr>
          <p:cNvPr id="9224" name="Text Box 30"/>
          <p:cNvSpPr txBox="1">
            <a:spLocks noChangeArrowheads="1"/>
          </p:cNvSpPr>
          <p:nvPr/>
        </p:nvSpPr>
        <p:spPr bwMode="auto">
          <a:xfrm rot="16200000">
            <a:off x="-592680" y="4149187"/>
            <a:ext cx="2067201" cy="46166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solidFill>
                  <a:schemeClr val="accent2"/>
                </a:solidFill>
                <a:latin typeface="Comic Sans MS" pitchFamily="66" charset="0"/>
              </a:rPr>
              <a:t>C6.2 results</a:t>
            </a:r>
          </a:p>
        </p:txBody>
      </p:sp>
      <p:sp>
        <p:nvSpPr>
          <p:cNvPr id="9225" name="Text Box 30"/>
          <p:cNvSpPr txBox="1">
            <a:spLocks noChangeArrowheads="1"/>
          </p:cNvSpPr>
          <p:nvPr/>
        </p:nvSpPr>
        <p:spPr bwMode="auto">
          <a:xfrm rot="16200000">
            <a:off x="-576580" y="1970519"/>
            <a:ext cx="2082354" cy="40011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>
                <a:solidFill>
                  <a:schemeClr val="accent2"/>
                </a:solidFill>
                <a:latin typeface="Comic Sans MS" pitchFamily="66" charset="0"/>
              </a:rPr>
              <a:t>C6.1 results</a:t>
            </a:r>
            <a:endParaRPr lang="en-US" sz="1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5C160C-CB7A-4B9E-8914-48C4D9390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CDE484-01CF-437B-A1F4-30B7EF8443F1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09EE1B-0ECC-4661-A80C-0CB8080613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6459" y="3428999"/>
            <a:ext cx="4037040" cy="21691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264BFC-782D-4945-8E47-48D62EE7C9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453" y="1129397"/>
            <a:ext cx="3823169" cy="220403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0B7DCD7-865C-4F20-909F-DCC14C1E62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773" y="3385783"/>
            <a:ext cx="3874875" cy="22429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B884D0F-DBF2-4FDA-9FE0-7B0DD6A289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0109" y="1155971"/>
            <a:ext cx="3978811" cy="2115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4310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463675" y="1819275"/>
            <a:ext cx="5878513" cy="251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DDDDDD"/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4400" kern="0" dirty="0">
                <a:solidFill>
                  <a:srgbClr val="006600"/>
                </a:solidFill>
                <a:latin typeface="+mj-lt"/>
                <a:ea typeface="+mj-ea"/>
                <a:cs typeface="+mj-cs"/>
              </a:rPr>
              <a:t>Aqua trend and update details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975742C-4E04-4D7C-99D9-DD50951F78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" y="973458"/>
            <a:ext cx="9116568" cy="31607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0AEBCF-7862-4979-808B-7B03F79F7B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" y="3392542"/>
            <a:ext cx="9130284" cy="3142488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 bwMode="auto">
          <a:xfrm>
            <a:off x="998776" y="2574034"/>
            <a:ext cx="7919832" cy="0"/>
          </a:xfrm>
          <a:prstGeom prst="line">
            <a:avLst/>
          </a:prstGeom>
          <a:noFill/>
          <a:ln w="34925" cap="flat" cmpd="sng" algn="ctr">
            <a:solidFill>
              <a:srgbClr val="FF0000"/>
            </a:solidFill>
            <a:prstDash val="dashDot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Lin et al., 1 May 2023</a:t>
            </a:r>
            <a:endParaRPr lang="en-US" dirty="0"/>
          </a:p>
        </p:txBody>
      </p:sp>
      <p:sp>
        <p:nvSpPr>
          <p:cNvPr id="10246" name="Rectangle 2"/>
          <p:cNvSpPr>
            <a:spLocks noGrp="1" noChangeArrowheads="1"/>
          </p:cNvSpPr>
          <p:nvPr>
            <p:ph type="title"/>
          </p:nvPr>
        </p:nvSpPr>
        <p:spPr>
          <a:xfrm>
            <a:off x="1046163" y="225425"/>
            <a:ext cx="8097837" cy="601663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/>
              <a:t>Aqua C6.1 Long-term Trend (uncorrected)</a:t>
            </a:r>
          </a:p>
        </p:txBody>
      </p:sp>
      <p:sp>
        <p:nvSpPr>
          <p:cNvPr id="11272" name="Text Box 41"/>
          <p:cNvSpPr txBox="1">
            <a:spLocks noChangeArrowheads="1"/>
          </p:cNvSpPr>
          <p:nvPr/>
        </p:nvSpPr>
        <p:spPr bwMode="auto">
          <a:xfrm>
            <a:off x="967665" y="6337883"/>
            <a:ext cx="7832205" cy="338554"/>
          </a:xfrm>
          <a:prstGeom prst="rect">
            <a:avLst/>
          </a:prstGeom>
          <a:solidFill>
            <a:srgbClr val="FFFF99"/>
          </a:solidFill>
          <a:ln w="31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1600" dirty="0">
                <a:solidFill>
                  <a:schemeClr val="accent2"/>
                </a:solidFill>
                <a:latin typeface="Comic Sans MS" pitchFamily="66" charset="0"/>
              </a:rPr>
              <a:t>RMSE with no correction: Track: 75 m (+29 m vs C6.1)  Scan: 56 m (+2 m vs C6.1) </a:t>
            </a:r>
          </a:p>
        </p:txBody>
      </p:sp>
      <p:cxnSp>
        <p:nvCxnSpPr>
          <p:cNvPr id="11" name="Straight Connector 14"/>
          <p:cNvCxnSpPr>
            <a:cxnSpLocks noChangeShapeType="1"/>
          </p:cNvCxnSpPr>
          <p:nvPr/>
        </p:nvCxnSpPr>
        <p:spPr bwMode="auto">
          <a:xfrm flipV="1">
            <a:off x="4474691" y="1257534"/>
            <a:ext cx="1361" cy="3783249"/>
          </a:xfrm>
          <a:prstGeom prst="line">
            <a:avLst/>
          </a:prstGeom>
          <a:noFill/>
          <a:ln w="19050" algn="ctr">
            <a:solidFill>
              <a:srgbClr val="FF0000"/>
            </a:solidFill>
            <a:prstDash val="dash"/>
            <a:round/>
            <a:headEnd/>
            <a:tailEnd/>
          </a:ln>
        </p:spPr>
      </p:cxnSp>
      <p:cxnSp>
        <p:nvCxnSpPr>
          <p:cNvPr id="15" name="Straight Connector 16"/>
          <p:cNvCxnSpPr>
            <a:cxnSpLocks noChangeShapeType="1"/>
          </p:cNvCxnSpPr>
          <p:nvPr/>
        </p:nvCxnSpPr>
        <p:spPr bwMode="auto">
          <a:xfrm flipH="1" flipV="1">
            <a:off x="5981019" y="1221241"/>
            <a:ext cx="6803" cy="3838131"/>
          </a:xfrm>
          <a:prstGeom prst="line">
            <a:avLst/>
          </a:prstGeom>
          <a:noFill/>
          <a:ln w="19050" algn="ctr">
            <a:solidFill>
              <a:srgbClr val="FF0000"/>
            </a:solidFill>
            <a:prstDash val="dash"/>
            <a:round/>
            <a:headEnd/>
            <a:tailEnd/>
          </a:ln>
        </p:spPr>
      </p:cxnSp>
      <p:sp>
        <p:nvSpPr>
          <p:cNvPr id="16" name="Oval 17"/>
          <p:cNvSpPr>
            <a:spLocks noChangeArrowheads="1"/>
          </p:cNvSpPr>
          <p:nvPr/>
        </p:nvSpPr>
        <p:spPr bwMode="auto">
          <a:xfrm rot="21316014">
            <a:off x="5760146" y="1202837"/>
            <a:ext cx="2987426" cy="799243"/>
          </a:xfrm>
          <a:prstGeom prst="ellips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" name="Oval 17"/>
          <p:cNvSpPr>
            <a:spLocks noChangeArrowheads="1"/>
          </p:cNvSpPr>
          <p:nvPr/>
        </p:nvSpPr>
        <p:spPr bwMode="auto">
          <a:xfrm>
            <a:off x="4287475" y="1293944"/>
            <a:ext cx="420914" cy="841829"/>
          </a:xfrm>
          <a:prstGeom prst="ellips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5906778" y="3863319"/>
            <a:ext cx="2824267" cy="832249"/>
          </a:xfrm>
          <a:prstGeom prst="ellips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" name="Text Box 41"/>
          <p:cNvSpPr txBox="1">
            <a:spLocks noChangeArrowheads="1"/>
          </p:cNvSpPr>
          <p:nvPr/>
        </p:nvSpPr>
        <p:spPr bwMode="auto">
          <a:xfrm>
            <a:off x="5474251" y="2965991"/>
            <a:ext cx="1029070" cy="720197"/>
          </a:xfrm>
          <a:prstGeom prst="rect">
            <a:avLst/>
          </a:prstGeom>
          <a:solidFill>
            <a:schemeClr val="bg1"/>
          </a:solidFill>
          <a:ln w="317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1200" dirty="0">
                <a:solidFill>
                  <a:srgbClr val="0000CC"/>
                </a:solidFill>
                <a:latin typeface="Comic Sans MS" pitchFamily="66" charset="0"/>
              </a:rPr>
              <a:t>AMSR-E</a:t>
            </a:r>
          </a:p>
          <a:p>
            <a:pPr algn="ctr">
              <a:spcBef>
                <a:spcPct val="20000"/>
              </a:spcBef>
            </a:pPr>
            <a:r>
              <a:rPr lang="en-US" sz="1200" dirty="0">
                <a:solidFill>
                  <a:srgbClr val="0000CC"/>
                </a:solidFill>
                <a:latin typeface="Comic Sans MS" pitchFamily="66" charset="0"/>
              </a:rPr>
              <a:t>2-&gt;0 rpm</a:t>
            </a:r>
          </a:p>
          <a:p>
            <a:pPr algn="ctr">
              <a:spcBef>
                <a:spcPct val="20000"/>
              </a:spcBef>
            </a:pPr>
            <a:r>
              <a:rPr lang="en-US" sz="1200" dirty="0">
                <a:solidFill>
                  <a:srgbClr val="0000CC"/>
                </a:solidFill>
                <a:latin typeface="Comic Sans MS" pitchFamily="66" charset="0"/>
              </a:rPr>
              <a:t>2015-12-4</a:t>
            </a:r>
          </a:p>
        </p:txBody>
      </p:sp>
      <p:sp>
        <p:nvSpPr>
          <p:cNvPr id="21" name="Text Box 41"/>
          <p:cNvSpPr txBox="1">
            <a:spLocks noChangeArrowheads="1"/>
          </p:cNvSpPr>
          <p:nvPr/>
        </p:nvSpPr>
        <p:spPr bwMode="auto">
          <a:xfrm>
            <a:off x="4015702" y="2964740"/>
            <a:ext cx="940467" cy="720197"/>
          </a:xfrm>
          <a:prstGeom prst="rect">
            <a:avLst/>
          </a:prstGeom>
          <a:solidFill>
            <a:schemeClr val="bg1"/>
          </a:solidFill>
          <a:ln w="317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1200" dirty="0">
                <a:solidFill>
                  <a:srgbClr val="0000CC"/>
                </a:solidFill>
                <a:latin typeface="Comic Sans MS" pitchFamily="66" charset="0"/>
              </a:rPr>
              <a:t>AMSR-E</a:t>
            </a:r>
          </a:p>
          <a:p>
            <a:pPr algn="ctr">
              <a:spcBef>
                <a:spcPct val="20000"/>
              </a:spcBef>
            </a:pPr>
            <a:r>
              <a:rPr lang="en-US" sz="1200" dirty="0">
                <a:solidFill>
                  <a:srgbClr val="0000CC"/>
                </a:solidFill>
                <a:latin typeface="Comic Sans MS" pitchFamily="66" charset="0"/>
              </a:rPr>
              <a:t>40-&gt;0 rpm</a:t>
            </a:r>
          </a:p>
          <a:p>
            <a:pPr algn="ctr">
              <a:spcBef>
                <a:spcPct val="20000"/>
              </a:spcBef>
            </a:pPr>
            <a:r>
              <a:rPr lang="en-US" sz="1200" dirty="0">
                <a:solidFill>
                  <a:srgbClr val="0000CC"/>
                </a:solidFill>
                <a:latin typeface="Comic Sans MS" pitchFamily="66" charset="0"/>
              </a:rPr>
              <a:t>2011-10-4</a:t>
            </a:r>
          </a:p>
        </p:txBody>
      </p:sp>
      <p:sp>
        <p:nvSpPr>
          <p:cNvPr id="22" name="Oval 17"/>
          <p:cNvSpPr>
            <a:spLocks noChangeArrowheads="1"/>
          </p:cNvSpPr>
          <p:nvPr/>
        </p:nvSpPr>
        <p:spPr bwMode="auto">
          <a:xfrm>
            <a:off x="4323194" y="4173093"/>
            <a:ext cx="319314" cy="667657"/>
          </a:xfrm>
          <a:prstGeom prst="ellips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24" name="Straight Connector 15"/>
          <p:cNvCxnSpPr>
            <a:cxnSpLocks noChangeShapeType="1"/>
          </p:cNvCxnSpPr>
          <p:nvPr/>
        </p:nvCxnSpPr>
        <p:spPr bwMode="auto">
          <a:xfrm flipV="1">
            <a:off x="5267046" y="1162645"/>
            <a:ext cx="15194" cy="3909342"/>
          </a:xfrm>
          <a:prstGeom prst="line">
            <a:avLst/>
          </a:prstGeom>
          <a:noFill/>
          <a:ln w="15875" algn="ctr">
            <a:solidFill>
              <a:srgbClr val="FF0000"/>
            </a:solidFill>
            <a:prstDash val="dash"/>
            <a:round/>
            <a:headEnd/>
            <a:tailEnd/>
          </a:ln>
        </p:spPr>
      </p:cxnSp>
      <p:sp>
        <p:nvSpPr>
          <p:cNvPr id="23" name="Text Box 41"/>
          <p:cNvSpPr txBox="1">
            <a:spLocks noChangeArrowheads="1"/>
          </p:cNvSpPr>
          <p:nvPr/>
        </p:nvSpPr>
        <p:spPr bwMode="auto">
          <a:xfrm>
            <a:off x="4731164" y="2196450"/>
            <a:ext cx="1122798" cy="720197"/>
          </a:xfrm>
          <a:prstGeom prst="rect">
            <a:avLst/>
          </a:prstGeom>
          <a:solidFill>
            <a:schemeClr val="bg1"/>
          </a:solidFill>
          <a:ln w="317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1200" dirty="0">
                <a:solidFill>
                  <a:srgbClr val="0000CC"/>
                </a:solidFill>
                <a:latin typeface="Comic Sans MS" pitchFamily="66" charset="0"/>
              </a:rPr>
              <a:t>AMSR-E</a:t>
            </a:r>
          </a:p>
          <a:p>
            <a:pPr algn="ctr">
              <a:spcBef>
                <a:spcPct val="20000"/>
              </a:spcBef>
            </a:pPr>
            <a:r>
              <a:rPr lang="en-US" sz="1200" dirty="0">
                <a:solidFill>
                  <a:srgbClr val="0000CC"/>
                </a:solidFill>
                <a:latin typeface="Comic Sans MS" pitchFamily="66" charset="0"/>
              </a:rPr>
              <a:t>0-&gt;2 rpm</a:t>
            </a:r>
          </a:p>
          <a:p>
            <a:pPr algn="ctr">
              <a:spcBef>
                <a:spcPct val="20000"/>
              </a:spcBef>
            </a:pPr>
            <a:r>
              <a:rPr lang="en-US" sz="1200" dirty="0">
                <a:solidFill>
                  <a:srgbClr val="0000CC"/>
                </a:solidFill>
                <a:latin typeface="Comic Sans MS" pitchFamily="66" charset="0"/>
              </a:rPr>
              <a:t>2013-12-5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A3C1A7B-3331-40E9-B470-560F2D303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CDE484-01CF-437B-A1F4-30B7EF8443F1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8500C19-9A3E-4C16-A08A-1D56EEA7E34C}"/>
              </a:ext>
            </a:extLst>
          </p:cNvPr>
          <p:cNvCxnSpPr>
            <a:cxnSpLocks/>
          </p:cNvCxnSpPr>
          <p:nvPr/>
        </p:nvCxnSpPr>
        <p:spPr bwMode="auto">
          <a:xfrm flipV="1">
            <a:off x="7955920" y="1293944"/>
            <a:ext cx="0" cy="1939994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dashDot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809E6209-8F9D-4538-B81C-7095A35A8C77}"/>
              </a:ext>
            </a:extLst>
          </p:cNvPr>
          <p:cNvSpPr txBox="1"/>
          <p:nvPr/>
        </p:nvSpPr>
        <p:spPr>
          <a:xfrm>
            <a:off x="7318911" y="2842831"/>
            <a:ext cx="1637525" cy="184666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lIns="91440" tIns="0" rIns="0" bIns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Final IAM, 2021-03-18</a:t>
            </a:r>
            <a:endParaRPr lang="en-US" sz="1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7113AC-2220-44F5-B250-B572A9B268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" y="1048785"/>
            <a:ext cx="9139428" cy="30754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B6CB91-D89E-47AA-8A8F-1083AE320A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85000"/>
            <a:ext cx="9144000" cy="3053076"/>
          </a:xfrm>
          <a:prstGeom prst="rect">
            <a:avLst/>
          </a:prstGeom>
        </p:spPr>
      </p:pic>
      <p:sp>
        <p:nvSpPr>
          <p:cNvPr id="13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Lin et al., 1 May 2023</a:t>
            </a:r>
            <a:endParaRPr lang="en-US" dirty="0"/>
          </a:p>
        </p:txBody>
      </p:sp>
      <p:sp>
        <p:nvSpPr>
          <p:cNvPr id="11270" name="Rectangle 2"/>
          <p:cNvSpPr>
            <a:spLocks noGrp="1" noChangeArrowheads="1"/>
          </p:cNvSpPr>
          <p:nvPr>
            <p:ph type="title"/>
          </p:nvPr>
        </p:nvSpPr>
        <p:spPr>
          <a:xfrm>
            <a:off x="1046163" y="225425"/>
            <a:ext cx="7189787" cy="601663"/>
          </a:xfrm>
        </p:spPr>
        <p:txBody>
          <a:bodyPr/>
          <a:lstStyle/>
          <a:p>
            <a:pPr eaLnBrk="1" hangingPunct="1">
              <a:defRPr/>
            </a:pPr>
            <a:r>
              <a:rPr lang="en-US" u="sng" dirty="0">
                <a:solidFill>
                  <a:srgbClr val="0000CC"/>
                </a:solidFill>
              </a:rPr>
              <a:t>Actual Aqua C6.1 residuals</a:t>
            </a:r>
          </a:p>
        </p:txBody>
      </p:sp>
      <p:sp>
        <p:nvSpPr>
          <p:cNvPr id="12295" name="Text Box 41"/>
          <p:cNvSpPr txBox="1">
            <a:spLocks noChangeArrowheads="1"/>
          </p:cNvSpPr>
          <p:nvPr/>
        </p:nvSpPr>
        <p:spPr bwMode="auto">
          <a:xfrm>
            <a:off x="1686910" y="6384924"/>
            <a:ext cx="6306208" cy="338554"/>
          </a:xfrm>
          <a:prstGeom prst="rect">
            <a:avLst/>
          </a:prstGeom>
          <a:solidFill>
            <a:srgbClr val="FFFF99"/>
          </a:solidFill>
          <a:ln w="31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1600" dirty="0">
                <a:solidFill>
                  <a:schemeClr val="accent2"/>
                </a:solidFill>
                <a:latin typeface="Comic Sans MS" pitchFamily="66" charset="0"/>
              </a:rPr>
              <a:t>C6.1 RMSE   Track: 46 m,    Scan: 54 m, nadir equivalent  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686109" y="1604071"/>
            <a:ext cx="3675888" cy="914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643437" y="2971489"/>
            <a:ext cx="3675888" cy="914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ight Brace 10"/>
          <p:cNvSpPr/>
          <p:nvPr/>
        </p:nvSpPr>
        <p:spPr>
          <a:xfrm>
            <a:off x="5359814" y="1604071"/>
            <a:ext cx="210312" cy="1351697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>
            <a:cxnSpLocks/>
          </p:cNvCxnSpPr>
          <p:nvPr/>
        </p:nvCxnSpPr>
        <p:spPr>
          <a:xfrm>
            <a:off x="5482169" y="2964913"/>
            <a:ext cx="93411" cy="28302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5508301" y="3621161"/>
            <a:ext cx="68428" cy="28027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683061" y="3921536"/>
            <a:ext cx="3675888" cy="914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640389" y="5245825"/>
            <a:ext cx="3675888" cy="914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ight Brace 18"/>
          <p:cNvSpPr/>
          <p:nvPr/>
        </p:nvSpPr>
        <p:spPr>
          <a:xfrm>
            <a:off x="5365594" y="3910585"/>
            <a:ext cx="298987" cy="1353194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>
            <a:spLocks noChangeArrowheads="1"/>
          </p:cNvSpPr>
          <p:nvPr/>
        </p:nvSpPr>
        <p:spPr bwMode="auto">
          <a:xfrm>
            <a:off x="5754923" y="4139232"/>
            <a:ext cx="3037385" cy="883354"/>
          </a:xfrm>
          <a:prstGeom prst="ellips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" name="Oval 20"/>
          <p:cNvSpPr>
            <a:spLocks noChangeArrowheads="1"/>
          </p:cNvSpPr>
          <p:nvPr/>
        </p:nvSpPr>
        <p:spPr bwMode="auto">
          <a:xfrm>
            <a:off x="5754923" y="1806602"/>
            <a:ext cx="3037386" cy="883354"/>
          </a:xfrm>
          <a:prstGeom prst="ellips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09565A3-A1B1-478F-8B12-200E2F8DA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CDE484-01CF-437B-A1F4-30B7EF8443F1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cxnSp>
        <p:nvCxnSpPr>
          <p:cNvPr id="25" name="Straight Connector 16">
            <a:extLst>
              <a:ext uri="{FF2B5EF4-FFF2-40B4-BE49-F238E27FC236}">
                <a16:creationId xmlns:a16="http://schemas.microsoft.com/office/drawing/2014/main" id="{FF4967CB-C294-4D0E-B27E-F6BA9481B376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5981019" y="1221241"/>
            <a:ext cx="6803" cy="3838131"/>
          </a:xfrm>
          <a:prstGeom prst="line">
            <a:avLst/>
          </a:prstGeom>
          <a:noFill/>
          <a:ln w="19050" algn="ctr">
            <a:solidFill>
              <a:srgbClr val="FF0000"/>
            </a:solidFill>
            <a:prstDash val="dash"/>
            <a:round/>
            <a:headEnd/>
            <a:tailEnd/>
          </a:ln>
        </p:spPr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D575FCD-2CBA-491B-9962-906AECE71068}"/>
              </a:ext>
            </a:extLst>
          </p:cNvPr>
          <p:cNvCxnSpPr>
            <a:cxnSpLocks/>
          </p:cNvCxnSpPr>
          <p:nvPr/>
        </p:nvCxnSpPr>
        <p:spPr bwMode="auto">
          <a:xfrm flipV="1">
            <a:off x="7955920" y="1540476"/>
            <a:ext cx="0" cy="2562139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dashDot"/>
            <a:round/>
            <a:headEnd type="none" w="med" len="med"/>
            <a:tailEnd type="none" w="med" len="med"/>
          </a:ln>
          <a:effectLst/>
        </p:spPr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D46DA371-DEB3-4213-ABDE-93C4C8EDB8CC}"/>
              </a:ext>
            </a:extLst>
          </p:cNvPr>
          <p:cNvSpPr txBox="1"/>
          <p:nvPr/>
        </p:nvSpPr>
        <p:spPr>
          <a:xfrm>
            <a:off x="7318911" y="3711508"/>
            <a:ext cx="1637525" cy="184666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lIns="91440" tIns="0" rIns="0" bIns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Final IAM, 2021-03-18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23" name="Text Box 41"/>
          <p:cNvSpPr txBox="1">
            <a:spLocks noChangeArrowheads="1"/>
          </p:cNvSpPr>
          <p:nvPr/>
        </p:nvSpPr>
        <p:spPr bwMode="auto">
          <a:xfrm>
            <a:off x="6372153" y="2689956"/>
            <a:ext cx="2132954" cy="498598"/>
          </a:xfrm>
          <a:prstGeom prst="rect">
            <a:avLst/>
          </a:prstGeom>
          <a:solidFill>
            <a:srgbClr val="FFFF00"/>
          </a:solidFill>
          <a:ln w="317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1200" dirty="0">
                <a:solidFill>
                  <a:srgbClr val="0000CC"/>
                </a:solidFill>
                <a:latin typeface="Comic Sans MS" pitchFamily="66" charset="0"/>
              </a:rPr>
              <a:t>AMSR-E stops for good</a:t>
            </a:r>
          </a:p>
          <a:p>
            <a:pPr algn="ctr">
              <a:spcBef>
                <a:spcPct val="20000"/>
              </a:spcBef>
            </a:pPr>
            <a:r>
              <a:rPr lang="en-US" sz="1200" dirty="0">
                <a:solidFill>
                  <a:srgbClr val="0000CC"/>
                </a:solidFill>
                <a:latin typeface="Comic Sans MS" pitchFamily="66" charset="0"/>
              </a:rPr>
              <a:t>Thermal conditions altered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4508985" y="3240192"/>
                <a:ext cx="3037387" cy="362984"/>
              </a:xfrm>
              <a:prstGeom prst="rect">
                <a:avLst/>
              </a:prstGeom>
              <a:solidFill>
                <a:srgbClr val="FFCCFF"/>
              </a:solidFill>
              <a:ln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US" sz="1600" dirty="0">
                    <a:latin typeface="+mn-lt"/>
                  </a:rPr>
                  <a:t>20% 250m-band pixel size</a:t>
                </a: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8985" y="3240192"/>
                <a:ext cx="3037387" cy="362984"/>
              </a:xfrm>
              <a:prstGeom prst="rect">
                <a:avLst/>
              </a:prstGeom>
              <a:blipFill>
                <a:blip r:embed="rId4"/>
                <a:stretch>
                  <a:fillRect b="-21311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FBB8B7-042D-473D-8063-B24671A6E7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5" y="1028046"/>
            <a:ext cx="9077071" cy="31389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4441EB-21F2-47EE-88EE-A6541A90CD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" y="3373602"/>
            <a:ext cx="9087612" cy="3044044"/>
          </a:xfrm>
          <a:prstGeom prst="rect">
            <a:avLst/>
          </a:prstGeom>
        </p:spPr>
      </p:pic>
      <p:sp>
        <p:nvSpPr>
          <p:cNvPr id="13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Lin et al., 1 May 2023</a:t>
            </a:r>
            <a:endParaRPr lang="en-US" dirty="0"/>
          </a:p>
        </p:txBody>
      </p:sp>
      <p:sp>
        <p:nvSpPr>
          <p:cNvPr id="11270" name="Rectangle 2"/>
          <p:cNvSpPr>
            <a:spLocks noGrp="1" noChangeArrowheads="1"/>
          </p:cNvSpPr>
          <p:nvPr>
            <p:ph type="title"/>
          </p:nvPr>
        </p:nvSpPr>
        <p:spPr>
          <a:xfrm>
            <a:off x="829491" y="225425"/>
            <a:ext cx="8118566" cy="601663"/>
          </a:xfrm>
        </p:spPr>
        <p:txBody>
          <a:bodyPr/>
          <a:lstStyle/>
          <a:p>
            <a:pPr eaLnBrk="1" hangingPunct="1">
              <a:defRPr/>
            </a:pPr>
            <a:r>
              <a:rPr lang="en-US" u="sng" dirty="0">
                <a:solidFill>
                  <a:srgbClr val="0000CC"/>
                </a:solidFill>
              </a:rPr>
              <a:t>Actual Aqua “C6.2” residuals w/ new GCPs</a:t>
            </a:r>
          </a:p>
        </p:txBody>
      </p:sp>
      <p:sp>
        <p:nvSpPr>
          <p:cNvPr id="12295" name="Text Box 41"/>
          <p:cNvSpPr txBox="1">
            <a:spLocks noChangeArrowheads="1"/>
          </p:cNvSpPr>
          <p:nvPr/>
        </p:nvSpPr>
        <p:spPr bwMode="auto">
          <a:xfrm>
            <a:off x="1686910" y="6384924"/>
            <a:ext cx="6306208" cy="338554"/>
          </a:xfrm>
          <a:prstGeom prst="rect">
            <a:avLst/>
          </a:prstGeom>
          <a:solidFill>
            <a:srgbClr val="FFFF99"/>
          </a:solidFill>
          <a:ln w="31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1600" dirty="0">
                <a:solidFill>
                  <a:schemeClr val="accent2"/>
                </a:solidFill>
                <a:latin typeface="Comic Sans MS" pitchFamily="66" charset="0"/>
              </a:rPr>
              <a:t>“C6.2” RMSE   Track: 47 m,    Scan: 50 m, nadir equivalent  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686109" y="1604071"/>
            <a:ext cx="3675888" cy="914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643437" y="2971489"/>
            <a:ext cx="3675888" cy="914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ight Brace 10"/>
          <p:cNvSpPr/>
          <p:nvPr/>
        </p:nvSpPr>
        <p:spPr>
          <a:xfrm>
            <a:off x="5359814" y="1604071"/>
            <a:ext cx="210312" cy="1351697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>
            <a:cxnSpLocks/>
          </p:cNvCxnSpPr>
          <p:nvPr/>
        </p:nvCxnSpPr>
        <p:spPr>
          <a:xfrm>
            <a:off x="5482169" y="2964913"/>
            <a:ext cx="93411" cy="28302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5508301" y="3621161"/>
            <a:ext cx="68428" cy="28027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683061" y="3921536"/>
            <a:ext cx="3675888" cy="914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640389" y="5245825"/>
            <a:ext cx="3675888" cy="914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ight Brace 18"/>
          <p:cNvSpPr/>
          <p:nvPr/>
        </p:nvSpPr>
        <p:spPr>
          <a:xfrm>
            <a:off x="5365594" y="3910585"/>
            <a:ext cx="298987" cy="1353194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>
            <a:spLocks noChangeArrowheads="1"/>
          </p:cNvSpPr>
          <p:nvPr/>
        </p:nvSpPr>
        <p:spPr bwMode="auto">
          <a:xfrm>
            <a:off x="5754923" y="4139232"/>
            <a:ext cx="3037385" cy="883354"/>
          </a:xfrm>
          <a:prstGeom prst="ellips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" name="Oval 20"/>
          <p:cNvSpPr>
            <a:spLocks noChangeArrowheads="1"/>
          </p:cNvSpPr>
          <p:nvPr/>
        </p:nvSpPr>
        <p:spPr bwMode="auto">
          <a:xfrm>
            <a:off x="5754923" y="1806602"/>
            <a:ext cx="3037386" cy="883354"/>
          </a:xfrm>
          <a:prstGeom prst="ellips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4508985" y="3240192"/>
                <a:ext cx="3037387" cy="362984"/>
              </a:xfrm>
              <a:prstGeom prst="rect">
                <a:avLst/>
              </a:prstGeom>
              <a:solidFill>
                <a:srgbClr val="FFCCFF"/>
              </a:solidFill>
              <a:ln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US" sz="1600" dirty="0">
                    <a:latin typeface="+mn-lt"/>
                  </a:rPr>
                  <a:t>20% 250m-band pixel size</a:t>
                </a: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8985" y="3240192"/>
                <a:ext cx="3037387" cy="362984"/>
              </a:xfrm>
              <a:prstGeom prst="rect">
                <a:avLst/>
              </a:prstGeom>
              <a:blipFill>
                <a:blip r:embed="rId4"/>
                <a:stretch>
                  <a:fillRect b="-21311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09565A3-A1B1-478F-8B12-200E2F8DA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CDE484-01CF-437B-A1F4-30B7EF8443F1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cxnSp>
        <p:nvCxnSpPr>
          <p:cNvPr id="25" name="Straight Connector 16">
            <a:extLst>
              <a:ext uri="{FF2B5EF4-FFF2-40B4-BE49-F238E27FC236}">
                <a16:creationId xmlns:a16="http://schemas.microsoft.com/office/drawing/2014/main" id="{FF4967CB-C294-4D0E-B27E-F6BA9481B376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5981019" y="1221241"/>
            <a:ext cx="6803" cy="3838131"/>
          </a:xfrm>
          <a:prstGeom prst="line">
            <a:avLst/>
          </a:prstGeom>
          <a:noFill/>
          <a:ln w="19050" algn="ctr">
            <a:solidFill>
              <a:srgbClr val="FF0000"/>
            </a:solidFill>
            <a:prstDash val="dash"/>
            <a:round/>
            <a:headEnd/>
            <a:tailEnd/>
          </a:ln>
        </p:spPr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E0CB1DB-C99A-4DAE-B79C-7005F6F8F43D}"/>
              </a:ext>
            </a:extLst>
          </p:cNvPr>
          <p:cNvCxnSpPr>
            <a:cxnSpLocks/>
          </p:cNvCxnSpPr>
          <p:nvPr/>
        </p:nvCxnSpPr>
        <p:spPr bwMode="auto">
          <a:xfrm flipV="1">
            <a:off x="7903672" y="1408670"/>
            <a:ext cx="0" cy="2922604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dashDot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8124FE47-A8AB-4535-B31F-3C9F1DCC3D13}"/>
              </a:ext>
            </a:extLst>
          </p:cNvPr>
          <p:cNvSpPr txBox="1"/>
          <p:nvPr/>
        </p:nvSpPr>
        <p:spPr>
          <a:xfrm>
            <a:off x="7266663" y="3750693"/>
            <a:ext cx="1637525" cy="184666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lIns="91440" tIns="0" rIns="0" bIns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Final IAM, 2021-03-18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23" name="Text Box 41"/>
          <p:cNvSpPr txBox="1">
            <a:spLocks noChangeArrowheads="1"/>
          </p:cNvSpPr>
          <p:nvPr/>
        </p:nvSpPr>
        <p:spPr bwMode="auto">
          <a:xfrm>
            <a:off x="6372153" y="2689956"/>
            <a:ext cx="2132954" cy="498598"/>
          </a:xfrm>
          <a:prstGeom prst="rect">
            <a:avLst/>
          </a:prstGeom>
          <a:solidFill>
            <a:srgbClr val="FFFF00"/>
          </a:solidFill>
          <a:ln w="317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1200" dirty="0">
                <a:solidFill>
                  <a:srgbClr val="0000CC"/>
                </a:solidFill>
                <a:latin typeface="Comic Sans MS" pitchFamily="66" charset="0"/>
              </a:rPr>
              <a:t>AMSR-E stops for good</a:t>
            </a:r>
          </a:p>
          <a:p>
            <a:pPr algn="ctr">
              <a:spcBef>
                <a:spcPct val="20000"/>
              </a:spcBef>
            </a:pPr>
            <a:r>
              <a:rPr lang="en-US" sz="1200" dirty="0">
                <a:solidFill>
                  <a:srgbClr val="0000CC"/>
                </a:solidFill>
                <a:latin typeface="Comic Sans MS" pitchFamily="66" charset="0"/>
              </a:rPr>
              <a:t>Thermal conditions altered</a:t>
            </a:r>
          </a:p>
        </p:txBody>
      </p:sp>
    </p:spTree>
    <p:extLst>
      <p:ext uri="{BB962C8B-B14F-4D97-AF65-F5344CB8AC3E}">
        <p14:creationId xmlns:p14="http://schemas.microsoft.com/office/powerpoint/2010/main" val="20497206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5815A6E-DB14-47C9-A1CF-D47A1DBFB4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260" y="1619607"/>
            <a:ext cx="4303975" cy="2356044"/>
          </a:xfrm>
          <a:prstGeom prst="rect">
            <a:avLst/>
          </a:prstGeom>
        </p:spPr>
      </p:pic>
      <p:sp>
        <p:nvSpPr>
          <p:cNvPr id="10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Lin et al., 1 May 2023</a:t>
            </a:r>
          </a:p>
        </p:txBody>
      </p:sp>
      <p:sp>
        <p:nvSpPr>
          <p:cNvPr id="8199" name="Rectangle 2"/>
          <p:cNvSpPr>
            <a:spLocks noGrp="1" noChangeArrowheads="1"/>
          </p:cNvSpPr>
          <p:nvPr>
            <p:ph type="title"/>
          </p:nvPr>
        </p:nvSpPr>
        <p:spPr>
          <a:xfrm>
            <a:off x="1046163" y="160338"/>
            <a:ext cx="7189787" cy="601662"/>
          </a:xfrm>
        </p:spPr>
        <p:txBody>
          <a:bodyPr/>
          <a:lstStyle/>
          <a:p>
            <a:pPr eaLnBrk="1" hangingPunct="1">
              <a:defRPr/>
            </a:pPr>
            <a:r>
              <a:rPr lang="en-US" u="sng" dirty="0">
                <a:solidFill>
                  <a:srgbClr val="0000CC"/>
                </a:solidFill>
              </a:rPr>
              <a:t>Aqua scan profiles</a:t>
            </a:r>
          </a:p>
        </p:txBody>
      </p:sp>
      <p:sp>
        <p:nvSpPr>
          <p:cNvPr id="9224" name="Text Box 30"/>
          <p:cNvSpPr txBox="1">
            <a:spLocks noChangeArrowheads="1"/>
          </p:cNvSpPr>
          <p:nvPr/>
        </p:nvSpPr>
        <p:spPr bwMode="auto">
          <a:xfrm rot="16200000">
            <a:off x="-607138" y="4612669"/>
            <a:ext cx="2067201" cy="46166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solidFill>
                  <a:schemeClr val="accent2"/>
                </a:solidFill>
                <a:latin typeface="Comic Sans MS" pitchFamily="66" charset="0"/>
              </a:rPr>
              <a:t>C6.2 results</a:t>
            </a:r>
          </a:p>
        </p:txBody>
      </p:sp>
      <p:sp>
        <p:nvSpPr>
          <p:cNvPr id="9225" name="Text Box 30"/>
          <p:cNvSpPr txBox="1">
            <a:spLocks noChangeArrowheads="1"/>
          </p:cNvSpPr>
          <p:nvPr/>
        </p:nvSpPr>
        <p:spPr bwMode="auto">
          <a:xfrm rot="16200000">
            <a:off x="-797192" y="2279341"/>
            <a:ext cx="2356043" cy="40005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>
                <a:solidFill>
                  <a:schemeClr val="accent2"/>
                </a:solidFill>
                <a:latin typeface="Comic Sans MS" pitchFamily="66" charset="0"/>
              </a:rPr>
              <a:t>C6.1 results</a:t>
            </a:r>
            <a:endParaRPr lang="en-US" sz="1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5C160C-CB7A-4B9E-8914-48C4D9390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CDE484-01CF-437B-A1F4-30B7EF8443F1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1B7B51-EC6B-4563-B706-5826A43F27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6770" y="1649913"/>
            <a:ext cx="3975591" cy="23075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41A73E6-BDAD-49DC-B898-416262323E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260" y="3880253"/>
            <a:ext cx="4303975" cy="25378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F84D526-B7FB-492C-86E8-C5871FF159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6770" y="3935914"/>
            <a:ext cx="4023469" cy="2398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7329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857AA-D430-4128-B328-2E110F0BE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Terra &amp; Aqua orbit drifts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AD1444-2E60-428E-B9DD-2674C49AE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Lin et al., 1 May 2023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3E643F-8125-4EBC-A5BB-F4742809C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CDE484-01CF-437B-A1F4-30B7EF8443F1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B58A641-526C-42EC-9FB4-F9897D0378A1}"/>
              </a:ext>
            </a:extLst>
          </p:cNvPr>
          <p:cNvSpPr txBox="1">
            <a:spLocks/>
          </p:cNvSpPr>
          <p:nvPr/>
        </p:nvSpPr>
        <p:spPr bwMode="auto">
          <a:xfrm>
            <a:off x="405360" y="995998"/>
            <a:ext cx="8007826" cy="5862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kern="0" dirty="0"/>
              <a:t>Terra &amp; Aqua satellites have exited the constellation</a:t>
            </a:r>
          </a:p>
          <a:p>
            <a:pPr lvl="1"/>
            <a:r>
              <a:rPr lang="en-US" sz="1600" kern="0" dirty="0"/>
              <a:t>Terra had final inclination adjust maneuver (IAM) on 2020-02-27and final drag make-up (DMU) on 2022-07-28</a:t>
            </a:r>
          </a:p>
          <a:p>
            <a:pPr lvl="2"/>
            <a:r>
              <a:rPr lang="en-US" sz="1200" kern="0" dirty="0"/>
              <a:t>Local time at descending node (LTDN) is gradually drifting to earlier morning</a:t>
            </a:r>
          </a:p>
          <a:p>
            <a:pPr lvl="2"/>
            <a:r>
              <a:rPr lang="en-US" sz="1200" kern="0" dirty="0"/>
              <a:t>Ground track repeatability has already drifted out of 0</a:t>
            </a:r>
            <a:r>
              <a:rPr lang="en-US" sz="1400" kern="0" dirty="0"/>
              <a:t>±</a:t>
            </a:r>
            <a:r>
              <a:rPr lang="en-US" sz="1200" kern="0" dirty="0"/>
              <a:t>20 km box</a:t>
            </a:r>
          </a:p>
          <a:p>
            <a:pPr lvl="2"/>
            <a:r>
              <a:rPr lang="en-US" sz="1200" kern="0" dirty="0"/>
              <a:t>Active constellation exit maneuvers (CEMs) on 12th &amp; 19th in 2022-10</a:t>
            </a:r>
          </a:p>
          <a:p>
            <a:pPr lvl="3"/>
            <a:r>
              <a:rPr lang="en-US" sz="1200" kern="0" dirty="0"/>
              <a:t>The orbit altitude was lowered by ~ 5.5 km</a:t>
            </a:r>
          </a:p>
          <a:p>
            <a:pPr lvl="3"/>
            <a:r>
              <a:rPr lang="en-US" sz="1200" kern="0" dirty="0"/>
              <a:t>The orbit period was shortened by ~ 7.0 seconds</a:t>
            </a:r>
          </a:p>
          <a:p>
            <a:pPr lvl="1"/>
            <a:r>
              <a:rPr lang="en-US" sz="1600" kern="0" dirty="0"/>
              <a:t>Aqua had final IAM on 2021-03-18 and final DMU on 2021-12-01. </a:t>
            </a:r>
          </a:p>
          <a:p>
            <a:pPr lvl="2"/>
            <a:r>
              <a:rPr lang="en-US" sz="1200" kern="0" dirty="0"/>
              <a:t>Local time at ascending node (LTAN) is gradually drifting to later afternoon</a:t>
            </a:r>
          </a:p>
          <a:p>
            <a:pPr lvl="2"/>
            <a:r>
              <a:rPr lang="en-US" sz="1200" kern="0" dirty="0"/>
              <a:t>Ground track repeatability has already drifted out of 0</a:t>
            </a:r>
            <a:r>
              <a:rPr lang="en-US" sz="1400" kern="0" dirty="0"/>
              <a:t>±</a:t>
            </a:r>
            <a:r>
              <a:rPr lang="en-US" sz="1200" kern="0" dirty="0"/>
              <a:t>20 km box</a:t>
            </a:r>
          </a:p>
          <a:p>
            <a:pPr lvl="2"/>
            <a:r>
              <a:rPr lang="en-US" sz="1200" kern="0" dirty="0"/>
              <a:t>The orbit altitude is gradually lowered, and orbit period is gradually shortened </a:t>
            </a:r>
          </a:p>
          <a:p>
            <a:pPr lvl="1"/>
            <a:r>
              <a:rPr lang="en-US" sz="1600" kern="0" dirty="0"/>
              <a:t>The Flight Dynamics Support (FDS) team provided predicted ephemeris</a:t>
            </a:r>
            <a:endParaRPr lang="en-US" sz="1200" kern="0" dirty="0"/>
          </a:p>
          <a:p>
            <a:pPr lvl="2"/>
            <a:r>
              <a:rPr lang="en-US" sz="1200" kern="0" dirty="0"/>
              <a:t>planned Perigee Lowering Maneuvers (PLMs) in 2026-07 for Aqua, and in 2027 for Terra.</a:t>
            </a:r>
          </a:p>
          <a:p>
            <a:pPr lvl="2"/>
            <a:r>
              <a:rPr lang="en-US" sz="1200" kern="0" dirty="0"/>
              <a:t>Aqua LTAN drifts from nominal 13:30 to 15:30 in July 2026 before PLMs</a:t>
            </a:r>
            <a:endParaRPr lang="en-US" sz="1200" kern="0" dirty="0">
              <a:highlight>
                <a:srgbClr val="FFFF00"/>
              </a:highlight>
            </a:endParaRPr>
          </a:p>
          <a:p>
            <a:pPr lvl="2"/>
            <a:r>
              <a:rPr lang="en-US" sz="1200" kern="0" dirty="0"/>
              <a:t>Terra LTDN drifts from nominal 10:30 to 08:30 in December 2026 before PLMs</a:t>
            </a:r>
          </a:p>
          <a:p>
            <a:pPr lvl="2"/>
            <a:r>
              <a:rPr lang="en-US" sz="1200" kern="0" dirty="0"/>
              <a:t>MODIS maximal scan gaps at nadir widen from ~1/2 to ~1 ¼ QKM pixels (out of 40 QKM pixels per scan) in December 2026 for Terra and in July 2026 for Aqua before PLMs</a:t>
            </a:r>
            <a:endParaRPr lang="en-US" sz="1200" kern="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2186379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F17F9-D749-4C0F-A6DB-477F96ECF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Terra &amp; Aqua orbiting planes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B3D6D76-89B7-490B-BBCA-D805FC2403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5676" y="1129864"/>
            <a:ext cx="8174512" cy="4820575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D044F9-5D7A-4F7A-8822-808607B68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Lin et al., 1 May 2023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F7AD04-9256-481D-B825-D979DB12B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D88E71-44BB-4365-BD68-A6956F1EE202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5BFBF1-DF83-4234-815A-197FEA8EE50C}"/>
              </a:ext>
            </a:extLst>
          </p:cNvPr>
          <p:cNvSpPr txBox="1"/>
          <p:nvPr/>
        </p:nvSpPr>
        <p:spPr>
          <a:xfrm>
            <a:off x="1230943" y="5858173"/>
            <a:ext cx="662398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https://upload.wikimedia.org/wikipedia/commons/2/25/Sun-Synchronous_Orbit_with_LST_Zones.svg</a:t>
            </a:r>
            <a:r>
              <a:rPr lang="en-US" sz="1100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5FDA497-A41A-4B66-B1DA-52B101AE5D1D}"/>
              </a:ext>
            </a:extLst>
          </p:cNvPr>
          <p:cNvSpPr txBox="1"/>
          <p:nvPr/>
        </p:nvSpPr>
        <p:spPr>
          <a:xfrm>
            <a:off x="668145" y="6071828"/>
            <a:ext cx="794582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Diagram showing a Sun-synchronous orbit from a top view of the </a:t>
            </a:r>
            <a:r>
              <a:rPr lang="en-US" sz="1000" dirty="0">
                <a:solidFill>
                  <a:srgbClr val="0000FF"/>
                </a:solidFill>
                <a:hlinkClick r:id="rId5" tooltip="Ecliptic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ecliptic plane</a:t>
            </a:r>
            <a:r>
              <a:rPr lang="en-US" sz="1000" dirty="0">
                <a:solidFill>
                  <a:srgbClr val="0000FF"/>
                </a:solidFill>
              </a:rPr>
              <a:t> </a:t>
            </a:r>
            <a:r>
              <a:rPr lang="en-US" sz="1000" dirty="0"/>
              <a:t>with </a:t>
            </a:r>
            <a:r>
              <a:rPr lang="en-US" sz="1000" dirty="0">
                <a:solidFill>
                  <a:srgbClr val="0000FF"/>
                </a:solidFill>
                <a:hlinkClick r:id="rId6" tooltip="Solar tim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Local Solar Time (LST)</a:t>
            </a:r>
            <a:r>
              <a:rPr lang="en-US" sz="1000" dirty="0">
                <a:solidFill>
                  <a:srgbClr val="0000FF"/>
                </a:solidFill>
              </a:rPr>
              <a:t> </a:t>
            </a:r>
            <a:r>
              <a:rPr lang="en-US" sz="1000" dirty="0"/>
              <a:t>zones for reference and a </a:t>
            </a:r>
            <a:r>
              <a:rPr lang="en-US" sz="1000" dirty="0">
                <a:solidFill>
                  <a:srgbClr val="0000FF"/>
                </a:solidFill>
                <a:hlinkClick r:id="rId7" tooltip="Orbital nod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descending node</a:t>
            </a:r>
            <a:r>
              <a:rPr lang="en-US" sz="1000" dirty="0">
                <a:solidFill>
                  <a:srgbClr val="0000FF"/>
                </a:solidFill>
              </a:rPr>
              <a:t> </a:t>
            </a:r>
            <a:r>
              <a:rPr lang="en-US" sz="1000" dirty="0"/>
              <a:t>of 10:30 am. The LST zones show how the local time beneath the satellite varies at different latitudes and different points on its orbit.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177604E-4422-4EA5-8749-2B1159349985}"/>
              </a:ext>
            </a:extLst>
          </p:cNvPr>
          <p:cNvSpPr txBox="1"/>
          <p:nvPr/>
        </p:nvSpPr>
        <p:spPr>
          <a:xfrm>
            <a:off x="5669268" y="4206327"/>
            <a:ext cx="19261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Terra </a:t>
            </a:r>
            <a:r>
              <a:rPr lang="en-US" sz="1200" dirty="0"/>
              <a:t>L:1999-12-18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DA15DD3-F7D2-455F-A642-B55D80320D9A}"/>
              </a:ext>
            </a:extLst>
          </p:cNvPr>
          <p:cNvCxnSpPr>
            <a:cxnSpLocks/>
            <a:endCxn id="16" idx="1"/>
          </p:cNvCxnSpPr>
          <p:nvPr/>
        </p:nvCxnSpPr>
        <p:spPr bwMode="auto">
          <a:xfrm flipV="1">
            <a:off x="1557778" y="2776580"/>
            <a:ext cx="3977781" cy="1805884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dashDot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3239C94A-84E0-4DAE-94F4-A153F319D538}"/>
              </a:ext>
            </a:extLst>
          </p:cNvPr>
          <p:cNvSpPr txBox="1"/>
          <p:nvPr/>
        </p:nvSpPr>
        <p:spPr>
          <a:xfrm>
            <a:off x="5535559" y="2438026"/>
            <a:ext cx="231936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</a:rPr>
              <a:t>13:30 </a:t>
            </a:r>
            <a:r>
              <a:rPr lang="en-US" dirty="0"/>
              <a:t>Aqua </a:t>
            </a:r>
            <a:r>
              <a:rPr lang="en-US" sz="1200" dirty="0"/>
              <a:t>L:2002-05-04</a:t>
            </a:r>
            <a:endParaRPr lang="en-US" sz="1200" dirty="0">
              <a:solidFill>
                <a:srgbClr val="C00000"/>
              </a:solidFill>
            </a:endParaRPr>
          </a:p>
          <a:p>
            <a:r>
              <a:rPr lang="en-US" sz="1400" dirty="0">
                <a:solidFill>
                  <a:srgbClr val="C00000"/>
                </a:solidFill>
              </a:rPr>
              <a:t>Ascending node</a:t>
            </a:r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7B82DEA-89A1-4979-8384-1BF15B8ADEF3}"/>
              </a:ext>
            </a:extLst>
          </p:cNvPr>
          <p:cNvSpPr/>
          <p:nvPr/>
        </p:nvSpPr>
        <p:spPr bwMode="auto">
          <a:xfrm rot="20256504">
            <a:off x="1678695" y="3392726"/>
            <a:ext cx="3594225" cy="609809"/>
          </a:xfrm>
          <a:prstGeom prst="ellipse">
            <a:avLst/>
          </a:prstGeom>
          <a:noFill/>
          <a:ln w="31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1E68C1C-5D3F-4E93-8CEF-1995F1859258}"/>
              </a:ext>
            </a:extLst>
          </p:cNvPr>
          <p:cNvSpPr/>
          <p:nvPr/>
        </p:nvSpPr>
        <p:spPr bwMode="auto">
          <a:xfrm rot="20254589">
            <a:off x="1908196" y="3382292"/>
            <a:ext cx="2979852" cy="185528"/>
          </a:xfrm>
          <a:prstGeom prst="rect">
            <a:avLst/>
          </a:prstGeom>
          <a:solidFill>
            <a:schemeClr val="bg2">
              <a:lumMod val="20000"/>
              <a:lumOff val="80000"/>
              <a:alpha val="61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C30D52E-2324-45BA-A282-34C0FA064741}"/>
              </a:ext>
            </a:extLst>
          </p:cNvPr>
          <p:cNvSpPr/>
          <p:nvPr/>
        </p:nvSpPr>
        <p:spPr bwMode="auto">
          <a:xfrm rot="1365742">
            <a:off x="1922100" y="3823367"/>
            <a:ext cx="2979852" cy="185528"/>
          </a:xfrm>
          <a:prstGeom prst="rect">
            <a:avLst/>
          </a:prstGeom>
          <a:solidFill>
            <a:schemeClr val="bg2">
              <a:lumMod val="20000"/>
              <a:lumOff val="80000"/>
              <a:alpha val="61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0396EED-843B-4CD3-9D48-D2BB5BCD67C3}"/>
              </a:ext>
            </a:extLst>
          </p:cNvPr>
          <p:cNvSpPr txBox="1"/>
          <p:nvPr/>
        </p:nvSpPr>
        <p:spPr>
          <a:xfrm>
            <a:off x="790386" y="4361872"/>
            <a:ext cx="1418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</a:rPr>
              <a:t>1:30 </a:t>
            </a:r>
            <a:endParaRPr lang="en-US" sz="1200" dirty="0">
              <a:solidFill>
                <a:srgbClr val="C00000"/>
              </a:solidFill>
            </a:endParaRPr>
          </a:p>
          <a:p>
            <a:r>
              <a:rPr lang="en-US" sz="1400" dirty="0">
                <a:solidFill>
                  <a:srgbClr val="C00000"/>
                </a:solidFill>
              </a:rPr>
              <a:t>descending node</a:t>
            </a:r>
            <a:endParaRPr lang="en-US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AFC79A0-543D-48D6-962F-9ABF8C4A385D}"/>
              </a:ext>
            </a:extLst>
          </p:cNvPr>
          <p:cNvCxnSpPr>
            <a:cxnSpLocks/>
          </p:cNvCxnSpPr>
          <p:nvPr/>
        </p:nvCxnSpPr>
        <p:spPr bwMode="auto">
          <a:xfrm flipV="1">
            <a:off x="2349054" y="1921916"/>
            <a:ext cx="2538650" cy="3302874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dashDot"/>
            <a:round/>
            <a:headEnd type="none" w="med" len="med"/>
            <a:tailEnd type="none" w="med" len="med"/>
          </a:ln>
          <a:effectLst/>
        </p:spPr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3E64EAB7-3D4C-4BD7-AB30-0B42EF97A71F}"/>
              </a:ext>
            </a:extLst>
          </p:cNvPr>
          <p:cNvSpPr txBox="1"/>
          <p:nvPr/>
        </p:nvSpPr>
        <p:spPr>
          <a:xfrm>
            <a:off x="4127614" y="1481072"/>
            <a:ext cx="30875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</a:rPr>
              <a:t>15:30 </a:t>
            </a:r>
            <a:r>
              <a:rPr lang="en-US" dirty="0"/>
              <a:t>Aqua </a:t>
            </a:r>
            <a:r>
              <a:rPr lang="en-US" sz="1200" dirty="0"/>
              <a:t>2026-07 before PLMs</a:t>
            </a:r>
            <a:endParaRPr lang="en-U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0CB9AD4-34D5-4FCA-A9E1-C89C8314EFBA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2354782" y="2192942"/>
            <a:ext cx="2392655" cy="308152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dashDot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E8B2DEB3-CB87-4AF2-BE1A-B39601297992}"/>
              </a:ext>
            </a:extLst>
          </p:cNvPr>
          <p:cNvSpPr txBox="1"/>
          <p:nvPr/>
        </p:nvSpPr>
        <p:spPr>
          <a:xfrm>
            <a:off x="4650997" y="4929745"/>
            <a:ext cx="2708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</a:rPr>
              <a:t>08:30 </a:t>
            </a:r>
            <a:r>
              <a:rPr lang="en-US" dirty="0"/>
              <a:t>Terra </a:t>
            </a:r>
            <a:r>
              <a:rPr lang="en-US" sz="1200" dirty="0"/>
              <a:t>2026-12 before PLMs</a:t>
            </a:r>
            <a:endParaRPr lang="en-US" dirty="0"/>
          </a:p>
        </p:txBody>
      </p:sp>
      <p:sp>
        <p:nvSpPr>
          <p:cNvPr id="21" name="Sun 20">
            <a:extLst>
              <a:ext uri="{FF2B5EF4-FFF2-40B4-BE49-F238E27FC236}">
                <a16:creationId xmlns:a16="http://schemas.microsoft.com/office/drawing/2014/main" id="{9A14B805-AD4B-457C-B8CF-DA7D84EF458B}"/>
              </a:ext>
            </a:extLst>
          </p:cNvPr>
          <p:cNvSpPr/>
          <p:nvPr/>
        </p:nvSpPr>
        <p:spPr bwMode="auto">
          <a:xfrm>
            <a:off x="8235949" y="3243715"/>
            <a:ext cx="917675" cy="875800"/>
          </a:xfrm>
          <a:prstGeom prst="sun">
            <a:avLst/>
          </a:prstGeom>
          <a:solidFill>
            <a:srgbClr val="FF0000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B9FC080-1166-4A0E-9036-8ADE89174211}"/>
              </a:ext>
            </a:extLst>
          </p:cNvPr>
          <p:cNvSpPr txBox="1"/>
          <p:nvPr/>
        </p:nvSpPr>
        <p:spPr>
          <a:xfrm>
            <a:off x="8441357" y="2950208"/>
            <a:ext cx="54312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Sun</a:t>
            </a:r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0F05DDDC-1FE0-4887-8958-328196120C09}"/>
              </a:ext>
            </a:extLst>
          </p:cNvPr>
          <p:cNvSpPr/>
          <p:nvPr/>
        </p:nvSpPr>
        <p:spPr bwMode="auto">
          <a:xfrm rot="21367624">
            <a:off x="4269847" y="2239126"/>
            <a:ext cx="866152" cy="1491899"/>
          </a:xfrm>
          <a:prstGeom prst="arc">
            <a:avLst/>
          </a:prstGeom>
          <a:noFill/>
          <a:ln w="31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EC59300-033C-493D-ACDF-27D2720BBF19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648994" y="2229965"/>
            <a:ext cx="198553" cy="69619"/>
          </a:xfrm>
          <a:prstGeom prst="straightConnector1">
            <a:avLst/>
          </a:prstGeom>
          <a:noFill/>
          <a:ln w="31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7" name="Arc 26">
            <a:extLst>
              <a:ext uri="{FF2B5EF4-FFF2-40B4-BE49-F238E27FC236}">
                <a16:creationId xmlns:a16="http://schemas.microsoft.com/office/drawing/2014/main" id="{8FB018F1-652E-4AA3-8FFE-D34D0DE04BB3}"/>
              </a:ext>
            </a:extLst>
          </p:cNvPr>
          <p:cNvSpPr/>
          <p:nvPr/>
        </p:nvSpPr>
        <p:spPr bwMode="auto">
          <a:xfrm rot="21242135" flipV="1">
            <a:off x="4059627" y="3811924"/>
            <a:ext cx="1015369" cy="1149723"/>
          </a:xfrm>
          <a:prstGeom prst="arc">
            <a:avLst/>
          </a:prstGeom>
          <a:noFill/>
          <a:ln w="31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5322E82B-C3C8-495D-AB51-7B2F9BB7FD02}"/>
              </a:ext>
            </a:extLst>
          </p:cNvPr>
          <p:cNvCxnSpPr>
            <a:cxnSpLocks/>
            <a:stCxn id="27" idx="0"/>
          </p:cNvCxnSpPr>
          <p:nvPr/>
        </p:nvCxnSpPr>
        <p:spPr bwMode="auto">
          <a:xfrm flipH="1">
            <a:off x="4542933" y="4958535"/>
            <a:ext cx="84112" cy="34284"/>
          </a:xfrm>
          <a:prstGeom prst="straightConnector1">
            <a:avLst/>
          </a:prstGeom>
          <a:noFill/>
          <a:ln w="31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5288814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CF78654-7307-4651-8A55-6FBAE38B53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5258" y="1248764"/>
            <a:ext cx="4003548" cy="26273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63C30C-17FB-443A-BC63-8A825DB1D6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921" y="3916554"/>
            <a:ext cx="4006596" cy="25069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585093B-636D-46A2-8025-958B78A4DF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456" y="1155754"/>
            <a:ext cx="4003548" cy="26883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AA6FD0-3D28-4EB7-BAFE-2C178EB7A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Drifts of Terra LTDN, orbital period and MODIS scan gaps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2C4EB4-7951-4F9A-9CA6-440BF779E9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6655" y="3876094"/>
            <a:ext cx="4006596" cy="1657603"/>
          </a:xfrm>
        </p:spPr>
        <p:txBody>
          <a:bodyPr/>
          <a:lstStyle/>
          <a:p>
            <a:r>
              <a:rPr lang="en-US" sz="1400" dirty="0"/>
              <a:t>After ceasing IAM, LTDN drifts to earlier morning time (the CEMs did not have obvious effect)</a:t>
            </a:r>
          </a:p>
          <a:p>
            <a:r>
              <a:rPr lang="en-US" sz="1400" dirty="0"/>
              <a:t>The CEMs reduced mean radius ~ 5.5 km from ~ 7082 km and orbital period ~ 7s from 5933 s.</a:t>
            </a:r>
          </a:p>
          <a:p>
            <a:r>
              <a:rPr lang="en-US" sz="1400" dirty="0"/>
              <a:t>The maximal scan-to-scan underlap (gap) at nadir increased from ~90 m before CEMs to ~200m (out of 10 km per scan, 40x250m pixels in QKM bands) 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27619A-B30A-492F-B2ED-B502D686C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Lin et al., 1 May 2023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522A59-BB92-4A52-A9C9-63A1C13C4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D88E71-44BB-4365-BD68-A6956F1EE202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A275C78-8934-4374-8B9E-D34D43F6A497}"/>
              </a:ext>
            </a:extLst>
          </p:cNvPr>
          <p:cNvCxnSpPr>
            <a:cxnSpLocks/>
          </p:cNvCxnSpPr>
          <p:nvPr/>
        </p:nvCxnSpPr>
        <p:spPr bwMode="auto">
          <a:xfrm flipV="1">
            <a:off x="1018416" y="1657878"/>
            <a:ext cx="0" cy="1109968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dashDot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4D709C2-D120-4ADE-9410-CBCE5352EAE2}"/>
              </a:ext>
            </a:extLst>
          </p:cNvPr>
          <p:cNvSpPr txBox="1"/>
          <p:nvPr/>
        </p:nvSpPr>
        <p:spPr>
          <a:xfrm>
            <a:off x="1018416" y="2790888"/>
            <a:ext cx="1637525" cy="184666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lIns="91440" tIns="0" rIns="0" bIns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Final IAM, 2020-02-27</a:t>
            </a:r>
            <a:endParaRPr lang="en-US" sz="1200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9BF40B2-0A15-4EFE-9032-7B05FDAECEE5}"/>
              </a:ext>
            </a:extLst>
          </p:cNvPr>
          <p:cNvCxnSpPr>
            <a:cxnSpLocks/>
          </p:cNvCxnSpPr>
          <p:nvPr/>
        </p:nvCxnSpPr>
        <p:spPr bwMode="auto">
          <a:xfrm flipV="1">
            <a:off x="2650026" y="4306485"/>
            <a:ext cx="0" cy="1109968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dashDot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CC35C710-8012-4B67-A96B-6C7574D0AC83}"/>
              </a:ext>
            </a:extLst>
          </p:cNvPr>
          <p:cNvSpPr txBox="1"/>
          <p:nvPr/>
        </p:nvSpPr>
        <p:spPr>
          <a:xfrm>
            <a:off x="1012501" y="5077711"/>
            <a:ext cx="1637525" cy="184666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lIns="91440" tIns="0" rIns="0" bIns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Final DMU, 2022-07-28</a:t>
            </a:r>
            <a:endParaRPr lang="en-US" sz="1200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D57403A-2A43-496B-B773-F7E2BFD920B8}"/>
              </a:ext>
            </a:extLst>
          </p:cNvPr>
          <p:cNvCxnSpPr>
            <a:cxnSpLocks/>
          </p:cNvCxnSpPr>
          <p:nvPr/>
        </p:nvCxnSpPr>
        <p:spPr bwMode="auto">
          <a:xfrm flipV="1">
            <a:off x="7276773" y="1621012"/>
            <a:ext cx="0" cy="1109968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dashDot"/>
            <a:round/>
            <a:headEnd type="none" w="med" len="med"/>
            <a:tailEnd type="none" w="med" len="med"/>
          </a:ln>
          <a:effectLst/>
        </p:spPr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074AFDAF-3553-49A0-B24F-E7715E5C2ABD}"/>
              </a:ext>
            </a:extLst>
          </p:cNvPr>
          <p:cNvSpPr txBox="1"/>
          <p:nvPr/>
        </p:nvSpPr>
        <p:spPr>
          <a:xfrm>
            <a:off x="7269399" y="1438502"/>
            <a:ext cx="1637525" cy="184666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lIns="91440" tIns="0" rIns="0" bIns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CEMs, 2022-10-12,19</a:t>
            </a:r>
            <a:endParaRPr lang="en-US" sz="12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40C1A30-4AE8-498B-AB89-087C36B29E5F}"/>
              </a:ext>
            </a:extLst>
          </p:cNvPr>
          <p:cNvSpPr txBox="1"/>
          <p:nvPr/>
        </p:nvSpPr>
        <p:spPr>
          <a:xfrm>
            <a:off x="898217" y="5702246"/>
            <a:ext cx="1863024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lIns="91440" tIns="0" rIns="0" bIns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Constellation Exit Maneuvers, 2022-10-12,19</a:t>
            </a:r>
            <a:endParaRPr lang="en-US" sz="1200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239D802-E3B7-4DD2-A3E2-84C403D874FD}"/>
              </a:ext>
            </a:extLst>
          </p:cNvPr>
          <p:cNvCxnSpPr>
            <a:cxnSpLocks/>
          </p:cNvCxnSpPr>
          <p:nvPr/>
        </p:nvCxnSpPr>
        <p:spPr bwMode="auto">
          <a:xfrm flipV="1">
            <a:off x="2808575" y="4306485"/>
            <a:ext cx="0" cy="1605536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dashDot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1879458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338" y="141288"/>
            <a:ext cx="7391400" cy="715962"/>
          </a:xfrm>
        </p:spPr>
        <p:txBody>
          <a:bodyPr/>
          <a:lstStyle/>
          <a:p>
            <a:pPr>
              <a:defRPr/>
            </a:pPr>
            <a:r>
              <a:rPr lang="en-US" sz="3600" dirty="0"/>
              <a:t>Outline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Lin et al., 1 May 2023</a:t>
            </a: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26751" y="982353"/>
            <a:ext cx="8240987" cy="4400062"/>
          </a:xfrm>
          <a:prstGeom prst="rect">
            <a:avLst/>
          </a:prstGeom>
          <a:ln w="12700" cmpd="thickThin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2400"/>
              </a:spcBef>
            </a:pPr>
            <a:r>
              <a:rPr lang="en-US" sz="2400" kern="0" dirty="0">
                <a:latin typeface="Times New Roman" pitchFamily="18" charset="0"/>
                <a:cs typeface="Times New Roman" pitchFamily="18" charset="0"/>
              </a:rPr>
              <a:t>Changes since last STM in February 2021 </a:t>
            </a:r>
          </a:p>
          <a:p>
            <a:pPr>
              <a:spcBef>
                <a:spcPts val="2400"/>
              </a:spcBef>
            </a:pPr>
            <a:r>
              <a:rPr lang="en-US" sz="2400" kern="0" dirty="0">
                <a:latin typeface="Times New Roman" pitchFamily="18" charset="0"/>
                <a:cs typeface="Times New Roman" pitchFamily="18" charset="0"/>
              </a:rPr>
              <a:t>Geolocation performance for MODIS on Terra and Aqua</a:t>
            </a:r>
          </a:p>
          <a:p>
            <a:pPr lvl="1">
              <a:spcBef>
                <a:spcPts val="1200"/>
              </a:spcBef>
            </a:pPr>
            <a:r>
              <a:rPr lang="en-US" sz="2000" kern="0" dirty="0">
                <a:latin typeface="Times New Roman" pitchFamily="18" charset="0"/>
                <a:cs typeface="Times New Roman" pitchFamily="18" charset="0"/>
              </a:rPr>
              <a:t>Overall performance</a:t>
            </a:r>
          </a:p>
          <a:p>
            <a:pPr lvl="1">
              <a:spcBef>
                <a:spcPts val="1200"/>
              </a:spcBef>
            </a:pPr>
            <a:r>
              <a:rPr lang="en-US" sz="2000" kern="0" dirty="0">
                <a:latin typeface="Times New Roman" pitchFamily="18" charset="0"/>
                <a:cs typeface="Times New Roman" pitchFamily="18" charset="0"/>
              </a:rPr>
              <a:t>Trends &amp; details</a:t>
            </a:r>
          </a:p>
          <a:p>
            <a:pPr>
              <a:spcBef>
                <a:spcPts val="2400"/>
              </a:spcBef>
            </a:pPr>
            <a:r>
              <a:rPr lang="en-US" sz="2400" kern="0" dirty="0">
                <a:latin typeface="Times New Roman" pitchFamily="18" charset="0"/>
                <a:cs typeface="Times New Roman" pitchFamily="18" charset="0"/>
              </a:rPr>
              <a:t>Terra and Aqua orbit drifts and geometric effects</a:t>
            </a:r>
          </a:p>
          <a:p>
            <a:pPr>
              <a:spcBef>
                <a:spcPts val="2400"/>
              </a:spcBef>
            </a:pPr>
            <a:r>
              <a:rPr lang="en-US" sz="2400" kern="0" dirty="0">
                <a:latin typeface="Times New Roman" pitchFamily="18" charset="0"/>
                <a:cs typeface="Times New Roman" pitchFamily="18" charset="0"/>
              </a:rPr>
              <a:t>C7 readiness, with improvements</a:t>
            </a:r>
            <a:endParaRPr lang="en-US" sz="2400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2400"/>
              </a:spcBef>
            </a:pPr>
            <a:r>
              <a:rPr lang="en-US" sz="2400" kern="0" dirty="0">
                <a:latin typeface="Times New Roman" pitchFamily="18" charset="0"/>
                <a:cs typeface="Times New Roman" pitchFamily="18" charset="0"/>
              </a:rPr>
              <a:t>Conclusions</a:t>
            </a:r>
            <a:endParaRPr lang="en-US" sz="1600" kern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644BAE2-95E8-45E9-BF8A-2AEBAE193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03C2C5-04F0-4E7C-AC2C-D2AB624B180A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3049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83411A3-27A4-46FB-A69A-E723AF0BC2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171" y="1319415"/>
            <a:ext cx="3688080" cy="24886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15CA18D-2369-4F6A-A3C7-9AA79B1150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171" y="3901175"/>
            <a:ext cx="3717036" cy="219303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984874E-392F-4F00-9F32-1D23C5385C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2175" y="1275659"/>
            <a:ext cx="3877818" cy="261061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2C4EB4-7951-4F9A-9CA6-440BF779E9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6653" y="3850302"/>
            <a:ext cx="4016654" cy="1886951"/>
          </a:xfrm>
        </p:spPr>
        <p:txBody>
          <a:bodyPr/>
          <a:lstStyle/>
          <a:p>
            <a:r>
              <a:rPr lang="en-US" sz="1400" dirty="0"/>
              <a:t>After ceasing IAMs, LTAN drifts to later afternoon time</a:t>
            </a:r>
          </a:p>
          <a:p>
            <a:r>
              <a:rPr lang="en-US" sz="1400" dirty="0"/>
              <a:t>After ceasing DMUs, orbital period drifts shorter while mean radius and altitude drift lower</a:t>
            </a:r>
          </a:p>
          <a:p>
            <a:r>
              <a:rPr lang="en-US" sz="1400" dirty="0"/>
              <a:t>The maximal scan-to-scan underlap (gap) at nadir gradually increases to ~140m (out of 10 km per scan and 40x250m pixels in QKM bands) 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27619A-B30A-492F-B2ED-B502D686C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Lin et al., 1 May 2023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522A59-BB92-4A52-A9C9-63A1C13C4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D88E71-44BB-4365-BD68-A6956F1EE202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A275C78-8934-4374-8B9E-D34D43F6A497}"/>
              </a:ext>
            </a:extLst>
          </p:cNvPr>
          <p:cNvCxnSpPr>
            <a:cxnSpLocks/>
          </p:cNvCxnSpPr>
          <p:nvPr/>
        </p:nvCxnSpPr>
        <p:spPr bwMode="auto">
          <a:xfrm flipV="1">
            <a:off x="1849035" y="2214915"/>
            <a:ext cx="0" cy="1109968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dashDot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4D709C2-D120-4ADE-9410-CBCE5352EAE2}"/>
              </a:ext>
            </a:extLst>
          </p:cNvPr>
          <p:cNvSpPr txBox="1"/>
          <p:nvPr/>
        </p:nvSpPr>
        <p:spPr>
          <a:xfrm>
            <a:off x="1437215" y="2021665"/>
            <a:ext cx="1637525" cy="184666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lIns="91440" tIns="0" rIns="0" bIns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Final IAM, 2021-03-18</a:t>
            </a:r>
            <a:endParaRPr lang="en-US" sz="1200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9BF40B2-0A15-4EFE-9032-7B05FDAECEE5}"/>
              </a:ext>
            </a:extLst>
          </p:cNvPr>
          <p:cNvCxnSpPr>
            <a:cxnSpLocks/>
          </p:cNvCxnSpPr>
          <p:nvPr/>
        </p:nvCxnSpPr>
        <p:spPr bwMode="auto">
          <a:xfrm flipV="1">
            <a:off x="2306942" y="4227929"/>
            <a:ext cx="0" cy="1109968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dashDot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CC35C710-8012-4B67-A96B-6C7574D0AC83}"/>
              </a:ext>
            </a:extLst>
          </p:cNvPr>
          <p:cNvSpPr txBox="1"/>
          <p:nvPr/>
        </p:nvSpPr>
        <p:spPr>
          <a:xfrm>
            <a:off x="1303923" y="5337897"/>
            <a:ext cx="1637525" cy="184666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lIns="91440" tIns="0" rIns="0" bIns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Final DMU, 2021-12-01</a:t>
            </a:r>
            <a:endParaRPr lang="en-US" sz="1200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B6DAEFA5-7721-4BC2-8AE7-615A3AD5B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6164" y="257175"/>
            <a:ext cx="7002134" cy="601663"/>
          </a:xfrm>
        </p:spPr>
        <p:txBody>
          <a:bodyPr/>
          <a:lstStyle/>
          <a:p>
            <a:r>
              <a:rPr lang="en-US" dirty="0"/>
              <a:t>Drifts of Aqua LTAN, orbital period and MODIS scan gaps</a:t>
            </a:r>
          </a:p>
        </p:txBody>
      </p:sp>
    </p:spTree>
    <p:extLst>
      <p:ext uri="{BB962C8B-B14F-4D97-AF65-F5344CB8AC3E}">
        <p14:creationId xmlns:p14="http://schemas.microsoft.com/office/powerpoint/2010/main" val="41389398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7" name="Straight Arrow Connector 46"/>
          <p:cNvCxnSpPr/>
          <p:nvPr/>
        </p:nvCxnSpPr>
        <p:spPr>
          <a:xfrm flipV="1">
            <a:off x="2635913" y="4803710"/>
            <a:ext cx="9633" cy="995719"/>
          </a:xfrm>
          <a:prstGeom prst="straightConnector1">
            <a:avLst/>
          </a:prstGeom>
          <a:ln w="19050">
            <a:solidFill>
              <a:srgbClr val="FF0000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/>
          <p:cNvSpPr/>
          <p:nvPr/>
        </p:nvSpPr>
        <p:spPr>
          <a:xfrm>
            <a:off x="2328323" y="5079078"/>
            <a:ext cx="796925" cy="338138"/>
          </a:xfrm>
          <a:prstGeom prst="rect">
            <a:avLst/>
          </a:prstGeom>
          <a:solidFill>
            <a:schemeClr val="bg1"/>
          </a:solidFill>
        </p:spPr>
        <p:txBody>
          <a:bodyPr wrap="none" lIns="0" rIns="0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FF0000"/>
                </a:solidFill>
                <a:latin typeface="+mn-lt"/>
              </a:rPr>
              <a:t>underlap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8687" y="199269"/>
            <a:ext cx="7395099" cy="601663"/>
          </a:xfrm>
        </p:spPr>
        <p:txBody>
          <a:bodyPr/>
          <a:lstStyle/>
          <a:p>
            <a:r>
              <a:rPr lang="en-US" dirty="0">
                <a:solidFill>
                  <a:srgbClr val="660033"/>
                </a:solidFill>
              </a:rPr>
              <a:t>Scan-to-scan underlap w/ </a:t>
            </a:r>
            <a:r>
              <a:rPr lang="en-US" dirty="0">
                <a:solidFill>
                  <a:srgbClr val="FF0000"/>
                </a:solidFill>
              </a:rPr>
              <a:t>nominal EFL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Lin et al., 1 May 2023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1209832" y="809005"/>
                <a:ext cx="7403723" cy="8103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rgbClr val="660033"/>
                        </a:solidFill>
                        <a:latin typeface="Cambria Math" panose="02040503050406030204" pitchFamily="18" charset="0"/>
                      </a:rPr>
                      <m:t>𝑂𝑣𝑒𝑟𝑙𝑎𝑝</m:t>
                    </m:r>
                    <m:r>
                      <a:rPr lang="en-US" sz="2000" i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𝑛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𝑝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𝐹</m:t>
                        </m:r>
                      </m:den>
                    </m:f>
                    <m:r>
                      <a:rPr lang="en-US" sz="2000" b="1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𝒉</m:t>
                    </m:r>
                    <m:r>
                      <a:rPr lang="en-US" sz="2000" i="0">
                        <a:latin typeface="Cambria Math" panose="02040503050406030204" pitchFamily="18" charset="0"/>
                      </a:rPr>
                      <m:t>−[</m:t>
                    </m:r>
                    <m:sSub>
                      <m:sSubPr>
                        <m:ctrlPr>
                          <a:rPr lang="en-US" sz="2000" b="1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𝑽</m:t>
                        </m:r>
                      </m:e>
                      <m:sub>
                        <m:r>
                          <a:rPr lang="en-US" sz="2000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𝑬𝑪𝑰</m:t>
                        </m:r>
                      </m:sub>
                    </m:sSub>
                    <m:r>
                      <a:rPr lang="en-US" sz="2000" i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2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𝑒𝑎𝑟𝑡h</m:t>
                        </m:r>
                        <m:r>
                          <a:rPr lang="en-US" sz="2000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func>
                      <m:funcPr>
                        <m:ctrlPr>
                          <a:rPr lang="en-US" sz="2000" b="1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2000" b="1" i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𝐜𝐨𝐬</m:t>
                        </m:r>
                      </m:fName>
                      <m:e>
                        <m:r>
                          <a:rPr lang="en-US" sz="2000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</m:e>
                    </m:func>
                    <m:r>
                      <a:rPr lang="en-US" sz="2000" b="0" i="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i="0">
                        <a:latin typeface="Cambria Math" panose="02040503050406030204" pitchFamily="18" charset="0"/>
                      </a:rPr>
                      <m:t>]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sz="2000" dirty="0"/>
                  <a:t>,    if &lt; 0 </a:t>
                </a:r>
                <a:r>
                  <a:rPr lang="en-US" sz="2000" dirty="0">
                    <a:sym typeface="Wingdings" panose="05000000000000000000" pitchFamily="2" charset="2"/>
                  </a:rPr>
                  <a:t> underlap</a:t>
                </a:r>
                <a:endParaRPr lang="en-US" sz="2000" dirty="0"/>
              </a:p>
              <a:p>
                <a:endParaRPr lang="en-US" sz="2000" dirty="0">
                  <a:latin typeface="+mn-lt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9832" y="809005"/>
                <a:ext cx="7403723" cy="810350"/>
              </a:xfrm>
              <a:prstGeom prst="rect">
                <a:avLst/>
              </a:prstGeom>
              <a:blipFill>
                <a:blip r:embed="rId3"/>
                <a:stretch>
                  <a:fillRect l="-3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ounded Rectangle 8"/>
          <p:cNvSpPr/>
          <p:nvPr/>
        </p:nvSpPr>
        <p:spPr bwMode="auto">
          <a:xfrm>
            <a:off x="4188162" y="830038"/>
            <a:ext cx="1447061" cy="438809"/>
          </a:xfrm>
          <a:prstGeom prst="roundRect">
            <a:avLst/>
          </a:prstGeom>
          <a:noFill/>
          <a:ln w="3175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807" y="1976115"/>
            <a:ext cx="4253721" cy="2366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46" y="1963534"/>
            <a:ext cx="4090895" cy="2379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3" name="Straight Arrow Connector 42"/>
          <p:cNvCxnSpPr/>
          <p:nvPr/>
        </p:nvCxnSpPr>
        <p:spPr>
          <a:xfrm flipV="1">
            <a:off x="6734756" y="2506277"/>
            <a:ext cx="0" cy="308362"/>
          </a:xfrm>
          <a:prstGeom prst="straightConnector1">
            <a:avLst/>
          </a:prstGeom>
          <a:ln w="19050">
            <a:solidFill>
              <a:srgbClr val="FF0000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7067717" y="2349016"/>
            <a:ext cx="1245534" cy="307777"/>
          </a:xfrm>
          <a:prstGeom prst="rect">
            <a:avLst/>
          </a:prstGeom>
          <a:solidFill>
            <a:schemeClr val="bg1"/>
          </a:solidFill>
        </p:spPr>
        <p:txBody>
          <a:bodyPr wrap="none" lIns="0" rIns="0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FF0000"/>
                </a:solidFill>
                <a:latin typeface="+mn-lt"/>
              </a:rPr>
              <a:t>Underlap 100m</a:t>
            </a:r>
          </a:p>
        </p:txBody>
      </p:sp>
      <p:cxnSp>
        <p:nvCxnSpPr>
          <p:cNvPr id="45" name="Straight Arrow Connector 44"/>
          <p:cNvCxnSpPr/>
          <p:nvPr/>
        </p:nvCxnSpPr>
        <p:spPr>
          <a:xfrm flipV="1">
            <a:off x="3264748" y="2292449"/>
            <a:ext cx="12700" cy="538163"/>
          </a:xfrm>
          <a:prstGeom prst="straightConnector1">
            <a:avLst/>
          </a:prstGeom>
          <a:ln w="19050">
            <a:solidFill>
              <a:srgbClr val="FF0000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>
            <a:off x="3337511" y="2100362"/>
            <a:ext cx="812643" cy="523220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FF0000"/>
                </a:solidFill>
                <a:latin typeface="+mn-lt"/>
              </a:rPr>
              <a:t>Underlap 150m</a:t>
            </a:r>
          </a:p>
        </p:txBody>
      </p:sp>
      <p:sp>
        <p:nvSpPr>
          <p:cNvPr id="51" name="Content Placeholder 2"/>
          <p:cNvSpPr>
            <a:spLocks noGrp="1"/>
          </p:cNvSpPr>
          <p:nvPr>
            <p:ph idx="1"/>
          </p:nvPr>
        </p:nvSpPr>
        <p:spPr>
          <a:xfrm>
            <a:off x="674961" y="6204835"/>
            <a:ext cx="8122549" cy="495888"/>
          </a:xfrm>
        </p:spPr>
        <p:txBody>
          <a:bodyPr/>
          <a:lstStyle/>
          <a:p>
            <a:r>
              <a:rPr lang="en-US" altLang="en-US" sz="1200" dirty="0"/>
              <a:t>MODIS has maximum underlaps ~ 15</a:t>
            </a:r>
            <a:r>
              <a:rPr lang="en-US" altLang="en-US" sz="1200" baseline="40000" dirty="0"/>
              <a:t>o</a:t>
            </a:r>
            <a:r>
              <a:rPr lang="en-US" altLang="en-US" sz="1200" dirty="0"/>
              <a:t>N at nadir with limited off-scan angles</a:t>
            </a:r>
          </a:p>
          <a:p>
            <a:r>
              <a:rPr lang="en-US" altLang="en-US" sz="1200" dirty="0"/>
              <a:t>After A-train exit  ~2022 with a few km lowering, underlaps widen from ~ 100 m to ~ 200m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003BB1F-1464-4018-9A5D-C62B6BE36B2A}"/>
              </a:ext>
            </a:extLst>
          </p:cNvPr>
          <p:cNvSpPr/>
          <p:nvPr/>
        </p:nvSpPr>
        <p:spPr>
          <a:xfrm>
            <a:off x="455016" y="1313807"/>
            <a:ext cx="8173169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latin typeface="Times New Roman" panose="02020603050405020304" pitchFamily="18" charset="0"/>
                <a:ea typeface="ＭＳ Ｐゴシック" pitchFamily="-106" charset="-128"/>
                <a:cs typeface="Times New Roman" panose="02020603050405020304" pitchFamily="18" charset="0"/>
              </a:rPr>
              <a:t>w</a:t>
            </a:r>
            <a:r>
              <a:rPr lang="en-US" sz="1100" kern="0" dirty="0">
                <a:latin typeface="Times New Roman" panose="02020603050405020304" pitchFamily="18" charset="0"/>
                <a:ea typeface="ＭＳ Ｐゴシック" pitchFamily="-106" charset="-128"/>
                <a:cs typeface="Times New Roman" panose="02020603050405020304" pitchFamily="18" charset="0"/>
              </a:rPr>
              <a:t>here F = effective focal length = Mag x aft optic focal length, p = detector “pitch” interval in the track direction, n = # detectors, h = </a:t>
            </a:r>
            <a:r>
              <a:rPr lang="en-US" sz="1100" dirty="0">
                <a:latin typeface="Times New Roman" panose="02020603050405020304" pitchFamily="18" charset="0"/>
                <a:ea typeface="ＭＳ Ｐゴシック" pitchFamily="-106" charset="-128"/>
                <a:cs typeface="Times New Roman" panose="02020603050405020304" pitchFamily="18" charset="0"/>
              </a:rPr>
              <a:t>range from satellite to earth terrain surface altitude</a:t>
            </a:r>
            <a:r>
              <a:rPr lang="en-US" sz="1100" kern="0" dirty="0">
                <a:latin typeface="Times New Roman" panose="02020603050405020304" pitchFamily="18" charset="0"/>
                <a:ea typeface="ＭＳ Ｐゴシック" pitchFamily="-106" charset="-128"/>
                <a:cs typeface="Times New Roman" panose="02020603050405020304" pitchFamily="18" charset="0"/>
              </a:rPr>
              <a:t>, T = scan period, </a:t>
            </a:r>
            <a:r>
              <a:rPr lang="en-US" sz="1100" i="1" kern="0" dirty="0">
                <a:latin typeface="Times New Roman" panose="02020603050405020304" pitchFamily="18" charset="0"/>
                <a:ea typeface="ＭＳ Ｐゴシック" pitchFamily="-106" charset="-128"/>
                <a:cs typeface="Times New Roman" panose="02020603050405020304" pitchFamily="18" charset="0"/>
              </a:rPr>
              <a:t>i</a:t>
            </a:r>
            <a:r>
              <a:rPr lang="en-US" sz="1100" kern="0" dirty="0">
                <a:latin typeface="Times New Roman" panose="02020603050405020304" pitchFamily="18" charset="0"/>
                <a:ea typeface="ＭＳ Ｐゴシック" pitchFamily="-106" charset="-128"/>
                <a:cs typeface="Times New Roman" panose="02020603050405020304" pitchFamily="18" charset="0"/>
              </a:rPr>
              <a:t>=inclination angle (in ECI) &lt; 90 deg for J1, V</a:t>
            </a:r>
            <a:r>
              <a:rPr lang="en-US" sz="1100" kern="0" baseline="-25000" dirty="0">
                <a:latin typeface="Times New Roman" panose="02020603050405020304" pitchFamily="18" charset="0"/>
                <a:ea typeface="ＭＳ Ｐゴシック" pitchFamily="-106" charset="-128"/>
                <a:cs typeface="Times New Roman" panose="02020603050405020304" pitchFamily="18" charset="0"/>
              </a:rPr>
              <a:t>ECI</a:t>
            </a:r>
            <a:r>
              <a:rPr lang="en-US" sz="1100" kern="0" dirty="0">
                <a:latin typeface="Times New Roman" panose="02020603050405020304" pitchFamily="18" charset="0"/>
                <a:ea typeface="ＭＳ Ｐゴシック" pitchFamily="-106" charset="-128"/>
                <a:cs typeface="Times New Roman" panose="02020603050405020304" pitchFamily="18" charset="0"/>
              </a:rPr>
              <a:t> = spacecraft ground speed in the inertial frame, Vearth0 = speed of earth rotation at equator, Overlap &lt; 0 indicates underlap.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800" dirty="0">
              <a:latin typeface="+mn-lt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387388A-2F3E-4FCB-B36B-FB8DD9A80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CDE484-01CF-437B-A1F4-30B7EF8443F1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BAE1AB-1D18-47C7-865A-04176EB839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2830" y="4359709"/>
            <a:ext cx="3156386" cy="189362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92E2AEE-90E3-4F1D-B9E1-3CABAAF5E15F}"/>
              </a:ext>
            </a:extLst>
          </p:cNvPr>
          <p:cNvSpPr/>
          <p:nvPr/>
        </p:nvSpPr>
        <p:spPr>
          <a:xfrm>
            <a:off x="6307881" y="4640689"/>
            <a:ext cx="678057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>
            <a:spAutoFit/>
          </a:bodyPr>
          <a:lstStyle/>
          <a:p>
            <a:pPr>
              <a:defRPr/>
            </a:pPr>
            <a:r>
              <a:rPr lang="en-US" sz="800" dirty="0">
                <a:solidFill>
                  <a:srgbClr val="FF0000"/>
                </a:solidFill>
                <a:latin typeface="+mn-lt"/>
              </a:rPr>
              <a:t>2023-03-15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61F7A7B-2501-433E-896E-B0A2E9EC63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9317" y="4297828"/>
            <a:ext cx="3261342" cy="1955502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82DEDD1A-FD2E-4E0B-8F85-25E71CA4A9F3}"/>
              </a:ext>
            </a:extLst>
          </p:cNvPr>
          <p:cNvSpPr/>
          <p:nvPr/>
        </p:nvSpPr>
        <p:spPr>
          <a:xfrm>
            <a:off x="1450800" y="4662849"/>
            <a:ext cx="678057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>
            <a:spAutoFit/>
          </a:bodyPr>
          <a:lstStyle/>
          <a:p>
            <a:pPr>
              <a:defRPr/>
            </a:pPr>
            <a:r>
              <a:rPr lang="en-US" sz="800" dirty="0">
                <a:solidFill>
                  <a:srgbClr val="FF0000"/>
                </a:solidFill>
                <a:latin typeface="+mn-lt"/>
              </a:rPr>
              <a:t>2023-04-02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5CE2F94-89BB-4DFC-A210-637723934DC0}"/>
              </a:ext>
            </a:extLst>
          </p:cNvPr>
          <p:cNvCxnSpPr>
            <a:cxnSpLocks/>
          </p:cNvCxnSpPr>
          <p:nvPr/>
        </p:nvCxnSpPr>
        <p:spPr>
          <a:xfrm flipV="1">
            <a:off x="2540764" y="4770571"/>
            <a:ext cx="0" cy="439534"/>
          </a:xfrm>
          <a:prstGeom prst="straightConnector1">
            <a:avLst/>
          </a:prstGeom>
          <a:ln w="19050">
            <a:solidFill>
              <a:srgbClr val="FF0000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95FE8A3D-37D0-4911-B110-8EA51081889A}"/>
              </a:ext>
            </a:extLst>
          </p:cNvPr>
          <p:cNvSpPr/>
          <p:nvPr/>
        </p:nvSpPr>
        <p:spPr>
          <a:xfrm>
            <a:off x="2757165" y="4429873"/>
            <a:ext cx="886504" cy="523220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FF0000"/>
                </a:solidFill>
                <a:latin typeface="+mn-lt"/>
              </a:rPr>
              <a:t>Underlap 200m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808677F-5C7B-4972-8175-F561633D4522}"/>
              </a:ext>
            </a:extLst>
          </p:cNvPr>
          <p:cNvCxnSpPr>
            <a:cxnSpLocks/>
          </p:cNvCxnSpPr>
          <p:nvPr/>
        </p:nvCxnSpPr>
        <p:spPr>
          <a:xfrm flipV="1">
            <a:off x="7326906" y="4830405"/>
            <a:ext cx="0" cy="439534"/>
          </a:xfrm>
          <a:prstGeom prst="straightConnector1">
            <a:avLst/>
          </a:prstGeom>
          <a:ln w="19050">
            <a:solidFill>
              <a:srgbClr val="FF0000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F709AF27-A8A0-4225-8711-215C21CFEAC3}"/>
              </a:ext>
            </a:extLst>
          </p:cNvPr>
          <p:cNvSpPr/>
          <p:nvPr/>
        </p:nvSpPr>
        <p:spPr>
          <a:xfrm>
            <a:off x="7435901" y="4563745"/>
            <a:ext cx="1084113" cy="523220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FF0000"/>
                </a:solidFill>
                <a:latin typeface="+mn-lt"/>
              </a:rPr>
              <a:t>Underlap 200m</a:t>
            </a:r>
          </a:p>
        </p:txBody>
      </p:sp>
    </p:spTree>
    <p:extLst>
      <p:ext uri="{BB962C8B-B14F-4D97-AF65-F5344CB8AC3E}">
        <p14:creationId xmlns:p14="http://schemas.microsoft.com/office/powerpoint/2010/main" val="11093969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E7D108-4C4F-44BD-A49E-77D5F4900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Predictions of orbit drifts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FE32CA-C49A-4AF4-867A-69C150E863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600" dirty="0"/>
              <a:t>The Flight Dynamics Support (FDS) team provided predicted ephemeris data with planned Perigee Lowering Maneuvers (</a:t>
            </a:r>
            <a:r>
              <a:rPr lang="en-US" sz="1600" dirty="0">
                <a:solidFill>
                  <a:srgbClr val="0000FF"/>
                </a:solidFill>
              </a:rPr>
              <a:t>PLMs) for Aqua in 2026-07</a:t>
            </a:r>
            <a:r>
              <a:rPr lang="en-US" sz="1600" dirty="0"/>
              <a:t>, and </a:t>
            </a:r>
            <a:r>
              <a:rPr lang="en-US" sz="1600" dirty="0">
                <a:solidFill>
                  <a:srgbClr val="0000FF"/>
                </a:solidFill>
              </a:rPr>
              <a:t>PLMs for Terra in 2027 after instruments passivation</a:t>
            </a:r>
            <a:r>
              <a:rPr lang="en-US" sz="1600" dirty="0"/>
              <a:t>.</a:t>
            </a:r>
          </a:p>
          <a:p>
            <a:pPr lvl="1"/>
            <a:r>
              <a:rPr lang="en-US" sz="1400" dirty="0"/>
              <a:t>Aqua LTAN drifts from nominal 13:30 to 15:30 before PLMs in July 2026 </a:t>
            </a:r>
          </a:p>
          <a:p>
            <a:pPr lvl="1"/>
            <a:r>
              <a:rPr lang="en-US" sz="1400" dirty="0"/>
              <a:t>Terra LTDN drifts from nominal 10:30 to 08:30 in December 2026 before PLMs</a:t>
            </a:r>
          </a:p>
          <a:p>
            <a:pPr lvl="1"/>
            <a:r>
              <a:rPr lang="en-US" sz="1400" dirty="0"/>
              <a:t>MODIS maximal scan gaps at nadir widen from ~1/2 to ~1 ¼ QKM pixels (out of 40 QKM pixels per scan) in December 2026 for Terra and in July 2026 for Aqua before PLMs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A7E9C9-76BB-474C-8370-E4CC33EB8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Lin et al., 1 May 2023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010060-8B22-4D17-B4AE-D44D410A9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D88E71-44BB-4365-BD68-A6956F1EE202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0061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9863DDA8-1A67-4530-909A-0CFA648C10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4067" y="1279100"/>
            <a:ext cx="4271772" cy="24430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DC4EBD0-81DA-4771-B228-A937B3AF53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981" y="3876094"/>
            <a:ext cx="3987785" cy="24780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D49202F-B3C1-4CD6-8ADB-2B5BDD543D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981" y="1438344"/>
            <a:ext cx="3907536" cy="24377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AA6FD0-3D28-4EB7-BAFE-2C178EB7A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Predicted Terra LTDN, orbital period and MODIS scan gaps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2C4EB4-7951-4F9A-9CA6-440BF779E9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6655" y="3876094"/>
            <a:ext cx="4006596" cy="2404566"/>
          </a:xfrm>
        </p:spPr>
        <p:txBody>
          <a:bodyPr/>
          <a:lstStyle/>
          <a:p>
            <a:r>
              <a:rPr lang="en-US" sz="1400" dirty="0"/>
              <a:t>After ceasing IAM, LTDN drifts to earlier morning time (the CEMs did not have significant effect)</a:t>
            </a:r>
          </a:p>
          <a:p>
            <a:r>
              <a:rPr lang="en-US" sz="1400" kern="0" dirty="0"/>
              <a:t>After ceasing DMUs, orbital period becomes shorter while mean radius and altitude drift lower</a:t>
            </a:r>
          </a:p>
          <a:p>
            <a:r>
              <a:rPr lang="en-US" sz="1400" dirty="0"/>
              <a:t>The maximal scan-to-scan underlap (gap) at nadir gradually increases to ~300m (out of 10 km per scan, 40x250m pixels in QKM bands)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27619A-B30A-492F-B2ED-B502D686C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Lin et al., 1 May 2023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522A59-BB92-4A52-A9C9-63A1C13C4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D88E71-44BB-4365-BD68-A6956F1EE202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A275C78-8934-4374-8B9E-D34D43F6A497}"/>
              </a:ext>
            </a:extLst>
          </p:cNvPr>
          <p:cNvCxnSpPr>
            <a:cxnSpLocks/>
          </p:cNvCxnSpPr>
          <p:nvPr/>
        </p:nvCxnSpPr>
        <p:spPr bwMode="auto">
          <a:xfrm flipV="1">
            <a:off x="1280127" y="1645281"/>
            <a:ext cx="0" cy="828992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dashDot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4D709C2-D120-4ADE-9410-CBCE5352EAE2}"/>
              </a:ext>
            </a:extLst>
          </p:cNvPr>
          <p:cNvSpPr txBox="1"/>
          <p:nvPr/>
        </p:nvSpPr>
        <p:spPr>
          <a:xfrm>
            <a:off x="905667" y="2474273"/>
            <a:ext cx="1056620" cy="184666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lIns="91440" tIns="0" rIns="0" bIns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CEM 2022-10</a:t>
            </a:r>
            <a:endParaRPr lang="en-US" sz="12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40C1A30-4AE8-498B-AB89-087C36B29E5F}"/>
              </a:ext>
            </a:extLst>
          </p:cNvPr>
          <p:cNvSpPr txBox="1"/>
          <p:nvPr/>
        </p:nvSpPr>
        <p:spPr>
          <a:xfrm>
            <a:off x="905666" y="5415770"/>
            <a:ext cx="1863024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lIns="91440" tIns="0" rIns="0" bIns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Constellation Exit Maneuvers, 2022-10-12,19</a:t>
            </a:r>
            <a:endParaRPr lang="en-US" sz="1200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239D802-E3B7-4DD2-A3E2-84C403D874FD}"/>
              </a:ext>
            </a:extLst>
          </p:cNvPr>
          <p:cNvCxnSpPr>
            <a:cxnSpLocks/>
          </p:cNvCxnSpPr>
          <p:nvPr/>
        </p:nvCxnSpPr>
        <p:spPr bwMode="auto">
          <a:xfrm flipV="1">
            <a:off x="1293475" y="4274702"/>
            <a:ext cx="0" cy="1144953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dashDot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FA78609D-E8D0-4508-8D1F-0E47474F4743}"/>
              </a:ext>
            </a:extLst>
          </p:cNvPr>
          <p:cNvSpPr/>
          <p:nvPr/>
        </p:nvSpPr>
        <p:spPr bwMode="auto">
          <a:xfrm flipH="1">
            <a:off x="8045166" y="1520628"/>
            <a:ext cx="80418" cy="1078299"/>
          </a:xfrm>
          <a:prstGeom prst="rect">
            <a:avLst/>
          </a:prstGeom>
          <a:noFill/>
          <a:ln w="222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6068CFD-32FE-4B48-9021-4D100EC7E6CC}"/>
              </a:ext>
            </a:extLst>
          </p:cNvPr>
          <p:cNvSpPr txBox="1"/>
          <p:nvPr/>
        </p:nvSpPr>
        <p:spPr>
          <a:xfrm>
            <a:off x="7148338" y="1266713"/>
            <a:ext cx="1751981" cy="253916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050" dirty="0"/>
              <a:t>PLMs planned in early </a:t>
            </a:r>
            <a:r>
              <a:rPr lang="en-US" sz="1050" b="1" dirty="0">
                <a:solidFill>
                  <a:srgbClr val="FF0000"/>
                </a:solidFill>
                <a:sym typeface="Wingdings" panose="05000000000000000000" pitchFamily="2" charset="2"/>
              </a:rPr>
              <a:t>202</a:t>
            </a:r>
            <a:r>
              <a:rPr lang="en-US" sz="1050" b="1" dirty="0">
                <a:solidFill>
                  <a:srgbClr val="FF0000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5188992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660A6CA-E1E5-4F4D-87F9-A8F2976645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551" y="3722196"/>
            <a:ext cx="3773424" cy="2316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1559C3C-612C-4E95-875A-6A74C7F085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951" y="1386157"/>
            <a:ext cx="3773424" cy="227533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2C4EB4-7951-4F9A-9CA6-440BF779E9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6653" y="3850302"/>
            <a:ext cx="4016654" cy="1886951"/>
          </a:xfrm>
        </p:spPr>
        <p:txBody>
          <a:bodyPr/>
          <a:lstStyle/>
          <a:p>
            <a:r>
              <a:rPr lang="en-US" sz="1400" dirty="0"/>
              <a:t>After ceasing IAMs, LTAN drifts to later afternoon time</a:t>
            </a:r>
          </a:p>
          <a:p>
            <a:r>
              <a:rPr lang="en-US" sz="1400" dirty="0"/>
              <a:t>After ceasing DMUs, orbital period becomes shorter while mean radius and altitude drift lower</a:t>
            </a:r>
          </a:p>
          <a:p>
            <a:r>
              <a:rPr lang="en-US" sz="1400" dirty="0"/>
              <a:t>The maximal scan-to-scan underlap (gap) at nadir gradually increases to ~300m (out of 10 km per scan and 40x250m pixels in QKM bands) before PLMs in July 2026 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27619A-B30A-492F-B2ED-B502D686C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Lin et al., 1 May 2023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522A59-BB92-4A52-A9C9-63A1C13C4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D88E71-44BB-4365-BD68-A6956F1EE202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B6DAEFA5-7721-4BC2-8AE7-615A3AD5B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6164" y="257175"/>
            <a:ext cx="7002134" cy="601663"/>
          </a:xfrm>
        </p:spPr>
        <p:txBody>
          <a:bodyPr/>
          <a:lstStyle/>
          <a:p>
            <a:r>
              <a:rPr lang="en-US" dirty="0"/>
              <a:t>Predicted Aqua LTAN, orbital period and MODIS scan gaps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1620F21-B166-4947-9679-641191531D60}"/>
              </a:ext>
            </a:extLst>
          </p:cNvPr>
          <p:cNvSpPr/>
          <p:nvPr/>
        </p:nvSpPr>
        <p:spPr bwMode="auto">
          <a:xfrm flipH="1">
            <a:off x="3257133" y="4415246"/>
            <a:ext cx="106791" cy="1214672"/>
          </a:xfrm>
          <a:prstGeom prst="rect">
            <a:avLst/>
          </a:prstGeom>
          <a:noFill/>
          <a:ln w="222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C88438F-B3AD-4CBD-AC14-73545ECDD4C3}"/>
              </a:ext>
            </a:extLst>
          </p:cNvPr>
          <p:cNvSpPr txBox="1"/>
          <p:nvPr/>
        </p:nvSpPr>
        <p:spPr>
          <a:xfrm>
            <a:off x="1394437" y="5056345"/>
            <a:ext cx="1862696" cy="415498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050" dirty="0"/>
              <a:t>Perigee lowering maneuvers (PLMs), </a:t>
            </a:r>
            <a:r>
              <a:rPr lang="en-US" sz="1050" b="1" dirty="0">
                <a:solidFill>
                  <a:srgbClr val="FF0000"/>
                </a:solidFill>
                <a:sym typeface="Wingdings" panose="05000000000000000000" pitchFamily="2" charset="2"/>
              </a:rPr>
              <a:t>2026-</a:t>
            </a:r>
            <a:r>
              <a:rPr lang="en-US" sz="1050" b="1" dirty="0">
                <a:solidFill>
                  <a:srgbClr val="FF0000"/>
                </a:solidFill>
              </a:rPr>
              <a:t>07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10FAFE6-6FC0-4D3C-AFA8-C7066A18EB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9466" y="1340184"/>
            <a:ext cx="4016654" cy="2382012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23E17282-407A-4818-8234-561CA4BEDEB6}"/>
              </a:ext>
            </a:extLst>
          </p:cNvPr>
          <p:cNvSpPr/>
          <p:nvPr/>
        </p:nvSpPr>
        <p:spPr bwMode="auto">
          <a:xfrm flipH="1">
            <a:off x="7695695" y="2054583"/>
            <a:ext cx="60071" cy="1268146"/>
          </a:xfrm>
          <a:prstGeom prst="rect">
            <a:avLst/>
          </a:prstGeom>
          <a:noFill/>
          <a:ln w="222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E4C60AD-ED86-44AD-8CAC-36F0361703B6}"/>
              </a:ext>
            </a:extLst>
          </p:cNvPr>
          <p:cNvSpPr txBox="1"/>
          <p:nvPr/>
        </p:nvSpPr>
        <p:spPr>
          <a:xfrm>
            <a:off x="6985966" y="1800667"/>
            <a:ext cx="1062332" cy="253916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050" dirty="0"/>
              <a:t>PLMs, </a:t>
            </a:r>
            <a:r>
              <a:rPr lang="en-US" sz="1050" b="1" dirty="0">
                <a:solidFill>
                  <a:srgbClr val="FF0000"/>
                </a:solidFill>
                <a:sym typeface="Wingdings" panose="05000000000000000000" pitchFamily="2" charset="2"/>
              </a:rPr>
              <a:t>2026-</a:t>
            </a:r>
            <a:r>
              <a:rPr lang="en-US" sz="1050" b="1" dirty="0">
                <a:solidFill>
                  <a:srgbClr val="FF0000"/>
                </a:solidFill>
              </a:rPr>
              <a:t>07</a:t>
            </a:r>
          </a:p>
        </p:txBody>
      </p:sp>
    </p:spTree>
    <p:extLst>
      <p:ext uri="{BB962C8B-B14F-4D97-AF65-F5344CB8AC3E}">
        <p14:creationId xmlns:p14="http://schemas.microsoft.com/office/powerpoint/2010/main" val="40249188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work (C7 is on the way!)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Lin et al., 1 May 2023</a:t>
            </a:r>
            <a:endParaRPr lang="en-US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90859" y="1116012"/>
            <a:ext cx="8504649" cy="5342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110000"/>
              </a:lnSpc>
              <a:buFont typeface="+mj-lt"/>
              <a:buAutoNum type="arabicParenR"/>
              <a:tabLst>
                <a:tab pos="182880" algn="l"/>
              </a:tabLst>
              <a:defRPr/>
            </a:pPr>
            <a:r>
              <a:rPr lang="en-US" sz="2000" dirty="0"/>
              <a:t>Routine monitor and </a:t>
            </a:r>
            <a:r>
              <a:rPr lang="en-US" sz="2000" dirty="0" err="1"/>
              <a:t>LUTs</a:t>
            </a:r>
            <a:r>
              <a:rPr lang="en-US" sz="2000" dirty="0"/>
              <a:t> update as needed</a:t>
            </a:r>
          </a:p>
          <a:p>
            <a:pPr eaLnBrk="1" hangingPunct="1">
              <a:lnSpc>
                <a:spcPct val="110000"/>
              </a:lnSpc>
              <a:buFont typeface="+mj-lt"/>
              <a:buAutoNum type="arabicParenR"/>
              <a:tabLst>
                <a:tab pos="182880" algn="l"/>
              </a:tabLst>
              <a:defRPr/>
            </a:pPr>
            <a:r>
              <a:rPr lang="en-US" sz="2000" dirty="0">
                <a:solidFill>
                  <a:srgbClr val="0000FF"/>
                </a:solidFill>
                <a:cs typeface="Times New Roman" pitchFamily="18" charset="0"/>
              </a:rPr>
              <a:t>LUT updates from errors measured by new chips</a:t>
            </a:r>
          </a:p>
          <a:p>
            <a:pPr eaLnBrk="1" hangingPunct="1">
              <a:lnSpc>
                <a:spcPct val="110000"/>
              </a:lnSpc>
              <a:buFont typeface="+mj-lt"/>
              <a:buAutoNum type="arabicParenR"/>
              <a:tabLst>
                <a:tab pos="182880" algn="l"/>
              </a:tabLst>
              <a:defRPr/>
            </a:pPr>
            <a:r>
              <a:rPr lang="en-US" sz="2000" dirty="0">
                <a:solidFill>
                  <a:srgbClr val="0000FF"/>
                </a:solidFill>
                <a:cs typeface="Times New Roman" pitchFamily="18" charset="0"/>
              </a:rPr>
              <a:t>Update LWM (year by year)</a:t>
            </a:r>
          </a:p>
          <a:p>
            <a:pPr eaLnBrk="1" hangingPunct="1">
              <a:lnSpc>
                <a:spcPct val="110000"/>
              </a:lnSpc>
              <a:buFont typeface="+mj-lt"/>
              <a:buAutoNum type="arabicParenR"/>
              <a:tabLst>
                <a:tab pos="182880" algn="l"/>
              </a:tabLst>
              <a:defRPr/>
            </a:pPr>
            <a:r>
              <a:rPr lang="en-US" sz="2000" dirty="0">
                <a:solidFill>
                  <a:srgbClr val="0000FF"/>
                </a:solidFill>
                <a:cs typeface="Times New Roman" pitchFamily="18" charset="0"/>
              </a:rPr>
              <a:t>Add a solar eclipse data field</a:t>
            </a:r>
          </a:p>
          <a:p>
            <a:pPr eaLnBrk="1" hangingPunct="1">
              <a:lnSpc>
                <a:spcPct val="110000"/>
              </a:lnSpc>
              <a:buFont typeface="+mj-lt"/>
              <a:buAutoNum type="arabicParenR"/>
              <a:tabLst>
                <a:tab pos="182880" algn="l"/>
              </a:tabLst>
              <a:defRPr/>
            </a:pPr>
            <a:r>
              <a:rPr lang="en-US" sz="2000" dirty="0">
                <a:solidFill>
                  <a:srgbClr val="0000FF"/>
                </a:solidFill>
                <a:cs typeface="Times New Roman" pitchFamily="18" charset="0"/>
              </a:rPr>
              <a:t>Create GCST (Geometric Characterization Support Team) website </a:t>
            </a:r>
          </a:p>
          <a:p>
            <a:pPr eaLnBrk="1" hangingPunct="1">
              <a:lnSpc>
                <a:spcPct val="110000"/>
              </a:lnSpc>
              <a:buFont typeface="+mj-lt"/>
              <a:buAutoNum type="arabicParenR"/>
              <a:tabLst>
                <a:tab pos="182880" algn="l"/>
              </a:tabLst>
              <a:defRPr/>
            </a:pPr>
            <a:r>
              <a:rPr lang="en-US" sz="2000" dirty="0">
                <a:cs typeface="Times New Roman" pitchFamily="18" charset="0"/>
              </a:rPr>
              <a:t>Add geolocation offsets @QKM levels (currently @HKM level)</a:t>
            </a:r>
          </a:p>
          <a:p>
            <a:pPr eaLnBrk="1" hangingPunct="1">
              <a:lnSpc>
                <a:spcPct val="110000"/>
              </a:lnSpc>
              <a:buFont typeface="+mj-lt"/>
              <a:buAutoNum type="arabicParenR"/>
              <a:tabLst>
                <a:tab pos="182880" algn="l"/>
              </a:tabLst>
              <a:defRPr/>
            </a:pPr>
            <a:r>
              <a:rPr lang="en-US" sz="2000" dirty="0">
                <a:cs typeface="Times New Roman" pitchFamily="18" charset="0"/>
              </a:rPr>
              <a:t>Update DEM, to better than HKM and remove 1KM DB</a:t>
            </a:r>
          </a:p>
          <a:p>
            <a:pPr eaLnBrk="1" hangingPunct="1">
              <a:lnSpc>
                <a:spcPct val="110000"/>
              </a:lnSpc>
              <a:buFont typeface="+mj-lt"/>
              <a:buAutoNum type="arabicParenR"/>
              <a:tabLst>
                <a:tab pos="182880" algn="l"/>
              </a:tabLst>
              <a:defRPr/>
            </a:pPr>
            <a:r>
              <a:rPr lang="en-US" sz="2000" dirty="0">
                <a:cs typeface="Times New Roman" pitchFamily="18" charset="0"/>
              </a:rPr>
              <a:t>Automate GEO LUT updates </a:t>
            </a:r>
          </a:p>
          <a:p>
            <a:pPr marL="0" indent="0" eaLnBrk="1" hangingPunct="1">
              <a:lnSpc>
                <a:spcPct val="110000"/>
              </a:lnSpc>
              <a:buNone/>
              <a:tabLst>
                <a:tab pos="182880" algn="l"/>
              </a:tabLst>
              <a:defRPr/>
            </a:pPr>
            <a:endParaRPr lang="en-US" sz="2000" dirty="0">
              <a:cs typeface="Times New Roman" pitchFamily="18" charset="0"/>
            </a:endParaRPr>
          </a:p>
          <a:p>
            <a:pPr marL="0" indent="0" eaLnBrk="1" hangingPunct="1">
              <a:lnSpc>
                <a:spcPct val="110000"/>
              </a:lnSpc>
              <a:buNone/>
              <a:tabLst>
                <a:tab pos="182880" algn="l"/>
              </a:tabLst>
              <a:defRPr/>
            </a:pPr>
            <a:r>
              <a:rPr lang="en-US" sz="2000" dirty="0">
                <a:cs typeface="Times New Roman" pitchFamily="18" charset="0"/>
              </a:rPr>
              <a:t>Anything Else?</a:t>
            </a:r>
          </a:p>
          <a:p>
            <a:pPr marL="0" indent="0" eaLnBrk="1" hangingPunct="1">
              <a:lnSpc>
                <a:spcPct val="110000"/>
              </a:lnSpc>
              <a:buNone/>
              <a:tabLst>
                <a:tab pos="182880" algn="l"/>
              </a:tabLst>
              <a:defRPr/>
            </a:pPr>
            <a:r>
              <a:rPr lang="en-US" sz="2000" dirty="0">
                <a:cs typeface="Times New Roman" pitchFamily="18" charset="0"/>
              </a:rPr>
              <a:t>Any change in priority order?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A1713F7-7F28-403A-9558-5F4CC39BA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CDE484-01CF-437B-A1F4-30B7EF8443F1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8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6BA0DFD-92FD-4195-AC67-2942BF49EA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26" y="4147402"/>
            <a:ext cx="4682830" cy="2227857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338" y="141288"/>
            <a:ext cx="7391400" cy="715962"/>
          </a:xfrm>
        </p:spPr>
        <p:txBody>
          <a:bodyPr/>
          <a:lstStyle/>
          <a:p>
            <a:pPr>
              <a:defRPr/>
            </a:pPr>
            <a:r>
              <a:rPr lang="en-US" sz="3600" dirty="0"/>
              <a:t>Concluding Remarks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Lin et al., 1 May 2023</a:t>
            </a: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26751" y="1016000"/>
            <a:ext cx="8240987" cy="5310659"/>
          </a:xfrm>
          <a:prstGeom prst="rect">
            <a:avLst/>
          </a:prstGeom>
          <a:ln w="12700" cmpd="thickThin">
            <a:solidFill>
              <a:srgbClr val="0000FF"/>
            </a:solidFill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kern="0" dirty="0">
                <a:latin typeface="Times New Roman" pitchFamily="18" charset="0"/>
                <a:cs typeface="Times New Roman" pitchFamily="18" charset="0"/>
              </a:rPr>
              <a:t>Geolocation performance for MODIS on Terra and Aqua is good</a:t>
            </a:r>
          </a:p>
          <a:p>
            <a:pPr lvl="1"/>
            <a:r>
              <a:rPr lang="en-US" sz="2000" kern="0" dirty="0">
                <a:latin typeface="Times New Roman" pitchFamily="18" charset="0"/>
                <a:cs typeface="Times New Roman" pitchFamily="18" charset="0"/>
              </a:rPr>
              <a:t>mean errors for band B1 near 0 and uncertainties are </a:t>
            </a:r>
            <a:r>
              <a:rPr lang="en-US" sz="20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~ 50 m at nadir for the missions,</a:t>
            </a:r>
            <a:r>
              <a:rPr lang="en-US" sz="20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kern="0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statistically</a:t>
            </a:r>
          </a:p>
          <a:p>
            <a:pPr lvl="1"/>
            <a:r>
              <a:rPr lang="en-US" sz="2000" kern="0" dirty="0">
                <a:latin typeface="Times New Roman" pitchFamily="18" charset="0"/>
                <a:cs typeface="Times New Roman" pitchFamily="18" charset="0"/>
              </a:rPr>
              <a:t>C6.1 corrected for artifacts in C6 by LUT updates</a:t>
            </a:r>
          </a:p>
          <a:p>
            <a:pPr lvl="2"/>
            <a:r>
              <a:rPr lang="en-US" sz="1600" kern="0" dirty="0">
                <a:latin typeface="Times New Roman" pitchFamily="18" charset="0"/>
                <a:cs typeface="Times New Roman" pitchFamily="18" charset="0"/>
              </a:rPr>
              <a:t>C6 was decommissioned in February 2023</a:t>
            </a:r>
          </a:p>
          <a:p>
            <a:pPr lvl="1"/>
            <a:r>
              <a:rPr lang="en-US" sz="2000" kern="0" dirty="0">
                <a:latin typeface="Times New Roman" pitchFamily="18" charset="0"/>
                <a:cs typeface="Times New Roman" pitchFamily="18" charset="0"/>
              </a:rPr>
              <a:t>AMSR_E stop-go-stop activities on Aqua induced MODIS geolocation errors, which were corrected for in C6.1. C7 will correct for more.</a:t>
            </a:r>
          </a:p>
          <a:p>
            <a:r>
              <a:rPr lang="en-US" sz="2400" kern="0" dirty="0">
                <a:latin typeface="Times New Roman" pitchFamily="18" charset="0"/>
                <a:cs typeface="Times New Roman" pitchFamily="18" charset="0"/>
              </a:rPr>
              <a:t>GCP refresh</a:t>
            </a:r>
          </a:p>
          <a:p>
            <a:pPr lvl="1"/>
            <a:r>
              <a:rPr lang="en-US" sz="2000" kern="0" dirty="0">
                <a:latin typeface="Times New Roman" pitchFamily="18" charset="0"/>
                <a:cs typeface="Times New Roman" pitchFamily="18" charset="0"/>
              </a:rPr>
              <a:t>Denser global distribution helps monitoring geolocation accuracy</a:t>
            </a:r>
          </a:p>
          <a:p>
            <a:pPr lvl="1"/>
            <a:r>
              <a:rPr lang="en-US" sz="2000" kern="0" dirty="0">
                <a:latin typeface="Times New Roman" pitchFamily="18" charset="0"/>
                <a:cs typeface="Times New Roman" pitchFamily="18" charset="0"/>
              </a:rPr>
              <a:t>“C6.2” CP residuals are computed for better C7 </a:t>
            </a:r>
          </a:p>
          <a:p>
            <a:r>
              <a:rPr lang="en-US" sz="2400" kern="0" dirty="0">
                <a:latin typeface="Times New Roman" pitchFamily="18" charset="0"/>
                <a:cs typeface="Times New Roman" pitchFamily="18" charset="0"/>
              </a:rPr>
              <a:t>Analysis of orbit lowering</a:t>
            </a:r>
          </a:p>
          <a:p>
            <a:pPr lvl="1"/>
            <a:r>
              <a:rPr lang="en-US" sz="1600" kern="0" dirty="0">
                <a:latin typeface="Times New Roman" pitchFamily="18" charset="0"/>
                <a:cs typeface="Times New Roman" pitchFamily="18" charset="0"/>
              </a:rPr>
              <a:t>No impact on geolocation accuracy is expected</a:t>
            </a:r>
          </a:p>
          <a:p>
            <a:pPr lvl="1"/>
            <a:r>
              <a:rPr lang="en-US" sz="1600" kern="0" dirty="0">
                <a:latin typeface="Times New Roman" pitchFamily="18" charset="0"/>
                <a:cs typeface="Times New Roman" pitchFamily="18" charset="0"/>
              </a:rPr>
              <a:t>Swath width are slightly narrower</a:t>
            </a:r>
          </a:p>
          <a:p>
            <a:pPr lvl="1"/>
            <a:r>
              <a:rPr lang="en-US" sz="1600" kern="0" dirty="0">
                <a:latin typeface="Times New Roman" pitchFamily="18" charset="0"/>
                <a:cs typeface="Times New Roman" pitchFamily="18" charset="0"/>
              </a:rPr>
              <a:t>Scan-to-scan gaps are slightly wider to ~ QKM (2.5% of 10 km scan width)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01ED6E-2FAE-4E06-867F-C0F12F470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03C2C5-04F0-4E7C-AC2C-D2AB624B180A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Changes since last STM in February 2021 </a:t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Lin et al., 1 May 2023</a:t>
            </a:r>
            <a:endParaRPr lang="en-US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90859" y="1116012"/>
            <a:ext cx="8504649" cy="5342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marL="457200" indent="-457200" eaLnBrk="1" hangingPunct="1">
              <a:lnSpc>
                <a:spcPct val="110000"/>
              </a:lnSpc>
              <a:buFont typeface="+mj-lt"/>
              <a:buAutoNum type="arabicPeriod"/>
              <a:tabLst>
                <a:tab pos="182880" algn="l"/>
              </a:tabLst>
              <a:defRPr/>
            </a:pPr>
            <a:r>
              <a:rPr lang="en-US" sz="2000" dirty="0"/>
              <a:t>Terra and Aqua satellites have drifted out of the constellation </a:t>
            </a:r>
          </a:p>
          <a:p>
            <a:pPr marL="457200" indent="-457200" eaLnBrk="1" hangingPunct="1">
              <a:lnSpc>
                <a:spcPct val="110000"/>
              </a:lnSpc>
              <a:buFont typeface="+mj-lt"/>
              <a:buAutoNum type="arabicPeriod"/>
              <a:tabLst>
                <a:tab pos="182880" algn="l"/>
              </a:tabLst>
              <a:defRPr/>
            </a:pPr>
            <a:r>
              <a:rPr lang="en-US" sz="2000" dirty="0">
                <a:cs typeface="Times New Roman" pitchFamily="18" charset="0"/>
              </a:rPr>
              <a:t>Ground control point (GCP) library was refreshed with Landsat-8 sub-images</a:t>
            </a:r>
          </a:p>
          <a:p>
            <a:pPr marL="457200" indent="-457200" eaLnBrk="1" hangingPunct="1">
              <a:lnSpc>
                <a:spcPct val="110000"/>
              </a:lnSpc>
              <a:buFont typeface="+mj-lt"/>
              <a:buAutoNum type="arabicPeriod"/>
              <a:tabLst>
                <a:tab pos="182880" algn="l"/>
              </a:tabLst>
              <a:defRPr/>
            </a:pPr>
            <a:r>
              <a:rPr lang="en-US" sz="2000" dirty="0">
                <a:cs typeface="Times New Roman" pitchFamily="18" charset="0"/>
              </a:rPr>
              <a:t>MODIS C6 was de-commissioned in February 2023</a:t>
            </a:r>
          </a:p>
          <a:p>
            <a:pPr marL="457200" indent="-457200" eaLnBrk="1" hangingPunct="1">
              <a:lnSpc>
                <a:spcPct val="110000"/>
              </a:lnSpc>
              <a:buFont typeface="+mj-lt"/>
              <a:buAutoNum type="arabicPeriod"/>
              <a:tabLst>
                <a:tab pos="182880" algn="l"/>
              </a:tabLst>
              <a:defRPr/>
            </a:pPr>
            <a:r>
              <a:rPr lang="en-US" sz="2000" dirty="0">
                <a:cs typeface="Times New Roman" pitchFamily="18" charset="0"/>
              </a:rPr>
              <a:t>Prepared for C7 updates</a:t>
            </a:r>
          </a:p>
          <a:p>
            <a:pPr lvl="1" eaLnBrk="1" hangingPunct="1">
              <a:lnSpc>
                <a:spcPct val="110000"/>
              </a:lnSpc>
              <a:buFont typeface="+mj-lt"/>
              <a:buAutoNum type="arabicParenR"/>
              <a:tabLst>
                <a:tab pos="182880" algn="l"/>
              </a:tabLst>
              <a:defRPr/>
            </a:pPr>
            <a:r>
              <a:rPr lang="en-US" sz="1600" dirty="0">
                <a:cs typeface="Times New Roman" pitchFamily="18" charset="0"/>
              </a:rPr>
              <a:t>Updated LWM (year by year)</a:t>
            </a:r>
          </a:p>
          <a:p>
            <a:pPr lvl="1" eaLnBrk="1" hangingPunct="1">
              <a:lnSpc>
                <a:spcPct val="110000"/>
              </a:lnSpc>
              <a:buFont typeface="+mj-lt"/>
              <a:buAutoNum type="arabicParenR"/>
              <a:tabLst>
                <a:tab pos="182880" algn="l"/>
              </a:tabLst>
              <a:defRPr/>
            </a:pPr>
            <a:r>
              <a:rPr lang="en-US" sz="1600" dirty="0">
                <a:cs typeface="Times New Roman" pitchFamily="18" charset="0"/>
              </a:rPr>
              <a:t>Added a solar eclipse data field</a:t>
            </a:r>
          </a:p>
          <a:p>
            <a:pPr lvl="1" eaLnBrk="1" hangingPunct="1">
              <a:lnSpc>
                <a:spcPct val="110000"/>
              </a:lnSpc>
              <a:buFont typeface="+mj-lt"/>
              <a:buAutoNum type="arabicParenR"/>
              <a:tabLst>
                <a:tab pos="182880" algn="l"/>
              </a:tabLst>
              <a:defRPr/>
            </a:pPr>
            <a:r>
              <a:rPr lang="en-US" sz="1600" dirty="0">
                <a:cs typeface="Times New Roman" pitchFamily="18" charset="0"/>
              </a:rPr>
              <a:t>Generated “C6.2” CP residuals using refreshed GCP library with C6.1 input, the results of which will be used to update geolocation LUTs for C7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A1713F7-7F28-403A-9558-5F4CC39BA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CDE484-01CF-437B-A1F4-30B7EF8443F1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6972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4D65D-99F9-4588-9DA6-0C5BEC9E0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GCP refresh &amp; match improvements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0FA08A-7880-41F3-B849-C46AC9656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Lin et al., 1 May 2023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93CBDAA3-FCB8-4E86-88D7-A9B80BC6D37D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6011477" y="896658"/>
                <a:ext cx="2754400" cy="22913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400">
                    <a:solidFill>
                      <a:schemeClr val="tx1"/>
                    </a:solidFill>
                    <a:latin typeface="+mn-lt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18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8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18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18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18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18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r>
                  <a:rPr lang="en-US" sz="1600" kern="0" dirty="0">
                    <a:solidFill>
                      <a:schemeClr val="tx1"/>
                    </a:solidFill>
                  </a:rPr>
                  <a:t>1214 existing chips mostly from Landsat-7</a:t>
                </a:r>
              </a:p>
              <a:p>
                <a:r>
                  <a:rPr lang="en-US" sz="1600" kern="0" dirty="0">
                    <a:solidFill>
                      <a:schemeClr val="tx1"/>
                    </a:solidFill>
                  </a:rPr>
                  <a:t>24 x 24 km</a:t>
                </a:r>
                <a:r>
                  <a:rPr lang="en-US" sz="1600" kern="0" baseline="40000" dirty="0">
                    <a:solidFill>
                      <a:schemeClr val="tx1"/>
                    </a:solidFill>
                  </a:rPr>
                  <a:t>2 </a:t>
                </a:r>
                <a:r>
                  <a:rPr lang="en-US" sz="1600" kern="0" dirty="0">
                    <a:solidFill>
                      <a:schemeClr val="tx1"/>
                    </a:solidFill>
                  </a:rPr>
                  <a:t>chip size</a:t>
                </a:r>
                <a:endParaRPr lang="en-US" sz="1600" dirty="0">
                  <a:solidFill>
                    <a:schemeClr val="tx1"/>
                  </a:solidFill>
                </a:endParaRPr>
              </a:p>
              <a:p>
                <a:r>
                  <a:rPr lang="en-US" sz="1600" kern="0" dirty="0">
                    <a:solidFill>
                      <a:schemeClr val="tx1"/>
                    </a:solidFill>
                  </a:rPr>
                  <a:t>235 daily matches</a:t>
                </a:r>
              </a:p>
              <a:p>
                <a:r>
                  <a:rPr lang="en-US" sz="1600" kern="0" dirty="0">
                    <a:solidFill>
                      <a:schemeClr val="tx1"/>
                    </a:solidFill>
                  </a:rPr>
                  <a:t>Error search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US" sz="1400" kern="0" dirty="0">
                    <a:solidFill>
                      <a:schemeClr val="tx1"/>
                    </a:solidFill>
                  </a:rPr>
                  <a:t> 45 deg</a:t>
                </a:r>
                <a14:m>
                  <m:oMath xmlns:m="http://schemas.openxmlformats.org/officeDocument/2006/math">
                    <m:r>
                      <a:rPr lang="en-US" sz="1400" b="0" i="0" kern="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1400" kern="0" dirty="0"/>
                      <m:t>scan</m:t>
                    </m:r>
                    <m:r>
                      <m:rPr>
                        <m:nor/>
                      </m:rPr>
                      <a:rPr lang="en-US" sz="1400" kern="0" dirty="0"/>
                      <m:t> </m:t>
                    </m:r>
                    <m:r>
                      <m:rPr>
                        <m:nor/>
                      </m:rPr>
                      <a:rPr lang="en-US" sz="1400" kern="0" dirty="0"/>
                      <m:t>angle</m:t>
                    </m:r>
                  </m:oMath>
                </a14:m>
                <a:endParaRPr lang="en-US" sz="1400" kern="0" dirty="0">
                  <a:solidFill>
                    <a:schemeClr val="tx1"/>
                  </a:solidFill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US" sz="1400" kern="0" dirty="0">
                    <a:solidFill>
                      <a:schemeClr val="tx1"/>
                    </a:solidFill>
                  </a:rPr>
                  <a:t> 0.8 pixels</a:t>
                </a:r>
              </a:p>
              <a:p>
                <a:pPr lvl="1"/>
                <a:r>
                  <a:rPr lang="en-US" sz="1400" kern="0" dirty="0">
                    <a:solidFill>
                      <a:schemeClr val="tx1"/>
                    </a:solidFill>
                  </a:rPr>
                  <a:t>0.60 </a:t>
                </a:r>
                <a:r>
                  <a:rPr lang="en-US" sz="1400" kern="0" dirty="0" err="1"/>
                  <a:t>minCCV</a:t>
                </a:r>
                <a:endParaRPr lang="en-US" sz="1400" kern="0" dirty="0">
                  <a:solidFill>
                    <a:schemeClr val="tx1"/>
                  </a:solidFill>
                </a:endParaRPr>
              </a:p>
              <a:p>
                <a:pPr lvl="1"/>
                <a:endParaRPr lang="en-US" sz="1200" kern="0" dirty="0"/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93CBDAA3-FCB8-4E86-88D7-A9B80BC6D3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11477" y="896658"/>
                <a:ext cx="2754400" cy="2291384"/>
              </a:xfrm>
              <a:prstGeom prst="rect">
                <a:avLst/>
              </a:prstGeom>
              <a:blipFill>
                <a:blip r:embed="rId2"/>
                <a:stretch>
                  <a:fillRect l="-1770" t="-2128" b="-106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941F1179-CF6C-4CAA-BBBA-791BC0B7C3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17" y="4148087"/>
            <a:ext cx="5866790" cy="24067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3020E9-F056-44D0-982E-0DFEFF4970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21" y="942471"/>
            <a:ext cx="5866790" cy="24067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DD9DAF19-6188-4383-8E42-AF97B39E4AAF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5778581" y="4108038"/>
                <a:ext cx="3125722" cy="22913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>
                    <a:solidFill>
                      <a:schemeClr val="tx1"/>
                    </a:solidFill>
                    <a:latin typeface="+mn-lt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r>
                  <a:rPr lang="en-US" sz="1600" kern="0" dirty="0">
                    <a:solidFill>
                      <a:srgbClr val="0000FF"/>
                    </a:solidFill>
                  </a:rPr>
                  <a:t>2514 (2.1X) new chips </a:t>
                </a:r>
                <a:r>
                  <a:rPr lang="en-US" sz="1600" dirty="0">
                    <a:solidFill>
                      <a:srgbClr val="0000FF"/>
                    </a:solidFill>
                  </a:rPr>
                  <a:t>from Landsat-8</a:t>
                </a:r>
              </a:p>
              <a:p>
                <a:r>
                  <a:rPr lang="en-US" sz="1600" kern="0" dirty="0">
                    <a:solidFill>
                      <a:srgbClr val="0000FF"/>
                    </a:solidFill>
                  </a:rPr>
                  <a:t>42 x 42 km</a:t>
                </a:r>
                <a:r>
                  <a:rPr lang="en-US" sz="1600" kern="0" baseline="40000" dirty="0">
                    <a:solidFill>
                      <a:srgbClr val="0000FF"/>
                    </a:solidFill>
                  </a:rPr>
                  <a:t>2 </a:t>
                </a:r>
                <a:r>
                  <a:rPr lang="en-US" sz="1600" kern="0" dirty="0">
                    <a:solidFill>
                      <a:srgbClr val="0000FF"/>
                    </a:solidFill>
                  </a:rPr>
                  <a:t>chip size</a:t>
                </a:r>
                <a:endParaRPr lang="en-US" sz="1600" dirty="0">
                  <a:solidFill>
                    <a:srgbClr val="0000FF"/>
                  </a:solidFill>
                </a:endParaRPr>
              </a:p>
              <a:p>
                <a:r>
                  <a:rPr lang="en-US" sz="1600" kern="0" dirty="0">
                    <a:solidFill>
                      <a:srgbClr val="0000FF"/>
                    </a:solidFill>
                  </a:rPr>
                  <a:t>572 (2.4X) daily matches</a:t>
                </a:r>
              </a:p>
              <a:p>
                <a:r>
                  <a:rPr lang="en-US" sz="1600" kern="0" dirty="0">
                    <a:solidFill>
                      <a:srgbClr val="0000FF"/>
                    </a:solidFill>
                  </a:rPr>
                  <a:t>Error search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140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 </m:t>
                    </m:r>
                  </m:oMath>
                </a14:m>
                <a:r>
                  <a:rPr lang="en-US" sz="1400" kern="0" dirty="0">
                    <a:solidFill>
                      <a:srgbClr val="0000FF"/>
                    </a:solidFill>
                  </a:rPr>
                  <a:t> 55 deg scan angle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140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 </m:t>
                    </m:r>
                  </m:oMath>
                </a14:m>
                <a:r>
                  <a:rPr lang="en-US" sz="1400" kern="0" dirty="0">
                    <a:solidFill>
                      <a:srgbClr val="0000FF"/>
                    </a:solidFill>
                  </a:rPr>
                  <a:t>2.5 pixels</a:t>
                </a:r>
              </a:p>
              <a:p>
                <a:pPr lvl="1"/>
                <a:r>
                  <a:rPr lang="en-US" sz="1400" kern="0" dirty="0">
                    <a:solidFill>
                      <a:srgbClr val="0000FF"/>
                    </a:solidFill>
                  </a:rPr>
                  <a:t>0.85 </a:t>
                </a:r>
                <a:r>
                  <a:rPr lang="en-US" sz="1400" kern="0" dirty="0" err="1">
                    <a:solidFill>
                      <a:srgbClr val="0000FF"/>
                    </a:solidFill>
                  </a:rPr>
                  <a:t>minCCV</a:t>
                </a:r>
                <a:r>
                  <a:rPr lang="en-US" sz="1400" kern="0" dirty="0">
                    <a:solidFill>
                      <a:srgbClr val="0000FF"/>
                    </a:solidFill>
                  </a:rPr>
                  <a:t> </a:t>
                </a:r>
              </a:p>
              <a:p>
                <a:pPr lvl="1"/>
                <a:endParaRPr lang="en-US" sz="1200" kern="0" dirty="0">
                  <a:solidFill>
                    <a:srgbClr val="0000FF"/>
                  </a:solidFill>
                </a:endParaRPr>
              </a:p>
              <a:p>
                <a:endParaRPr lang="en-US" sz="2000" kern="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DD9DAF19-6188-4383-8E42-AF97B39E4A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78581" y="4108038"/>
                <a:ext cx="3125722" cy="2291383"/>
              </a:xfrm>
              <a:prstGeom prst="rect">
                <a:avLst/>
              </a:prstGeom>
              <a:blipFill>
                <a:blip r:embed="rId5"/>
                <a:stretch>
                  <a:fillRect l="-1754" t="-2394" r="-2144" b="-79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6AA9FAD1-475E-470E-AFFD-CA17B2E34E84}"/>
              </a:ext>
            </a:extLst>
          </p:cNvPr>
          <p:cNvSpPr txBox="1"/>
          <p:nvPr/>
        </p:nvSpPr>
        <p:spPr>
          <a:xfrm>
            <a:off x="279939" y="3556191"/>
            <a:ext cx="819731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00FF"/>
                </a:solidFill>
                <a:latin typeface="+mn-lt"/>
              </a:rPr>
              <a:t>New ground control points (GCPs) are used in “C6.2” with input from C6.1.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2833DC8-D4B1-4977-B26F-41B3A25D5121}"/>
              </a:ext>
            </a:extLst>
          </p:cNvPr>
          <p:cNvCxnSpPr>
            <a:cxnSpLocks/>
          </p:cNvCxnSpPr>
          <p:nvPr/>
        </p:nvCxnSpPr>
        <p:spPr bwMode="auto">
          <a:xfrm>
            <a:off x="413289" y="1797540"/>
            <a:ext cx="5365293" cy="0"/>
          </a:xfrm>
          <a:prstGeom prst="line">
            <a:avLst/>
          </a:prstGeom>
          <a:noFill/>
          <a:ln w="2222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4EAA57C-CA36-4217-AB1D-41DE041859FC}"/>
              </a:ext>
            </a:extLst>
          </p:cNvPr>
          <p:cNvCxnSpPr>
            <a:cxnSpLocks/>
          </p:cNvCxnSpPr>
          <p:nvPr/>
        </p:nvCxnSpPr>
        <p:spPr bwMode="auto">
          <a:xfrm>
            <a:off x="413289" y="2297720"/>
            <a:ext cx="5365293" cy="0"/>
          </a:xfrm>
          <a:prstGeom prst="line">
            <a:avLst/>
          </a:prstGeom>
          <a:noFill/>
          <a:ln w="2222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B5388C0-3B31-489A-B06A-6CB395DA479B}"/>
              </a:ext>
            </a:extLst>
          </p:cNvPr>
          <p:cNvCxnSpPr>
            <a:cxnSpLocks/>
          </p:cNvCxnSpPr>
          <p:nvPr/>
        </p:nvCxnSpPr>
        <p:spPr bwMode="auto">
          <a:xfrm>
            <a:off x="378124" y="5021381"/>
            <a:ext cx="5365293" cy="0"/>
          </a:xfrm>
          <a:prstGeom prst="line">
            <a:avLst/>
          </a:prstGeom>
          <a:noFill/>
          <a:ln w="2222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CE35886-F362-4B04-8C85-246051E8CCDA}"/>
              </a:ext>
            </a:extLst>
          </p:cNvPr>
          <p:cNvCxnSpPr>
            <a:cxnSpLocks/>
          </p:cNvCxnSpPr>
          <p:nvPr/>
        </p:nvCxnSpPr>
        <p:spPr bwMode="auto">
          <a:xfrm>
            <a:off x="378124" y="5521561"/>
            <a:ext cx="5365293" cy="0"/>
          </a:xfrm>
          <a:prstGeom prst="line">
            <a:avLst/>
          </a:prstGeom>
          <a:noFill/>
          <a:ln w="2222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4E939AC-EBAF-469D-B17A-46081804EE18}"/>
              </a:ext>
            </a:extLst>
          </p:cNvPr>
          <p:cNvGrpSpPr/>
          <p:nvPr/>
        </p:nvGrpSpPr>
        <p:grpSpPr>
          <a:xfrm>
            <a:off x="378123" y="1750846"/>
            <a:ext cx="1413592" cy="814956"/>
            <a:chOff x="378123" y="1750846"/>
            <a:chExt cx="1413592" cy="814956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26F8802-6676-4D1F-BABF-4A412E3140A0}"/>
                </a:ext>
              </a:extLst>
            </p:cNvPr>
            <p:cNvSpPr txBox="1"/>
            <p:nvPr/>
          </p:nvSpPr>
          <p:spPr>
            <a:xfrm>
              <a:off x="378124" y="1750846"/>
              <a:ext cx="123405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Tropic of Cancer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8E32B9F-A177-4CC5-84B5-FF22C88F3DAC}"/>
                </a:ext>
              </a:extLst>
            </p:cNvPr>
            <p:cNvSpPr txBox="1"/>
            <p:nvPr/>
          </p:nvSpPr>
          <p:spPr>
            <a:xfrm>
              <a:off x="378123" y="2288803"/>
              <a:ext cx="141359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/>
                <a:t>Tropic of Capricorn</a:t>
              </a:r>
              <a:endParaRPr lang="en-US" sz="1200" dirty="0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D732187-CFA6-4F1B-9A0D-F055CDD5CF10}"/>
              </a:ext>
            </a:extLst>
          </p:cNvPr>
          <p:cNvGrpSpPr/>
          <p:nvPr/>
        </p:nvGrpSpPr>
        <p:grpSpPr>
          <a:xfrm>
            <a:off x="350773" y="4982506"/>
            <a:ext cx="1413592" cy="814956"/>
            <a:chOff x="378123" y="1750846"/>
            <a:chExt cx="1413592" cy="814956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E4F9BD5-4DA5-4B8D-9E4F-7E885CD0359B}"/>
                </a:ext>
              </a:extLst>
            </p:cNvPr>
            <p:cNvSpPr txBox="1"/>
            <p:nvPr/>
          </p:nvSpPr>
          <p:spPr>
            <a:xfrm>
              <a:off x="378124" y="1750846"/>
              <a:ext cx="123405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Tropic of Cancer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4C5DA0D-7B7B-4BFA-88BE-FB731C53638B}"/>
                </a:ext>
              </a:extLst>
            </p:cNvPr>
            <p:cNvSpPr txBox="1"/>
            <p:nvPr/>
          </p:nvSpPr>
          <p:spPr>
            <a:xfrm>
              <a:off x="378123" y="2288803"/>
              <a:ext cx="141359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/>
                <a:t>Tropic of Capricorn</a:t>
              </a:r>
              <a:endParaRPr lang="en-US" sz="1200" dirty="0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ED50C82E-8CF2-4EA6-BE62-D14505E2C5D5}"/>
              </a:ext>
            </a:extLst>
          </p:cNvPr>
          <p:cNvSpPr txBox="1"/>
          <p:nvPr/>
        </p:nvSpPr>
        <p:spPr>
          <a:xfrm>
            <a:off x="1791714" y="6534150"/>
            <a:ext cx="690837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  <a:latin typeface="+mn-lt"/>
              </a:rPr>
              <a:t>GCPs within tropics seasonally switch side in the satellite mornings/afternoons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793A92E-BF1B-4D30-AAAE-3A494B176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CDE484-01CF-437B-A1F4-30B7EF8443F1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0305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MODIS Collections timeline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Lin et al., 1 May 2023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7" t="2804" r="1144" b="7455"/>
          <a:stretch/>
        </p:blipFill>
        <p:spPr>
          <a:xfrm>
            <a:off x="215725" y="950266"/>
            <a:ext cx="4114800" cy="292608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10174" y="3828730"/>
            <a:ext cx="13837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L=1999-12-18</a:t>
            </a:r>
          </a:p>
        </p:txBody>
      </p:sp>
      <p:sp>
        <p:nvSpPr>
          <p:cNvPr id="7" name="Rectangle 6"/>
          <p:cNvSpPr/>
          <p:nvPr/>
        </p:nvSpPr>
        <p:spPr>
          <a:xfrm>
            <a:off x="610174" y="4093574"/>
            <a:ext cx="15972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LT</a:t>
            </a:r>
            <a:r>
              <a:rPr lang="en-US" sz="1600" dirty="0">
                <a:solidFill>
                  <a:srgbClr val="FF0000"/>
                </a:solidFill>
              </a:rPr>
              <a:t>D</a:t>
            </a:r>
            <a:r>
              <a:rPr lang="en-US" sz="1600" dirty="0"/>
              <a:t>N=10:30am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14502" t="30391" r="38498" b="7975"/>
          <a:stretch/>
        </p:blipFill>
        <p:spPr>
          <a:xfrm>
            <a:off x="4641056" y="915081"/>
            <a:ext cx="4328781" cy="3039357"/>
          </a:xfrm>
          <a:prstGeom prst="rect">
            <a:avLst/>
          </a:prstGeom>
        </p:spPr>
      </p:pic>
      <p:sp>
        <p:nvSpPr>
          <p:cNvPr id="11" name="Rectangle 52"/>
          <p:cNvSpPr>
            <a:spLocks noChangeArrowheads="1"/>
          </p:cNvSpPr>
          <p:nvPr/>
        </p:nvSpPr>
        <p:spPr bwMode="auto">
          <a:xfrm>
            <a:off x="2207472" y="4557568"/>
            <a:ext cx="3075096" cy="340735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360">
            <a:noFill/>
            <a:round/>
            <a:headEnd/>
            <a:tailEnd/>
          </a:ln>
          <a:effectLst/>
        </p:spPr>
        <p:txBody>
          <a:bodyPr wrap="square" lIns="90000" tIns="46800" rIns="90000" bIns="46800" anchor="ctr">
            <a:spAutoFit/>
          </a:bodyPr>
          <a:lstStyle/>
          <a:p>
            <a:pPr algn="ctr" hangingPunct="1"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b="1" dirty="0">
                <a:latin typeface="Times New Roman" pitchFamily="18" charset="0"/>
                <a:ea typeface="DejaVu LGC Sans" charset="0"/>
                <a:cs typeface="DejaVu LGC Sans" charset="0"/>
              </a:rPr>
              <a:t>Terra Re-&amp;Forward-Processing</a:t>
            </a:r>
          </a:p>
        </p:txBody>
      </p:sp>
      <p:sp>
        <p:nvSpPr>
          <p:cNvPr id="12" name="Rectangle 82"/>
          <p:cNvSpPr>
            <a:spLocks noChangeArrowheads="1"/>
          </p:cNvSpPr>
          <p:nvPr/>
        </p:nvSpPr>
        <p:spPr bwMode="auto">
          <a:xfrm>
            <a:off x="2343705" y="6198325"/>
            <a:ext cx="2938863" cy="34073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360">
            <a:noFill/>
            <a:round/>
            <a:headEnd/>
            <a:tailEnd/>
          </a:ln>
          <a:effectLst/>
        </p:spPr>
        <p:txBody>
          <a:bodyPr wrap="square" lIns="90000" tIns="46800" rIns="90000" bIns="46800" anchor="ctr">
            <a:spAutoFit/>
          </a:bodyPr>
          <a:lstStyle/>
          <a:p>
            <a:pPr algn="ctr" hangingPunct="1"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b="1" dirty="0">
                <a:latin typeface="Times New Roman" pitchFamily="18" charset="0"/>
                <a:ea typeface="DejaVu LGC Sans" charset="0"/>
                <a:cs typeface="DejaVu LGC Sans" charset="0"/>
              </a:rPr>
              <a:t>Aqua Re-&amp;Forward-Processing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459114" y="1001494"/>
            <a:ext cx="828432" cy="461665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Terra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81432" y="875983"/>
            <a:ext cx="851515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Aqua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991893" y="4805544"/>
            <a:ext cx="5437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8000"/>
                </a:solidFill>
              </a:rPr>
              <a:t>C6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950927" y="4770931"/>
            <a:ext cx="7745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C6.1</a:t>
            </a:r>
          </a:p>
        </p:txBody>
      </p:sp>
      <p:sp>
        <p:nvSpPr>
          <p:cNvPr id="34" name="Rectangle 52"/>
          <p:cNvSpPr>
            <a:spLocks noChangeArrowheads="1"/>
          </p:cNvSpPr>
          <p:nvPr/>
        </p:nvSpPr>
        <p:spPr bwMode="auto">
          <a:xfrm>
            <a:off x="443507" y="4656874"/>
            <a:ext cx="1284978" cy="52540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360">
            <a:noFill/>
            <a:round/>
            <a:headEnd/>
            <a:tailEnd/>
          </a:ln>
          <a:effectLst/>
        </p:spPr>
        <p:txBody>
          <a:bodyPr wrap="square" lIns="90000" tIns="46800" rIns="90000" bIns="46800" anchor="ctr">
            <a:spAutoFit/>
          </a:bodyPr>
          <a:lstStyle/>
          <a:p>
            <a:pPr algn="ctr" hangingPunct="1"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 b="1" dirty="0">
                <a:latin typeface="Times New Roman" pitchFamily="18" charset="0"/>
                <a:ea typeface="DejaVu LGC Sans" charset="0"/>
                <a:cs typeface="DejaVu LGC Sans" charset="0"/>
              </a:rPr>
              <a:t>2/24/2000 </a:t>
            </a:r>
          </a:p>
          <a:p>
            <a:pPr algn="ctr" hangingPunct="1"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 b="1" dirty="0">
                <a:latin typeface="Times New Roman" pitchFamily="18" charset="0"/>
                <a:ea typeface="DejaVu LGC Sans" charset="0"/>
                <a:cs typeface="DejaVu LGC Sans" charset="0"/>
              </a:rPr>
              <a:t>re-processing</a:t>
            </a:r>
          </a:p>
        </p:txBody>
      </p:sp>
      <p:sp>
        <p:nvSpPr>
          <p:cNvPr id="35" name="Rectangle 82"/>
          <p:cNvSpPr>
            <a:spLocks noChangeArrowheads="1"/>
          </p:cNvSpPr>
          <p:nvPr/>
        </p:nvSpPr>
        <p:spPr bwMode="auto">
          <a:xfrm>
            <a:off x="27500" y="5864958"/>
            <a:ext cx="1200696" cy="52540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360">
            <a:noFill/>
            <a:round/>
            <a:headEnd/>
            <a:tailEnd/>
          </a:ln>
          <a:effectLst/>
        </p:spPr>
        <p:txBody>
          <a:bodyPr wrap="square" lIns="90000" tIns="46800" rIns="90000" bIns="46800" anchor="ctr">
            <a:spAutoFit/>
          </a:bodyPr>
          <a:lstStyle/>
          <a:p>
            <a:pPr algn="ctr" hangingPunct="1"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 b="1" dirty="0">
                <a:latin typeface="Times New Roman" pitchFamily="18" charset="0"/>
                <a:ea typeface="DejaVu LGC Sans" charset="0"/>
                <a:cs typeface="DejaVu LGC Sans" charset="0"/>
              </a:rPr>
              <a:t>7/4/2002 </a:t>
            </a:r>
          </a:p>
          <a:p>
            <a:pPr algn="ctr" hangingPunct="1"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 b="1" dirty="0">
                <a:latin typeface="Times New Roman" pitchFamily="18" charset="0"/>
                <a:ea typeface="DejaVu LGC Sans" charset="0"/>
                <a:cs typeface="DejaVu LGC Sans" charset="0"/>
              </a:rPr>
              <a:t>re-processing</a:t>
            </a:r>
          </a:p>
        </p:txBody>
      </p:sp>
      <p:cxnSp>
        <p:nvCxnSpPr>
          <p:cNvPr id="36" name="Straight Connector 35"/>
          <p:cNvCxnSpPr/>
          <p:nvPr/>
        </p:nvCxnSpPr>
        <p:spPr bwMode="auto">
          <a:xfrm>
            <a:off x="443507" y="4514869"/>
            <a:ext cx="0" cy="897971"/>
          </a:xfrm>
          <a:prstGeom prst="line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1" name="Rectangle 40"/>
          <p:cNvSpPr/>
          <p:nvPr/>
        </p:nvSpPr>
        <p:spPr>
          <a:xfrm>
            <a:off x="1728489" y="1168147"/>
            <a:ext cx="695703" cy="246221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>
            <a:spAutoFit/>
          </a:bodyPr>
          <a:lstStyle/>
          <a:p>
            <a:r>
              <a:rPr lang="en-US" sz="1600" b="1" dirty="0">
                <a:solidFill>
                  <a:srgbClr val="006600"/>
                </a:solidFill>
              </a:rPr>
              <a:t>MODIS</a:t>
            </a:r>
          </a:p>
        </p:txBody>
      </p:sp>
      <p:sp>
        <p:nvSpPr>
          <p:cNvPr id="42" name="Rectangle 41"/>
          <p:cNvSpPr/>
          <p:nvPr/>
        </p:nvSpPr>
        <p:spPr>
          <a:xfrm>
            <a:off x="4991893" y="2935727"/>
            <a:ext cx="695703" cy="246221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>
            <a:spAutoFit/>
          </a:bodyPr>
          <a:lstStyle/>
          <a:p>
            <a:r>
              <a:rPr lang="en-US" sz="1600" b="1" dirty="0">
                <a:solidFill>
                  <a:srgbClr val="006600"/>
                </a:solidFill>
              </a:rPr>
              <a:t>MODIS</a:t>
            </a:r>
          </a:p>
        </p:txBody>
      </p:sp>
      <p:sp>
        <p:nvSpPr>
          <p:cNvPr id="43" name="Oval 17"/>
          <p:cNvSpPr>
            <a:spLocks noChangeArrowheads="1"/>
          </p:cNvSpPr>
          <p:nvPr/>
        </p:nvSpPr>
        <p:spPr bwMode="auto">
          <a:xfrm rot="20413124">
            <a:off x="5549565" y="974794"/>
            <a:ext cx="1074862" cy="1110488"/>
          </a:xfrm>
          <a:prstGeom prst="ellips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16" name="Straight Arrow Connector 15"/>
          <p:cNvCxnSpPr>
            <a:cxnSpLocks/>
          </p:cNvCxnSpPr>
          <p:nvPr/>
        </p:nvCxnSpPr>
        <p:spPr bwMode="auto">
          <a:xfrm>
            <a:off x="7365908" y="5792203"/>
            <a:ext cx="1545890" cy="0"/>
          </a:xfrm>
          <a:prstGeom prst="straightConnector1">
            <a:avLst/>
          </a:prstGeom>
          <a:noFill/>
          <a:ln w="47625" cap="flat" cmpd="sng" algn="ctr">
            <a:solidFill>
              <a:schemeClr val="accent6">
                <a:lumMod val="60000"/>
                <a:lumOff val="40000"/>
              </a:schemeClr>
            </a:solidFill>
            <a:prstDash val="dash"/>
            <a:round/>
            <a:headEnd type="none" w="med" len="med"/>
            <a:tailEnd type="triangle"/>
          </a:ln>
          <a:effectLst/>
        </p:spPr>
      </p:cxnSp>
      <p:sp>
        <p:nvSpPr>
          <p:cNvPr id="44" name="Rectangle 43"/>
          <p:cNvSpPr/>
          <p:nvPr/>
        </p:nvSpPr>
        <p:spPr>
          <a:xfrm>
            <a:off x="8250873" y="4365368"/>
            <a:ext cx="543739" cy="46166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dirty="0"/>
              <a:t>C7</a:t>
            </a:r>
          </a:p>
        </p:txBody>
      </p:sp>
      <p:sp>
        <p:nvSpPr>
          <p:cNvPr id="19" name="Line 93"/>
          <p:cNvSpPr>
            <a:spLocks noChangeShapeType="1"/>
          </p:cNvSpPr>
          <p:nvPr/>
        </p:nvSpPr>
        <p:spPr bwMode="auto">
          <a:xfrm flipH="1" flipV="1">
            <a:off x="4584411" y="5409958"/>
            <a:ext cx="3820754" cy="24135"/>
          </a:xfrm>
          <a:prstGeom prst="line">
            <a:avLst/>
          </a:prstGeom>
          <a:noFill/>
          <a:ln w="38160">
            <a:solidFill>
              <a:srgbClr val="008000"/>
            </a:solidFill>
            <a:miter lim="800000"/>
            <a:headEnd type="oval" w="med" len="med"/>
            <a:tailEnd type="diamond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" name="Line 93"/>
          <p:cNvSpPr>
            <a:spLocks noChangeShapeType="1"/>
          </p:cNvSpPr>
          <p:nvPr/>
        </p:nvSpPr>
        <p:spPr bwMode="auto">
          <a:xfrm flipH="1">
            <a:off x="4417869" y="5990980"/>
            <a:ext cx="3987296" cy="15613"/>
          </a:xfrm>
          <a:prstGeom prst="line">
            <a:avLst/>
          </a:prstGeom>
          <a:noFill/>
          <a:ln w="38160">
            <a:solidFill>
              <a:srgbClr val="008000"/>
            </a:solidFill>
            <a:miter lim="800000"/>
            <a:headEnd type="oval" w="med" len="med"/>
            <a:tailEnd type="diamond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" name="Line 93"/>
          <p:cNvSpPr>
            <a:spLocks noChangeShapeType="1"/>
          </p:cNvSpPr>
          <p:nvPr/>
        </p:nvSpPr>
        <p:spPr bwMode="auto">
          <a:xfrm flipH="1" flipV="1">
            <a:off x="6303893" y="5280701"/>
            <a:ext cx="2547495" cy="7583"/>
          </a:xfrm>
          <a:prstGeom prst="line">
            <a:avLst/>
          </a:prstGeom>
          <a:noFill/>
          <a:ln w="38160">
            <a:solidFill>
              <a:srgbClr val="0000FF"/>
            </a:solidFill>
            <a:miter lim="800000"/>
            <a:headEnd type="triangle" w="med" len="med"/>
            <a:tailEnd type="diamond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2" name="Line 93"/>
          <p:cNvSpPr>
            <a:spLocks noChangeShapeType="1"/>
          </p:cNvSpPr>
          <p:nvPr/>
        </p:nvSpPr>
        <p:spPr bwMode="auto">
          <a:xfrm flipH="1" flipV="1">
            <a:off x="1214447" y="5969402"/>
            <a:ext cx="3176081" cy="34103"/>
          </a:xfrm>
          <a:prstGeom prst="line">
            <a:avLst/>
          </a:prstGeom>
          <a:noFill/>
          <a:ln w="19050">
            <a:solidFill>
              <a:srgbClr val="008000"/>
            </a:solidFill>
            <a:miter lim="800000"/>
            <a:headEnd type="none" w="med" len="med"/>
            <a:tailEnd type="non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" name="Line 93"/>
          <p:cNvSpPr>
            <a:spLocks noChangeShapeType="1"/>
          </p:cNvSpPr>
          <p:nvPr/>
        </p:nvSpPr>
        <p:spPr bwMode="auto">
          <a:xfrm flipH="1" flipV="1">
            <a:off x="431344" y="5385855"/>
            <a:ext cx="4153070" cy="27657"/>
          </a:xfrm>
          <a:prstGeom prst="line">
            <a:avLst/>
          </a:prstGeom>
          <a:noFill/>
          <a:ln w="19050">
            <a:solidFill>
              <a:srgbClr val="008000"/>
            </a:solidFill>
            <a:miter lim="800000"/>
            <a:headEnd type="none" w="med" len="med"/>
            <a:tailEnd type="non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4" name="Line 93"/>
          <p:cNvSpPr>
            <a:spLocks noChangeShapeType="1"/>
          </p:cNvSpPr>
          <p:nvPr/>
        </p:nvSpPr>
        <p:spPr bwMode="auto">
          <a:xfrm flipH="1">
            <a:off x="6938027" y="5997522"/>
            <a:ext cx="520987" cy="1544"/>
          </a:xfrm>
          <a:prstGeom prst="line">
            <a:avLst/>
          </a:prstGeom>
          <a:noFill/>
          <a:ln w="19050">
            <a:solidFill>
              <a:srgbClr val="008000"/>
            </a:solidFill>
            <a:prstDash val="sysDash"/>
            <a:miter lim="800000"/>
            <a:headEnd type="none" w="med" len="med"/>
            <a:tailEnd type="non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5" name="Line 93"/>
          <p:cNvSpPr>
            <a:spLocks noChangeShapeType="1"/>
          </p:cNvSpPr>
          <p:nvPr/>
        </p:nvSpPr>
        <p:spPr bwMode="auto">
          <a:xfrm flipH="1">
            <a:off x="6938028" y="5409961"/>
            <a:ext cx="520987" cy="1544"/>
          </a:xfrm>
          <a:prstGeom prst="line">
            <a:avLst/>
          </a:prstGeom>
          <a:noFill/>
          <a:ln w="19050">
            <a:solidFill>
              <a:srgbClr val="008000"/>
            </a:solidFill>
            <a:prstDash val="sysDash"/>
            <a:miter lim="800000"/>
            <a:headEnd type="none" w="med" len="med"/>
            <a:tailEnd type="non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6" name="Line 93"/>
          <p:cNvSpPr>
            <a:spLocks noChangeShapeType="1"/>
          </p:cNvSpPr>
          <p:nvPr/>
        </p:nvSpPr>
        <p:spPr bwMode="auto">
          <a:xfrm flipH="1" flipV="1">
            <a:off x="1214447" y="6144744"/>
            <a:ext cx="5114854" cy="5112"/>
          </a:xfrm>
          <a:prstGeom prst="line">
            <a:avLst/>
          </a:prstGeom>
          <a:noFill/>
          <a:ln w="19050">
            <a:solidFill>
              <a:srgbClr val="0000FF"/>
            </a:solidFill>
            <a:miter lim="800000"/>
            <a:headEnd type="none" w="med" len="med"/>
            <a:tailEnd type="non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8" name="Line 93"/>
          <p:cNvSpPr>
            <a:spLocks noChangeShapeType="1"/>
          </p:cNvSpPr>
          <p:nvPr/>
        </p:nvSpPr>
        <p:spPr bwMode="auto">
          <a:xfrm flipH="1" flipV="1">
            <a:off x="6334706" y="6143249"/>
            <a:ext cx="2593568" cy="10047"/>
          </a:xfrm>
          <a:prstGeom prst="line">
            <a:avLst/>
          </a:prstGeom>
          <a:noFill/>
          <a:ln w="38160">
            <a:solidFill>
              <a:srgbClr val="0000FF"/>
            </a:solidFill>
            <a:miter lim="800000"/>
            <a:headEnd type="triangle" w="med" len="med"/>
            <a:tailEnd type="diamond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0" name="Line 93"/>
          <p:cNvSpPr>
            <a:spLocks noChangeShapeType="1"/>
          </p:cNvSpPr>
          <p:nvPr/>
        </p:nvSpPr>
        <p:spPr bwMode="auto">
          <a:xfrm flipH="1" flipV="1">
            <a:off x="431344" y="5237964"/>
            <a:ext cx="5884207" cy="34449"/>
          </a:xfrm>
          <a:prstGeom prst="line">
            <a:avLst/>
          </a:prstGeom>
          <a:noFill/>
          <a:ln w="19050">
            <a:solidFill>
              <a:srgbClr val="0000FF"/>
            </a:solidFill>
            <a:miter lim="800000"/>
            <a:headEnd type="none" w="med" len="med"/>
            <a:tailEnd type="non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7" name="AutoShape 3"/>
          <p:cNvSpPr>
            <a:spLocks noChangeAspect="1" noChangeArrowheads="1" noTextEdit="1"/>
          </p:cNvSpPr>
          <p:nvPr/>
        </p:nvSpPr>
        <p:spPr bwMode="auto">
          <a:xfrm>
            <a:off x="431344" y="5499580"/>
            <a:ext cx="7289775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" name="Freeform 6"/>
          <p:cNvSpPr>
            <a:spLocks noEditPoints="1"/>
          </p:cNvSpPr>
          <p:nvPr/>
        </p:nvSpPr>
        <p:spPr bwMode="auto">
          <a:xfrm>
            <a:off x="352573" y="5714796"/>
            <a:ext cx="7114739" cy="177565"/>
          </a:xfrm>
          <a:custGeom>
            <a:avLst/>
            <a:gdLst>
              <a:gd name="T0" fmla="*/ 189 w 5151"/>
              <a:gd name="T1" fmla="*/ 21 h 122"/>
              <a:gd name="T2" fmla="*/ 0 w 5151"/>
              <a:gd name="T3" fmla="*/ 61 h 122"/>
              <a:gd name="T4" fmla="*/ 252 w 5151"/>
              <a:gd name="T5" fmla="*/ 22 h 122"/>
              <a:gd name="T6" fmla="*/ 440 w 5151"/>
              <a:gd name="T7" fmla="*/ 63 h 122"/>
              <a:gd name="T8" fmla="*/ 252 w 5151"/>
              <a:gd name="T9" fmla="*/ 22 h 122"/>
              <a:gd name="T10" fmla="*/ 692 w 5151"/>
              <a:gd name="T11" fmla="*/ 23 h 122"/>
              <a:gd name="T12" fmla="*/ 503 w 5151"/>
              <a:gd name="T13" fmla="*/ 63 h 122"/>
              <a:gd name="T14" fmla="*/ 755 w 5151"/>
              <a:gd name="T15" fmla="*/ 24 h 122"/>
              <a:gd name="T16" fmla="*/ 944 w 5151"/>
              <a:gd name="T17" fmla="*/ 65 h 122"/>
              <a:gd name="T18" fmla="*/ 755 w 5151"/>
              <a:gd name="T19" fmla="*/ 24 h 122"/>
              <a:gd name="T20" fmla="*/ 1196 w 5151"/>
              <a:gd name="T21" fmla="*/ 25 h 122"/>
              <a:gd name="T22" fmla="*/ 1007 w 5151"/>
              <a:gd name="T23" fmla="*/ 65 h 122"/>
              <a:gd name="T24" fmla="*/ 1258 w 5151"/>
              <a:gd name="T25" fmla="*/ 26 h 122"/>
              <a:gd name="T26" fmla="*/ 1447 w 5151"/>
              <a:gd name="T27" fmla="*/ 67 h 122"/>
              <a:gd name="T28" fmla="*/ 1258 w 5151"/>
              <a:gd name="T29" fmla="*/ 26 h 122"/>
              <a:gd name="T30" fmla="*/ 1699 w 5151"/>
              <a:gd name="T31" fmla="*/ 27 h 122"/>
              <a:gd name="T32" fmla="*/ 1510 w 5151"/>
              <a:gd name="T33" fmla="*/ 67 h 122"/>
              <a:gd name="T34" fmla="*/ 1762 w 5151"/>
              <a:gd name="T35" fmla="*/ 28 h 122"/>
              <a:gd name="T36" fmla="*/ 1950 w 5151"/>
              <a:gd name="T37" fmla="*/ 69 h 122"/>
              <a:gd name="T38" fmla="*/ 1762 w 5151"/>
              <a:gd name="T39" fmla="*/ 28 h 122"/>
              <a:gd name="T40" fmla="*/ 2202 w 5151"/>
              <a:gd name="T41" fmla="*/ 30 h 122"/>
              <a:gd name="T42" fmla="*/ 2013 w 5151"/>
              <a:gd name="T43" fmla="*/ 69 h 122"/>
              <a:gd name="T44" fmla="*/ 2265 w 5151"/>
              <a:gd name="T45" fmla="*/ 30 h 122"/>
              <a:gd name="T46" fmla="*/ 2453 w 5151"/>
              <a:gd name="T47" fmla="*/ 71 h 122"/>
              <a:gd name="T48" fmla="*/ 2265 w 5151"/>
              <a:gd name="T49" fmla="*/ 30 h 122"/>
              <a:gd name="T50" fmla="*/ 2705 w 5151"/>
              <a:gd name="T51" fmla="*/ 32 h 122"/>
              <a:gd name="T52" fmla="*/ 2516 w 5151"/>
              <a:gd name="T53" fmla="*/ 72 h 122"/>
              <a:gd name="T54" fmla="*/ 2768 w 5151"/>
              <a:gd name="T55" fmla="*/ 32 h 122"/>
              <a:gd name="T56" fmla="*/ 2957 w 5151"/>
              <a:gd name="T57" fmla="*/ 73 h 122"/>
              <a:gd name="T58" fmla="*/ 2768 w 5151"/>
              <a:gd name="T59" fmla="*/ 32 h 122"/>
              <a:gd name="T60" fmla="*/ 3209 w 5151"/>
              <a:gd name="T61" fmla="*/ 34 h 122"/>
              <a:gd name="T62" fmla="*/ 3020 w 5151"/>
              <a:gd name="T63" fmla="*/ 74 h 122"/>
              <a:gd name="T64" fmla="*/ 3272 w 5151"/>
              <a:gd name="T65" fmla="*/ 34 h 122"/>
              <a:gd name="T66" fmla="*/ 3460 w 5151"/>
              <a:gd name="T67" fmla="*/ 75 h 122"/>
              <a:gd name="T68" fmla="*/ 3272 w 5151"/>
              <a:gd name="T69" fmla="*/ 34 h 122"/>
              <a:gd name="T70" fmla="*/ 3712 w 5151"/>
              <a:gd name="T71" fmla="*/ 36 h 122"/>
              <a:gd name="T72" fmla="*/ 3523 w 5151"/>
              <a:gd name="T73" fmla="*/ 76 h 122"/>
              <a:gd name="T74" fmla="*/ 3775 w 5151"/>
              <a:gd name="T75" fmla="*/ 36 h 122"/>
              <a:gd name="T76" fmla="*/ 3963 w 5151"/>
              <a:gd name="T77" fmla="*/ 77 h 122"/>
              <a:gd name="T78" fmla="*/ 3775 w 5151"/>
              <a:gd name="T79" fmla="*/ 36 h 122"/>
              <a:gd name="T80" fmla="*/ 4215 w 5151"/>
              <a:gd name="T81" fmla="*/ 38 h 122"/>
              <a:gd name="T82" fmla="*/ 4026 w 5151"/>
              <a:gd name="T83" fmla="*/ 78 h 122"/>
              <a:gd name="T84" fmla="*/ 4278 w 5151"/>
              <a:gd name="T85" fmla="*/ 38 h 122"/>
              <a:gd name="T86" fmla="*/ 4466 w 5151"/>
              <a:gd name="T87" fmla="*/ 79 h 122"/>
              <a:gd name="T88" fmla="*/ 4278 w 5151"/>
              <a:gd name="T89" fmla="*/ 38 h 122"/>
              <a:gd name="T90" fmla="*/ 4718 w 5151"/>
              <a:gd name="T91" fmla="*/ 40 h 122"/>
              <a:gd name="T92" fmla="*/ 4529 w 5151"/>
              <a:gd name="T93" fmla="*/ 80 h 122"/>
              <a:gd name="T94" fmla="*/ 4781 w 5151"/>
              <a:gd name="T95" fmla="*/ 40 h 122"/>
              <a:gd name="T96" fmla="*/ 4969 w 5151"/>
              <a:gd name="T97" fmla="*/ 81 h 122"/>
              <a:gd name="T98" fmla="*/ 4781 w 5151"/>
              <a:gd name="T99" fmla="*/ 40 h 122"/>
              <a:gd name="T100" fmla="*/ 5151 w 5151"/>
              <a:gd name="T101" fmla="*/ 62 h 122"/>
              <a:gd name="T102" fmla="*/ 4963 w 5151"/>
              <a:gd name="T103" fmla="*/ 0 h 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5151" h="122">
                <a:moveTo>
                  <a:pt x="0" y="21"/>
                </a:moveTo>
                <a:lnTo>
                  <a:pt x="189" y="21"/>
                </a:lnTo>
                <a:lnTo>
                  <a:pt x="189" y="62"/>
                </a:lnTo>
                <a:lnTo>
                  <a:pt x="0" y="61"/>
                </a:lnTo>
                <a:lnTo>
                  <a:pt x="0" y="21"/>
                </a:lnTo>
                <a:close/>
                <a:moveTo>
                  <a:pt x="252" y="22"/>
                </a:moveTo>
                <a:lnTo>
                  <a:pt x="441" y="22"/>
                </a:lnTo>
                <a:lnTo>
                  <a:pt x="440" y="63"/>
                </a:lnTo>
                <a:lnTo>
                  <a:pt x="252" y="62"/>
                </a:lnTo>
                <a:lnTo>
                  <a:pt x="252" y="22"/>
                </a:lnTo>
                <a:close/>
                <a:moveTo>
                  <a:pt x="504" y="23"/>
                </a:moveTo>
                <a:lnTo>
                  <a:pt x="692" y="23"/>
                </a:lnTo>
                <a:lnTo>
                  <a:pt x="692" y="64"/>
                </a:lnTo>
                <a:lnTo>
                  <a:pt x="503" y="63"/>
                </a:lnTo>
                <a:lnTo>
                  <a:pt x="504" y="23"/>
                </a:lnTo>
                <a:close/>
                <a:moveTo>
                  <a:pt x="755" y="24"/>
                </a:moveTo>
                <a:lnTo>
                  <a:pt x="944" y="25"/>
                </a:lnTo>
                <a:lnTo>
                  <a:pt x="944" y="65"/>
                </a:lnTo>
                <a:lnTo>
                  <a:pt x="755" y="64"/>
                </a:lnTo>
                <a:lnTo>
                  <a:pt x="755" y="24"/>
                </a:lnTo>
                <a:close/>
                <a:moveTo>
                  <a:pt x="1007" y="25"/>
                </a:moveTo>
                <a:lnTo>
                  <a:pt x="1196" y="25"/>
                </a:lnTo>
                <a:lnTo>
                  <a:pt x="1195" y="66"/>
                </a:lnTo>
                <a:lnTo>
                  <a:pt x="1007" y="65"/>
                </a:lnTo>
                <a:lnTo>
                  <a:pt x="1007" y="25"/>
                </a:lnTo>
                <a:close/>
                <a:moveTo>
                  <a:pt x="1258" y="26"/>
                </a:moveTo>
                <a:lnTo>
                  <a:pt x="1447" y="27"/>
                </a:lnTo>
                <a:lnTo>
                  <a:pt x="1447" y="67"/>
                </a:lnTo>
                <a:lnTo>
                  <a:pt x="1258" y="67"/>
                </a:lnTo>
                <a:lnTo>
                  <a:pt x="1258" y="26"/>
                </a:lnTo>
                <a:close/>
                <a:moveTo>
                  <a:pt x="1510" y="27"/>
                </a:moveTo>
                <a:lnTo>
                  <a:pt x="1699" y="27"/>
                </a:lnTo>
                <a:lnTo>
                  <a:pt x="1699" y="68"/>
                </a:lnTo>
                <a:lnTo>
                  <a:pt x="1510" y="67"/>
                </a:lnTo>
                <a:lnTo>
                  <a:pt x="1510" y="27"/>
                </a:lnTo>
                <a:close/>
                <a:moveTo>
                  <a:pt x="1762" y="28"/>
                </a:moveTo>
                <a:lnTo>
                  <a:pt x="1950" y="29"/>
                </a:lnTo>
                <a:lnTo>
                  <a:pt x="1950" y="69"/>
                </a:lnTo>
                <a:lnTo>
                  <a:pt x="1761" y="69"/>
                </a:lnTo>
                <a:lnTo>
                  <a:pt x="1762" y="28"/>
                </a:lnTo>
                <a:close/>
                <a:moveTo>
                  <a:pt x="2013" y="29"/>
                </a:moveTo>
                <a:lnTo>
                  <a:pt x="2202" y="30"/>
                </a:lnTo>
                <a:lnTo>
                  <a:pt x="2202" y="70"/>
                </a:lnTo>
                <a:lnTo>
                  <a:pt x="2013" y="69"/>
                </a:lnTo>
                <a:lnTo>
                  <a:pt x="2013" y="29"/>
                </a:lnTo>
                <a:close/>
                <a:moveTo>
                  <a:pt x="2265" y="30"/>
                </a:moveTo>
                <a:lnTo>
                  <a:pt x="2454" y="31"/>
                </a:lnTo>
                <a:lnTo>
                  <a:pt x="2453" y="71"/>
                </a:lnTo>
                <a:lnTo>
                  <a:pt x="2265" y="71"/>
                </a:lnTo>
                <a:lnTo>
                  <a:pt x="2265" y="30"/>
                </a:lnTo>
                <a:close/>
                <a:moveTo>
                  <a:pt x="2517" y="31"/>
                </a:moveTo>
                <a:lnTo>
                  <a:pt x="2705" y="32"/>
                </a:lnTo>
                <a:lnTo>
                  <a:pt x="2705" y="72"/>
                </a:lnTo>
                <a:lnTo>
                  <a:pt x="2516" y="72"/>
                </a:lnTo>
                <a:lnTo>
                  <a:pt x="2517" y="31"/>
                </a:lnTo>
                <a:close/>
                <a:moveTo>
                  <a:pt x="2768" y="32"/>
                </a:moveTo>
                <a:lnTo>
                  <a:pt x="2957" y="33"/>
                </a:lnTo>
                <a:lnTo>
                  <a:pt x="2957" y="73"/>
                </a:lnTo>
                <a:lnTo>
                  <a:pt x="2768" y="73"/>
                </a:lnTo>
                <a:lnTo>
                  <a:pt x="2768" y="32"/>
                </a:lnTo>
                <a:close/>
                <a:moveTo>
                  <a:pt x="3020" y="33"/>
                </a:moveTo>
                <a:lnTo>
                  <a:pt x="3209" y="34"/>
                </a:lnTo>
                <a:lnTo>
                  <a:pt x="3208" y="74"/>
                </a:lnTo>
                <a:lnTo>
                  <a:pt x="3020" y="74"/>
                </a:lnTo>
                <a:lnTo>
                  <a:pt x="3020" y="33"/>
                </a:lnTo>
                <a:close/>
                <a:moveTo>
                  <a:pt x="3272" y="34"/>
                </a:moveTo>
                <a:lnTo>
                  <a:pt x="3460" y="35"/>
                </a:lnTo>
                <a:lnTo>
                  <a:pt x="3460" y="75"/>
                </a:lnTo>
                <a:lnTo>
                  <a:pt x="3271" y="75"/>
                </a:lnTo>
                <a:lnTo>
                  <a:pt x="3272" y="34"/>
                </a:lnTo>
                <a:close/>
                <a:moveTo>
                  <a:pt x="3523" y="35"/>
                </a:moveTo>
                <a:lnTo>
                  <a:pt x="3712" y="36"/>
                </a:lnTo>
                <a:lnTo>
                  <a:pt x="3712" y="76"/>
                </a:lnTo>
                <a:lnTo>
                  <a:pt x="3523" y="76"/>
                </a:lnTo>
                <a:lnTo>
                  <a:pt x="3523" y="35"/>
                </a:lnTo>
                <a:close/>
                <a:moveTo>
                  <a:pt x="3775" y="36"/>
                </a:moveTo>
                <a:lnTo>
                  <a:pt x="3964" y="37"/>
                </a:lnTo>
                <a:lnTo>
                  <a:pt x="3963" y="77"/>
                </a:lnTo>
                <a:lnTo>
                  <a:pt x="3774" y="77"/>
                </a:lnTo>
                <a:lnTo>
                  <a:pt x="3775" y="36"/>
                </a:lnTo>
                <a:close/>
                <a:moveTo>
                  <a:pt x="4026" y="37"/>
                </a:moveTo>
                <a:lnTo>
                  <a:pt x="4215" y="38"/>
                </a:lnTo>
                <a:lnTo>
                  <a:pt x="4215" y="79"/>
                </a:lnTo>
                <a:lnTo>
                  <a:pt x="4026" y="78"/>
                </a:lnTo>
                <a:lnTo>
                  <a:pt x="4026" y="37"/>
                </a:lnTo>
                <a:close/>
                <a:moveTo>
                  <a:pt x="4278" y="38"/>
                </a:moveTo>
                <a:lnTo>
                  <a:pt x="4467" y="39"/>
                </a:lnTo>
                <a:lnTo>
                  <a:pt x="4466" y="79"/>
                </a:lnTo>
                <a:lnTo>
                  <a:pt x="4277" y="79"/>
                </a:lnTo>
                <a:lnTo>
                  <a:pt x="4278" y="38"/>
                </a:lnTo>
                <a:close/>
                <a:moveTo>
                  <a:pt x="4530" y="39"/>
                </a:moveTo>
                <a:lnTo>
                  <a:pt x="4718" y="40"/>
                </a:lnTo>
                <a:lnTo>
                  <a:pt x="4718" y="81"/>
                </a:lnTo>
                <a:lnTo>
                  <a:pt x="4529" y="80"/>
                </a:lnTo>
                <a:lnTo>
                  <a:pt x="4530" y="39"/>
                </a:lnTo>
                <a:close/>
                <a:moveTo>
                  <a:pt x="4781" y="40"/>
                </a:moveTo>
                <a:lnTo>
                  <a:pt x="4970" y="41"/>
                </a:lnTo>
                <a:lnTo>
                  <a:pt x="4969" y="81"/>
                </a:lnTo>
                <a:lnTo>
                  <a:pt x="4781" y="81"/>
                </a:lnTo>
                <a:lnTo>
                  <a:pt x="4781" y="40"/>
                </a:lnTo>
                <a:close/>
                <a:moveTo>
                  <a:pt x="4963" y="0"/>
                </a:moveTo>
                <a:lnTo>
                  <a:pt x="5151" y="62"/>
                </a:lnTo>
                <a:lnTo>
                  <a:pt x="4962" y="122"/>
                </a:lnTo>
                <a:lnTo>
                  <a:pt x="4963" y="0"/>
                </a:lnTo>
                <a:close/>
              </a:path>
            </a:pathLst>
          </a:custGeom>
          <a:solidFill>
            <a:srgbClr val="7878DE"/>
          </a:solidFill>
          <a:ln w="0" cap="flat">
            <a:solidFill>
              <a:srgbClr val="7878DE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4"/>
          <a:srcRect l="2088" t="16068" r="2844" b="35727"/>
          <a:stretch/>
        </p:blipFill>
        <p:spPr>
          <a:xfrm>
            <a:off x="352573" y="5462815"/>
            <a:ext cx="7232824" cy="274320"/>
          </a:xfrm>
          <a:prstGeom prst="rect">
            <a:avLst/>
          </a:prstGeom>
        </p:spPr>
      </p:pic>
      <p:cxnSp>
        <p:nvCxnSpPr>
          <p:cNvPr id="18" name="Straight Arrow Connector 17"/>
          <p:cNvCxnSpPr>
            <a:cxnSpLocks/>
            <a:stCxn id="44" idx="2"/>
          </p:cNvCxnSpPr>
          <p:nvPr/>
        </p:nvCxnSpPr>
        <p:spPr bwMode="auto">
          <a:xfrm>
            <a:off x="8522743" y="4827033"/>
            <a:ext cx="87857" cy="745092"/>
          </a:xfrm>
          <a:prstGeom prst="straightConnector1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90" name="Rectangle 49">
            <a:extLst>
              <a:ext uri="{FF2B5EF4-FFF2-40B4-BE49-F238E27FC236}">
                <a16:creationId xmlns:a16="http://schemas.microsoft.com/office/drawing/2014/main" id="{0432D802-DBE6-4CC1-83CA-11D6412012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32456" y="5454620"/>
            <a:ext cx="129683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21</a:t>
            </a: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22</a:t>
            </a: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23</a:t>
            </a: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24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63F3BF-D2DF-491F-8882-669FC37BD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03C2C5-04F0-4E7C-AC2C-D2AB624B180A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0F195AA7-7B94-4C73-BDDB-77E0715A78DB}"/>
              </a:ext>
            </a:extLst>
          </p:cNvPr>
          <p:cNvCxnSpPr/>
          <p:nvPr/>
        </p:nvCxnSpPr>
        <p:spPr bwMode="auto">
          <a:xfrm>
            <a:off x="8405165" y="6006593"/>
            <a:ext cx="0" cy="375722"/>
          </a:xfrm>
          <a:prstGeom prst="line">
            <a:avLst/>
          </a:prstGeom>
          <a:noFill/>
          <a:ln w="31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44676AA2-3565-4CDA-90B9-2A977A220B38}"/>
              </a:ext>
            </a:extLst>
          </p:cNvPr>
          <p:cNvSpPr txBox="1"/>
          <p:nvPr/>
        </p:nvSpPr>
        <p:spPr>
          <a:xfrm>
            <a:off x="5602237" y="6368692"/>
            <a:ext cx="2880013" cy="338554"/>
          </a:xfrm>
          <a:prstGeom prst="rect">
            <a:avLst/>
          </a:prstGeom>
          <a:noFill/>
          <a:ln>
            <a:solidFill>
              <a:srgbClr val="3366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8000"/>
                </a:solidFill>
              </a:rPr>
              <a:t>C6 de-commissioned Feb 2023</a:t>
            </a:r>
          </a:p>
        </p:txBody>
      </p:sp>
      <p:sp>
        <p:nvSpPr>
          <p:cNvPr id="8" name="Rectangle 7"/>
          <p:cNvSpPr/>
          <p:nvPr/>
        </p:nvSpPr>
        <p:spPr>
          <a:xfrm>
            <a:off x="4597314" y="3738880"/>
            <a:ext cx="13837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L=2002-05-04</a:t>
            </a:r>
          </a:p>
        </p:txBody>
      </p:sp>
      <p:sp>
        <p:nvSpPr>
          <p:cNvPr id="10" name="Rectangle 9"/>
          <p:cNvSpPr/>
          <p:nvPr/>
        </p:nvSpPr>
        <p:spPr>
          <a:xfrm>
            <a:off x="4597314" y="3992711"/>
            <a:ext cx="15921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LT</a:t>
            </a:r>
            <a:r>
              <a:rPr lang="en-US" sz="1600" dirty="0">
                <a:solidFill>
                  <a:srgbClr val="FF0000"/>
                </a:solidFill>
              </a:rPr>
              <a:t>A</a:t>
            </a:r>
            <a:r>
              <a:rPr lang="en-US" sz="1600" dirty="0"/>
              <a:t>N=13:35pm </a:t>
            </a:r>
          </a:p>
        </p:txBody>
      </p:sp>
    </p:spTree>
    <p:extLst>
      <p:ext uri="{BB962C8B-B14F-4D97-AF65-F5344CB8AC3E}">
        <p14:creationId xmlns:p14="http://schemas.microsoft.com/office/powerpoint/2010/main" val="22936843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338" y="141288"/>
            <a:ext cx="7391400" cy="715962"/>
          </a:xfrm>
        </p:spPr>
        <p:txBody>
          <a:bodyPr/>
          <a:lstStyle/>
          <a:p>
            <a:pPr>
              <a:defRPr/>
            </a:pPr>
            <a:r>
              <a:rPr lang="en-US" sz="3600" dirty="0"/>
              <a:t>Overall Geolocation performance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6575142"/>
              </p:ext>
            </p:extLst>
          </p:nvPr>
        </p:nvGraphicFramePr>
        <p:xfrm>
          <a:off x="202474" y="1071241"/>
          <a:ext cx="8917713" cy="28499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64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78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86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773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1924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4246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25634">
                  <a:extLst>
                    <a:ext uri="{9D8B030D-6E8A-4147-A177-3AD203B41FA5}">
                      <a16:colId xmlns:a16="http://schemas.microsoft.com/office/drawing/2014/main" val="836912794"/>
                    </a:ext>
                  </a:extLst>
                </a:gridCol>
              </a:tblGrid>
              <a:tr h="32591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Residuals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Terra C6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Aqua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C6</a:t>
                      </a:r>
                      <a:endParaRPr lang="en-US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Terra C6.1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Aqua C6.1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Terra “</a:t>
                      </a:r>
                      <a:r>
                        <a:rPr lang="en-US" sz="1400" b="1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C6.2”</a:t>
                      </a:r>
                      <a:endParaRPr lang="en-US" sz="14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Aqua “</a:t>
                      </a:r>
                      <a:r>
                        <a:rPr lang="en-US" sz="1400" b="1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C6.2”</a:t>
                      </a:r>
                      <a:endParaRPr lang="en-US" sz="14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628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Track mean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</a:t>
                      </a:r>
                      <a:r>
                        <a:rPr lang="en-US" sz="1400" b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-5 </a:t>
                      </a:r>
                      <a:r>
                        <a:rPr lang="en-US" sz="1400" b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144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Scan mean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-7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-6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485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Track RMSE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 </a:t>
                      </a:r>
                      <a:r>
                        <a:rPr lang="en-US" sz="14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</a:t>
                      </a:r>
                      <a:r>
                        <a:rPr lang="en-US" sz="14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 </a:t>
                      </a:r>
                      <a:r>
                        <a:rPr lang="en-US" sz="1400" b="0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endParaRPr lang="en-US" sz="1400" b="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 </a:t>
                      </a:r>
                      <a:r>
                        <a:rPr lang="en-US" sz="1400" b="0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endParaRPr lang="en-US" sz="1400" b="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628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Scan RMSE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485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Data-days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8316 (22.8 yrs)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7500 (20.5 yrs)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8366 (22.9</a:t>
                      </a:r>
                      <a:r>
                        <a:rPr lang="en-US" sz="13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3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yrs)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7558 (20.7 yrs)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8367 (22.9 yrs)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7554 (20.7 yrs)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136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Missing</a:t>
                      </a:r>
                      <a:r>
                        <a:rPr lang="en-US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days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2251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Daily matched GCPs w/ B1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48266" y="4118281"/>
            <a:ext cx="7643447" cy="2362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marL="182880" indent="-182880" eaLnBrk="1" hangingPunct="1">
              <a:lnSpc>
                <a:spcPct val="110000"/>
              </a:lnSpc>
              <a:tabLst>
                <a:tab pos="182880" algn="l"/>
              </a:tabLst>
              <a:defRPr/>
            </a:pPr>
            <a:r>
              <a:rPr lang="en-US" sz="1400" b="1" dirty="0"/>
              <a:t>Nadir equivalent </a:t>
            </a:r>
            <a:r>
              <a:rPr lang="en-US" sz="1400" dirty="0"/>
              <a:t>accuracy (RMSE = Root Mean Square Error) </a:t>
            </a:r>
          </a:p>
          <a:p>
            <a:pPr marL="582930" lvl="1" indent="-182880" eaLnBrk="1" hangingPunct="1">
              <a:lnSpc>
                <a:spcPct val="110000"/>
              </a:lnSpc>
              <a:tabLst>
                <a:tab pos="182880" algn="l"/>
              </a:tabLst>
              <a:defRPr/>
            </a:pP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Mostly within 20% band B1 HSI (250 m)  =  50 m @ nadir; </a:t>
            </a:r>
          </a:p>
          <a:p>
            <a:pPr marL="582930" lvl="1" indent="-182880" eaLnBrk="1" hangingPunct="1">
              <a:lnSpc>
                <a:spcPct val="110000"/>
              </a:lnSpc>
              <a:tabLst>
                <a:tab pos="182880" algn="l"/>
              </a:tabLst>
              <a:defRPr/>
            </a:pP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Within 10 % for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HKM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bands and 5% for KM bands</a:t>
            </a:r>
          </a:p>
          <a:p>
            <a:pPr marL="982980" lvl="2" indent="-182880" eaLnBrk="1" hangingPunct="1">
              <a:lnSpc>
                <a:spcPct val="110000"/>
              </a:lnSpc>
              <a:tabLst>
                <a:tab pos="182880" algn="l"/>
              </a:tabLst>
              <a:defRPr/>
            </a:pP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Band-to-band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mis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-registration to other bands adds bias to RMSE 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182880" indent="-182880" eaLnBrk="1" hangingPunct="1">
              <a:lnSpc>
                <a:spcPct val="110000"/>
              </a:lnSpc>
              <a:tabLst>
                <a:tab pos="182880" algn="l"/>
              </a:tabLst>
              <a:defRPr/>
            </a:pPr>
            <a:r>
              <a:rPr lang="en-US" sz="1400" dirty="0"/>
              <a:t>Other features for MODIS geolocation</a:t>
            </a:r>
          </a:p>
          <a:p>
            <a:pPr marL="582930" lvl="1" indent="-182880" eaLnBrk="1" hangingPunct="1">
              <a:lnSpc>
                <a:spcPct val="110000"/>
              </a:lnSpc>
              <a:tabLst>
                <a:tab pos="182880" algn="l"/>
              </a:tabLst>
              <a:defRPr/>
            </a:pPr>
            <a:r>
              <a:rPr lang="en-US" sz="1400" dirty="0"/>
              <a:t>Aqua uses definitive ephemeris data </a:t>
            </a:r>
            <a:r>
              <a:rPr lang="en-US" sz="1400" dirty="0">
                <a:sym typeface="Wingdings" pitchFamily="2" charset="2"/>
              </a:rPr>
              <a:t></a:t>
            </a:r>
            <a:r>
              <a:rPr lang="en-US" sz="1400" dirty="0"/>
              <a:t> 27 hour latency (Terra uses </a:t>
            </a:r>
            <a:r>
              <a:rPr lang="en-US" sz="1400" dirty="0" err="1"/>
              <a:t>TDRSS</a:t>
            </a:r>
            <a:r>
              <a:rPr lang="en-US" sz="1400" dirty="0"/>
              <a:t>-based on-board ephemeris)</a:t>
            </a:r>
          </a:p>
          <a:p>
            <a:pPr marL="582930" lvl="1" indent="-182880" eaLnBrk="1" hangingPunct="1">
              <a:lnSpc>
                <a:spcPct val="110000"/>
              </a:lnSpc>
              <a:tabLst>
                <a:tab pos="182880" algn="l"/>
              </a:tabLst>
              <a:defRPr/>
            </a:pPr>
            <a:r>
              <a:rPr lang="en-US" sz="1400" dirty="0">
                <a:sym typeface="Wingdings" pitchFamily="2" charset="2"/>
              </a:rPr>
              <a:t>Aqua C6.1 corrected pointing variations (most of them) caused by AMSR_E stop - go slow – full stop activities  new trend in annual cycle</a:t>
            </a:r>
            <a:endParaRPr lang="en-US" sz="1400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Lin et al., 1 May 2023</a:t>
            </a:r>
            <a:endParaRPr lang="en-US" dirty="0"/>
          </a:p>
        </p:txBody>
      </p:sp>
      <p:graphicFrame>
        <p:nvGraphicFramePr>
          <p:cNvPr id="3135" name="Object 6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7505289"/>
              </p:ext>
            </p:extLst>
          </p:nvPr>
        </p:nvGraphicFramePr>
        <p:xfrm>
          <a:off x="6303874" y="4928365"/>
          <a:ext cx="1525587" cy="357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8" name="Equation" r:id="rId3" imgW="1193760" imgH="279360" progId="Equation.3">
                  <p:embed/>
                </p:oleObj>
              </mc:Choice>
              <mc:Fallback>
                <p:oleObj name="Equation" r:id="rId3" imgW="1193760" imgH="279360" progId="Equation.3">
                  <p:embed/>
                  <p:pic>
                    <p:nvPicPr>
                      <p:cNvPr id="3135" name="Object 6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03874" y="4928365"/>
                        <a:ext cx="1525587" cy="3571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ADE580B6-0ACF-40C2-B1D8-BF78D87841EF}"/>
              </a:ext>
            </a:extLst>
          </p:cNvPr>
          <p:cNvCxnSpPr>
            <a:cxnSpLocks/>
          </p:cNvCxnSpPr>
          <p:nvPr/>
        </p:nvCxnSpPr>
        <p:spPr bwMode="auto">
          <a:xfrm flipV="1">
            <a:off x="8155459" y="3641124"/>
            <a:ext cx="296563" cy="405611"/>
          </a:xfrm>
          <a:prstGeom prst="straightConnector1">
            <a:avLst/>
          </a:prstGeom>
          <a:noFill/>
          <a:ln w="3175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8494AFA-91CF-4E67-BE54-813CE4B667FD}"/>
              </a:ext>
            </a:extLst>
          </p:cNvPr>
          <p:cNvSpPr txBox="1"/>
          <p:nvPr/>
        </p:nvSpPr>
        <p:spPr>
          <a:xfrm>
            <a:off x="7256224" y="4046735"/>
            <a:ext cx="1500732" cy="307777"/>
          </a:xfrm>
          <a:prstGeom prst="rect">
            <a:avLst/>
          </a:prstGeom>
          <a:noFill/>
          <a:ln w="3175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New Chip Library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D465626-9878-4256-B88C-4D161A5F8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03C2C5-04F0-4E7C-AC2C-D2AB624B180A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E52FD19-678B-4D8E-A285-BB1F533F665D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7331676" y="3641124"/>
            <a:ext cx="196729" cy="419048"/>
          </a:xfrm>
          <a:prstGeom prst="straightConnector1">
            <a:avLst/>
          </a:prstGeom>
          <a:noFill/>
          <a:ln w="3175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4673442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463675" y="1819275"/>
            <a:ext cx="5878513" cy="251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DDDDDD"/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4400" kern="0" dirty="0">
                <a:solidFill>
                  <a:srgbClr val="006600"/>
                </a:solidFill>
                <a:latin typeface="+mj-lt"/>
                <a:ea typeface="+mj-ea"/>
                <a:cs typeface="+mj-cs"/>
              </a:rPr>
              <a:t>Terra trend and update details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00CB932-3FE9-47D5-928E-118A6C76D5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9893"/>
            <a:ext cx="9144000" cy="30409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6287DC-FC5F-47EC-9957-AF7D85926F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25227"/>
            <a:ext cx="9144000" cy="3024867"/>
          </a:xfrm>
          <a:prstGeom prst="rect">
            <a:avLst/>
          </a:prstGeom>
        </p:spPr>
      </p:pic>
      <p:sp>
        <p:nvSpPr>
          <p:cNvPr id="10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Lin et al., 1 May 2023</a:t>
            </a:r>
            <a:endParaRPr lang="en-US" dirty="0"/>
          </a:p>
        </p:txBody>
      </p:sp>
      <p:sp>
        <p:nvSpPr>
          <p:cNvPr id="5127" name="Rectangle 2"/>
          <p:cNvSpPr>
            <a:spLocks noGrp="1" noChangeArrowheads="1"/>
          </p:cNvSpPr>
          <p:nvPr>
            <p:ph type="title"/>
          </p:nvPr>
        </p:nvSpPr>
        <p:spPr>
          <a:xfrm>
            <a:off x="1046163" y="225425"/>
            <a:ext cx="7956550" cy="601663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/>
              <a:t>Terra C6.1 long-term trend (uncorrected)</a:t>
            </a:r>
          </a:p>
        </p:txBody>
      </p:sp>
      <p:sp>
        <p:nvSpPr>
          <p:cNvPr id="6152" name="Text Box 41"/>
          <p:cNvSpPr txBox="1">
            <a:spLocks noChangeArrowheads="1"/>
          </p:cNvSpPr>
          <p:nvPr/>
        </p:nvSpPr>
        <p:spPr bwMode="auto">
          <a:xfrm>
            <a:off x="823965" y="6389014"/>
            <a:ext cx="7938197" cy="338554"/>
          </a:xfrm>
          <a:prstGeom prst="rect">
            <a:avLst/>
          </a:prstGeom>
          <a:solidFill>
            <a:srgbClr val="FFFF99"/>
          </a:solidFill>
          <a:ln w="31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1600" dirty="0">
                <a:solidFill>
                  <a:schemeClr val="accent2"/>
                </a:solidFill>
                <a:latin typeface="Comic Sans MS" pitchFamily="66" charset="0"/>
              </a:rPr>
              <a:t>RMSE with no correction:  Track: 49 m (+6 m vs C6.1)    Scan: 48 m (+3 m vs C6.1)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732AE0C-9841-4668-B12E-76B4AA254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CDE484-01CF-437B-A1F4-30B7EF8443F1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83375A9-D8B6-491E-8EE5-A530F3167D18}"/>
              </a:ext>
            </a:extLst>
          </p:cNvPr>
          <p:cNvCxnSpPr>
            <a:cxnSpLocks/>
          </p:cNvCxnSpPr>
          <p:nvPr/>
        </p:nvCxnSpPr>
        <p:spPr bwMode="auto">
          <a:xfrm flipV="1">
            <a:off x="7680473" y="1944119"/>
            <a:ext cx="0" cy="1109968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dashDot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29F4C689-0A3B-4BC1-AA7A-12284010B44F}"/>
              </a:ext>
            </a:extLst>
          </p:cNvPr>
          <p:cNvSpPr txBox="1"/>
          <p:nvPr/>
        </p:nvSpPr>
        <p:spPr>
          <a:xfrm>
            <a:off x="7215188" y="3054087"/>
            <a:ext cx="1637525" cy="184666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lIns="91440" tIns="0" rIns="0" bIns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Final IAM, 2020-02-27</a:t>
            </a:r>
            <a:endParaRPr lang="en-US" sz="1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DBDB7AA-0E77-4277-92E3-225BA9CCF0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2955"/>
            <a:ext cx="9144000" cy="30409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578E74-CFBA-45FA-ABC6-8B0BE545AE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12165"/>
            <a:ext cx="9144000" cy="3024867"/>
          </a:xfrm>
          <a:prstGeom prst="rect">
            <a:avLst/>
          </a:prstGeom>
        </p:spPr>
      </p:pic>
      <p:sp>
        <p:nvSpPr>
          <p:cNvPr id="10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Lin et al., 1 May 2023</a:t>
            </a:r>
            <a:endParaRPr lang="en-US" dirty="0"/>
          </a:p>
        </p:txBody>
      </p:sp>
      <p:sp>
        <p:nvSpPr>
          <p:cNvPr id="6150" name="Rectangle 2"/>
          <p:cNvSpPr>
            <a:spLocks noGrp="1" noChangeArrowheads="1"/>
          </p:cNvSpPr>
          <p:nvPr>
            <p:ph type="title"/>
          </p:nvPr>
        </p:nvSpPr>
        <p:spPr>
          <a:xfrm>
            <a:off x="1046163" y="225425"/>
            <a:ext cx="7189787" cy="601663"/>
          </a:xfrm>
        </p:spPr>
        <p:txBody>
          <a:bodyPr/>
          <a:lstStyle/>
          <a:p>
            <a:pPr eaLnBrk="1" hangingPunct="1">
              <a:defRPr/>
            </a:pPr>
            <a:r>
              <a:rPr lang="en-US" u="sng" dirty="0">
                <a:solidFill>
                  <a:srgbClr val="0000CC"/>
                </a:solidFill>
              </a:rPr>
              <a:t>Actual Terra C6.1 residuals</a:t>
            </a:r>
          </a:p>
        </p:txBody>
      </p:sp>
      <p:sp>
        <p:nvSpPr>
          <p:cNvPr id="7175" name="Text Box 41"/>
          <p:cNvSpPr txBox="1">
            <a:spLocks noChangeArrowheads="1"/>
          </p:cNvSpPr>
          <p:nvPr/>
        </p:nvSpPr>
        <p:spPr bwMode="auto">
          <a:xfrm>
            <a:off x="1768475" y="6384925"/>
            <a:ext cx="7070725" cy="338138"/>
          </a:xfrm>
          <a:prstGeom prst="rect">
            <a:avLst/>
          </a:prstGeom>
          <a:solidFill>
            <a:srgbClr val="FFFF99"/>
          </a:solidFill>
          <a:ln w="31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1600" dirty="0">
                <a:solidFill>
                  <a:schemeClr val="accent2"/>
                </a:solidFill>
                <a:latin typeface="Comic Sans MS" pitchFamily="66" charset="0"/>
              </a:rPr>
              <a:t>C6.1 RMSE  Track: 43 m    Scan: 45 m, nadir equivalent</a:t>
            </a:r>
            <a:r>
              <a:rPr lang="en-US" sz="1600" b="1" dirty="0">
                <a:solidFill>
                  <a:srgbClr val="0000CC"/>
                </a:solidFill>
                <a:latin typeface="Comic Sans MS" pitchFamily="66" charset="0"/>
              </a:rPr>
              <a:t> 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2990088" y="1593768"/>
            <a:ext cx="3675888" cy="914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947416" y="2950009"/>
            <a:ext cx="3675888" cy="914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ight Brace 11"/>
          <p:cNvSpPr/>
          <p:nvPr/>
        </p:nvSpPr>
        <p:spPr>
          <a:xfrm>
            <a:off x="6711696" y="1572768"/>
            <a:ext cx="310896" cy="1377241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6812280" y="2913433"/>
            <a:ext cx="67279" cy="37108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6809232" y="3657737"/>
            <a:ext cx="71476" cy="33450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5943600" y="3276768"/>
                <a:ext cx="3037387" cy="362984"/>
              </a:xfrm>
              <a:prstGeom prst="rect">
                <a:avLst/>
              </a:prstGeom>
              <a:solidFill>
                <a:srgbClr val="FFCCFF"/>
              </a:solidFill>
              <a:ln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US" sz="1600" dirty="0">
                    <a:latin typeface="+mn-lt"/>
                  </a:rPr>
                  <a:t>20% 250m-band pixel size</a:t>
                </a: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3600" y="3276768"/>
                <a:ext cx="3037387" cy="362984"/>
              </a:xfrm>
              <a:prstGeom prst="rect">
                <a:avLst/>
              </a:prstGeom>
              <a:blipFill>
                <a:blip r:embed="rId4"/>
                <a:stretch>
                  <a:fillRect b="-21311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Straight Connector 18"/>
          <p:cNvCxnSpPr/>
          <p:nvPr/>
        </p:nvCxnSpPr>
        <p:spPr>
          <a:xfrm>
            <a:off x="2987040" y="3934400"/>
            <a:ext cx="3675888" cy="914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944368" y="5282401"/>
            <a:ext cx="3675888" cy="914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ight Brace 20"/>
          <p:cNvSpPr/>
          <p:nvPr/>
        </p:nvSpPr>
        <p:spPr>
          <a:xfrm>
            <a:off x="6708648" y="3953297"/>
            <a:ext cx="313944" cy="1339152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C2E758A-FFF4-4AE4-AF7D-B887C7EAE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CDE484-01CF-437B-A1F4-30B7EF8443F1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7CDE088-A937-4CD2-B7A8-FEA3254CD087}"/>
              </a:ext>
            </a:extLst>
          </p:cNvPr>
          <p:cNvCxnSpPr>
            <a:cxnSpLocks/>
          </p:cNvCxnSpPr>
          <p:nvPr/>
        </p:nvCxnSpPr>
        <p:spPr bwMode="auto">
          <a:xfrm flipV="1">
            <a:off x="7680473" y="1944119"/>
            <a:ext cx="0" cy="1109968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dashDot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B737EB4E-48BC-4E23-BA2C-B5723B6A08A2}"/>
              </a:ext>
            </a:extLst>
          </p:cNvPr>
          <p:cNvSpPr txBox="1"/>
          <p:nvPr/>
        </p:nvSpPr>
        <p:spPr>
          <a:xfrm>
            <a:off x="7215188" y="3054087"/>
            <a:ext cx="1637525" cy="184666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lIns="91440" tIns="0" rIns="0" bIns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Final IAM, 2020-02-27</a:t>
            </a:r>
            <a:endParaRPr lang="en-US" sz="1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1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1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11024</TotalTime>
  <Words>2145</Words>
  <Application>Microsoft Office PowerPoint</Application>
  <PresentationFormat>Letter Paper (8.5x11 in)</PresentationFormat>
  <Paragraphs>323</Paragraphs>
  <Slides>26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Arial</vt:lpstr>
      <vt:lpstr>Calibri</vt:lpstr>
      <vt:lpstr>Cambria Math</vt:lpstr>
      <vt:lpstr>Comic Sans MS</vt:lpstr>
      <vt:lpstr>Consolas</vt:lpstr>
      <vt:lpstr>Times New Roman</vt:lpstr>
      <vt:lpstr>Default Design</vt:lpstr>
      <vt:lpstr>Bitmap Image</vt:lpstr>
      <vt:lpstr>Equation</vt:lpstr>
      <vt:lpstr>(Terra, Aqua)  MODIS Geometric Calibration Status</vt:lpstr>
      <vt:lpstr>Outline</vt:lpstr>
      <vt:lpstr>Changes since last STM in February 2021  </vt:lpstr>
      <vt:lpstr>GCP refresh &amp; match improvements</vt:lpstr>
      <vt:lpstr>MODIS Collections timeline</vt:lpstr>
      <vt:lpstr>Overall Geolocation performance</vt:lpstr>
      <vt:lpstr>PowerPoint Presentation</vt:lpstr>
      <vt:lpstr>Terra C6.1 long-term trend (uncorrected)</vt:lpstr>
      <vt:lpstr>Actual Terra C6.1 residuals</vt:lpstr>
      <vt:lpstr>Actual Terra “C6.2” residuals w/ new GCPs</vt:lpstr>
      <vt:lpstr>Terra scan profiles</vt:lpstr>
      <vt:lpstr>PowerPoint Presentation</vt:lpstr>
      <vt:lpstr>Aqua C6.1 Long-term Trend (uncorrected)</vt:lpstr>
      <vt:lpstr>Actual Aqua C6.1 residuals</vt:lpstr>
      <vt:lpstr>Actual Aqua “C6.2” residuals w/ new GCPs</vt:lpstr>
      <vt:lpstr>Aqua scan profiles</vt:lpstr>
      <vt:lpstr>Terra &amp; Aqua orbit drifts</vt:lpstr>
      <vt:lpstr>Terra &amp; Aqua orbiting planes </vt:lpstr>
      <vt:lpstr>Drifts of Terra LTDN, orbital period and MODIS scan gaps</vt:lpstr>
      <vt:lpstr>Drifts of Aqua LTAN, orbital period and MODIS scan gaps</vt:lpstr>
      <vt:lpstr>Scan-to-scan underlap w/ nominal EFL</vt:lpstr>
      <vt:lpstr>Predictions of orbit drifts</vt:lpstr>
      <vt:lpstr>Predicted Terra LTDN, orbital period and MODIS scan gaps</vt:lpstr>
      <vt:lpstr>Predicted Aqua LTAN, orbital period and MODIS scan gaps</vt:lpstr>
      <vt:lpstr>Future work (C7 is on the way!)</vt:lpstr>
      <vt:lpstr>Concluding Remarks</vt:lpstr>
    </vt:vector>
  </TitlesOfParts>
  <Company>NASA GSFC, Code 922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E. Wolfe</dc:creator>
  <cp:lastModifiedBy>GUOQING LIN</cp:lastModifiedBy>
  <cp:revision>796</cp:revision>
  <cp:lastPrinted>2018-10-17T16:33:35Z</cp:lastPrinted>
  <dcterms:created xsi:type="dcterms:W3CDTF">2000-03-06T21:42:53Z</dcterms:created>
  <dcterms:modified xsi:type="dcterms:W3CDTF">2023-04-28T21:14:55Z</dcterms:modified>
</cp:coreProperties>
</file>