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423" r:id="rId3"/>
    <p:sldId id="609" r:id="rId4"/>
    <p:sldId id="619" r:id="rId5"/>
    <p:sldId id="574" r:id="rId6"/>
    <p:sldId id="532" r:id="rId7"/>
    <p:sldId id="610" r:id="rId8"/>
    <p:sldId id="689" r:id="rId9"/>
    <p:sldId id="564" r:id="rId10"/>
    <p:sldId id="599" r:id="rId11"/>
    <p:sldId id="616" r:id="rId12"/>
    <p:sldId id="621" r:id="rId13"/>
    <p:sldId id="617" r:id="rId14"/>
    <p:sldId id="620" r:id="rId15"/>
    <p:sldId id="589" r:id="rId16"/>
    <p:sldId id="601" r:id="rId17"/>
    <p:sldId id="447" r:id="rId18"/>
    <p:sldId id="688" r:id="rId19"/>
    <p:sldId id="558" r:id="rId20"/>
    <p:sldId id="607" r:id="rId21"/>
    <p:sldId id="474" r:id="rId22"/>
    <p:sldId id="596" r:id="rId23"/>
    <p:sldId id="602" r:id="rId24"/>
    <p:sldId id="612" r:id="rId25"/>
    <p:sldId id="268" r:id="rId26"/>
    <p:sldId id="509" r:id="rId27"/>
    <p:sldId id="618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SymbolProp BT" pitchFamily="18" charset="2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SymbolProp BT" pitchFamily="18" charset="2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SymbolProp BT" pitchFamily="18" charset="2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SymbolProp BT" pitchFamily="18" charset="2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SymbolProp BT" pitchFamily="18" charset="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SymbolProp BT" pitchFamily="18" charset="2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SymbolProp BT" pitchFamily="18" charset="2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SymbolProp BT" pitchFamily="18" charset="2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SymbolProp BT" pitchFamily="18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, Guoqing (GSFC-6190)" initials="LG(6" lastIdx="1" clrIdx="0">
    <p:extLst>
      <p:ext uri="{19B8F6BF-5375-455C-9EA6-DF929625EA0E}">
        <p15:presenceInfo xmlns:p15="http://schemas.microsoft.com/office/powerpoint/2012/main" userId="S::glin2@ndc.nasa.gov::8ba956d6-d37b-4bee-b32b-acf94888c6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99"/>
    <a:srgbClr val="9933FF"/>
    <a:srgbClr val="6600FF"/>
    <a:srgbClr val="FFCCFF"/>
    <a:srgbClr val="660066"/>
    <a:srgbClr val="0000CC"/>
    <a:srgbClr val="6600CC"/>
    <a:srgbClr val="FF339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36" autoAdjust="0"/>
    <p:restoredTop sz="86372" autoAdjust="0"/>
  </p:normalViewPr>
  <p:slideViewPr>
    <p:cSldViewPr snapToGrid="0">
      <p:cViewPr varScale="1">
        <p:scale>
          <a:sx n="143" d="100"/>
          <a:sy n="143" d="100"/>
        </p:scale>
        <p:origin x="106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437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1584" y="-6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47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t" anchorCtr="0" compatLnSpc="1">
            <a:prstTxWarp prst="textNoShape">
              <a:avLst/>
            </a:prstTxWarp>
          </a:bodyPr>
          <a:lstStyle>
            <a:lvl1pPr defTabSz="911129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40" y="1"/>
            <a:ext cx="303847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t" anchorCtr="0" compatLnSpc="1">
            <a:prstTxWarp prst="textNoShape">
              <a:avLst/>
            </a:prstTxWarp>
          </a:bodyPr>
          <a:lstStyle>
            <a:lvl1pPr algn="r" defTabSz="911129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6"/>
            <a:ext cx="303847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b" anchorCtr="0" compatLnSpc="1">
            <a:prstTxWarp prst="textNoShape">
              <a:avLst/>
            </a:prstTxWarp>
          </a:bodyPr>
          <a:lstStyle>
            <a:lvl1pPr defTabSz="911129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40" y="8829676"/>
            <a:ext cx="303847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b" anchorCtr="0" compatLnSpc="1">
            <a:prstTxWarp prst="textNoShape">
              <a:avLst/>
            </a:prstTxWarp>
          </a:bodyPr>
          <a:lstStyle>
            <a:lvl1pPr algn="r" defTabSz="911129">
              <a:defRPr>
                <a:latin typeface="Arial" charset="0"/>
              </a:defRPr>
            </a:lvl1pPr>
          </a:lstStyle>
          <a:p>
            <a:pPr>
              <a:defRPr/>
            </a:pPr>
            <a:fld id="{DBD31147-9219-4881-8576-7A0704FCF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40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47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0" tIns="46571" rIns="93140" bIns="46571" numCol="1" anchor="t" anchorCtr="0" compatLnSpc="1">
            <a:prstTxWarp prst="textNoShape">
              <a:avLst/>
            </a:prstTxWarp>
          </a:bodyPr>
          <a:lstStyle>
            <a:lvl1pPr defTabSz="931765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40" y="1"/>
            <a:ext cx="303847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0" tIns="46571" rIns="93140" bIns="46571" numCol="1" anchor="t" anchorCtr="0" compatLnSpc="1">
            <a:prstTxWarp prst="textNoShape">
              <a:avLst/>
            </a:prstTxWarp>
          </a:bodyPr>
          <a:lstStyle>
            <a:lvl1pPr algn="r" defTabSz="931765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16426"/>
            <a:ext cx="5607049" cy="418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0" tIns="46571" rIns="93140" bIns="465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6"/>
            <a:ext cx="303847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0" tIns="46571" rIns="93140" bIns="46571" numCol="1" anchor="b" anchorCtr="0" compatLnSpc="1">
            <a:prstTxWarp prst="textNoShape">
              <a:avLst/>
            </a:prstTxWarp>
          </a:bodyPr>
          <a:lstStyle>
            <a:lvl1pPr defTabSz="931765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0" y="8829676"/>
            <a:ext cx="3038476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0" tIns="46571" rIns="93140" bIns="46571" numCol="1" anchor="b" anchorCtr="0" compatLnSpc="1">
            <a:prstTxWarp prst="textNoShape">
              <a:avLst/>
            </a:prstTxWarp>
          </a:bodyPr>
          <a:lstStyle>
            <a:lvl1pPr algn="r" defTabSz="931765">
              <a:defRPr>
                <a:latin typeface="Arial" charset="0"/>
              </a:defRPr>
            </a:lvl1pPr>
          </a:lstStyle>
          <a:p>
            <a:pPr>
              <a:defRPr/>
            </a:pPr>
            <a:fld id="{F3F4D412-A37B-4B95-8EBE-F2ADAD18D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05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Lin et al., 1 May 2023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Science Data Segment / NICSE       </a:t>
            </a:r>
            <a:fld id="{26B72A98-04B3-410D-B082-98DCB2088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Lin et al., 1 May 2023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Science Data Segment / NICSE       </a:t>
            </a:r>
            <a:fld id="{3165091E-80D6-467D-A60F-B043C2D39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Lin et al., 1 May 2023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Science Data Segment / NICSE       </a:t>
            </a:r>
            <a:fld id="{C635845D-7767-451E-95C2-B3D29E67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391400" cy="715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Lin et al., 1 May 2023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Science Data Segment / NICSE       </a:t>
            </a:r>
            <a:fld id="{3AB1B4ED-3D96-43C3-A8D7-87BF1CA18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38200" y="274638"/>
            <a:ext cx="7391400" cy="7159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Lin et al., 1 May 2023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Science Data Segment / NICSE       </a:t>
            </a:r>
            <a:fld id="{0C1087FF-4512-425B-9FBF-B13DB7CB7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13072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Lin et al., 1 May 2023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635750" y="6613072"/>
            <a:ext cx="250825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 NICSE/GEO  </a:t>
            </a:r>
            <a:fld id="{8F452090-E433-4788-933B-499C5DBBA6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Lin et al., 1 May 2023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Science Data Segment / NICSE       </a:t>
            </a:r>
            <a:fld id="{8CED1C5A-4CA6-4ED7-A23C-218D8AEF0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Lin et al., 1 May 2023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Science Data Segment / NICSE       </a:t>
            </a:r>
            <a:fld id="{20F5CFC1-3A03-4DF8-A150-8C640798C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Lin et al., 1 May 2023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Science Data Segment / NICSE       </a:t>
            </a:r>
            <a:fld id="{791DC658-83D7-452A-81DC-2DA988AF6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Lin et al., 1 May 2023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Science Data Segment / NICSE       </a:t>
            </a:r>
            <a:fld id="{34C7FF82-A4C5-42FC-AABD-45DC0CD07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Lin et al., 1 May 2023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Science Data Segment / NICSE       </a:t>
            </a:r>
            <a:fld id="{D5092D7B-6542-40BB-A91B-138E97262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Lin et al., 1 May 2023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Science Data Segment / NICSE       </a:t>
            </a:r>
            <a:fld id="{F97470FF-3F78-4811-8D6C-F6AFDE363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Lin et al., 1 May 2023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Science Data Segment / NICSE       </a:t>
            </a:r>
            <a:fld id="{E7F5D007-3B49-4DD9-9358-222B3103F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7391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8847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004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13072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a-DK"/>
              <a:t>Lin et al., 1 May 2023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35750" y="6613072"/>
            <a:ext cx="2508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NICSE/GEO  </a:t>
            </a:r>
            <a:fld id="{7FD94A65-E152-4942-B4D0-B764EFE012C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1" y="-3296"/>
            <a:ext cx="735545" cy="72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JPSS Logo5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8657" y="0"/>
            <a:ext cx="766770" cy="71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Light vertical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223334" y="0"/>
            <a:ext cx="920666" cy="8222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95" r:id="rId1"/>
    <p:sldLayoutId id="2147485596" r:id="rId2"/>
    <p:sldLayoutId id="2147485584" r:id="rId3"/>
    <p:sldLayoutId id="2147485585" r:id="rId4"/>
    <p:sldLayoutId id="2147485586" r:id="rId5"/>
    <p:sldLayoutId id="2147485587" r:id="rId6"/>
    <p:sldLayoutId id="2147485588" r:id="rId7"/>
    <p:sldLayoutId id="2147485589" r:id="rId8"/>
    <p:sldLayoutId id="2147485590" r:id="rId9"/>
    <p:sldLayoutId id="2147485591" r:id="rId10"/>
    <p:sldLayoutId id="2147485592" r:id="rId11"/>
    <p:sldLayoutId id="2147485593" r:id="rId12"/>
    <p:sldLayoutId id="2147485594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1.emf"/><Relationship Id="rId7" Type="http://schemas.openxmlformats.org/officeDocument/2006/relationships/image" Target="../media/image22.gi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star.nesdis.noaa.gov/icvs/status_N20_sc.php" TargetMode="External"/><Relationship Id="rId5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jpss-erooms.ndc.nasa.gov/eRoom" TargetMode="External"/><Relationship Id="rId7" Type="http://schemas.openxmlformats.org/officeDocument/2006/relationships/hyperlink" Target="https://jpss-erooms.ndc.nasa.gov/eRoom/JPSSFlightOperationsandSupport/SNPPFLIGHTOPERATIONSANDSUPPORT/0_17c66" TargetMode="External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pss-erooms.ndc.nasa.gov/eRoom/JPSSFlightOperationsandSupport/SNPPFLIGHTOPERATIONSANDSUPPORT/0_4e86" TargetMode="External"/><Relationship Id="rId5" Type="http://schemas.openxmlformats.org/officeDocument/2006/relationships/hyperlink" Target="https://jpss-erooms.ndc.nasa.gov/eRoom/JPSSFlightOperationsandSupport/SNPPFLIGHTOPERATIONSANDSUPPORT/0_4cbd" TargetMode="External"/><Relationship Id="rId4" Type="http://schemas.openxmlformats.org/officeDocument/2006/relationships/hyperlink" Target="https://jpss-erooms.ndc.nasa.gov/eRoom/JPSSFlightOperationsandSupport/SNPPFLIGHTOPERATIONSANDSUPPOR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0.png"/><Relationship Id="rId4" Type="http://schemas.openxmlformats.org/officeDocument/2006/relationships/image" Target="../media/image3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2276475" y="0"/>
            <a:ext cx="5127625" cy="1968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310244" y="475141"/>
            <a:ext cx="8077012" cy="1631950"/>
          </a:xfrm>
          <a:noFill/>
        </p:spPr>
        <p:txBody>
          <a:bodyPr lIns="0" tIns="0" rIns="0" bIns="0"/>
          <a:lstStyle/>
          <a:p>
            <a:pPr defTabSz="457200" eaLnBrk="1" hangingPunct="1"/>
            <a:r>
              <a:rPr lang="en-US" sz="2400" dirty="0">
                <a:solidFill>
                  <a:srgbClr val="0000FF"/>
                </a:solidFill>
              </a:rPr>
              <a:t>(SNPP + J1/N20 + J2/N21 + J3 </a:t>
            </a:r>
            <a:r>
              <a:rPr lang="en-US" sz="2400">
                <a:solidFill>
                  <a:srgbClr val="0000FF"/>
                </a:solidFill>
              </a:rPr>
              <a:t>+ J4) </a:t>
            </a:r>
            <a:br>
              <a:rPr lang="en-US" sz="1600" dirty="0">
                <a:solidFill>
                  <a:srgbClr val="0000FF"/>
                </a:solidFill>
              </a:rPr>
            </a:br>
            <a:r>
              <a:rPr lang="en-US" sz="3200" b="1" dirty="0">
                <a:solidFill>
                  <a:srgbClr val="0000FF"/>
                </a:solidFill>
              </a:rPr>
              <a:t>VIIRS Geometric Calibration Status</a:t>
            </a:r>
          </a:p>
        </p:txBody>
      </p:sp>
      <p:sp>
        <p:nvSpPr>
          <p:cNvPr id="4102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575441" y="3100251"/>
            <a:ext cx="7811814" cy="3396336"/>
          </a:xfrm>
          <a:noFill/>
          <a:ln>
            <a:noFill/>
          </a:ln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</a:pPr>
            <a:r>
              <a:rPr lang="en-US" sz="2000" dirty="0"/>
              <a:t>NASA VIIRS Characterization Support Team (VCST)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 Geometric Calibration Group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1600" dirty="0"/>
              <a:t>Guoqing (Gary) Lin, Robert E. Wolfe, NASA/GSFC Code 619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/>
              <a:t>Ping Zhang, Bin Tan,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Apexa Patel,</a:t>
            </a:r>
            <a:r>
              <a:rPr lang="en-US" sz="1600" dirty="0"/>
              <a:t> SSAI/GSFC Code 619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dirty="0"/>
              <a:t>John Dellomo, GST/GSFC Code 619</a:t>
            </a:r>
          </a:p>
          <a:p>
            <a:pPr eaLnBrk="1" hangingPunct="1">
              <a:lnSpc>
                <a:spcPct val="80000"/>
              </a:lnSpc>
            </a:pPr>
            <a:endParaRPr lang="en-US" sz="1400" dirty="0"/>
          </a:p>
          <a:p>
            <a:pPr eaLnBrk="1" hangingPunct="1">
              <a:lnSpc>
                <a:spcPct val="80000"/>
              </a:lnSpc>
            </a:pPr>
            <a:endParaRPr lang="en-US" sz="1400" dirty="0"/>
          </a:p>
          <a:p>
            <a:pPr eaLnBrk="1" hangingPunct="1">
              <a:lnSpc>
                <a:spcPct val="80000"/>
              </a:lnSpc>
            </a:pPr>
            <a:endParaRPr lang="en-US" sz="1400" dirty="0"/>
          </a:p>
          <a:p>
            <a:pPr eaLnBrk="1" hangingPunct="1">
              <a:lnSpc>
                <a:spcPct val="80000"/>
              </a:lnSpc>
            </a:pPr>
            <a:endParaRPr lang="en-US" sz="1400" dirty="0"/>
          </a:p>
          <a:p>
            <a:r>
              <a:rPr lang="en-US" sz="2000" dirty="0"/>
              <a:t>NASA MODIS/VIIRS Calibration Workshop</a:t>
            </a:r>
          </a:p>
          <a:p>
            <a:r>
              <a:rPr lang="en-US" sz="1600" dirty="0">
                <a:sym typeface="Wingdings" pitchFamily="2" charset="2"/>
              </a:rPr>
              <a:t>1 May 2023, </a:t>
            </a:r>
            <a:r>
              <a:rPr lang="en-US" sz="1600" dirty="0"/>
              <a:t>In-person </a:t>
            </a:r>
          </a:p>
          <a:p>
            <a:r>
              <a:rPr lang="en-US" sz="1050" dirty="0"/>
              <a:t>(last in-person Nov 2019; </a:t>
            </a:r>
            <a:r>
              <a:rPr lang="en-US" sz="1050" dirty="0">
                <a:sym typeface="Wingdings" pitchFamily="2" charset="2"/>
              </a:rPr>
              <a:t>last one on 25 Feb 2021, virtual)</a:t>
            </a:r>
            <a:endParaRPr lang="en-US"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C7DC18-43DB-4F99-9FEE-61EE15980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364599"/>
            <a:ext cx="4264532" cy="27012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E10DE5-9C74-483B-A7EC-513E4E5C9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3612323"/>
            <a:ext cx="4264532" cy="23987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C1BCC7-7593-4B31-9AE3-7A5FFDC54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977" y="1321185"/>
            <a:ext cx="4221089" cy="27060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73C22E-5703-4B70-B3D7-FF1F6032C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2824" y="3592622"/>
            <a:ext cx="4333798" cy="2437671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Lin et al., 1 May 2023</a:t>
            </a:r>
            <a:endParaRPr lang="en-US" dirty="0"/>
          </a:p>
        </p:txBody>
      </p:sp>
      <p:sp>
        <p:nvSpPr>
          <p:cNvPr id="49" name="Title 3"/>
          <p:cNvSpPr txBox="1">
            <a:spLocks noGrp="1"/>
          </p:cNvSpPr>
          <p:nvPr>
            <p:ph type="title"/>
          </p:nvPr>
        </p:nvSpPr>
        <p:spPr bwMode="auto">
          <a:xfrm>
            <a:off x="1155906" y="31532"/>
            <a:ext cx="7391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J1/N20 </a:t>
            </a:r>
            <a:r>
              <a:rPr lang="en-US" sz="3200" dirty="0">
                <a:solidFill>
                  <a:srgbClr val="0000FF"/>
                </a:solidFill>
              </a:rPr>
              <a:t>C2.1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geolocation errors</a:t>
            </a: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7956644" y="6629400"/>
            <a:ext cx="118735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VCST/GEO  </a:t>
            </a:r>
            <a:fld id="{8F452090-E433-4788-933B-499C5DBBA6A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2162628" y="6460340"/>
            <a:ext cx="6091685" cy="338554"/>
          </a:xfrm>
          <a:prstGeom prst="rect">
            <a:avLst/>
          </a:prstGeom>
          <a:solidFill>
            <a:srgbClr val="FFFF99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dirty="0">
                <a:solidFill>
                  <a:schemeClr val="accent2"/>
                </a:solidFill>
                <a:latin typeface="Comic Sans MS" pitchFamily="66" charset="0"/>
              </a:rPr>
              <a:t>C2.1</a:t>
            </a:r>
            <a:r>
              <a:rPr lang="en-US" sz="1000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en-US" sz="1600" dirty="0">
                <a:solidFill>
                  <a:schemeClr val="accent2"/>
                </a:solidFill>
                <a:latin typeface="Comic Sans MS" pitchFamily="66" charset="0"/>
              </a:rPr>
              <a:t>RMSE  Track: 57 m    Scan: 47 m, nadir equivalent</a:t>
            </a:r>
            <a:r>
              <a:rPr lang="en-US" sz="16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8594139" y="3890511"/>
            <a:ext cx="130459" cy="1707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206765" y="3281305"/>
                <a:ext cx="1534695" cy="609206"/>
              </a:xfrm>
              <a:prstGeom prst="rect">
                <a:avLst/>
              </a:prstGeom>
              <a:solidFill>
                <a:srgbClr val="FFCCFF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600" dirty="0"/>
                  <a:t>20</a:t>
                </a:r>
                <a:r>
                  <a:rPr lang="en-US" sz="1600" dirty="0">
                    <a:latin typeface="+mn-lt"/>
                  </a:rPr>
                  <a:t>% I-band pixel size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765" y="3281305"/>
                <a:ext cx="1534695" cy="609206"/>
              </a:xfrm>
              <a:prstGeom prst="rect">
                <a:avLst/>
              </a:prstGeom>
              <a:blipFill>
                <a:blip r:embed="rId6"/>
                <a:stretch>
                  <a:fillRect l="-1575" b="-1078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lide Number Placeholder 4"/>
          <p:cNvSpPr txBox="1">
            <a:spLocks/>
          </p:cNvSpPr>
          <p:nvPr/>
        </p:nvSpPr>
        <p:spPr bwMode="auto">
          <a:xfrm>
            <a:off x="7956645" y="6629400"/>
            <a:ext cx="118735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VCST/GEO  </a:t>
            </a:r>
            <a:fld id="{8F452090-E433-4788-933B-499C5DBBA6A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8E3D6D-E581-4D65-8B3B-3240B5E76DC0}"/>
              </a:ext>
            </a:extLst>
          </p:cNvPr>
          <p:cNvSpPr txBox="1"/>
          <p:nvPr/>
        </p:nvSpPr>
        <p:spPr>
          <a:xfrm>
            <a:off x="1280382" y="95185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Uncorrected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EC56CE-761F-40B5-8827-F61793197A36}"/>
              </a:ext>
            </a:extLst>
          </p:cNvPr>
          <p:cNvSpPr txBox="1"/>
          <p:nvPr/>
        </p:nvSpPr>
        <p:spPr>
          <a:xfrm>
            <a:off x="4767551" y="940357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+mn-lt"/>
              </a:rPr>
              <a:t>Corrected for temporal variation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05D48F9-0D29-4183-BA60-5CE2BC580E73}"/>
              </a:ext>
            </a:extLst>
          </p:cNvPr>
          <p:cNvCxnSpPr/>
          <p:nvPr/>
        </p:nvCxnSpPr>
        <p:spPr>
          <a:xfrm>
            <a:off x="6587331" y="2031322"/>
            <a:ext cx="1780032" cy="2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Brace 36">
            <a:extLst>
              <a:ext uri="{FF2B5EF4-FFF2-40B4-BE49-F238E27FC236}">
                <a16:creationId xmlns:a16="http://schemas.microsoft.com/office/drawing/2014/main" id="{E7FE666C-11F1-4058-ACB2-D107600085D3}"/>
              </a:ext>
            </a:extLst>
          </p:cNvPr>
          <p:cNvSpPr/>
          <p:nvPr/>
        </p:nvSpPr>
        <p:spPr>
          <a:xfrm>
            <a:off x="8434284" y="2031322"/>
            <a:ext cx="159855" cy="1144549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DBD675E-546D-4CDB-BC2D-8E4F02179EDC}"/>
              </a:ext>
            </a:extLst>
          </p:cNvPr>
          <p:cNvCxnSpPr/>
          <p:nvPr/>
        </p:nvCxnSpPr>
        <p:spPr>
          <a:xfrm>
            <a:off x="8556772" y="3091712"/>
            <a:ext cx="84550" cy="1873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9A48D46-3DE3-48EF-BEAB-457232A2CEF3}"/>
              </a:ext>
            </a:extLst>
          </p:cNvPr>
          <p:cNvCxnSpPr/>
          <p:nvPr/>
        </p:nvCxnSpPr>
        <p:spPr>
          <a:xfrm>
            <a:off x="6587331" y="3201750"/>
            <a:ext cx="1780032" cy="2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9432697-550B-4FDF-B813-5FB5989AB667}"/>
              </a:ext>
            </a:extLst>
          </p:cNvPr>
          <p:cNvCxnSpPr/>
          <p:nvPr/>
        </p:nvCxnSpPr>
        <p:spPr>
          <a:xfrm>
            <a:off x="6588729" y="4046080"/>
            <a:ext cx="1780032" cy="2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Brace 28">
            <a:extLst>
              <a:ext uri="{FF2B5EF4-FFF2-40B4-BE49-F238E27FC236}">
                <a16:creationId xmlns:a16="http://schemas.microsoft.com/office/drawing/2014/main" id="{CFC74C4A-F80D-4BD3-8FAC-B9900451B163}"/>
              </a:ext>
            </a:extLst>
          </p:cNvPr>
          <p:cNvSpPr/>
          <p:nvPr/>
        </p:nvSpPr>
        <p:spPr>
          <a:xfrm>
            <a:off x="8435682" y="4037691"/>
            <a:ext cx="159855" cy="1144549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56B9744-589C-4735-8F83-BF3A97D302D0}"/>
              </a:ext>
            </a:extLst>
          </p:cNvPr>
          <p:cNvCxnSpPr/>
          <p:nvPr/>
        </p:nvCxnSpPr>
        <p:spPr>
          <a:xfrm>
            <a:off x="6588729" y="5208119"/>
            <a:ext cx="1780032" cy="2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841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DECE0C-74FF-467E-AED9-62C262489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009" y="1233843"/>
            <a:ext cx="4386314" cy="27591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55A5E9-4D35-4379-A607-3E730403B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816" y="3550229"/>
            <a:ext cx="4384098" cy="2644718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Lin et al., 1 May 2023</a:t>
            </a:r>
            <a:endParaRPr lang="en-US" dirty="0"/>
          </a:p>
        </p:txBody>
      </p:sp>
      <p:sp>
        <p:nvSpPr>
          <p:cNvPr id="49" name="Title 3"/>
          <p:cNvSpPr txBox="1">
            <a:spLocks noGrp="1"/>
          </p:cNvSpPr>
          <p:nvPr>
            <p:ph type="title"/>
          </p:nvPr>
        </p:nvSpPr>
        <p:spPr bwMode="auto">
          <a:xfrm>
            <a:off x="1155906" y="31532"/>
            <a:ext cx="7391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J1/N20 </a:t>
            </a:r>
            <a:r>
              <a:rPr lang="en-US" sz="3200" dirty="0">
                <a:solidFill>
                  <a:schemeClr val="tx1"/>
                </a:solidFill>
              </a:rPr>
              <a:t>C2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geolocation errors</a:t>
            </a: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7956644" y="6629400"/>
            <a:ext cx="118735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VCST/GEO  </a:t>
            </a:r>
            <a:fld id="{8F452090-E433-4788-933B-499C5DBBA6A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2162628" y="6460340"/>
            <a:ext cx="6091685" cy="338554"/>
          </a:xfrm>
          <a:prstGeom prst="rect">
            <a:avLst/>
          </a:prstGeom>
          <a:solidFill>
            <a:srgbClr val="FFFF99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dirty="0">
                <a:solidFill>
                  <a:schemeClr val="accent2"/>
                </a:solidFill>
                <a:latin typeface="Comic Sans MS" pitchFamily="66" charset="0"/>
              </a:rPr>
              <a:t>C2   RMSE  Track: 55 m    Scan: 50 m, nadir equivalent</a:t>
            </a:r>
            <a:r>
              <a:rPr lang="en-US" sz="16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587331" y="1972599"/>
            <a:ext cx="1780032" cy="2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>
            <a:off x="8434284" y="1972599"/>
            <a:ext cx="159855" cy="1144549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8556772" y="3032989"/>
            <a:ext cx="84550" cy="1873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594139" y="3831788"/>
            <a:ext cx="130459" cy="17072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206765" y="3222582"/>
                <a:ext cx="1534695" cy="609206"/>
              </a:xfrm>
              <a:prstGeom prst="rect">
                <a:avLst/>
              </a:prstGeom>
              <a:solidFill>
                <a:srgbClr val="FFCCFF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600" dirty="0"/>
                  <a:t>20</a:t>
                </a:r>
                <a:r>
                  <a:rPr lang="en-US" sz="1600" dirty="0">
                    <a:latin typeface="+mn-lt"/>
                  </a:rPr>
                  <a:t>% I-band pixel size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6765" y="3222582"/>
                <a:ext cx="1534695" cy="609206"/>
              </a:xfrm>
              <a:prstGeom prst="rect">
                <a:avLst/>
              </a:prstGeom>
              <a:blipFill>
                <a:blip r:embed="rId5"/>
                <a:stretch>
                  <a:fillRect l="-1575" b="-1078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>
          <a:xfrm>
            <a:off x="6587331" y="3143027"/>
            <a:ext cx="1780032" cy="2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4"/>
          <p:cNvSpPr txBox="1">
            <a:spLocks/>
          </p:cNvSpPr>
          <p:nvPr/>
        </p:nvSpPr>
        <p:spPr bwMode="auto">
          <a:xfrm>
            <a:off x="7956645" y="6629400"/>
            <a:ext cx="118735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VCST/GEO  </a:t>
            </a:r>
            <a:fld id="{8F452090-E433-4788-933B-499C5DBBA6A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8E3D6D-E581-4D65-8B3B-3240B5E76DC0}"/>
              </a:ext>
            </a:extLst>
          </p:cNvPr>
          <p:cNvSpPr txBox="1"/>
          <p:nvPr/>
        </p:nvSpPr>
        <p:spPr>
          <a:xfrm>
            <a:off x="1280382" y="951854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Pointing correction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FBC3426-6817-4310-AD9A-96C570955E82}"/>
              </a:ext>
            </a:extLst>
          </p:cNvPr>
          <p:cNvCxnSpPr/>
          <p:nvPr/>
        </p:nvCxnSpPr>
        <p:spPr>
          <a:xfrm>
            <a:off x="6604379" y="4048202"/>
            <a:ext cx="1780032" cy="2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ight Brace 44">
            <a:extLst>
              <a:ext uri="{FF2B5EF4-FFF2-40B4-BE49-F238E27FC236}">
                <a16:creationId xmlns:a16="http://schemas.microsoft.com/office/drawing/2014/main" id="{1A6DFA31-7D22-492A-BDDE-0F9F8086733A}"/>
              </a:ext>
            </a:extLst>
          </p:cNvPr>
          <p:cNvSpPr/>
          <p:nvPr/>
        </p:nvSpPr>
        <p:spPr>
          <a:xfrm>
            <a:off x="8434080" y="4036010"/>
            <a:ext cx="290518" cy="131207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CC9A1D8-472D-482D-B56E-E436913DBD46}"/>
              </a:ext>
            </a:extLst>
          </p:cNvPr>
          <p:cNvCxnSpPr/>
          <p:nvPr/>
        </p:nvCxnSpPr>
        <p:spPr>
          <a:xfrm>
            <a:off x="6604379" y="5340295"/>
            <a:ext cx="1780032" cy="2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ADC34FB-1C0C-4657-B487-E2DB2EE7E4BF}"/>
              </a:ext>
            </a:extLst>
          </p:cNvPr>
          <p:cNvSpPr txBox="1"/>
          <p:nvPr/>
        </p:nvSpPr>
        <p:spPr>
          <a:xfrm>
            <a:off x="303786" y="6205280"/>
            <a:ext cx="37176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+mn-lt"/>
              </a:rPr>
              <a:t>Courtesy: </a:t>
            </a:r>
            <a:r>
              <a:rPr lang="en-US" sz="900" dirty="0">
                <a:latin typeface="+mn-lt"/>
                <a:hlinkClick r:id="rId6"/>
              </a:rPr>
              <a:t>https://www.star.nesdis.noaa.gov/icvs/status_N20_sc.php</a:t>
            </a:r>
            <a:r>
              <a:rPr lang="en-US" sz="900" dirty="0">
                <a:latin typeface="+mn-lt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81A58D-B464-4311-B029-7D1E13A7004A}"/>
              </a:ext>
            </a:extLst>
          </p:cNvPr>
          <p:cNvSpPr txBox="1"/>
          <p:nvPr/>
        </p:nvSpPr>
        <p:spPr>
          <a:xfrm>
            <a:off x="188248" y="4092641"/>
            <a:ext cx="3866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Pointing variation is likely related to beta angle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49C819-46E3-4777-B56D-DDBE65922982}"/>
              </a:ext>
            </a:extLst>
          </p:cNvPr>
          <p:cNvSpPr txBox="1"/>
          <p:nvPr/>
        </p:nvSpPr>
        <p:spPr>
          <a:xfrm>
            <a:off x="4851606" y="933382"/>
            <a:ext cx="1478290" cy="307777"/>
          </a:xfrm>
          <a:prstGeom prst="rect">
            <a:avLst/>
          </a:prstGeom>
          <a:noFill/>
          <a:ln w="31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Old Chip Library</a:t>
            </a:r>
          </a:p>
        </p:txBody>
      </p:sp>
      <p:pic>
        <p:nvPicPr>
          <p:cNvPr id="2050" name="Picture 2" descr="NOAA-20 Spacecraft  - Orbit State Telemetry - Beta Angle - 04-25-2023">
            <a:extLst>
              <a:ext uri="{FF2B5EF4-FFF2-40B4-BE49-F238E27FC236}">
                <a16:creationId xmlns:a16="http://schemas.microsoft.com/office/drawing/2014/main" id="{0B7375BF-7C94-41D5-818C-1AECFB24D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31" b="-663"/>
          <a:stretch/>
        </p:blipFill>
        <p:spPr bwMode="auto">
          <a:xfrm>
            <a:off x="188249" y="4459788"/>
            <a:ext cx="3330362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9EC55B-4DCC-4188-B77F-0B630AFF55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214" y="1380556"/>
            <a:ext cx="3957828" cy="263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11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EDD269-8EF2-4B03-9775-63164612A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71" y="1779447"/>
            <a:ext cx="3924585" cy="1780303"/>
          </a:xfrm>
          <a:prstGeom prst="rect">
            <a:avLst/>
          </a:prstGeom>
        </p:spPr>
      </p:pic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6163" y="160338"/>
            <a:ext cx="7189787" cy="6016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J1/N20 scan profiles</a:t>
            </a:r>
          </a:p>
        </p:txBody>
      </p:sp>
      <p:sp>
        <p:nvSpPr>
          <p:cNvPr id="9225" name="Text Box 30"/>
          <p:cNvSpPr txBox="1">
            <a:spLocks noChangeArrowheads="1"/>
          </p:cNvSpPr>
          <p:nvPr/>
        </p:nvSpPr>
        <p:spPr bwMode="auto">
          <a:xfrm>
            <a:off x="889740" y="1239112"/>
            <a:ext cx="3118974" cy="40011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  <a:latin typeface="Comic Sans MS" pitchFamily="66" charset="0"/>
              </a:rPr>
              <a:t>C2 results (old chip lib)</a:t>
            </a: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 Box 30">
            <a:extLst>
              <a:ext uri="{FF2B5EF4-FFF2-40B4-BE49-F238E27FC236}">
                <a16:creationId xmlns:a16="http://schemas.microsoft.com/office/drawing/2014/main" id="{110029CF-C66B-40E4-A6D3-888B7EFFB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23" y="1279346"/>
            <a:ext cx="3243253" cy="40011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  <a:latin typeface="Comic Sans MS" pitchFamily="66" charset="0"/>
              </a:rPr>
              <a:t>C2.1 results (new chip lib) </a:t>
            </a: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421186-D67D-49F2-BE1E-E473FDFD1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921" y="1791696"/>
            <a:ext cx="4469822" cy="18008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01F307-7CE4-4321-8D94-1E411EBFE6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921" y="3725476"/>
            <a:ext cx="4463250" cy="1813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D391EE-6023-45F0-B52F-3537A4F7AC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87" y="3725476"/>
            <a:ext cx="4090570" cy="178030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2E7A7E-C1EE-4C2F-A665-324E45BBFA4C}"/>
              </a:ext>
            </a:extLst>
          </p:cNvPr>
          <p:cNvSpPr txBox="1"/>
          <p:nvPr/>
        </p:nvSpPr>
        <p:spPr>
          <a:xfrm>
            <a:off x="889741" y="6045174"/>
            <a:ext cx="621920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VIGMU (VIIRS instrument geometric model update) implemented in J1 C2+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E19F3D-ED65-445C-AEFB-15C8F0810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Lin et al., 1 May 2023</a:t>
            </a:r>
            <a:endParaRPr lang="en-US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D46559CE-9325-4015-A0FC-9951B6FBE012}"/>
              </a:ext>
            </a:extLst>
          </p:cNvPr>
          <p:cNvSpPr txBox="1">
            <a:spLocks/>
          </p:cNvSpPr>
          <p:nvPr/>
        </p:nvSpPr>
        <p:spPr bwMode="auto">
          <a:xfrm>
            <a:off x="7956645" y="6629400"/>
            <a:ext cx="118735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VCST/GEO  </a:t>
            </a:r>
            <a:fld id="{8F452090-E433-4788-933B-499C5DBBA6A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049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E414FAA-980F-4422-849A-646C67768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48" y="1287934"/>
            <a:ext cx="3898875" cy="25976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B0B1B1-75EF-430B-8F24-6A2A66F7C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33" y="3429001"/>
            <a:ext cx="3989586" cy="2407767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Lin et al., 1 May 2023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Title 3"/>
          <p:cNvSpPr txBox="1">
            <a:spLocks noGrp="1"/>
          </p:cNvSpPr>
          <p:nvPr>
            <p:ph type="title"/>
          </p:nvPr>
        </p:nvSpPr>
        <p:spPr bwMode="auto">
          <a:xfrm>
            <a:off x="1155906" y="31532"/>
            <a:ext cx="7391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J2/N21</a:t>
            </a:r>
            <a:r>
              <a:rPr lang="en-US" sz="3200" dirty="0">
                <a:solidFill>
                  <a:srgbClr val="0000FF"/>
                </a:solidFill>
              </a:rPr>
              <a:t>*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00FF"/>
                </a:solidFill>
              </a:rPr>
              <a:t>“C2”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geolocation errors</a:t>
            </a: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7956644" y="6629400"/>
            <a:ext cx="118735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VCST/GEO  </a:t>
            </a:r>
            <a:fld id="{8F452090-E433-4788-933B-499C5DBBA6A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2162628" y="6460340"/>
            <a:ext cx="6091685" cy="338554"/>
          </a:xfrm>
          <a:prstGeom prst="rect">
            <a:avLst/>
          </a:prstGeom>
          <a:solidFill>
            <a:srgbClr val="FFFF99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“C2”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RMSE  Track: 61 m    Scan: 48 m, nadir equivalent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 flipV="1">
            <a:off x="3625768" y="3830625"/>
            <a:ext cx="269715" cy="2339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377650" y="3221419"/>
                <a:ext cx="1534695" cy="609206"/>
              </a:xfrm>
              <a:prstGeom prst="rect">
                <a:avLst/>
              </a:prstGeom>
              <a:solidFill>
                <a:srgbClr val="FFCCFF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±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Prop BT" pitchFamily="18" charset="2"/>
                    <a:ea typeface="+mn-ea"/>
                    <a:cs typeface="+mn-cs"/>
                  </a:rPr>
                  <a:t>20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% I-band pixel size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650" y="3221419"/>
                <a:ext cx="1534695" cy="609206"/>
              </a:xfrm>
              <a:prstGeom prst="rect">
                <a:avLst/>
              </a:prstGeom>
              <a:blipFill>
                <a:blip r:embed="rId4"/>
                <a:stretch>
                  <a:fillRect l="-1575" b="-1078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lide Number Placeholder 4"/>
          <p:cNvSpPr txBox="1">
            <a:spLocks/>
          </p:cNvSpPr>
          <p:nvPr/>
        </p:nvSpPr>
        <p:spPr bwMode="auto">
          <a:xfrm>
            <a:off x="7956645" y="6629400"/>
            <a:ext cx="118735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VCST/GEO  </a:t>
            </a:r>
            <a:fld id="{8F452090-E433-4788-933B-499C5DBBA6A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8E3D6D-E581-4D65-8B3B-3240B5E76DC0}"/>
              </a:ext>
            </a:extLst>
          </p:cNvPr>
          <p:cNvSpPr txBox="1"/>
          <p:nvPr/>
        </p:nvSpPr>
        <p:spPr>
          <a:xfrm>
            <a:off x="1280382" y="951854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After first on-orbit correction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EC56CE-761F-40B5-8827-F61793197A36}"/>
              </a:ext>
            </a:extLst>
          </p:cNvPr>
          <p:cNvSpPr txBox="1"/>
          <p:nvPr/>
        </p:nvSpPr>
        <p:spPr>
          <a:xfrm>
            <a:off x="4767551" y="940357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Scan angle</a:t>
            </a:r>
            <a:r>
              <a:rPr lang="en-US" sz="1800" dirty="0">
                <a:latin typeface="Arial"/>
              </a:rPr>
              <a:t> profiles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05D48F9-0D29-4183-BA60-5CE2BC580E73}"/>
              </a:ext>
            </a:extLst>
          </p:cNvPr>
          <p:cNvCxnSpPr/>
          <p:nvPr/>
        </p:nvCxnSpPr>
        <p:spPr>
          <a:xfrm>
            <a:off x="1749338" y="1998070"/>
            <a:ext cx="1780032" cy="2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ight Brace 36">
            <a:extLst>
              <a:ext uri="{FF2B5EF4-FFF2-40B4-BE49-F238E27FC236}">
                <a16:creationId xmlns:a16="http://schemas.microsoft.com/office/drawing/2014/main" id="{E7FE666C-11F1-4058-ACB2-D107600085D3}"/>
              </a:ext>
            </a:extLst>
          </p:cNvPr>
          <p:cNvSpPr/>
          <p:nvPr/>
        </p:nvSpPr>
        <p:spPr>
          <a:xfrm>
            <a:off x="3596291" y="1998070"/>
            <a:ext cx="159855" cy="1144549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DBD675E-546D-4CDB-BC2D-8E4F02179EDC}"/>
              </a:ext>
            </a:extLst>
          </p:cNvPr>
          <p:cNvCxnSpPr/>
          <p:nvPr/>
        </p:nvCxnSpPr>
        <p:spPr>
          <a:xfrm>
            <a:off x="3718779" y="3058460"/>
            <a:ext cx="84550" cy="1873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9A48D46-3DE3-48EF-BEAB-457232A2CEF3}"/>
              </a:ext>
            </a:extLst>
          </p:cNvPr>
          <p:cNvCxnSpPr/>
          <p:nvPr/>
        </p:nvCxnSpPr>
        <p:spPr>
          <a:xfrm>
            <a:off x="1749338" y="3101994"/>
            <a:ext cx="1780032" cy="2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9432697-550B-4FDF-B813-5FB5989AB667}"/>
              </a:ext>
            </a:extLst>
          </p:cNvPr>
          <p:cNvCxnSpPr/>
          <p:nvPr/>
        </p:nvCxnSpPr>
        <p:spPr>
          <a:xfrm>
            <a:off x="2000688" y="3886439"/>
            <a:ext cx="1780032" cy="2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Brace 28">
            <a:extLst>
              <a:ext uri="{FF2B5EF4-FFF2-40B4-BE49-F238E27FC236}">
                <a16:creationId xmlns:a16="http://schemas.microsoft.com/office/drawing/2014/main" id="{CFC74C4A-F80D-4BD3-8FAC-B9900451B163}"/>
              </a:ext>
            </a:extLst>
          </p:cNvPr>
          <p:cNvSpPr/>
          <p:nvPr/>
        </p:nvSpPr>
        <p:spPr>
          <a:xfrm>
            <a:off x="3560920" y="3903284"/>
            <a:ext cx="159855" cy="1144549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56B9744-589C-4735-8F83-BF3A97D302D0}"/>
              </a:ext>
            </a:extLst>
          </p:cNvPr>
          <p:cNvCxnSpPr/>
          <p:nvPr/>
        </p:nvCxnSpPr>
        <p:spPr>
          <a:xfrm>
            <a:off x="1784553" y="4990293"/>
            <a:ext cx="1780032" cy="2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571151B-C77E-4FF5-8EAE-B1A58E11B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3432" y="1451892"/>
            <a:ext cx="4283529" cy="2405367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FF1DB72-2458-415C-8BC9-3C59CFDE3041}"/>
              </a:ext>
            </a:extLst>
          </p:cNvPr>
          <p:cNvCxnSpPr>
            <a:cxnSpLocks/>
          </p:cNvCxnSpPr>
          <p:nvPr/>
        </p:nvCxnSpPr>
        <p:spPr>
          <a:xfrm>
            <a:off x="1558142" y="2034250"/>
            <a:ext cx="0" cy="3302521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F51B98B-8388-4B88-926A-F57E411A1475}"/>
              </a:ext>
            </a:extLst>
          </p:cNvPr>
          <p:cNvSpPr txBox="1"/>
          <p:nvPr/>
        </p:nvSpPr>
        <p:spPr>
          <a:xfrm>
            <a:off x="404602" y="5811452"/>
            <a:ext cx="74924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* J2 launched: 11/10/2022; Nadir door opened 12/5/2022; Geolocation LUTs updated 12/22/2022.</a:t>
            </a:r>
          </a:p>
          <a:p>
            <a:r>
              <a:rPr lang="en-US" sz="1400" dirty="0">
                <a:solidFill>
                  <a:srgbClr val="0000FF"/>
                </a:solidFill>
              </a:rPr>
              <a:t>* Ka antenna transmitter failed 12/16/2022;  Redundant Ka antenna activated 2/2/2023.</a:t>
            </a:r>
          </a:p>
          <a:p>
            <a:r>
              <a:rPr lang="en-US" sz="1400" dirty="0">
                <a:solidFill>
                  <a:srgbClr val="0000FF"/>
                </a:solidFill>
              </a:rPr>
              <a:t>* J2 “C2” is currently in a test archive.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D077811-7591-4016-8C93-E05E93F5A7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9599" y="3477580"/>
            <a:ext cx="4157707" cy="232399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1D1C597-C7E6-4B8A-8872-70AD72FE82B1}"/>
              </a:ext>
            </a:extLst>
          </p:cNvPr>
          <p:cNvSpPr txBox="1"/>
          <p:nvPr/>
        </p:nvSpPr>
        <p:spPr>
          <a:xfrm>
            <a:off x="1016660" y="1731410"/>
            <a:ext cx="1427281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+mj-lt"/>
              </a:rPr>
              <a:t>cryo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door open </a:t>
            </a:r>
          </a:p>
          <a:p>
            <a:r>
              <a:rPr lang="en-US" dirty="0">
                <a:solidFill>
                  <a:srgbClr val="0000FF"/>
                </a:solidFill>
                <a:latin typeface="+mj-lt"/>
              </a:rPr>
              <a:t>2/8/2023 </a:t>
            </a:r>
          </a:p>
        </p:txBody>
      </p:sp>
    </p:spTree>
    <p:extLst>
      <p:ext uri="{BB962C8B-B14F-4D97-AF65-F5344CB8AC3E}">
        <p14:creationId xmlns:p14="http://schemas.microsoft.com/office/powerpoint/2010/main" val="3577815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E768A52-F71C-4CE1-B71C-05724F41D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32" y="2134438"/>
            <a:ext cx="3557016" cy="3078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922" y="203719"/>
            <a:ext cx="7391400" cy="715962"/>
          </a:xfrm>
        </p:spPr>
        <p:txBody>
          <a:bodyPr/>
          <a:lstStyle/>
          <a:p>
            <a:r>
              <a:rPr lang="en-US" sz="3600" dirty="0"/>
              <a:t>Expectations for J3, J4 VIIRS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Lin et al., 1 May 2023</a:t>
            </a:r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3059" y="1036327"/>
            <a:ext cx="8240987" cy="5343452"/>
          </a:xfrm>
          <a:prstGeom prst="rect">
            <a:avLst/>
          </a:prstGeom>
          <a:ln w="12700" cmpd="thickThin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J3 is in I&amp;T with SC while J4 completed ambient tests</a:t>
            </a:r>
          </a:p>
          <a:p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J3, J4 Geolocation – should be good with on-orbit calibration</a:t>
            </a:r>
          </a:p>
          <a:p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J3, J4 Effective Focal Length (EFL) &amp; scan period are shortened to mitigate scan-to-scan underlaps 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1800" kern="0" dirty="0">
                <a:latin typeface="Times New Roman" pitchFamily="18" charset="0"/>
                <a:cs typeface="Times New Roman" pitchFamily="18" charset="0"/>
              </a:rPr>
              <a:t>Swath width increases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7956645" y="6629400"/>
            <a:ext cx="118735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VCST/GEO  </a:t>
            </a:r>
            <a:fld id="{8F452090-E433-4788-933B-499C5DBBA6A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348817AF-C3A8-405F-ADBC-982865CBCF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5705027"/>
                  </p:ext>
                </p:extLst>
              </p:nvPr>
            </p:nvGraphicFramePr>
            <p:xfrm>
              <a:off x="168429" y="2748222"/>
              <a:ext cx="4644205" cy="1889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7796">
                      <a:extLst>
                        <a:ext uri="{9D8B030D-6E8A-4147-A177-3AD203B41FA5}">
                          <a16:colId xmlns:a16="http://schemas.microsoft.com/office/drawing/2014/main" val="850334586"/>
                        </a:ext>
                      </a:extLst>
                    </a:gridCol>
                    <a:gridCol w="752716">
                      <a:extLst>
                        <a:ext uri="{9D8B030D-6E8A-4147-A177-3AD203B41FA5}">
                          <a16:colId xmlns:a16="http://schemas.microsoft.com/office/drawing/2014/main" val="3327417061"/>
                        </a:ext>
                      </a:extLst>
                    </a:gridCol>
                    <a:gridCol w="664161">
                      <a:extLst>
                        <a:ext uri="{9D8B030D-6E8A-4147-A177-3AD203B41FA5}">
                          <a16:colId xmlns:a16="http://schemas.microsoft.com/office/drawing/2014/main" val="377962858"/>
                        </a:ext>
                      </a:extLst>
                    </a:gridCol>
                    <a:gridCol w="841268">
                      <a:extLst>
                        <a:ext uri="{9D8B030D-6E8A-4147-A177-3AD203B41FA5}">
                          <a16:colId xmlns:a16="http://schemas.microsoft.com/office/drawing/2014/main" val="3534024944"/>
                        </a:ext>
                      </a:extLst>
                    </a:gridCol>
                    <a:gridCol w="752716">
                      <a:extLst>
                        <a:ext uri="{9D8B030D-6E8A-4147-A177-3AD203B41FA5}">
                          <a16:colId xmlns:a16="http://schemas.microsoft.com/office/drawing/2014/main" val="1073038508"/>
                        </a:ext>
                      </a:extLst>
                    </a:gridCol>
                    <a:gridCol w="885548">
                      <a:extLst>
                        <a:ext uri="{9D8B030D-6E8A-4147-A177-3AD203B41FA5}">
                          <a16:colId xmlns:a16="http://schemas.microsoft.com/office/drawing/2014/main" val="1746175651"/>
                        </a:ext>
                      </a:extLst>
                    </a:gridCol>
                  </a:tblGrid>
                  <a:tr h="342986">
                    <a:tc>
                      <a:txBody>
                        <a:bodyPr/>
                        <a:lstStyle/>
                        <a:p>
                          <a:endParaRPr lang="en-US" sz="1100"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0" kern="1200">
                              <a:solidFill>
                                <a:srgbClr val="0000FF"/>
                              </a:solidFill>
                              <a:effectLst/>
                            </a:rPr>
                            <a:t>EFL (mm)</a:t>
                          </a:r>
                          <a:endParaRPr lang="en-US" sz="1100" b="0">
                            <a:solidFill>
                              <a:srgbClr val="0000FF"/>
                            </a:solidFill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0" kern="1200">
                              <a:solidFill>
                                <a:srgbClr val="0000FF"/>
                              </a:solidFill>
                              <a:effectLst/>
                            </a:rPr>
                            <a:t>Scan rate (rad/s)</a:t>
                          </a:r>
                          <a:endParaRPr lang="en-US" sz="1100" b="0">
                            <a:solidFill>
                              <a:srgbClr val="0000FF"/>
                            </a:solidFill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0" kern="1200" dirty="0">
                              <a:solidFill>
                                <a:srgbClr val="0000FF"/>
                              </a:solidFill>
                              <a:effectLst/>
                            </a:rPr>
                            <a:t>Scan period T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0" kern="1200" dirty="0">
                              <a:solidFill>
                                <a:srgbClr val="0000FF"/>
                              </a:solidFill>
                              <a:effectLst/>
                            </a:rPr>
                            <a:t>(s)</a:t>
                          </a:r>
                          <a:endParaRPr lang="en-US" sz="1100" b="0" dirty="0">
                            <a:solidFill>
                              <a:srgbClr val="0000FF"/>
                            </a:solidFill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0" kern="1200" dirty="0">
                              <a:solidFill>
                                <a:srgbClr val="0000FF"/>
                              </a:solidFill>
                              <a:effectLst/>
                            </a:rPr>
                            <a:t>EV scan angle (deg)</a:t>
                          </a:r>
                          <a:endParaRPr lang="en-US" sz="1100" b="0" dirty="0">
                            <a:solidFill>
                              <a:srgbClr val="0000FF"/>
                            </a:solidFill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0" kern="1200" dirty="0">
                              <a:solidFill>
                                <a:srgbClr val="0000FF"/>
                              </a:solidFill>
                              <a:effectLst/>
                            </a:rPr>
                            <a:t>EV ground distance (km)</a:t>
                          </a:r>
                          <a:endParaRPr lang="en-US" sz="1100" b="0" dirty="0">
                            <a:solidFill>
                              <a:srgbClr val="0000FF"/>
                            </a:solidFill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7013727"/>
                      </a:ext>
                    </a:extLst>
                  </a:tr>
                  <a:tr h="2143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SNPP</a:t>
                          </a:r>
                          <a:endParaRPr lang="en-US" sz="110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1135</a:t>
                          </a:r>
                          <a:endParaRPr lang="en-US" sz="110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3.531</a:t>
                          </a:r>
                          <a:endParaRPr lang="en-US" sz="110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1.7793</a:t>
                          </a:r>
                          <a:endParaRPr lang="en-US" sz="110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100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 56.28</a:t>
                          </a:r>
                          <a:endParaRPr lang="en-US" sz="11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100" kern="1200" dirty="0">
                              <a:effectLst/>
                            </a:rPr>
                            <a:t> 1530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1125554"/>
                      </a:ext>
                    </a:extLst>
                  </a:tr>
                  <a:tr h="2143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JPSS-1</a:t>
                          </a:r>
                          <a:endParaRPr lang="en-US" sz="110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effectLst/>
                            </a:rPr>
                            <a:t>1141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3.517</a:t>
                          </a:r>
                          <a:endParaRPr lang="en-US" sz="110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effectLst/>
                            </a:rPr>
                            <a:t>1.7867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100" kern="1200" dirty="0">
                              <a:effectLst/>
                            </a:rPr>
                            <a:t> 56.04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100" kern="1200" dirty="0">
                              <a:effectLst/>
                            </a:rPr>
                            <a:t> 1510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11852871"/>
                      </a:ext>
                    </a:extLst>
                  </a:tr>
                  <a:tr h="2143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effectLst/>
                            </a:rPr>
                            <a:t>JPSS-2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effectLst/>
                            </a:rPr>
                            <a:t>1143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effectLst/>
                            </a:rPr>
                            <a:t>3.510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effectLst/>
                            </a:rPr>
                            <a:t>1.7899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100" kern="1200" dirty="0">
                              <a:effectLst/>
                            </a:rPr>
                            <a:t> 55.94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100" kern="1200" dirty="0">
                              <a:effectLst/>
                            </a:rPr>
                            <a:t> 1500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2557937"/>
                      </a:ext>
                    </a:extLst>
                  </a:tr>
                  <a:tr h="2143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effectLst/>
                            </a:rPr>
                            <a:t>JPSS-3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effectLst/>
                            </a:rPr>
                            <a:t>1134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effectLst/>
                            </a:rPr>
                            <a:t>3.535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effectLst/>
                            </a:rPr>
                            <a:t>1.777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100" kern="1200" dirty="0">
                              <a:effectLst/>
                            </a:rPr>
                            <a:t> 56.34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100" kern="1200" dirty="0">
                              <a:effectLst/>
                            </a:rPr>
                            <a:t> 1535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66948473"/>
                      </a:ext>
                    </a:extLst>
                  </a:tr>
                  <a:tr h="21436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effectLst/>
                            </a:rPr>
                            <a:t>JPSS-4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effectLst/>
                            </a:rPr>
                            <a:t>1131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effectLst/>
                            </a:rPr>
                            <a:t>3.546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effectLst/>
                            </a:rPr>
                            <a:t>1.772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100" kern="1200" dirty="0">
                              <a:effectLst/>
                            </a:rPr>
                            <a:t> 56.5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1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1100" kern="1200" dirty="0">
                              <a:effectLst/>
                            </a:rPr>
                            <a:t> 1550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99453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348817AF-C3A8-405F-ADBC-982865CBCF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5705027"/>
                  </p:ext>
                </p:extLst>
              </p:nvPr>
            </p:nvGraphicFramePr>
            <p:xfrm>
              <a:off x="168429" y="2748222"/>
              <a:ext cx="4644205" cy="1889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47796">
                      <a:extLst>
                        <a:ext uri="{9D8B030D-6E8A-4147-A177-3AD203B41FA5}">
                          <a16:colId xmlns:a16="http://schemas.microsoft.com/office/drawing/2014/main" val="850334586"/>
                        </a:ext>
                      </a:extLst>
                    </a:gridCol>
                    <a:gridCol w="752716">
                      <a:extLst>
                        <a:ext uri="{9D8B030D-6E8A-4147-A177-3AD203B41FA5}">
                          <a16:colId xmlns:a16="http://schemas.microsoft.com/office/drawing/2014/main" val="3327417061"/>
                        </a:ext>
                      </a:extLst>
                    </a:gridCol>
                    <a:gridCol w="664161">
                      <a:extLst>
                        <a:ext uri="{9D8B030D-6E8A-4147-A177-3AD203B41FA5}">
                          <a16:colId xmlns:a16="http://schemas.microsoft.com/office/drawing/2014/main" val="377962858"/>
                        </a:ext>
                      </a:extLst>
                    </a:gridCol>
                    <a:gridCol w="841268">
                      <a:extLst>
                        <a:ext uri="{9D8B030D-6E8A-4147-A177-3AD203B41FA5}">
                          <a16:colId xmlns:a16="http://schemas.microsoft.com/office/drawing/2014/main" val="3534024944"/>
                        </a:ext>
                      </a:extLst>
                    </a:gridCol>
                    <a:gridCol w="752716">
                      <a:extLst>
                        <a:ext uri="{9D8B030D-6E8A-4147-A177-3AD203B41FA5}">
                          <a16:colId xmlns:a16="http://schemas.microsoft.com/office/drawing/2014/main" val="1073038508"/>
                        </a:ext>
                      </a:extLst>
                    </a:gridCol>
                    <a:gridCol w="885548">
                      <a:extLst>
                        <a:ext uri="{9D8B030D-6E8A-4147-A177-3AD203B41FA5}">
                          <a16:colId xmlns:a16="http://schemas.microsoft.com/office/drawing/2014/main" val="1746175651"/>
                        </a:ext>
                      </a:extLst>
                    </a:gridCol>
                  </a:tblGrid>
                  <a:tr h="594360">
                    <a:tc>
                      <a:txBody>
                        <a:bodyPr/>
                        <a:lstStyle/>
                        <a:p>
                          <a:endParaRPr lang="en-US" sz="1100">
                            <a:effectLst/>
                            <a:latin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0" kern="1200">
                              <a:solidFill>
                                <a:srgbClr val="0000FF"/>
                              </a:solidFill>
                              <a:effectLst/>
                            </a:rPr>
                            <a:t>EFL (mm)</a:t>
                          </a:r>
                          <a:endParaRPr lang="en-US" sz="1100" b="0">
                            <a:solidFill>
                              <a:srgbClr val="0000FF"/>
                            </a:solidFill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0" kern="1200">
                              <a:solidFill>
                                <a:srgbClr val="0000FF"/>
                              </a:solidFill>
                              <a:effectLst/>
                            </a:rPr>
                            <a:t>Scan rate (rad/s)</a:t>
                          </a:r>
                          <a:endParaRPr lang="en-US" sz="1100" b="0">
                            <a:solidFill>
                              <a:srgbClr val="0000FF"/>
                            </a:solidFill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0" kern="1200" dirty="0">
                              <a:solidFill>
                                <a:srgbClr val="0000FF"/>
                              </a:solidFill>
                              <a:effectLst/>
                            </a:rPr>
                            <a:t>Scan period T</a:t>
                          </a: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0" kern="1200" dirty="0">
                              <a:solidFill>
                                <a:srgbClr val="0000FF"/>
                              </a:solidFill>
                              <a:effectLst/>
                            </a:rPr>
                            <a:t>(s)</a:t>
                          </a:r>
                          <a:endParaRPr lang="en-US" sz="1100" b="0" dirty="0">
                            <a:solidFill>
                              <a:srgbClr val="0000FF"/>
                            </a:solidFill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0" kern="1200" dirty="0">
                              <a:solidFill>
                                <a:srgbClr val="0000FF"/>
                              </a:solidFill>
                              <a:effectLst/>
                            </a:rPr>
                            <a:t>EV scan angle (deg)</a:t>
                          </a:r>
                          <a:endParaRPr lang="en-US" sz="1100" b="0" dirty="0">
                            <a:solidFill>
                              <a:srgbClr val="0000FF"/>
                            </a:solidFill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b="0" kern="1200" dirty="0">
                              <a:solidFill>
                                <a:srgbClr val="0000FF"/>
                              </a:solidFill>
                              <a:effectLst/>
                            </a:rPr>
                            <a:t>EV ground distance (km)</a:t>
                          </a:r>
                          <a:endParaRPr lang="en-US" sz="1100" b="0" dirty="0">
                            <a:solidFill>
                              <a:srgbClr val="0000FF"/>
                            </a:solidFill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47013727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SNPP</a:t>
                          </a:r>
                          <a:endParaRPr lang="en-US" sz="110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1135</a:t>
                          </a:r>
                          <a:endParaRPr lang="en-US" sz="110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3.531</a:t>
                          </a:r>
                          <a:endParaRPr lang="en-US" sz="110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1.7793</a:t>
                          </a:r>
                          <a:endParaRPr lang="en-US" sz="110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9194" t="-235714" r="-120161" b="-42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6897" t="-235714" r="-2759" b="-42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1125554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JPSS-1</a:t>
                          </a:r>
                          <a:endParaRPr lang="en-US" sz="110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effectLst/>
                            </a:rPr>
                            <a:t>1141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>
                              <a:effectLst/>
                            </a:rPr>
                            <a:t>3.517</a:t>
                          </a:r>
                          <a:endParaRPr lang="en-US" sz="110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effectLst/>
                            </a:rPr>
                            <a:t>1.7867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9194" t="-327907" r="-120161" b="-3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6897" t="-327907" r="-2759" b="-3116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1852871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effectLst/>
                            </a:rPr>
                            <a:t>JPSS-2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effectLst/>
                            </a:rPr>
                            <a:t>1143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effectLst/>
                            </a:rPr>
                            <a:t>3.510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effectLst/>
                            </a:rPr>
                            <a:t>1.7899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9194" t="-427907" r="-120161" b="-2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6897" t="-427907" r="-2759" b="-2116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32557937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effectLst/>
                            </a:rPr>
                            <a:t>JPSS-3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effectLst/>
                            </a:rPr>
                            <a:t>1134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effectLst/>
                            </a:rPr>
                            <a:t>3.535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effectLst/>
                            </a:rPr>
                            <a:t>1.777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9194" t="-540476" r="-120161" b="-1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6897" t="-540476" r="-2759" b="-1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66948473"/>
                      </a:ext>
                    </a:extLst>
                  </a:tr>
                  <a:tr h="259080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effectLst/>
                            </a:rPr>
                            <a:t>JPSS-4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effectLst/>
                            </a:rPr>
                            <a:t>1131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effectLst/>
                            </a:rPr>
                            <a:t>3.546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kern="1200" dirty="0">
                              <a:effectLst/>
                            </a:rPr>
                            <a:t>1.772</a:t>
                          </a:r>
                          <a:endParaRPr lang="en-US" sz="1100" dirty="0">
                            <a:effectLst/>
                            <a:latin typeface="Arial" panose="020B0604020202020204" pitchFamily="34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9194" t="-625581" r="-120161" b="-139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6897" t="-625581" r="-2759" b="-139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99453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Rectangle 2">
            <a:extLst>
              <a:ext uri="{FF2B5EF4-FFF2-40B4-BE49-F238E27FC236}">
                <a16:creationId xmlns:a16="http://schemas.microsoft.com/office/drawing/2014/main" id="{5D6BFE49-9184-4B3B-8ADB-A0DEC8E8C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429" y="2471223"/>
            <a:ext cx="41251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As-built VIIRS EFLs and scan rates and EV coverages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015246-F06C-445A-866E-B06E1E6B95D4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5699531" y="3362732"/>
            <a:ext cx="2760850" cy="0"/>
          </a:xfrm>
          <a:prstGeom prst="line">
            <a:avLst/>
          </a:prstGeom>
          <a:ln w="2222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2ADBA3-8AB5-4601-9C93-95928770CD3C}"/>
              </a:ext>
            </a:extLst>
          </p:cNvPr>
          <p:cNvCxnSpPr>
            <a:cxnSpLocks/>
          </p:cNvCxnSpPr>
          <p:nvPr/>
        </p:nvCxnSpPr>
        <p:spPr>
          <a:xfrm>
            <a:off x="5699531" y="4367885"/>
            <a:ext cx="2626322" cy="0"/>
          </a:xfrm>
          <a:prstGeom prst="line">
            <a:avLst/>
          </a:prstGeom>
          <a:ln w="31750">
            <a:solidFill>
              <a:srgbClr val="0000F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0DA17F9-43C8-4F2D-9879-0B03B90863FC}"/>
              </a:ext>
            </a:extLst>
          </p:cNvPr>
          <p:cNvSpPr txBox="1"/>
          <p:nvPr/>
        </p:nvSpPr>
        <p:spPr>
          <a:xfrm>
            <a:off x="8460381" y="3101122"/>
            <a:ext cx="731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Initial design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A6387A-AE1E-4D8E-A8D1-8168B4C8B847}"/>
              </a:ext>
            </a:extLst>
          </p:cNvPr>
          <p:cNvSpPr txBox="1"/>
          <p:nvPr/>
        </p:nvSpPr>
        <p:spPr>
          <a:xfrm>
            <a:off x="8240540" y="3989043"/>
            <a:ext cx="9914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Mitigated</a:t>
            </a:r>
          </a:p>
          <a:p>
            <a:r>
              <a:rPr lang="en-US" sz="1400" dirty="0">
                <a:solidFill>
                  <a:srgbClr val="0000FF"/>
                </a:solidFill>
              </a:rPr>
              <a:t>fabrication</a:t>
            </a:r>
          </a:p>
          <a:p>
            <a:r>
              <a:rPr lang="en-US" sz="1400" dirty="0">
                <a:solidFill>
                  <a:srgbClr val="0000FF"/>
                </a:solidFill>
              </a:rPr>
              <a:t>target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4A2FD6B-30DF-403B-9F70-980C47DF22F5}"/>
                  </a:ext>
                </a:extLst>
              </p:cNvPr>
              <p:cNvSpPr/>
              <p:nvPr/>
            </p:nvSpPr>
            <p:spPr>
              <a:xfrm>
                <a:off x="455016" y="5276145"/>
                <a:ext cx="8510229" cy="1246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𝑂𝑣𝑒𝑟𝑙𝑎𝑝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−[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𝐸𝐶𝐼</m:t>
                        </m:r>
                      </m:sub>
                    </m:sSub>
                    <m:r>
                      <a:rPr lang="en-US" sz="1800" i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𝑒𝑎𝑟𝑡h</m:t>
                        </m:r>
                        <m:r>
                          <a:rPr lang="en-US" sz="1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func>
                    <m:r>
                      <a:rPr lang="en-US" sz="1800" i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1800" dirty="0"/>
                  <a:t>,    </a:t>
                </a:r>
                <a:r>
                  <a:rPr lang="en-US" sz="1800" dirty="0">
                    <a:latin typeface="+mn-lt"/>
                  </a:rPr>
                  <a:t>if &lt; 0 </a:t>
                </a:r>
                <a:r>
                  <a:rPr lang="en-US" sz="1800" dirty="0">
                    <a:latin typeface="+mn-lt"/>
                    <a:sym typeface="Wingdings" panose="05000000000000000000" pitchFamily="2" charset="2"/>
                  </a:rPr>
                  <a:t> underlap</a:t>
                </a:r>
              </a:p>
              <a:p>
                <a:r>
                  <a:rPr lang="en-US" sz="1100" dirty="0">
                    <a:latin typeface="Times New Roman" panose="02020603050405020304" pitchFamily="18" charset="0"/>
                    <a:ea typeface="ＭＳ Ｐゴシック" pitchFamily="-106" charset="-128"/>
                    <a:cs typeface="Times New Roman" panose="02020603050405020304" pitchFamily="18" charset="0"/>
                  </a:rPr>
                  <a:t>w</a:t>
                </a:r>
                <a:r>
                  <a:rPr lang="en-US" sz="1100" kern="0" dirty="0">
                    <a:latin typeface="Times New Roman" panose="02020603050405020304" pitchFamily="18" charset="0"/>
                    <a:ea typeface="ＭＳ Ｐゴシック" pitchFamily="-106" charset="-128"/>
                    <a:cs typeface="Times New Roman" panose="02020603050405020304" pitchFamily="18" charset="0"/>
                  </a:rPr>
                  <a:t>here </a:t>
                </a:r>
                <a:r>
                  <a:rPr lang="en-US" sz="1100" b="1" kern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itchFamily="-106" charset="-128"/>
                    <a:cs typeface="Times New Roman" panose="02020603050405020304" pitchFamily="18" charset="0"/>
                  </a:rPr>
                  <a:t>F = effective focal length</a:t>
                </a:r>
                <a:r>
                  <a:rPr lang="en-US" sz="1100" kern="0" dirty="0">
                    <a:latin typeface="Times New Roman" panose="02020603050405020304" pitchFamily="18" charset="0"/>
                    <a:ea typeface="ＭＳ Ｐゴシック" pitchFamily="-106" charset="-128"/>
                    <a:cs typeface="Times New Roman" panose="02020603050405020304" pitchFamily="18" charset="0"/>
                  </a:rPr>
                  <a:t>, p = detector “pitch” interval in the track direction, n = # detectors, h = </a:t>
                </a:r>
                <a:r>
                  <a:rPr lang="en-US" sz="1100" dirty="0">
                    <a:latin typeface="Times New Roman" panose="02020603050405020304" pitchFamily="18" charset="0"/>
                    <a:ea typeface="ＭＳ Ｐゴシック" pitchFamily="-106" charset="-128"/>
                    <a:cs typeface="Times New Roman" panose="02020603050405020304" pitchFamily="18" charset="0"/>
                  </a:rPr>
                  <a:t>range from satellite to earth terrain surface altitude</a:t>
                </a:r>
                <a:r>
                  <a:rPr lang="en-US" sz="1100" kern="0" dirty="0">
                    <a:latin typeface="Times New Roman" panose="02020603050405020304" pitchFamily="18" charset="0"/>
                    <a:ea typeface="ＭＳ Ｐゴシック" pitchFamily="-106" charset="-128"/>
                    <a:cs typeface="Times New Roman" panose="02020603050405020304" pitchFamily="18" charset="0"/>
                  </a:rPr>
                  <a:t>, </a:t>
                </a:r>
                <a:r>
                  <a:rPr lang="en-US" sz="1100" b="1" kern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itchFamily="-106" charset="-128"/>
                    <a:cs typeface="Times New Roman" panose="02020603050405020304" pitchFamily="18" charset="0"/>
                  </a:rPr>
                  <a:t>T = scan period</a:t>
                </a:r>
                <a:r>
                  <a:rPr lang="en-US" sz="1100" kern="0" dirty="0">
                    <a:latin typeface="Times New Roman" panose="02020603050405020304" pitchFamily="18" charset="0"/>
                    <a:ea typeface="ＭＳ Ｐゴシック" pitchFamily="-106" charset="-128"/>
                    <a:cs typeface="Times New Roman" panose="02020603050405020304" pitchFamily="18" charset="0"/>
                  </a:rPr>
                  <a:t>, </a:t>
                </a:r>
                <a:r>
                  <a:rPr lang="en-US" sz="1100" i="1" kern="0" dirty="0">
                    <a:latin typeface="Times New Roman" panose="02020603050405020304" pitchFamily="18" charset="0"/>
                    <a:ea typeface="ＭＳ Ｐゴシック" pitchFamily="-106" charset="-128"/>
                    <a:cs typeface="Times New Roman" panose="02020603050405020304" pitchFamily="18" charset="0"/>
                  </a:rPr>
                  <a:t>i</a:t>
                </a:r>
                <a:r>
                  <a:rPr lang="en-US" sz="1100" kern="0" dirty="0">
                    <a:latin typeface="Times New Roman" panose="02020603050405020304" pitchFamily="18" charset="0"/>
                    <a:ea typeface="ＭＳ Ｐゴシック" pitchFamily="-106" charset="-128"/>
                    <a:cs typeface="Times New Roman" panose="02020603050405020304" pitchFamily="18" charset="0"/>
                  </a:rPr>
                  <a:t>=inclination angle (in ECI) &gt; 90 deg, V</a:t>
                </a:r>
                <a:r>
                  <a:rPr lang="en-US" sz="1100" kern="0" baseline="-25000" dirty="0">
                    <a:latin typeface="Times New Roman" panose="02020603050405020304" pitchFamily="18" charset="0"/>
                    <a:ea typeface="ＭＳ Ｐゴシック" pitchFamily="-106" charset="-128"/>
                    <a:cs typeface="Times New Roman" panose="02020603050405020304" pitchFamily="18" charset="0"/>
                  </a:rPr>
                  <a:t>ECI</a:t>
                </a:r>
                <a:r>
                  <a:rPr lang="en-US" sz="1100" kern="0" dirty="0">
                    <a:latin typeface="Times New Roman" panose="02020603050405020304" pitchFamily="18" charset="0"/>
                    <a:ea typeface="ＭＳ Ｐゴシック" pitchFamily="-106" charset="-128"/>
                    <a:cs typeface="Times New Roman" panose="02020603050405020304" pitchFamily="18" charset="0"/>
                  </a:rPr>
                  <a:t> = spacecraft ground speed in the inertial frame, Vearth0 = speed of earth rotation at equator, Overlap &lt; 0 indicates underlap.</a:t>
                </a:r>
                <a:endPara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4A2FD6B-30DF-403B-9F70-980C47DF22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16" y="5276145"/>
                <a:ext cx="8510229" cy="1246303"/>
              </a:xfrm>
              <a:prstGeom prst="rect">
                <a:avLst/>
              </a:prstGeom>
              <a:blipFill>
                <a:blip r:embed="rId4"/>
                <a:stretch>
                  <a:fillRect t="-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145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846" y="28419"/>
            <a:ext cx="7391400" cy="715962"/>
          </a:xfrm>
        </p:spPr>
        <p:txBody>
          <a:bodyPr/>
          <a:lstStyle/>
          <a:p>
            <a:r>
              <a:rPr lang="en-US" sz="3600" dirty="0"/>
              <a:t>Scan-to-scan underlaps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26546" y="4480891"/>
            <a:ext cx="441873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Underlaps occur near 15</a:t>
            </a:r>
            <a:r>
              <a:rPr lang="en-US" sz="1600" baseline="36000" dirty="0">
                <a:latin typeface="+mn-lt"/>
              </a:rPr>
              <a:t>o</a:t>
            </a:r>
            <a:r>
              <a:rPr lang="en-US" sz="1600" dirty="0">
                <a:latin typeface="+mn-lt"/>
              </a:rPr>
              <a:t>N, close off going north and south and off-nadir scan angles.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High terrain widens/creates the underlaps.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J2 has most of this issue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SNPP has almost none of the issue because of its shorter focal length (~0.5%).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J3, J4 mitigate the issue by shortening EFL &amp; scan period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78" y="1726046"/>
            <a:ext cx="3914540" cy="2354793"/>
          </a:xfrm>
          <a:prstGeom prst="rect">
            <a:avLst/>
          </a:prstGeom>
          <a:ln w="3175">
            <a:solidFill>
              <a:srgbClr val="FF0000"/>
            </a:solidFill>
          </a:ln>
        </p:spPr>
      </p:pic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2575921" y="2305667"/>
            <a:ext cx="0" cy="1079318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193110" y="2732129"/>
            <a:ext cx="119004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+mn-lt"/>
              </a:rPr>
              <a:t>J1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 Underlap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+mn-lt"/>
              </a:rPr>
              <a:t>80m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24182" y="3341140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Within scan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04721" y="2771291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Inter-scan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05555" y="2028668"/>
            <a:ext cx="1285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Inter-HAM-sides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416233" y="2358666"/>
            <a:ext cx="0" cy="257525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 rot="2907614">
            <a:off x="2869979" y="2457115"/>
            <a:ext cx="1315124" cy="46353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171262" y="2009284"/>
            <a:ext cx="1190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Terrain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55016" y="594135"/>
                <a:ext cx="8173169" cy="1246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𝑂𝑣𝑒𝑟𝑙𝑎𝑝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800" i="0">
                        <a:latin typeface="Cambria Math" panose="02040503050406030204" pitchFamily="18" charset="0"/>
                      </a:rPr>
                      <m:t>−[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𝐸𝐶𝐼</m:t>
                        </m:r>
                      </m:sub>
                    </m:sSub>
                    <m:r>
                      <a:rPr lang="en-US" sz="1800" i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𝑒𝑎𝑟𝑡h</m:t>
                        </m:r>
                        <m:r>
                          <a:rPr lang="en-US" sz="1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i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func>
                    <m:r>
                      <a:rPr lang="en-US" sz="1800" i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n-US" sz="1800" dirty="0"/>
                  <a:t>,    </a:t>
                </a:r>
                <a:r>
                  <a:rPr lang="en-US" sz="1800" dirty="0">
                    <a:latin typeface="+mn-lt"/>
                  </a:rPr>
                  <a:t>if &lt; 0 </a:t>
                </a:r>
                <a:r>
                  <a:rPr lang="en-US" sz="1800" dirty="0">
                    <a:latin typeface="+mn-lt"/>
                    <a:sym typeface="Wingdings" panose="05000000000000000000" pitchFamily="2" charset="2"/>
                  </a:rPr>
                  <a:t> underlap</a:t>
                </a:r>
              </a:p>
              <a:p>
                <a:r>
                  <a:rPr lang="en-US" sz="1100" dirty="0">
                    <a:latin typeface="Times New Roman" panose="02020603050405020304" pitchFamily="18" charset="0"/>
                    <a:ea typeface="ＭＳ Ｐゴシック" pitchFamily="-106" charset="-128"/>
                    <a:cs typeface="Times New Roman" panose="02020603050405020304" pitchFamily="18" charset="0"/>
                  </a:rPr>
                  <a:t>w</a:t>
                </a:r>
                <a:r>
                  <a:rPr lang="en-US" sz="1100" kern="0" dirty="0">
                    <a:latin typeface="Times New Roman" panose="02020603050405020304" pitchFamily="18" charset="0"/>
                    <a:ea typeface="ＭＳ Ｐゴシック" pitchFamily="-106" charset="-128"/>
                    <a:cs typeface="Times New Roman" panose="02020603050405020304" pitchFamily="18" charset="0"/>
                  </a:rPr>
                  <a:t>here </a:t>
                </a:r>
                <a:r>
                  <a:rPr lang="en-US" sz="1100" b="1" kern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itchFamily="-106" charset="-128"/>
                    <a:cs typeface="Times New Roman" panose="02020603050405020304" pitchFamily="18" charset="0"/>
                  </a:rPr>
                  <a:t>F = effective focal length </a:t>
                </a:r>
                <a:r>
                  <a:rPr lang="en-US" sz="1100" kern="0" dirty="0">
                    <a:latin typeface="Times New Roman" panose="02020603050405020304" pitchFamily="18" charset="0"/>
                    <a:ea typeface="ＭＳ Ｐゴシック" pitchFamily="-106" charset="-128"/>
                    <a:cs typeface="Times New Roman" panose="02020603050405020304" pitchFamily="18" charset="0"/>
                  </a:rPr>
                  <a:t>= Mag x aft optic focal length, p = detector “pitch” interval in the track direction, n = # detectors, h = </a:t>
                </a:r>
                <a:r>
                  <a:rPr lang="en-US" sz="1100" dirty="0">
                    <a:latin typeface="Times New Roman" panose="02020603050405020304" pitchFamily="18" charset="0"/>
                    <a:ea typeface="ＭＳ Ｐゴシック" pitchFamily="-106" charset="-128"/>
                    <a:cs typeface="Times New Roman" panose="02020603050405020304" pitchFamily="18" charset="0"/>
                  </a:rPr>
                  <a:t>range from satellite to earth terrain surface altitude</a:t>
                </a:r>
                <a:r>
                  <a:rPr lang="en-US" sz="1100" kern="0" dirty="0">
                    <a:latin typeface="Times New Roman" panose="02020603050405020304" pitchFamily="18" charset="0"/>
                    <a:ea typeface="ＭＳ Ｐゴシック" pitchFamily="-106" charset="-128"/>
                    <a:cs typeface="Times New Roman" panose="02020603050405020304" pitchFamily="18" charset="0"/>
                  </a:rPr>
                  <a:t>, </a:t>
                </a:r>
                <a:r>
                  <a:rPr lang="en-US" sz="1100" b="1" kern="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ＭＳ Ｐゴシック" pitchFamily="-106" charset="-128"/>
                    <a:cs typeface="Times New Roman" panose="02020603050405020304" pitchFamily="18" charset="0"/>
                  </a:rPr>
                  <a:t>T = scan period</a:t>
                </a:r>
                <a:r>
                  <a:rPr lang="en-US" sz="1100" kern="0" dirty="0">
                    <a:latin typeface="Times New Roman" panose="02020603050405020304" pitchFamily="18" charset="0"/>
                    <a:ea typeface="ＭＳ Ｐゴシック" pitchFamily="-106" charset="-128"/>
                    <a:cs typeface="Times New Roman" panose="02020603050405020304" pitchFamily="18" charset="0"/>
                  </a:rPr>
                  <a:t>, </a:t>
                </a:r>
                <a:r>
                  <a:rPr lang="en-US" sz="1100" i="1" kern="0" dirty="0">
                    <a:latin typeface="Times New Roman" panose="02020603050405020304" pitchFamily="18" charset="0"/>
                    <a:ea typeface="ＭＳ Ｐゴシック" pitchFamily="-106" charset="-128"/>
                    <a:cs typeface="Times New Roman" panose="02020603050405020304" pitchFamily="18" charset="0"/>
                  </a:rPr>
                  <a:t>i</a:t>
                </a:r>
                <a:r>
                  <a:rPr lang="en-US" sz="1100" kern="0" dirty="0">
                    <a:latin typeface="Times New Roman" panose="02020603050405020304" pitchFamily="18" charset="0"/>
                    <a:ea typeface="ＭＳ Ｐゴシック" pitchFamily="-106" charset="-128"/>
                    <a:cs typeface="Times New Roman" panose="02020603050405020304" pitchFamily="18" charset="0"/>
                  </a:rPr>
                  <a:t>=inclination angle (in ECI) &gt; 90 deg, V</a:t>
                </a:r>
                <a:r>
                  <a:rPr lang="en-US" sz="1100" kern="0" baseline="-25000" dirty="0">
                    <a:latin typeface="Times New Roman" panose="02020603050405020304" pitchFamily="18" charset="0"/>
                    <a:ea typeface="ＭＳ Ｐゴシック" pitchFamily="-106" charset="-128"/>
                    <a:cs typeface="Times New Roman" panose="02020603050405020304" pitchFamily="18" charset="0"/>
                  </a:rPr>
                  <a:t>ECI</a:t>
                </a:r>
                <a:r>
                  <a:rPr lang="en-US" sz="1100" kern="0" dirty="0">
                    <a:latin typeface="Times New Roman" panose="02020603050405020304" pitchFamily="18" charset="0"/>
                    <a:ea typeface="ＭＳ Ｐゴシック" pitchFamily="-106" charset="-128"/>
                    <a:cs typeface="Times New Roman" panose="02020603050405020304" pitchFamily="18" charset="0"/>
                  </a:rPr>
                  <a:t> = spacecraft ground speed in the inertial frame, Vearth0 = speed of earth rotation at equator, Overlap &lt; 0 indicates underlap.</a:t>
                </a:r>
                <a:endPara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16" y="594135"/>
                <a:ext cx="8173169" cy="12463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Lin et al., 1 May 2023</a:t>
            </a:r>
            <a:endParaRPr lang="en-US" dirty="0"/>
          </a:p>
        </p:txBody>
      </p:sp>
      <p:sp>
        <p:nvSpPr>
          <p:cNvPr id="22" name="Slide Number Placeholder 4"/>
          <p:cNvSpPr txBox="1">
            <a:spLocks/>
          </p:cNvSpPr>
          <p:nvPr/>
        </p:nvSpPr>
        <p:spPr bwMode="auto">
          <a:xfrm>
            <a:off x="7956644" y="6629400"/>
            <a:ext cx="118735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VCST/GEO  </a:t>
            </a:r>
            <a:fld id="{8F452090-E433-4788-933B-499C5DBBA6A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9662AB5-C775-4F0A-A76D-EFD4B7049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079" y="1634372"/>
            <a:ext cx="4227576" cy="2744724"/>
          </a:xfrm>
          <a:prstGeom prst="rect">
            <a:avLst/>
          </a:prstGeom>
          <a:ln w="3175">
            <a:solidFill>
              <a:srgbClr val="FF0000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2DC2E02-706F-46B7-BBFA-3F52C31FB476}"/>
              </a:ext>
            </a:extLst>
          </p:cNvPr>
          <p:cNvSpPr txBox="1"/>
          <p:nvPr/>
        </p:nvSpPr>
        <p:spPr>
          <a:xfrm>
            <a:off x="5318120" y="2552388"/>
            <a:ext cx="913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Inter-scan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2309415-8CB9-44CC-99BA-F5F089D5E21A}"/>
              </a:ext>
            </a:extLst>
          </p:cNvPr>
          <p:cNvSpPr/>
          <p:nvPr/>
        </p:nvSpPr>
        <p:spPr>
          <a:xfrm rot="2324076">
            <a:off x="6921628" y="2174923"/>
            <a:ext cx="1315124" cy="443211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C86FE6-124A-453A-9544-098B754E524C}"/>
              </a:ext>
            </a:extLst>
          </p:cNvPr>
          <p:cNvSpPr txBox="1"/>
          <p:nvPr/>
        </p:nvSpPr>
        <p:spPr>
          <a:xfrm>
            <a:off x="5755714" y="3709763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Within scan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0566971-88A8-42A3-A921-F6A832CF5994}"/>
              </a:ext>
            </a:extLst>
          </p:cNvPr>
          <p:cNvCxnSpPr>
            <a:cxnSpLocks/>
          </p:cNvCxnSpPr>
          <p:nvPr/>
        </p:nvCxnSpPr>
        <p:spPr>
          <a:xfrm>
            <a:off x="6831595" y="2507283"/>
            <a:ext cx="0" cy="1202480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A9DB8C2-1ED6-412C-B1A2-0CF70B81DCDC}"/>
              </a:ext>
            </a:extLst>
          </p:cNvPr>
          <p:cNvSpPr txBox="1"/>
          <p:nvPr/>
        </p:nvSpPr>
        <p:spPr>
          <a:xfrm>
            <a:off x="6365390" y="2855240"/>
            <a:ext cx="10685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J2 </a:t>
            </a:r>
            <a:r>
              <a:rPr lang="en-US" sz="1400" dirty="0">
                <a:solidFill>
                  <a:srgbClr val="FF0000"/>
                </a:solidFill>
              </a:rPr>
              <a:t>underlap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110m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0CFE4E6-8975-45C3-82A1-7E5DEDC4FD0A}"/>
              </a:ext>
            </a:extLst>
          </p:cNvPr>
          <p:cNvSpPr txBox="1"/>
          <p:nvPr/>
        </p:nvSpPr>
        <p:spPr>
          <a:xfrm>
            <a:off x="7428400" y="1863265"/>
            <a:ext cx="1177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Terrain effect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219B54-1CF4-43A5-BDD8-807EC7218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630" y="4250367"/>
            <a:ext cx="3540252" cy="228447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641F6ED-3718-4F4C-9306-605654F8A53A}"/>
              </a:ext>
            </a:extLst>
          </p:cNvPr>
          <p:cNvSpPr txBox="1"/>
          <p:nvPr/>
        </p:nvSpPr>
        <p:spPr>
          <a:xfrm>
            <a:off x="2788131" y="4477980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Within scan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7AECA81-3197-45D1-91DB-7A0E656ABC87}"/>
              </a:ext>
            </a:extLst>
          </p:cNvPr>
          <p:cNvSpPr txBox="1"/>
          <p:nvPr/>
        </p:nvSpPr>
        <p:spPr>
          <a:xfrm>
            <a:off x="1205555" y="4773090"/>
            <a:ext cx="913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Inter-scan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9D5365F-2B3E-4DF4-9CDA-AB42D6A0B46E}"/>
              </a:ext>
            </a:extLst>
          </p:cNvPr>
          <p:cNvCxnSpPr>
            <a:cxnSpLocks/>
          </p:cNvCxnSpPr>
          <p:nvPr/>
        </p:nvCxnSpPr>
        <p:spPr>
          <a:xfrm flipV="1">
            <a:off x="3383153" y="4754979"/>
            <a:ext cx="0" cy="846682"/>
          </a:xfrm>
          <a:prstGeom prst="straightConnector1">
            <a:avLst/>
          </a:prstGeom>
          <a:ln w="19050">
            <a:solidFill>
              <a:srgbClr val="0000FF"/>
            </a:solidFill>
            <a:headEnd type="oval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32A3572-517C-48ED-89BC-E124EBA10E9D}"/>
              </a:ext>
            </a:extLst>
          </p:cNvPr>
          <p:cNvSpPr txBox="1"/>
          <p:nvPr/>
        </p:nvSpPr>
        <p:spPr>
          <a:xfrm>
            <a:off x="2709891" y="4939393"/>
            <a:ext cx="97815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NPP</a:t>
            </a:r>
            <a:r>
              <a:rPr lang="en-US" sz="1000" dirty="0">
                <a:solidFill>
                  <a:srgbClr val="0000FF"/>
                </a:solidFill>
              </a:rPr>
              <a:t> overlap</a:t>
            </a:r>
          </a:p>
        </p:txBody>
      </p:sp>
    </p:spTree>
    <p:extLst>
      <p:ext uri="{BB962C8B-B14F-4D97-AF65-F5344CB8AC3E}">
        <p14:creationId xmlns:p14="http://schemas.microsoft.com/office/powerpoint/2010/main" val="2722850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003261"/>
            <a:ext cx="8229600" cy="5598707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sz="2000" dirty="0"/>
              <a:t>Routine monitor and LUTs update as needed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rgbClr val="0000FF"/>
                </a:solidFill>
                <a:cs typeface="Times New Roman" pitchFamily="18" charset="0"/>
              </a:rPr>
              <a:t>Update LWM (year by year)</a:t>
            </a:r>
            <a:endParaRPr lang="en-US" sz="2000" dirty="0"/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rgbClr val="0000FF"/>
                </a:solidFill>
                <a:cs typeface="Times New Roman" pitchFamily="18" charset="0"/>
              </a:rPr>
              <a:t>Create GCST (Geometric Characterization Support Team) website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>
                <a:solidFill>
                  <a:srgbClr val="0000FF"/>
                </a:solidFill>
              </a:rPr>
              <a:t>Create ground control point chip library in multi-spectral bands and implement in geolocation monitoring system (Landsat-8 band B6 chips available now for VIIRS band I3 geolocation error detection)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Update DEM from 1 km to 500m or finer resolution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Refine LUTs to correct for scan angle dependent biases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Replace SNPP and J1 ephemeris in SC diary with GPS data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/>
              <a:t>Automate GEO LUT updates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Anything else? </a:t>
            </a:r>
          </a:p>
          <a:p>
            <a:pPr marL="0" indent="0">
              <a:buNone/>
            </a:pPr>
            <a:r>
              <a:rPr lang="en-US" sz="2000" dirty="0"/>
              <a:t>Any change in priority order?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Lin et al., 1 May 2023</a:t>
            </a:r>
            <a:endParaRPr lang="en-US" dirty="0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6E1DA53-DB10-43F0-9504-4B3E975BD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724" y="4336606"/>
            <a:ext cx="3364992" cy="1911391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876BD33-77DA-45C6-BAEA-2D68A70A8F48}"/>
              </a:ext>
            </a:extLst>
          </p:cNvPr>
          <p:cNvSpPr txBox="1">
            <a:spLocks/>
          </p:cNvSpPr>
          <p:nvPr/>
        </p:nvSpPr>
        <p:spPr bwMode="auto">
          <a:xfrm>
            <a:off x="7956645" y="6629400"/>
            <a:ext cx="118735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VCST/GEO  </a:t>
            </a:r>
            <a:fld id="{8F452090-E433-4788-933B-499C5DBBA6A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56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87855"/>
            <a:ext cx="7391400" cy="715962"/>
          </a:xfrm>
        </p:spPr>
        <p:txBody>
          <a:bodyPr/>
          <a:lstStyle/>
          <a:p>
            <a:r>
              <a:rPr lang="en-US" sz="3600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059" y="1320800"/>
            <a:ext cx="8402722" cy="5174267"/>
          </a:xfrm>
          <a:ln w="12700" cmpd="thickThin">
            <a:noFill/>
          </a:ln>
        </p:spPr>
        <p:txBody>
          <a:bodyPr/>
          <a:lstStyle/>
          <a:p>
            <a:r>
              <a:rPr lang="en-US" sz="2400" dirty="0">
                <a:cs typeface="Times New Roman" pitchFamily="18" charset="0"/>
              </a:rPr>
              <a:t>SNPP VIIRS geolocation performance is good</a:t>
            </a:r>
          </a:p>
          <a:p>
            <a:pPr lvl="1"/>
            <a:r>
              <a:rPr lang="en-US" sz="2000" dirty="0">
                <a:cs typeface="Times New Roman" pitchFamily="18" charset="0"/>
              </a:rPr>
              <a:t>Mean errors for I- &amp; M-bands are ~ 10 m and uncertainties @1-</a:t>
            </a:r>
            <a:r>
              <a:rPr lang="en-US" sz="2000" dirty="0">
                <a:latin typeface="Symbol" panose="05050102010706020507" pitchFamily="18" charset="2"/>
                <a:cs typeface="Times New Roman" pitchFamily="18" charset="0"/>
              </a:rPr>
              <a:t>s</a:t>
            </a:r>
            <a:r>
              <a:rPr lang="en-US" sz="2000" dirty="0">
                <a:cs typeface="Times New Roman" pitchFamily="18" charset="0"/>
              </a:rPr>
              <a:t> are </a:t>
            </a:r>
            <a:r>
              <a:rPr lang="en-US" sz="2000" dirty="0">
                <a:solidFill>
                  <a:srgbClr val="0000FF"/>
                </a:solidFill>
                <a:cs typeface="Times New Roman" pitchFamily="18" charset="0"/>
              </a:rPr>
              <a:t>~ 60 m at nadir,</a:t>
            </a:r>
            <a:r>
              <a:rPr lang="en-US" sz="20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660066"/>
                </a:solidFill>
                <a:cs typeface="Times New Roman" pitchFamily="18" charset="0"/>
              </a:rPr>
              <a:t>statistically.</a:t>
            </a:r>
            <a:endParaRPr lang="en-US" sz="2000" dirty="0">
              <a:cs typeface="Times New Roman" pitchFamily="18" charset="0"/>
            </a:endParaRPr>
          </a:p>
          <a:p>
            <a:pPr lvl="1"/>
            <a:r>
              <a:rPr lang="en-US" sz="2000" dirty="0">
                <a:cs typeface="Times New Roman" pitchFamily="18" charset="0"/>
              </a:rPr>
              <a:t>C2 perform better after implementing: 1) </a:t>
            </a:r>
            <a:r>
              <a:rPr lang="en-US" sz="2000" dirty="0">
                <a:cs typeface="Times New Roman" pitchFamily="18" charset="0"/>
                <a:sym typeface="Wingdings" panose="05000000000000000000" pitchFamily="2" charset="2"/>
              </a:rPr>
              <a:t>Kalman Filter for attitude; 2)</a:t>
            </a:r>
            <a:r>
              <a:rPr lang="en-US" sz="2000" dirty="0">
                <a:cs typeface="Times New Roman" pitchFamily="18" charset="0"/>
              </a:rPr>
              <a:t> VIGMU (VIIRS instrument geometric model update); 3) temporal pointing correction; 4) new GCP library.</a:t>
            </a:r>
          </a:p>
          <a:p>
            <a:r>
              <a:rPr lang="en-US" sz="2400" dirty="0">
                <a:cs typeface="Times New Roman" pitchFamily="18" charset="0"/>
              </a:rPr>
              <a:t>J1/N20 VIIRS geolocation performance is good</a:t>
            </a:r>
          </a:p>
          <a:p>
            <a:r>
              <a:rPr lang="en-US" sz="2400" dirty="0">
                <a:cs typeface="Times New Roman" pitchFamily="18" charset="0"/>
              </a:rPr>
              <a:t>J2/N21 VIIRS initial on-orbit geolocation is good</a:t>
            </a:r>
          </a:p>
          <a:p>
            <a:r>
              <a:rPr lang="en-US" sz="2400" dirty="0">
                <a:cs typeface="Times New Roman" pitchFamily="18" charset="0"/>
              </a:rPr>
              <a:t>J3 VIIRS is being integrated with SC and J4 VIIRS completed ambient tests</a:t>
            </a:r>
            <a:r>
              <a:rPr lang="en-US" sz="2400" kern="0" dirty="0"/>
              <a:t> </a:t>
            </a:r>
          </a:p>
          <a:p>
            <a:pPr lvl="1"/>
            <a:r>
              <a:rPr lang="en-US" sz="2000" dirty="0">
                <a:cs typeface="Times New Roman" pitchFamily="18" charset="0"/>
              </a:rPr>
              <a:t>Shorter EFL and scan period mitigate scan-to-scan underlaps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Lin et al., 1 May 2023</a:t>
            </a:r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FBF433C-58D2-41FC-BBF1-87562B6B83D3}"/>
              </a:ext>
            </a:extLst>
          </p:cNvPr>
          <p:cNvSpPr txBox="1">
            <a:spLocks/>
          </p:cNvSpPr>
          <p:nvPr/>
        </p:nvSpPr>
        <p:spPr bwMode="auto">
          <a:xfrm>
            <a:off x="7956645" y="6629400"/>
            <a:ext cx="118735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VCST/GEO  </a:t>
            </a:r>
            <a:fld id="{8F452090-E433-4788-933B-499C5DBBA6A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C3A3E4-30FE-43A7-B692-CC865D7C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Lin et al., 1 May 2023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F2C8C48-1BA7-4978-891D-1289320A44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1653" y="1189013"/>
                <a:ext cx="8376505" cy="457548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kern="0" dirty="0">
                    <a:latin typeface="Times New Roman" pitchFamily="18" charset="0"/>
                    <a:cs typeface="Times New Roman" pitchFamily="18" charset="0"/>
                  </a:rPr>
                  <a:t>Local arithmetic mean                                 Local </a:t>
                </a:r>
                <a:r>
                  <a:rPr lang="en-US" sz="2000" kern="0" dirty="0" err="1">
                    <a:latin typeface="Times New Roman" pitchFamily="18" charset="0"/>
                    <a:cs typeface="Times New Roman" pitchFamily="18" charset="0"/>
                  </a:rPr>
                  <a:t>Stdev</a:t>
                </a:r>
                <a:endParaRPr lang="en-US" sz="2000" kern="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sz="2000" kern="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FontTx/>
                  <a:buNone/>
                </a:pPr>
                <a:r>
                  <a:rPr lang="en-US" sz="2000" kern="0" dirty="0">
                    <a:latin typeface="Times New Roman" pitchFamily="18" charset="0"/>
                    <a:cs typeface="Times New Roman" pitchFamily="18" charset="0"/>
                  </a:rPr>
                  <a:t>Global arithmetic mean                            , </a:t>
                </a:r>
              </a:p>
              <a:p>
                <a:pPr marL="0" indent="0">
                  <a:buFontTx/>
                  <a:buNone/>
                </a:pPr>
                <a:endParaRPr lang="en-US" sz="1600" kern="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sz="1600" kern="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FontTx/>
                  <a:buNone/>
                </a:pPr>
                <a:r>
                  <a:rPr lang="en-US" sz="2000" kern="0" dirty="0">
                    <a:latin typeface="Times New Roman" pitchFamily="18" charset="0"/>
                    <a:cs typeface="Times New Roman" pitchFamily="18" charset="0"/>
                  </a:rPr>
                  <a:t>Global </a:t>
                </a:r>
                <a:r>
                  <a:rPr lang="en-US" sz="2000" kern="0" dirty="0" err="1">
                    <a:latin typeface="Times New Roman" pitchFamily="18" charset="0"/>
                    <a:cs typeface="Times New Roman" pitchFamily="18" charset="0"/>
                  </a:rPr>
                  <a:t>Stdev</a:t>
                </a:r>
                <a:endParaRPr lang="en-US" sz="2000" kern="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sz="1600" kern="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FontTx/>
                  <a:buNone/>
                </a:pPr>
                <a:endParaRPr lang="en-US" sz="1600" kern="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FontTx/>
                  <a:buNone/>
                </a:pPr>
                <a:r>
                  <a:rPr lang="en-US" sz="2000" kern="0" dirty="0">
                    <a:latin typeface="Times New Roman" pitchFamily="18" charset="0"/>
                    <a:cs typeface="Times New Roman" pitchFamily="18" charset="0"/>
                  </a:rPr>
                  <a:t>Root-mean-square-error (1-</a:t>
                </a:r>
                <a:r>
                  <a:rPr lang="en-US" sz="2000" kern="0" dirty="0">
                    <a:latin typeface="Symbol" panose="05050102010706020507" pitchFamily="18" charset="2"/>
                    <a:cs typeface="Times New Roman" pitchFamily="18" charset="0"/>
                  </a:rPr>
                  <a:t>s</a:t>
                </a:r>
                <a:r>
                  <a:rPr lang="en-US" sz="2000" kern="0" dirty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sz="1800" kern="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2000" kern="0" dirty="0">
                    <a:latin typeface="Times New Roman" pitchFamily="18" charset="0"/>
                    <a:cs typeface="Times New Roman" pitchFamily="18" charset="0"/>
                  </a:rPr>
                  <a:t>3-</a:t>
                </a:r>
                <a:r>
                  <a:rPr lang="en-US" sz="2000" kern="0" dirty="0">
                    <a:latin typeface="Symbol" panose="05050102010706020507" pitchFamily="18" charset="2"/>
                    <a:cs typeface="Times New Roman" pitchFamily="18" charset="0"/>
                  </a:rPr>
                  <a:t>s</a:t>
                </a:r>
                <a:r>
                  <a:rPr lang="en-US" sz="2000" kern="0" dirty="0">
                    <a:latin typeface="Times New Roman" pitchFamily="18" charset="0"/>
                    <a:cs typeface="Times New Roman" pitchFamily="18" charset="0"/>
                  </a:rPr>
                  <a:t> error bound    </a:t>
                </a:r>
              </a:p>
              <a:p>
                <a:pPr marL="0" indent="0">
                  <a:buFontTx/>
                  <a:buNone/>
                </a:pPr>
                <a:endParaRPr lang="en-US" sz="1000" kern="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endParaRPr>
              </a:p>
              <a:p>
                <a:pPr marL="0" indent="0">
                  <a:buFontTx/>
                  <a:buNone/>
                </a:pPr>
                <a:r>
                  <a:rPr lang="en-US" sz="2000" kern="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Wingdings" panose="05000000000000000000" pitchFamily="2" charset="2"/>
                  </a:rPr>
                  <a:t>Some short-term anomalous </a:t>
                </a:r>
                <a:r>
                  <a:rPr lang="en-US" sz="2000" b="1" i="1" kern="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Wingdings" panose="05000000000000000000" pitchFamily="2" charset="2"/>
                  </a:rPr>
                  <a:t>A</a:t>
                </a:r>
                <a:r>
                  <a:rPr lang="en-US" sz="2000" b="1" i="1" kern="0" baseline="-24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Wingdings" panose="05000000000000000000" pitchFamily="2" charset="2"/>
                  </a:rPr>
                  <a:t>k</a:t>
                </a:r>
                <a:r>
                  <a:rPr lang="en-US" sz="2000" kern="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Wingdings" panose="05000000000000000000" pitchFamily="2" charset="2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b>
                    </m:sSub>
                    <m:r>
                      <a:rPr lang="en-US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kern="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Wingdings" panose="05000000000000000000" pitchFamily="2" charset="2"/>
                  </a:rPr>
                  <a:t>may be buried in long-term A, S.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F2C8C48-1BA7-4978-891D-1289320A4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53" y="1189013"/>
                <a:ext cx="8376505" cy="4575483"/>
              </a:xfrm>
              <a:prstGeom prst="rect">
                <a:avLst/>
              </a:prstGeom>
              <a:blipFill>
                <a:blip r:embed="rId2"/>
                <a:stretch>
                  <a:fillRect l="-728" t="-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2E1D890-0C7A-4882-B642-EAB8CCC0BFC0}"/>
                  </a:ext>
                </a:extLst>
              </p:cNvPr>
              <p:cNvSpPr/>
              <p:nvPr/>
            </p:nvSpPr>
            <p:spPr>
              <a:xfrm>
                <a:off x="2864689" y="1200482"/>
                <a:ext cx="2066591" cy="424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grow m:val="on"/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 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2E1D890-0C7A-4882-B642-EAB8CCC0BF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689" y="1200482"/>
                <a:ext cx="2066591" cy="424925"/>
              </a:xfrm>
              <a:prstGeom prst="rect">
                <a:avLst/>
              </a:prstGeom>
              <a:blipFill>
                <a:blip r:embed="rId3"/>
                <a:stretch>
                  <a:fillRect t="-62857" b="-9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CE1E64E-78E8-4D92-BF1C-47A0FA4BC4DB}"/>
                  </a:ext>
                </a:extLst>
              </p:cNvPr>
              <p:cNvSpPr/>
              <p:nvPr/>
            </p:nvSpPr>
            <p:spPr>
              <a:xfrm>
                <a:off x="6078648" y="890801"/>
                <a:ext cx="2659510" cy="930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den>
                          </m:f>
                          <m:nary>
                            <m:naryPr>
                              <m:chr m:val="∑"/>
                              <m:grow m:val="on"/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  <m:e>
                              <m:sSup>
                                <m:sSup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𝑘𝑖</m:t>
                                          </m:r>
                                        </m:sub>
                                      </m:s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   </m:t>
                          </m:r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CE1E64E-78E8-4D92-BF1C-47A0FA4BC4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648" y="890801"/>
                <a:ext cx="2659510" cy="930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75BFF9E-A0A4-4A9D-A5E7-65FCFC510E4F}"/>
                  </a:ext>
                </a:extLst>
              </p:cNvPr>
              <p:cNvSpPr/>
              <p:nvPr/>
            </p:nvSpPr>
            <p:spPr>
              <a:xfrm>
                <a:off x="2864689" y="1774366"/>
                <a:ext cx="1737360" cy="702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𝑨</m:t>
                      </m:r>
                      <m:r>
                        <a:rPr lang="en-US" sz="1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𝑵</m:t>
                          </m:r>
                        </m:den>
                      </m:f>
                      <m:nary>
                        <m:naryPr>
                          <m:chr m:val="∑"/>
                          <m:grow m:val="on"/>
                          <m:ctrlPr>
                            <a:rPr lang="en-US" sz="1400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4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𝑴</m:t>
                          </m:r>
                        </m:sup>
                        <m:e>
                          <m:sSub>
                            <m:sSubPr>
                              <m:ctrlPr>
                                <a:rPr lang="en-US" sz="1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1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14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1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sub>
                          </m:sSub>
                        </m:e>
                      </m:nary>
                      <m:r>
                        <a:rPr lang="en-US" sz="1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75BFF9E-A0A4-4A9D-A5E7-65FCFC510E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689" y="1774366"/>
                <a:ext cx="1737360" cy="7023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9649550-DF33-4E68-B0FD-E91739E32D87}"/>
                  </a:ext>
                </a:extLst>
              </p:cNvPr>
              <p:cNvSpPr/>
              <p:nvPr/>
            </p:nvSpPr>
            <p:spPr>
              <a:xfrm>
                <a:off x="2139736" y="2534274"/>
                <a:ext cx="4491294" cy="1050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𝑺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𝑵</m:t>
                              </m:r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den>
                          </m:f>
                          <m:nary>
                            <m:naryPr>
                              <m:chr m:val="∑"/>
                              <m:grow m:val="on"/>
                              <m:ctrlPr>
                                <a:rPr lang="en-US" sz="16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sup>
                            <m:e>
                              <m:r>
                                <a:rPr lang="en-US" sz="16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𝒌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600" b="1" i="1" smtClean="0">
                                              <a:solidFill>
                                                <a:srgbClr val="FF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𝑨</m:t>
                                          </m:r>
                                          <m:r>
                                            <a:rPr lang="en-US" sz="1600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6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𝑨</m:t>
                                          </m:r>
                                        </m:e>
                                        <m:sub>
                                          <m:r>
                                            <a:rPr lang="en-US" sz="1600" b="1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𝒌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𝑵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𝑺</m:t>
                                      </m:r>
                                    </m:e>
                                    <m:sub>
                                      <m:r>
                                        <a:rPr lang="en-US" sz="16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16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6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]</m:t>
                              </m:r>
                            </m:e>
                          </m:nary>
                          <m: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   </m:t>
                          </m:r>
                        </m:e>
                      </m:rad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9649550-DF33-4E68-B0FD-E91739E32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736" y="2534274"/>
                <a:ext cx="4491294" cy="10502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86475EC-E23F-41BF-9E92-2A2E2EAC54AF}"/>
                  </a:ext>
                </a:extLst>
              </p:cNvPr>
              <p:cNvSpPr/>
              <p:nvPr/>
            </p:nvSpPr>
            <p:spPr>
              <a:xfrm>
                <a:off x="4844630" y="2004500"/>
                <a:ext cx="1349131" cy="531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grow m:val="on"/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en-US" sz="1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86475EC-E23F-41BF-9E92-2A2E2EAC54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630" y="2004500"/>
                <a:ext cx="1349131" cy="531812"/>
              </a:xfrm>
              <a:prstGeom prst="rect">
                <a:avLst/>
              </a:prstGeom>
              <a:blipFill>
                <a:blip r:embed="rId7"/>
                <a:stretch>
                  <a:fillRect t="-57471" b="-52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754193-D500-4842-A914-4744F10E0FAD}"/>
                  </a:ext>
                </a:extLst>
              </p:cNvPr>
              <p:cNvSpPr txBox="1"/>
              <p:nvPr/>
            </p:nvSpPr>
            <p:spPr>
              <a:xfrm>
                <a:off x="3689069" y="3696016"/>
                <a:ext cx="2776277" cy="8760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𝑅𝑀𝑆𝐸</m:t>
                      </m:r>
                      <m:r>
                        <a:rPr lang="en-US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4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 sz="14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    </m:t>
                          </m:r>
                        </m:e>
                      </m:rad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754193-D500-4842-A914-4744F10E0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069" y="3696016"/>
                <a:ext cx="2776277" cy="8760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F6D516-6E4A-4E9A-9D66-7C94FE5F37B3}"/>
                  </a:ext>
                </a:extLst>
              </p:cNvPr>
              <p:cNvSpPr txBox="1"/>
              <p:nvPr/>
            </p:nvSpPr>
            <p:spPr>
              <a:xfrm>
                <a:off x="1872800" y="4601455"/>
                <a:ext cx="2414623" cy="425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+3</m:t>
                      </m:r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𝑆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F6D516-6E4A-4E9A-9D66-7C94FE5F3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800" y="4601455"/>
                <a:ext cx="2414623" cy="4254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>
            <a:extLst>
              <a:ext uri="{FF2B5EF4-FFF2-40B4-BE49-F238E27FC236}">
                <a16:creationId xmlns:a16="http://schemas.microsoft.com/office/drawing/2014/main" id="{B6ED97B5-4B28-4370-ACAA-A7054EFCBF6D}"/>
              </a:ext>
            </a:extLst>
          </p:cNvPr>
          <p:cNvSpPr txBox="1">
            <a:spLocks/>
          </p:cNvSpPr>
          <p:nvPr/>
        </p:nvSpPr>
        <p:spPr bwMode="auto">
          <a:xfrm>
            <a:off x="2864689" y="280146"/>
            <a:ext cx="2828476" cy="58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Questions?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EB4F568-1609-44AF-A622-7102E554DA11}"/>
              </a:ext>
            </a:extLst>
          </p:cNvPr>
          <p:cNvSpPr txBox="1">
            <a:spLocks/>
          </p:cNvSpPr>
          <p:nvPr/>
        </p:nvSpPr>
        <p:spPr bwMode="auto">
          <a:xfrm>
            <a:off x="2864689" y="5897110"/>
            <a:ext cx="2952206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</a:rPr>
              <a:t>Thank you !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D3A8B633-3B1A-4846-A11D-B4E5FC985E2F}"/>
              </a:ext>
            </a:extLst>
          </p:cNvPr>
          <p:cNvSpPr txBox="1">
            <a:spLocks/>
          </p:cNvSpPr>
          <p:nvPr/>
        </p:nvSpPr>
        <p:spPr bwMode="auto">
          <a:xfrm>
            <a:off x="7956645" y="6629400"/>
            <a:ext cx="118735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VCST/GEO  </a:t>
            </a:r>
            <a:fld id="{8F452090-E433-4788-933B-499C5DBBA6A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40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698" y="3231594"/>
            <a:ext cx="7391400" cy="715962"/>
          </a:xfrm>
        </p:spPr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Lin et al., 1 May 2023</a:t>
            </a:r>
            <a:endParaRPr lang="en-US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7956645" y="6640185"/>
            <a:ext cx="118735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VCST/GEO  </a:t>
            </a:r>
            <a:fld id="{8F452090-E433-4788-933B-499C5DBBA6A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8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878" y="990600"/>
            <a:ext cx="8170243" cy="4977367"/>
          </a:xfrm>
        </p:spPr>
        <p:txBody>
          <a:bodyPr/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Changes since STM in Feb 2021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SNPP VIIRS Geolocation in C1.1, C2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J1/N20 VIIRS Geolocation in C2, C2.1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J2/N21 VIIRS initial Geolocation in “C2”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Expectations for J3, J4 VIIRS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Plan in future work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Lin et al., 1 May 2023</a:t>
            </a: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7956645" y="6629400"/>
            <a:ext cx="118735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VCST/GEO  </a:t>
            </a:r>
            <a:fld id="{8F452090-E433-4788-933B-499C5DBBA6A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VIGMU:</a:t>
            </a:r>
            <a:br>
              <a:rPr lang="en-US" dirty="0"/>
            </a:br>
            <a:r>
              <a:rPr lang="en-US" sz="2800" dirty="0"/>
              <a:t>VIIRS instrument geometric model update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530" y="1600201"/>
            <a:ext cx="4066675" cy="1940202"/>
          </a:xfrm>
        </p:spPr>
        <p:txBody>
          <a:bodyPr/>
          <a:lstStyle/>
          <a:p>
            <a:r>
              <a:rPr lang="en-US" sz="2000" dirty="0"/>
              <a:t>Puzzle: ground geolocation SW is supposed to correct RTA/HAM motion non-linearity</a:t>
            </a:r>
          </a:p>
          <a:p>
            <a:r>
              <a:rPr lang="en-US" sz="2000" dirty="0"/>
              <a:t>Long term trend from SNPP VIIRS still shows the pattern, but in the </a:t>
            </a:r>
            <a:r>
              <a:rPr lang="en-US" sz="2000"/>
              <a:t>opposite direction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Lin et al., 1 May 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VCST/GEO  </a:t>
            </a:r>
            <a:fld id="{8F452090-E433-4788-933B-499C5DBBA6A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3868"/>
            <a:ext cx="4514851" cy="2441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1" y="1858510"/>
            <a:ext cx="4224745" cy="196586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712153" y="1600201"/>
            <a:ext cx="1196" cy="4057658"/>
          </a:xfrm>
          <a:prstGeom prst="line">
            <a:avLst/>
          </a:prstGeom>
          <a:ln w="6350" cmpd="sng">
            <a:solidFill>
              <a:srgbClr val="FF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224973" y="1773007"/>
            <a:ext cx="1196" cy="4057658"/>
          </a:xfrm>
          <a:prstGeom prst="line">
            <a:avLst/>
          </a:prstGeom>
          <a:ln w="6350" cmpd="sng">
            <a:solidFill>
              <a:srgbClr val="FF0000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713531" y="3801836"/>
            <a:ext cx="4302650" cy="2549803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/>
              <a:t>Answer: </a:t>
            </a:r>
          </a:p>
          <a:p>
            <a:pPr marL="0" indent="0">
              <a:buFontTx/>
              <a:buNone/>
            </a:pPr>
            <a:r>
              <a:rPr lang="en-US" sz="800" dirty="0"/>
              <a:t>   </a:t>
            </a:r>
          </a:p>
          <a:p>
            <a:pPr marL="0" indent="0">
              <a:buFontTx/>
              <a:buNone/>
            </a:pPr>
            <a:r>
              <a:rPr lang="en-US" sz="1800" dirty="0" err="1"/>
              <a:t>Lsight</a:t>
            </a:r>
            <a:r>
              <a:rPr lang="en-US" sz="1800" dirty="0"/>
              <a:t> = </a:t>
            </a:r>
            <a:r>
              <a:rPr lang="en-US" sz="1800" dirty="0" err="1"/>
              <a:t>Ltel</a:t>
            </a:r>
            <a:r>
              <a:rPr lang="en-US" sz="1800" dirty="0"/>
              <a:t> - 1/M ( </a:t>
            </a:r>
            <a:r>
              <a:rPr lang="en-US" sz="1800" dirty="0" err="1"/>
              <a:t>Ltel</a:t>
            </a:r>
            <a:r>
              <a:rPr lang="en-US" sz="1800" dirty="0"/>
              <a:t> – </a:t>
            </a:r>
            <a:r>
              <a:rPr lang="en-US" sz="1800" dirty="0" err="1"/>
              <a:t>Lhamvector</a:t>
            </a:r>
            <a:r>
              <a:rPr lang="en-US" sz="1800" dirty="0"/>
              <a:t>)</a:t>
            </a:r>
          </a:p>
          <a:p>
            <a:pPr marL="0" indent="0">
              <a:buFontTx/>
              <a:buNone/>
            </a:pPr>
            <a:r>
              <a:rPr lang="en-US" sz="800" dirty="0"/>
              <a:t> </a:t>
            </a:r>
          </a:p>
          <a:p>
            <a:pPr marL="0" indent="0">
              <a:buNone/>
            </a:pPr>
            <a:r>
              <a:rPr lang="en-US" sz="1800" kern="0" dirty="0"/>
              <a:t>where </a:t>
            </a:r>
            <a:r>
              <a:rPr lang="en-US" sz="1800" dirty="0"/>
              <a:t>M = -4 (not +4 as we are currently using), which affects line of sight due to the parts of RTA/HAM motion non-linearity (non-synchronization), which are relatively small</a:t>
            </a:r>
          </a:p>
          <a:p>
            <a:pPr marL="0" indent="0">
              <a:buFontTx/>
              <a:buNone/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3644272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07171"/>
            <a:ext cx="4382219" cy="886832"/>
          </a:xfrm>
        </p:spPr>
        <p:txBody>
          <a:bodyPr/>
          <a:lstStyle/>
          <a:p>
            <a:r>
              <a:rPr lang="en-US" sz="1800" dirty="0"/>
              <a:t>Western Australian coast (south up)</a:t>
            </a:r>
          </a:p>
          <a:p>
            <a:r>
              <a:rPr lang="en-US" sz="1800" dirty="0"/>
              <a:t>Difference in “land”/”Water” masks from data 16 days earlier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Lin et al., 1 May 2023</a:t>
            </a:r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11" y="1039484"/>
            <a:ext cx="1928859" cy="457199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6" y="1022230"/>
            <a:ext cx="1928859" cy="457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22468" y="1073256"/>
            <a:ext cx="1586892" cy="33855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with correction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 bwMode="auto">
          <a:xfrm>
            <a:off x="6635750" y="6613072"/>
            <a:ext cx="2508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Prop BT" pitchFamily="18" charset="2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Prop BT" pitchFamily="18" charset="2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Prop BT" pitchFamily="18" charset="2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Prop BT" pitchFamily="18" charset="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SymbolProp BT" pitchFamily="18" charset="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SymbolProp BT" pitchFamily="18" charset="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SymbolProp BT" pitchFamily="18" charset="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SymbolProp BT" pitchFamily="18" charset="2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 VCST/GEO  </a:t>
            </a:r>
            <a:fld id="{8F452090-E433-4788-933B-499C5DBBA6A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6165" y="4248219"/>
            <a:ext cx="3478306" cy="259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405607" y="0"/>
            <a:ext cx="6979265" cy="899410"/>
          </a:xfrm>
        </p:spPr>
        <p:txBody>
          <a:bodyPr/>
          <a:lstStyle/>
          <a:p>
            <a:r>
              <a:rPr lang="en-US" sz="2800" dirty="0"/>
              <a:t>SNPP Attitude control &amp; knowledge errors </a:t>
            </a:r>
            <a:br>
              <a:rPr lang="en-US" dirty="0"/>
            </a:br>
            <a:r>
              <a:rPr lang="en-US" sz="1800" dirty="0"/>
              <a:t>2016-05-02 06:48:50 – 06:50:40z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9784CD0-335F-47C9-A374-EC42226B8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828" y="1320865"/>
            <a:ext cx="4242816" cy="233354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CF8178A-4DE8-4A39-B2BD-EC3DE04F4CC6}"/>
              </a:ext>
            </a:extLst>
          </p:cNvPr>
          <p:cNvCxnSpPr>
            <a:cxnSpLocks/>
          </p:cNvCxnSpPr>
          <p:nvPr/>
        </p:nvCxnSpPr>
        <p:spPr>
          <a:xfrm flipV="1">
            <a:off x="6372433" y="1904895"/>
            <a:ext cx="669392" cy="166664"/>
          </a:xfrm>
          <a:prstGeom prst="line">
            <a:avLst/>
          </a:prstGeom>
          <a:ln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FF85420-0B61-4528-9D65-C085695776E7}"/>
              </a:ext>
            </a:extLst>
          </p:cNvPr>
          <p:cNvSpPr txBox="1"/>
          <p:nvPr/>
        </p:nvSpPr>
        <p:spPr>
          <a:xfrm>
            <a:off x="7041825" y="1901119"/>
            <a:ext cx="1196816" cy="230832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800000"/>
                </a:solidFill>
                <a:latin typeface="Palatino Linotype" panose="02040502050505030304" pitchFamily="18" charset="0"/>
                <a:cs typeface="Times New Roman" pitchFamily="18" charset="0"/>
              </a:rPr>
              <a:t>Knowledge error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741CB14-ABE0-47DA-A57B-F48FCEFF7817}"/>
              </a:ext>
            </a:extLst>
          </p:cNvPr>
          <p:cNvCxnSpPr>
            <a:cxnSpLocks/>
          </p:cNvCxnSpPr>
          <p:nvPr/>
        </p:nvCxnSpPr>
        <p:spPr>
          <a:xfrm>
            <a:off x="6763794" y="2334294"/>
            <a:ext cx="652536" cy="5395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4ED64E1-31A9-4F8B-8800-A05D77F7903C}"/>
              </a:ext>
            </a:extLst>
          </p:cNvPr>
          <p:cNvSpPr txBox="1"/>
          <p:nvPr/>
        </p:nvSpPr>
        <p:spPr>
          <a:xfrm>
            <a:off x="6992284" y="2878938"/>
            <a:ext cx="1308299" cy="2308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  <a:latin typeface="Palatino Linotype" panose="02040502050505030304" pitchFamily="18" charset="0"/>
                <a:cs typeface="Times New Roman" pitchFamily="18" charset="0"/>
              </a:rPr>
              <a:t>Control (to </a:t>
            </a:r>
            <a:r>
              <a:rPr lang="en-US" sz="9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900" dirty="0">
                <a:solidFill>
                  <a:srgbClr val="FF0000"/>
                </a:solidFill>
                <a:latin typeface="Palatino Linotype" panose="02040502050505030304" pitchFamily="18" charset="0"/>
                <a:cs typeface="Times New Roman" pitchFamily="18" charset="0"/>
              </a:rPr>
              <a:t>) error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4BBE214-A77E-4B6C-AD18-9EB217C8E1D2}"/>
              </a:ext>
            </a:extLst>
          </p:cNvPr>
          <p:cNvCxnSpPr>
            <a:cxnSpLocks/>
          </p:cNvCxnSpPr>
          <p:nvPr/>
        </p:nvCxnSpPr>
        <p:spPr>
          <a:xfrm>
            <a:off x="4579136" y="2540242"/>
            <a:ext cx="3589935" cy="0"/>
          </a:xfrm>
          <a:prstGeom prst="line">
            <a:avLst/>
          </a:prstGeom>
          <a:ln w="317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C21C8B4-C412-4CE9-BB8C-9515F41E4FFA}"/>
              </a:ext>
            </a:extLst>
          </p:cNvPr>
          <p:cNvSpPr txBox="1"/>
          <p:nvPr/>
        </p:nvSpPr>
        <p:spPr>
          <a:xfrm>
            <a:off x="7906203" y="2424826"/>
            <a:ext cx="788761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  <a:latin typeface="Palatino Linotype" panose="02040502050505030304" pitchFamily="18" charset="0"/>
                <a:cs typeface="Consolas" panose="020B0609020204030204" pitchFamily="49" charset="0"/>
              </a:rPr>
              <a:t>       </a:t>
            </a:r>
            <a:r>
              <a:rPr lang="en-US" sz="9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0</a:t>
            </a:r>
            <a:r>
              <a:rPr lang="en-US" sz="900" dirty="0">
                <a:solidFill>
                  <a:srgbClr val="FF0000"/>
                </a:solidFill>
                <a:latin typeface="Consolas" panose="020B0609020204030204" pitchFamily="49" charset="0"/>
                <a:cs typeface="Times New Roman" pitchFamily="18" charset="0"/>
              </a:rPr>
              <a:t> </a:t>
            </a:r>
            <a:r>
              <a:rPr lang="en-US" sz="900" dirty="0">
                <a:solidFill>
                  <a:srgbClr val="FF0000"/>
                </a:solidFill>
                <a:latin typeface="Palatino Linotype" panose="02040502050505030304" pitchFamily="18" charset="0"/>
                <a:cs typeface="Times New Roman" pitchFamily="18" charset="0"/>
              </a:rPr>
              <a:t>line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E1A8887-815D-4C53-BEFC-FA73BC314B61}"/>
              </a:ext>
            </a:extLst>
          </p:cNvPr>
          <p:cNvCxnSpPr/>
          <p:nvPr/>
        </p:nvCxnSpPr>
        <p:spPr>
          <a:xfrm>
            <a:off x="6372433" y="1922590"/>
            <a:ext cx="0" cy="449117"/>
          </a:xfrm>
          <a:prstGeom prst="straightConnector1">
            <a:avLst/>
          </a:prstGeom>
          <a:ln w="12700">
            <a:solidFill>
              <a:srgbClr val="66003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00C51DE-FDF2-41DC-B650-4E24E9F3764A}"/>
              </a:ext>
            </a:extLst>
          </p:cNvPr>
          <p:cNvCxnSpPr/>
          <p:nvPr/>
        </p:nvCxnSpPr>
        <p:spPr>
          <a:xfrm>
            <a:off x="6763794" y="2091125"/>
            <a:ext cx="0" cy="449117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080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D7D7CDDA-550D-4AE3-BEDC-8C43AAC82C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06" y="1253368"/>
            <a:ext cx="8099637" cy="30362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465"/>
            <a:ext cx="7391400" cy="715962"/>
          </a:xfrm>
        </p:spPr>
        <p:txBody>
          <a:bodyPr/>
          <a:lstStyle/>
          <a:p>
            <a:r>
              <a:rPr lang="en-US" sz="2800" dirty="0"/>
              <a:t>SNPP SC attitude performance</a:t>
            </a:r>
            <a:br>
              <a:rPr lang="en-US" dirty="0"/>
            </a:br>
            <a:r>
              <a:rPr lang="en-US" sz="2000" dirty="0"/>
              <a:t>- - Spec outage and trend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Lin et al., 1 May 2023</a:t>
            </a:r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587298" y="4896323"/>
            <a:ext cx="8190245" cy="15005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600" kern="0" dirty="0">
                <a:latin typeface="+mn-lt"/>
              </a:rPr>
              <a:t>Large circles for </a:t>
            </a:r>
            <a:r>
              <a:rPr lang="en-US" sz="1600" kern="0" dirty="0">
                <a:solidFill>
                  <a:srgbClr val="FF0000"/>
                </a:solidFill>
                <a:latin typeface="+mn-lt"/>
              </a:rPr>
              <a:t>control </a:t>
            </a:r>
            <a:r>
              <a:rPr lang="en-US" sz="1600" kern="0" dirty="0">
                <a:latin typeface="+mn-lt"/>
              </a:rPr>
              <a:t>spec outage; Small dots hint </a:t>
            </a:r>
            <a:r>
              <a:rPr lang="en-US" sz="1600" kern="0" dirty="0">
                <a:solidFill>
                  <a:srgbClr val="FF0000"/>
                </a:solidFill>
                <a:latin typeface="+mn-lt"/>
              </a:rPr>
              <a:t>knowledge </a:t>
            </a:r>
            <a:r>
              <a:rPr lang="en-US" sz="1600" kern="0" dirty="0">
                <a:latin typeface="+mn-lt"/>
              </a:rPr>
              <a:t>spec outage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600" kern="0" dirty="0">
                <a:latin typeface="+mn-lt"/>
              </a:rPr>
              <a:t>Star tracker cooling improved SNPP attitude performance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600" kern="0" dirty="0">
                <a:latin typeface="+mn-lt"/>
              </a:rPr>
              <a:t>We are seeking for further improvements</a:t>
            </a:r>
            <a:r>
              <a:rPr lang="en-US" sz="1600" kern="0" baseline="40000" dirty="0">
                <a:latin typeface="+mn-lt"/>
              </a:rPr>
              <a:t>1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kern="0" dirty="0">
                <a:solidFill>
                  <a:srgbClr val="0000FF"/>
                </a:solidFill>
                <a:latin typeface="+mn-lt"/>
              </a:rPr>
              <a:t>SW with Kalman filter to refine the attitude for NASA SIPSs is implemented in C2</a:t>
            </a:r>
          </a:p>
          <a:p>
            <a:pPr marL="342900" lvl="0" indent="-34290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sz="1600" kern="0" dirty="0">
                <a:latin typeface="+mj-lt"/>
              </a:rPr>
              <a:t>J1 is performing better</a:t>
            </a:r>
            <a:endParaRPr lang="en-US" sz="1600" kern="0" dirty="0">
              <a:latin typeface="+mn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27005" y="6427290"/>
            <a:ext cx="68985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rgbClr val="000066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1. </a:t>
            </a:r>
            <a:r>
              <a:rPr lang="en-US" sz="800" b="1" dirty="0">
                <a:solidFill>
                  <a:srgbClr val="3333CC"/>
                </a:solidFill>
                <a:latin typeface="Trebuchet MS" panose="020B0603020202020204" pitchFamily="34" charset="0"/>
                <a:ea typeface="Calibri" panose="020F0502020204030204" pitchFamily="34" charset="0"/>
                <a:hlinkClick r:id="rId3"/>
              </a:rPr>
              <a:t>My </a:t>
            </a:r>
            <a:r>
              <a:rPr lang="en-US" sz="800" b="1" dirty="0" err="1">
                <a:solidFill>
                  <a:srgbClr val="3333CC"/>
                </a:solidFill>
                <a:latin typeface="Trebuchet MS" panose="020B0603020202020204" pitchFamily="34" charset="0"/>
                <a:ea typeface="Calibri" panose="020F0502020204030204" pitchFamily="34" charset="0"/>
                <a:hlinkClick r:id="rId3"/>
              </a:rPr>
              <a:t>eRooms</a:t>
            </a:r>
            <a:r>
              <a:rPr lang="en-US" sz="800" b="1" dirty="0">
                <a:solidFill>
                  <a:srgbClr val="000066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 &gt; </a:t>
            </a:r>
            <a:r>
              <a:rPr lang="en-US" sz="800" b="1" dirty="0">
                <a:solidFill>
                  <a:srgbClr val="000066"/>
                </a:solidFill>
                <a:latin typeface="Trebuchet MS" panose="020B0603020202020204" pitchFamily="34" charset="0"/>
                <a:ea typeface="Calibri" panose="020F0502020204030204" pitchFamily="34" charset="0"/>
                <a:hlinkClick r:id="rId4"/>
              </a:rPr>
              <a:t>S-NPP Flight Operations and Support</a:t>
            </a:r>
            <a:r>
              <a:rPr lang="en-US" sz="800" b="1" dirty="0">
                <a:solidFill>
                  <a:srgbClr val="000066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 &gt; </a:t>
            </a:r>
            <a:r>
              <a:rPr lang="en-US" sz="800" b="1" dirty="0">
                <a:solidFill>
                  <a:srgbClr val="000066"/>
                </a:solidFill>
                <a:latin typeface="Trebuchet MS" panose="020B0603020202020204" pitchFamily="34" charset="0"/>
                <a:ea typeface="Calibri" panose="020F0502020204030204" pitchFamily="34" charset="0"/>
                <a:hlinkClick r:id="rId5"/>
              </a:rPr>
              <a:t>FARB</a:t>
            </a:r>
            <a:r>
              <a:rPr lang="en-US" sz="800" b="1" dirty="0">
                <a:solidFill>
                  <a:srgbClr val="000066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 &gt; </a:t>
            </a:r>
            <a:r>
              <a:rPr lang="en-US" sz="800" b="1" dirty="0">
                <a:solidFill>
                  <a:srgbClr val="000066"/>
                </a:solidFill>
                <a:latin typeface="Trebuchet MS" panose="020B0603020202020204" pitchFamily="34" charset="0"/>
                <a:ea typeface="Calibri" panose="020F0502020204030204" pitchFamily="34" charset="0"/>
                <a:hlinkClick r:id="rId6"/>
              </a:rPr>
              <a:t>All Discussion Topics--Artifacts and Minutes</a:t>
            </a:r>
            <a:r>
              <a:rPr lang="en-US" sz="800" b="1" dirty="0">
                <a:solidFill>
                  <a:srgbClr val="000066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 &gt; </a:t>
            </a:r>
            <a:r>
              <a:rPr lang="en-US" sz="800" b="1" dirty="0">
                <a:solidFill>
                  <a:srgbClr val="000066"/>
                </a:solidFill>
                <a:latin typeface="Trebuchet MS" panose="020B0603020202020204" pitchFamily="34" charset="0"/>
                <a:ea typeface="Calibri" panose="020F0502020204030204" pitchFamily="34" charset="0"/>
                <a:hlinkClick r:id="rId7"/>
              </a:rPr>
              <a:t>DR 6348--SNPP STAR TRACKER DEGRADATIONS OVER MISSION LIFE: ATTITUDE EXCURSIONS AND LUNAR INTRUSIONS</a:t>
            </a:r>
            <a:r>
              <a:rPr lang="en-US" sz="800" b="1" dirty="0">
                <a:solidFill>
                  <a:srgbClr val="000066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 </a:t>
            </a:r>
            <a:r>
              <a:rPr lang="en-US" sz="1000" b="1" dirty="0">
                <a:solidFill>
                  <a:srgbClr val="000066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&gt; SNPP ADCS and Geolocation Report</a:t>
            </a:r>
            <a:r>
              <a:rPr lang="en-US" sz="1100" b="1" dirty="0">
                <a:solidFill>
                  <a:srgbClr val="000066"/>
                </a:solidFill>
                <a:latin typeface="Trebuchet MS" panose="020B0603020202020204" pitchFamily="34" charset="0"/>
                <a:ea typeface="Calibri" panose="020F0502020204030204" pitchFamily="34" charset="0"/>
              </a:rPr>
              <a:t> </a:t>
            </a: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1467" y="4086501"/>
            <a:ext cx="1330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using ~90% data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7D015E35-2633-472A-89E7-D3B4539E17ED}"/>
              </a:ext>
            </a:extLst>
          </p:cNvPr>
          <p:cNvSpPr txBox="1">
            <a:spLocks/>
          </p:cNvSpPr>
          <p:nvPr/>
        </p:nvSpPr>
        <p:spPr bwMode="auto">
          <a:xfrm>
            <a:off x="7956645" y="6629400"/>
            <a:ext cx="118735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VCST/GEO  </a:t>
            </a:r>
            <a:fld id="{8F452090-E433-4788-933B-499C5DBBA6A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984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Lin et al., 1 May 2023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8515" y="803108"/>
            <a:ext cx="23711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SNPP C1.1</a:t>
            </a:r>
            <a:r>
              <a:rPr lang="en-US" sz="1600" dirty="0">
                <a:solidFill>
                  <a:schemeClr val="accent2"/>
                </a:solidFill>
                <a:latin typeface="Comic Sans MS" pitchFamily="66" charset="0"/>
              </a:rPr>
              <a:t> (old chip lib)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481" y="795864"/>
            <a:ext cx="22926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SNPP C2</a:t>
            </a:r>
            <a:r>
              <a:rPr lang="en-US" sz="1600" dirty="0">
                <a:solidFill>
                  <a:schemeClr val="accent2"/>
                </a:solidFill>
                <a:latin typeface="Comic Sans MS" pitchFamily="66" charset="0"/>
              </a:rPr>
              <a:t> (new chip lib)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7956645" y="6629400"/>
            <a:ext cx="118735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VCST/GEO  </a:t>
            </a:r>
            <a:fld id="{8F452090-E433-4788-933B-499C5DBBA6A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20393D-C2A4-412C-940A-F582A15B3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1" y="1134418"/>
            <a:ext cx="3881749" cy="1776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DA32DE-AA4B-4B33-9C91-35F629D08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877" y="1147733"/>
            <a:ext cx="4277027" cy="18350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06F476-FC66-4A51-91CB-D543EE134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022" y="2668077"/>
            <a:ext cx="4152882" cy="16775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39B770-B333-431C-82C2-14D1F5CCC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880" y="4453688"/>
            <a:ext cx="3884023" cy="21757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4F2127-01FA-4F0B-AB93-398DCF9954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747" y="2594277"/>
            <a:ext cx="3766819" cy="17747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3F0AAC-3799-4072-9A47-CE8D4F1E9A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91" y="4387437"/>
            <a:ext cx="3814508" cy="220727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57549D6-017B-4263-9C5C-8302D11AC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76319"/>
            <a:ext cx="7391400" cy="715962"/>
          </a:xfrm>
        </p:spPr>
        <p:txBody>
          <a:bodyPr/>
          <a:lstStyle/>
          <a:p>
            <a:r>
              <a:rPr lang="en-US" sz="3200" dirty="0"/>
              <a:t>Sun angle dependence</a:t>
            </a:r>
          </a:p>
        </p:txBody>
      </p:sp>
    </p:spTree>
    <p:extLst>
      <p:ext uri="{BB962C8B-B14F-4D97-AF65-F5344CB8AC3E}">
        <p14:creationId xmlns:p14="http://schemas.microsoft.com/office/powerpoint/2010/main" val="4216661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76319"/>
            <a:ext cx="7391400" cy="715962"/>
          </a:xfrm>
        </p:spPr>
        <p:txBody>
          <a:bodyPr/>
          <a:lstStyle/>
          <a:p>
            <a:r>
              <a:rPr lang="en-US" sz="3200" dirty="0"/>
              <a:t>Sun angle dependence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Lin et al., 1 May 2023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4511" y="772171"/>
            <a:ext cx="24176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J1/N20  C2</a:t>
            </a:r>
            <a:r>
              <a:rPr lang="en-US" sz="1600" dirty="0">
                <a:solidFill>
                  <a:schemeClr val="accent2"/>
                </a:solidFill>
                <a:latin typeface="Comic Sans MS" pitchFamily="66" charset="0"/>
              </a:rPr>
              <a:t> (old chip lib)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7956645" y="6629400"/>
            <a:ext cx="118735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VCST/GEO  </a:t>
            </a:r>
            <a:fld id="{8F452090-E433-4788-933B-499C5DBBA6A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1683" y="862199"/>
            <a:ext cx="28062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J1/N20 C2.1</a:t>
            </a:r>
            <a:r>
              <a:rPr lang="en-US" sz="1600" dirty="0">
                <a:solidFill>
                  <a:schemeClr val="accent2"/>
                </a:solidFill>
                <a:latin typeface="Comic Sans MS" pitchFamily="66" charset="0"/>
              </a:rPr>
              <a:t> (new chip lib)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63188C-820F-42AB-B798-C1C7A2BDE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95" y="1154587"/>
            <a:ext cx="3346693" cy="1728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E8DA3A-1379-4DAC-8BBC-182D6ED97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946" y="2554085"/>
            <a:ext cx="3313008" cy="16998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26C835-18A0-4F59-B42A-6891B59D4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85" y="4395191"/>
            <a:ext cx="3238370" cy="2007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50CE28-7198-4C63-B585-2E544DF46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7929" y="4266366"/>
            <a:ext cx="3108858" cy="19336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7F9387-9E2D-4FB8-951D-C7A1ABE139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141" y="1128533"/>
            <a:ext cx="3213379" cy="16998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91D2FD-50AB-4596-9091-CF4F4652CB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3407" y="2504117"/>
            <a:ext cx="3206113" cy="176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394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ED7F503-F438-45AE-94BF-B91A29FAA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04" y="3882896"/>
            <a:ext cx="4235196" cy="27325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62B3E7E-5142-42B9-8F46-F20DEA820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4" y="999325"/>
            <a:ext cx="4227576" cy="2744724"/>
          </a:xfrm>
          <a:prstGeom prst="rect">
            <a:avLst/>
          </a:prstGeom>
          <a:ln w="3175">
            <a:solidFill>
              <a:srgbClr val="FF0000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927FF2-6699-49C3-8391-6D4A8F9E30E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78739" y="6668735"/>
            <a:ext cx="109728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</a:pPr>
            <a:r>
              <a:rPr lang="da-DK" spc="-10"/>
              <a:t>Lin et al., 1 May 2023</a:t>
            </a:r>
            <a:endParaRPr lang="en-US" spc="-1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1ED1E31-6AA4-4C0F-B880-FE86611E9F5F}"/>
              </a:ext>
            </a:extLst>
          </p:cNvPr>
          <p:cNvCxnSpPr/>
          <p:nvPr/>
        </p:nvCxnSpPr>
        <p:spPr>
          <a:xfrm>
            <a:off x="2667000" y="4270369"/>
            <a:ext cx="0" cy="504328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A30C2D-74F8-484F-AFCE-D60FB94C51FF}"/>
              </a:ext>
            </a:extLst>
          </p:cNvPr>
          <p:cNvCxnSpPr>
            <a:cxnSpLocks/>
          </p:cNvCxnSpPr>
          <p:nvPr/>
        </p:nvCxnSpPr>
        <p:spPr>
          <a:xfrm flipV="1">
            <a:off x="1120269" y="4774697"/>
            <a:ext cx="4138" cy="1015931"/>
          </a:xfrm>
          <a:prstGeom prst="straightConnector1">
            <a:avLst/>
          </a:prstGeom>
          <a:ln w="19050">
            <a:solidFill>
              <a:srgbClr val="0000FF"/>
            </a:solidFill>
            <a:headEnd type="oval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291215E-A1ED-47A1-8CC6-E8430F3B5F4D}"/>
              </a:ext>
            </a:extLst>
          </p:cNvPr>
          <p:cNvSpPr txBox="1"/>
          <p:nvPr/>
        </p:nvSpPr>
        <p:spPr>
          <a:xfrm>
            <a:off x="859323" y="4935564"/>
            <a:ext cx="66467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</a:rPr>
              <a:t>overlap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2BE46D-19DA-4C8F-BDCF-09EC96AF4B77}"/>
              </a:ext>
            </a:extLst>
          </p:cNvPr>
          <p:cNvSpPr txBox="1"/>
          <p:nvPr/>
        </p:nvSpPr>
        <p:spPr>
          <a:xfrm>
            <a:off x="2272670" y="4449367"/>
            <a:ext cx="65721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underlap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ECBF5E1-6E82-4904-BBDF-4F00D5628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404813"/>
            <a:ext cx="5638800" cy="509587"/>
          </a:xfrm>
        </p:spPr>
        <p:txBody>
          <a:bodyPr/>
          <a:lstStyle/>
          <a:p>
            <a:r>
              <a:rPr lang="en-US" sz="2800" dirty="0"/>
              <a:t>J2 VIIRS Scan-to-scan underlaps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B999B1-ADB3-4D65-8F78-87D69C20F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572" y="1225712"/>
            <a:ext cx="2609088" cy="2604516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A2D5D36-25AD-4356-87F5-F093F59D6E3E}"/>
              </a:ext>
            </a:extLst>
          </p:cNvPr>
          <p:cNvCxnSpPr>
            <a:cxnSpLocks/>
          </p:cNvCxnSpPr>
          <p:nvPr/>
        </p:nvCxnSpPr>
        <p:spPr>
          <a:xfrm>
            <a:off x="2505519" y="1905000"/>
            <a:ext cx="11864" cy="118617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733916E-E845-4776-9213-FE6183E8B6D0}"/>
              </a:ext>
            </a:extLst>
          </p:cNvPr>
          <p:cNvSpPr txBox="1"/>
          <p:nvPr/>
        </p:nvSpPr>
        <p:spPr>
          <a:xfrm>
            <a:off x="2066135" y="2220193"/>
            <a:ext cx="86375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underlap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E60C59-BC99-4208-8F99-E515BE45B85B}"/>
              </a:ext>
            </a:extLst>
          </p:cNvPr>
          <p:cNvSpPr txBox="1"/>
          <p:nvPr/>
        </p:nvSpPr>
        <p:spPr>
          <a:xfrm>
            <a:off x="726057" y="4397496"/>
            <a:ext cx="1044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Within scan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5F2AC9-BC7A-4B77-B5A2-C03CCC042229}"/>
              </a:ext>
            </a:extLst>
          </p:cNvPr>
          <p:cNvSpPr txBox="1"/>
          <p:nvPr/>
        </p:nvSpPr>
        <p:spPr>
          <a:xfrm>
            <a:off x="1405125" y="5298158"/>
            <a:ext cx="913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Inter-scan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4BB2C7-C10C-4592-BD2F-F269A3A6818C}"/>
              </a:ext>
            </a:extLst>
          </p:cNvPr>
          <p:cNvSpPr txBox="1"/>
          <p:nvPr/>
        </p:nvSpPr>
        <p:spPr>
          <a:xfrm>
            <a:off x="999571" y="2050915"/>
            <a:ext cx="913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Inter-scan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4601E96-AA82-4F9F-82D2-C51E626E4BF1}"/>
              </a:ext>
            </a:extLst>
          </p:cNvPr>
          <p:cNvSpPr/>
          <p:nvPr/>
        </p:nvSpPr>
        <p:spPr>
          <a:xfrm>
            <a:off x="4472478" y="4022620"/>
            <a:ext cx="4487118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Widest underlaps occur at nadir near </a:t>
            </a:r>
            <a:r>
              <a:rPr lang="en-US" sz="1600" dirty="0"/>
              <a:t>15</a:t>
            </a:r>
            <a:r>
              <a:rPr lang="en-US" sz="1600" baseline="46000" dirty="0"/>
              <a:t>o</a:t>
            </a:r>
            <a:r>
              <a:rPr lang="en-US" sz="1600" dirty="0"/>
              <a:t>N </a:t>
            </a:r>
            <a:r>
              <a:rPr lang="en-US" sz="1600" dirty="0">
                <a:latin typeface="+mn-lt"/>
              </a:rPr>
              <a:t>at ~100 m in this case. They narrow down as N21 goes north or south due to increasing altitude.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High terrain widens the underlaps.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N20 VIIRS has smaller underlap (next chart)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SNPP VIIRS has less of this issue because of its shorter focal length and faster scan speed (~0.5%) than N20 VIIRS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9FA06F4-4F70-441A-8B6E-E77387815364}"/>
              </a:ext>
            </a:extLst>
          </p:cNvPr>
          <p:cNvSpPr/>
          <p:nvPr/>
        </p:nvSpPr>
        <p:spPr>
          <a:xfrm rot="20036215">
            <a:off x="6386097" y="1675094"/>
            <a:ext cx="234847" cy="564878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856C1E1-15FA-4044-B9CE-33292A783473}"/>
              </a:ext>
            </a:extLst>
          </p:cNvPr>
          <p:cNvSpPr/>
          <p:nvPr/>
        </p:nvSpPr>
        <p:spPr>
          <a:xfrm rot="2324076">
            <a:off x="2622373" y="1539876"/>
            <a:ext cx="1315124" cy="443211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4AAE6A8-56A9-4645-ACEC-DF904A6D6AE4}"/>
              </a:ext>
            </a:extLst>
          </p:cNvPr>
          <p:cNvCxnSpPr>
            <a:cxnSpLocks/>
            <a:endCxn id="36" idx="7"/>
          </p:cNvCxnSpPr>
          <p:nvPr/>
        </p:nvCxnSpPr>
        <p:spPr>
          <a:xfrm flipH="1" flipV="1">
            <a:off x="3740682" y="1930185"/>
            <a:ext cx="2655613" cy="48261"/>
          </a:xfrm>
          <a:prstGeom prst="line">
            <a:avLst/>
          </a:prstGeom>
          <a:ln w="3175">
            <a:solidFill>
              <a:srgbClr val="FF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16AA934-7FAA-41A2-B1E0-F3B296A25868}"/>
              </a:ext>
            </a:extLst>
          </p:cNvPr>
          <p:cNvSpPr txBox="1"/>
          <p:nvPr/>
        </p:nvSpPr>
        <p:spPr>
          <a:xfrm>
            <a:off x="4600200" y="1596962"/>
            <a:ext cx="1479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Terrain effects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991B9A1-A012-4B82-A895-49E8DD06DE3C}"/>
              </a:ext>
            </a:extLst>
          </p:cNvPr>
          <p:cNvSpPr/>
          <p:nvPr/>
        </p:nvSpPr>
        <p:spPr>
          <a:xfrm>
            <a:off x="1770061" y="4270369"/>
            <a:ext cx="1546448" cy="625428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299AAF7-EE11-479F-AD30-43C3674146D6}"/>
              </a:ext>
            </a:extLst>
          </p:cNvPr>
          <p:cNvCxnSpPr>
            <a:cxnSpLocks/>
          </p:cNvCxnSpPr>
          <p:nvPr/>
        </p:nvCxnSpPr>
        <p:spPr>
          <a:xfrm flipH="1" flipV="1">
            <a:off x="478155" y="3756687"/>
            <a:ext cx="1287735" cy="113911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F8F0F49-F600-4DDB-B909-4F2A0E547573}"/>
              </a:ext>
            </a:extLst>
          </p:cNvPr>
          <p:cNvCxnSpPr>
            <a:cxnSpLocks/>
          </p:cNvCxnSpPr>
          <p:nvPr/>
        </p:nvCxnSpPr>
        <p:spPr>
          <a:xfrm flipH="1">
            <a:off x="3316509" y="3744049"/>
            <a:ext cx="1407891" cy="115174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A3751D6-51CB-4831-9973-92438CC3CCB2}"/>
              </a:ext>
            </a:extLst>
          </p:cNvPr>
          <p:cNvSpPr txBox="1"/>
          <p:nvPr/>
        </p:nvSpPr>
        <p:spPr>
          <a:xfrm>
            <a:off x="5492216" y="1042178"/>
            <a:ext cx="22578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>
                <a:latin typeface="Abadi Extra Light" panose="020B0204020104020204" pitchFamily="34" charset="0"/>
              </a:rPr>
              <a:t>2023-02-10  19:30z</a:t>
            </a:r>
            <a:r>
              <a:rPr lang="en-US" sz="1050" baseline="0" dirty="0">
                <a:latin typeface="Abadi Extra Light" panose="020B0204020104020204" pitchFamily="34" charset="0"/>
              </a:rPr>
              <a:t> - 20:20z</a:t>
            </a:r>
            <a:endParaRPr lang="en-US" sz="1050" dirty="0">
              <a:latin typeface="Abadi Extra Light" panose="020B0204020104020204" pitchFamily="34" charset="0"/>
            </a:endParaRPr>
          </a:p>
        </p:txBody>
      </p:sp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14D54DDD-710F-4243-A57B-2E63960854B5}"/>
              </a:ext>
            </a:extLst>
          </p:cNvPr>
          <p:cNvSpPr txBox="1">
            <a:spLocks/>
          </p:cNvSpPr>
          <p:nvPr/>
        </p:nvSpPr>
        <p:spPr bwMode="auto">
          <a:xfrm>
            <a:off x="7956645" y="6629400"/>
            <a:ext cx="118735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VCST/GEO  </a:t>
            </a:r>
            <a:fld id="{8F452090-E433-4788-933B-499C5DBBA6A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38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40" y="4430410"/>
            <a:ext cx="3758201" cy="22571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181" y="283957"/>
            <a:ext cx="5615550" cy="430887"/>
          </a:xfrm>
        </p:spPr>
        <p:txBody>
          <a:bodyPr/>
          <a:lstStyle/>
          <a:p>
            <a:r>
              <a:rPr lang="en-US" sz="2800" dirty="0"/>
              <a:t>J1 VIIRS Scan-to-scan underlaps</a:t>
            </a:r>
          </a:p>
        </p:txBody>
      </p:sp>
      <p:sp>
        <p:nvSpPr>
          <p:cNvPr id="9" name="Rectangle 8"/>
          <p:cNvSpPr/>
          <p:nvPr/>
        </p:nvSpPr>
        <p:spPr>
          <a:xfrm>
            <a:off x="2039121" y="4774656"/>
            <a:ext cx="1351404" cy="495296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455016" y="4412755"/>
            <a:ext cx="1578299" cy="85719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390525" y="4412755"/>
            <a:ext cx="979032" cy="85719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177032" y="4431014"/>
            <a:ext cx="492058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Widest underlaps occur at nadir near 15N at ~ 70 m in this case. They narrow down as J1 goes north or south due to increasing altitude.  They also close in off nadir angles (@ ~10 </a:t>
            </a:r>
            <a:r>
              <a:rPr lang="en-US" sz="1600" dirty="0" err="1">
                <a:latin typeface="+mn-lt"/>
              </a:rPr>
              <a:t>deg</a:t>
            </a:r>
            <a:r>
              <a:rPr lang="en-US" sz="1600" dirty="0">
                <a:latin typeface="+mn-lt"/>
              </a:rPr>
              <a:t>) due to bowtie effects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High terrain widens the underlaps.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SNPP VIIRS has less of this issue because of its shorter focal length and faster scan speed (~0.5%)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132229" y="5084209"/>
            <a:ext cx="34506" cy="1131715"/>
          </a:xfrm>
          <a:prstGeom prst="straightConnector1">
            <a:avLst/>
          </a:prstGeom>
          <a:ln>
            <a:solidFill>
              <a:srgbClr val="0000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321669" y="2277208"/>
            <a:ext cx="10120" cy="1057810"/>
          </a:xfrm>
          <a:prstGeom prst="straightConnector1">
            <a:avLst/>
          </a:prstGeom>
          <a:ln>
            <a:solidFill>
              <a:srgbClr val="0000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778156" y="2705496"/>
            <a:ext cx="122270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Underlap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94716" y="5343637"/>
            <a:ext cx="87026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+mn-lt"/>
              </a:rPr>
              <a:t>overlap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053" y="2032366"/>
            <a:ext cx="3532709" cy="24379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016" y="2057962"/>
            <a:ext cx="3914540" cy="2354793"/>
          </a:xfrm>
          <a:prstGeom prst="rect">
            <a:avLst/>
          </a:prstGeom>
          <a:ln w="3175">
            <a:solidFill>
              <a:srgbClr val="FF0000"/>
            </a:solidFill>
          </a:ln>
        </p:spPr>
      </p:pic>
      <p:cxnSp>
        <p:nvCxnSpPr>
          <p:cNvPr id="26" name="Straight Arrow Connector 25"/>
          <p:cNvCxnSpPr/>
          <p:nvPr/>
        </p:nvCxnSpPr>
        <p:spPr>
          <a:xfrm flipH="1">
            <a:off x="2575921" y="2768732"/>
            <a:ext cx="9675" cy="963083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039121" y="3247032"/>
            <a:ext cx="107359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n-lt"/>
              </a:rPr>
              <a:t>Underlap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24182" y="3687970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Within scan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04721" y="3118121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Inter-scan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05555" y="2375498"/>
            <a:ext cx="1285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Inter-HAM-sides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416233" y="2705496"/>
            <a:ext cx="0" cy="257525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 rot="20036215">
            <a:off x="6040584" y="2315607"/>
            <a:ext cx="225233" cy="564878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2907614">
            <a:off x="2869979" y="2803945"/>
            <a:ext cx="1315124" cy="46353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3941938" y="2775341"/>
            <a:ext cx="2169090" cy="523620"/>
          </a:xfrm>
          <a:prstGeom prst="line">
            <a:avLst/>
          </a:prstGeom>
          <a:ln w="3175">
            <a:solidFill>
              <a:srgbClr val="FF00FF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rot="20831741">
            <a:off x="3856680" y="2869615"/>
            <a:ext cx="1471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Terrain effects</a:t>
            </a:r>
          </a:p>
        </p:txBody>
      </p:sp>
      <p:sp>
        <p:nvSpPr>
          <p:cNvPr id="28" name="Content Placeholder 1"/>
          <p:cNvSpPr>
            <a:spLocks noGrp="1"/>
          </p:cNvSpPr>
          <p:nvPr>
            <p:ph idx="1"/>
          </p:nvPr>
        </p:nvSpPr>
        <p:spPr>
          <a:xfrm>
            <a:off x="306935" y="940200"/>
            <a:ext cx="8125242" cy="1163989"/>
          </a:xfrm>
        </p:spPr>
        <p:txBody>
          <a:bodyPr>
            <a:normAutofit/>
          </a:bodyPr>
          <a:lstStyle/>
          <a:p>
            <a:pPr marL="0" indent="0" fontAlgn="base">
              <a:spcBef>
                <a:spcPts val="1200"/>
              </a:spcBef>
              <a:spcAft>
                <a:spcPct val="0"/>
              </a:spcAft>
              <a:buClrTx/>
              <a:buSzTx/>
              <a:buNone/>
            </a:pPr>
            <a:endParaRPr lang="en-US" sz="1500" dirty="0">
              <a:latin typeface="Times New Roman" panose="02020603050405020304" pitchFamily="18" charset="0"/>
              <a:ea typeface="ＭＳ Ｐゴシック" pitchFamily="-106" charset="-128"/>
              <a:cs typeface="Times New Roman" panose="02020603050405020304" pitchFamily="18" charset="0"/>
            </a:endParaRPr>
          </a:p>
          <a:p>
            <a:pPr marL="0" indent="0" fontAlgn="base">
              <a:spcBef>
                <a:spcPts val="1200"/>
              </a:spcBef>
              <a:spcAft>
                <a:spcPct val="0"/>
              </a:spcAft>
              <a:buClrTx/>
              <a:buSzTx/>
              <a:buNone/>
            </a:pPr>
            <a:r>
              <a:rPr lang="en-US" sz="1200" dirty="0">
                <a:latin typeface="Times New Roman" panose="02020603050405020304" pitchFamily="18" charset="0"/>
                <a:ea typeface="ＭＳ Ｐゴシック" pitchFamily="-106" charset="-128"/>
                <a:cs typeface="Times New Roman" panose="02020603050405020304" pitchFamily="18" charset="0"/>
              </a:rPr>
              <a:t>w</a:t>
            </a:r>
            <a:r>
              <a:rPr lang="en-US" sz="1200" kern="0" dirty="0">
                <a:latin typeface="Times New Roman" panose="02020603050405020304" pitchFamily="18" charset="0"/>
                <a:ea typeface="ＭＳ Ｐゴシック" pitchFamily="-106" charset="-128"/>
                <a:cs typeface="Times New Roman" panose="02020603050405020304" pitchFamily="18" charset="0"/>
              </a:rPr>
              <a:t>here F = effective focal length = Mag x aft optic focal length, p = detector “pitch” interval in the track direction, n = # detectors, h = altitude, T = scan period, </a:t>
            </a:r>
            <a:r>
              <a:rPr lang="en-US" sz="1200" i="1" kern="0" dirty="0">
                <a:latin typeface="Times New Roman" panose="02020603050405020304" pitchFamily="18" charset="0"/>
                <a:ea typeface="ＭＳ Ｐゴシック" pitchFamily="-106" charset="-128"/>
                <a:cs typeface="Times New Roman" panose="02020603050405020304" pitchFamily="18" charset="0"/>
              </a:rPr>
              <a:t>i</a:t>
            </a:r>
            <a:r>
              <a:rPr lang="en-US" sz="1200" kern="0" dirty="0">
                <a:latin typeface="Times New Roman" panose="02020603050405020304" pitchFamily="18" charset="0"/>
                <a:ea typeface="ＭＳ Ｐゴシック" pitchFamily="-106" charset="-128"/>
                <a:cs typeface="Times New Roman" panose="02020603050405020304" pitchFamily="18" charset="0"/>
              </a:rPr>
              <a:t>=inclination angle (in ECI) &lt; 90 </a:t>
            </a:r>
            <a:r>
              <a:rPr lang="en-US" sz="1200" kern="0" dirty="0" err="1">
                <a:latin typeface="Times New Roman" panose="02020603050405020304" pitchFamily="18" charset="0"/>
                <a:ea typeface="ＭＳ Ｐゴシック" pitchFamily="-106" charset="-128"/>
                <a:cs typeface="Times New Roman" panose="02020603050405020304" pitchFamily="18" charset="0"/>
              </a:rPr>
              <a:t>deg</a:t>
            </a:r>
            <a:r>
              <a:rPr lang="en-US" sz="1200" kern="0" dirty="0">
                <a:latin typeface="Times New Roman" panose="02020603050405020304" pitchFamily="18" charset="0"/>
                <a:ea typeface="ＭＳ Ｐゴシック" pitchFamily="-106" charset="-128"/>
                <a:cs typeface="Times New Roman" panose="02020603050405020304" pitchFamily="18" charset="0"/>
              </a:rPr>
              <a:t> for J1, V</a:t>
            </a:r>
            <a:r>
              <a:rPr lang="en-US" sz="1200" kern="0" baseline="-25000" dirty="0">
                <a:latin typeface="Times New Roman" panose="02020603050405020304" pitchFamily="18" charset="0"/>
                <a:ea typeface="ＭＳ Ｐゴシック" pitchFamily="-106" charset="-128"/>
                <a:cs typeface="Times New Roman" panose="02020603050405020304" pitchFamily="18" charset="0"/>
              </a:rPr>
              <a:t>ECI</a:t>
            </a:r>
            <a:r>
              <a:rPr lang="en-US" sz="1200" kern="0" dirty="0">
                <a:latin typeface="Times New Roman" panose="02020603050405020304" pitchFamily="18" charset="0"/>
                <a:ea typeface="ＭＳ Ｐゴシック" pitchFamily="-106" charset="-128"/>
                <a:cs typeface="Times New Roman" panose="02020603050405020304" pitchFamily="18" charset="0"/>
              </a:rPr>
              <a:t> = spacecraft ground speed in the inertial frame, Vearth0 = speed of earth rotation at equator, Overlap &lt; 0 indicates underlap.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59043" y="851264"/>
                <a:ext cx="5866317" cy="420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𝑂𝑣𝑒𝑟𝑙𝑎𝑝</m:t>
                    </m:r>
                    <m:r>
                      <a:rPr lang="en-US" sz="160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𝑛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i="0">
                        <a:latin typeface="Cambria Math" panose="02040503050406030204" pitchFamily="18" charset="0"/>
                      </a:rPr>
                      <m:t>−[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𝐸𝐶𝐼</m:t>
                        </m:r>
                      </m:sub>
                    </m:sSub>
                    <m:r>
                      <a:rPr lang="en-US" sz="1600" i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𝑒𝑎𝑟𝑡h</m:t>
                        </m:r>
                        <m:r>
                          <a:rPr lang="en-US" sz="1600" i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unc>
                      <m:func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i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func>
                    <m:r>
                      <a:rPr lang="en-US" sz="1600" i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dirty="0"/>
                  <a:t>,    </a:t>
                </a:r>
                <a:r>
                  <a:rPr lang="en-US" sz="1600" dirty="0">
                    <a:latin typeface="+mn-lt"/>
                  </a:rPr>
                  <a:t>if &lt; 0 </a:t>
                </a:r>
                <a:r>
                  <a:rPr lang="en-US" sz="1600" dirty="0">
                    <a:latin typeface="+mn-lt"/>
                    <a:sym typeface="Wingdings" panose="05000000000000000000" pitchFamily="2" charset="2"/>
                  </a:rPr>
                  <a:t> underlap</a:t>
                </a:r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043" y="851264"/>
                <a:ext cx="5866317" cy="420500"/>
              </a:xfrm>
              <a:prstGeom prst="rect">
                <a:avLst/>
              </a:prstGeom>
              <a:blipFill>
                <a:blip r:embed="rId5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 bwMode="auto">
          <a:xfrm>
            <a:off x="0" y="6613072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Prop BT" pitchFamily="18" charset="2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Prop BT" pitchFamily="18" charset="2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Prop BT" pitchFamily="18" charset="2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Prop BT" pitchFamily="18" charset="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SymbolProp BT" pitchFamily="18" charset="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SymbolProp BT" pitchFamily="18" charset="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SymbolProp BT" pitchFamily="18" charset="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SymbolProp BT" pitchFamily="18" charset="2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a-DK"/>
              <a:t>Lin et al., 1 May 2023</a:t>
            </a:r>
            <a:endParaRPr lang="en-US" dirty="0"/>
          </a:p>
        </p:txBody>
      </p: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766A4EDC-9B74-4204-A9DA-5CF41B4A9317}"/>
              </a:ext>
            </a:extLst>
          </p:cNvPr>
          <p:cNvSpPr txBox="1">
            <a:spLocks/>
          </p:cNvSpPr>
          <p:nvPr/>
        </p:nvSpPr>
        <p:spPr bwMode="auto">
          <a:xfrm>
            <a:off x="7956645" y="6629400"/>
            <a:ext cx="118735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VCST/GEO  </a:t>
            </a:r>
            <a:fld id="{8F452090-E433-4788-933B-499C5DBBA6A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176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5790BB-9F4D-4BEA-8BB5-D8F5A44CD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" y="1052031"/>
            <a:ext cx="8916924" cy="29580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B180DE-B442-4153-9125-88F7E81F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" y="3372122"/>
            <a:ext cx="8938260" cy="278282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Lin et al., 1 May 2023</a:t>
            </a:r>
            <a:endParaRPr lang="en-US"/>
          </a:p>
        </p:txBody>
      </p:sp>
      <p:sp>
        <p:nvSpPr>
          <p:cNvPr id="49" name="Title 3"/>
          <p:cNvSpPr txBox="1">
            <a:spLocks noGrp="1"/>
          </p:cNvSpPr>
          <p:nvPr>
            <p:ph type="title"/>
          </p:nvPr>
        </p:nvSpPr>
        <p:spPr bwMode="auto">
          <a:xfrm>
            <a:off x="1155906" y="31532"/>
            <a:ext cx="7391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SNPP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C1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NRT as5000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geolocation errors</a:t>
            </a: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7956644" y="6629400"/>
            <a:ext cx="118735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VCST/GEO  </a:t>
            </a:r>
            <a:fld id="{8F452090-E433-4788-933B-499C5DBBA6A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2162629" y="6460340"/>
            <a:ext cx="6534178" cy="338554"/>
          </a:xfrm>
          <a:prstGeom prst="rect">
            <a:avLst/>
          </a:prstGeom>
          <a:solidFill>
            <a:srgbClr val="FFFF99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dirty="0">
                <a:solidFill>
                  <a:schemeClr val="accent2"/>
                </a:solidFill>
                <a:latin typeface="Comic Sans MS" pitchFamily="66" charset="0"/>
              </a:rPr>
              <a:t>C1 RMSE  Track: 51 m    Scan: 46 m, nadir equivalent </a:t>
            </a:r>
            <a:r>
              <a:rPr lang="en-US" dirty="0" err="1">
                <a:solidFill>
                  <a:schemeClr val="accent2"/>
                </a:solidFill>
                <a:latin typeface="Comic Sans MS" pitchFamily="66" charset="0"/>
              </a:rPr>
              <a:t>minCCV</a:t>
            </a:r>
            <a:r>
              <a:rPr lang="en-US" dirty="0">
                <a:solidFill>
                  <a:schemeClr val="accent2"/>
                </a:solidFill>
                <a:latin typeface="Comic Sans MS" pitchFamily="66" charset="0"/>
              </a:rPr>
              <a:t>=0.90</a:t>
            </a:r>
            <a:r>
              <a:rPr lang="en-US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625943" y="1686901"/>
            <a:ext cx="3675888" cy="9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83271" y="2913433"/>
            <a:ext cx="3675888" cy="9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8385911" y="1705189"/>
            <a:ext cx="310896" cy="120824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656451" y="3855720"/>
            <a:ext cx="3675888" cy="9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13779" y="5073184"/>
            <a:ext cx="3675888" cy="9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2"/>
          <p:cNvSpPr/>
          <p:nvPr/>
        </p:nvSpPr>
        <p:spPr>
          <a:xfrm>
            <a:off x="8416419" y="3864865"/>
            <a:ext cx="313944" cy="1205931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8532215" y="2913433"/>
            <a:ext cx="67279" cy="3710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8565771" y="3642895"/>
            <a:ext cx="67279" cy="2558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09325" y="3276768"/>
                <a:ext cx="2335896" cy="362984"/>
              </a:xfrm>
              <a:prstGeom prst="rect">
                <a:avLst/>
              </a:prstGeom>
              <a:solidFill>
                <a:srgbClr val="FFCCFF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600" dirty="0"/>
                  <a:t>20</a:t>
                </a:r>
                <a:r>
                  <a:rPr lang="en-US" sz="1600" dirty="0">
                    <a:latin typeface="+mn-lt"/>
                  </a:rPr>
                  <a:t>% I-band pixel size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325" y="3276768"/>
                <a:ext cx="2335896" cy="362984"/>
              </a:xfrm>
              <a:prstGeom prst="rect">
                <a:avLst/>
              </a:prstGeom>
              <a:blipFill>
                <a:blip r:embed="rId4"/>
                <a:stretch>
                  <a:fillRect b="-2131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520446" y="5857090"/>
            <a:ext cx="251365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Temporal variations are corrected in C2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flipH="1" flipV="1">
            <a:off x="6209679" y="4408238"/>
            <a:ext cx="851273" cy="1525959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H="1" flipV="1">
            <a:off x="3602638" y="2091169"/>
            <a:ext cx="3060902" cy="3843028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965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458F0-F919-44EC-AEC8-98102D441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732" y="274638"/>
            <a:ext cx="6891867" cy="715962"/>
          </a:xfrm>
        </p:spPr>
        <p:txBody>
          <a:bodyPr/>
          <a:lstStyle/>
          <a:p>
            <a:r>
              <a:rPr lang="en-US" sz="3600" dirty="0"/>
              <a:t>Changes since last STM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F1DF62-5B67-496F-9AC2-3DCDD7319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Lin et al., 1 May 2023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909A65-4596-4145-AB99-1DA285C3B75E}"/>
              </a:ext>
            </a:extLst>
          </p:cNvPr>
          <p:cNvSpPr txBox="1">
            <a:spLocks/>
          </p:cNvSpPr>
          <p:nvPr/>
        </p:nvSpPr>
        <p:spPr>
          <a:xfrm>
            <a:off x="548640" y="1003261"/>
            <a:ext cx="8229600" cy="559870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arenR"/>
            </a:pPr>
            <a:r>
              <a:rPr lang="en-US" sz="2200" kern="0" dirty="0"/>
              <a:t>Refreshed ground control point (GCP) chip library from Landsat-8 images, generating ~ 4X as many daily matches as in the existing GCP library</a:t>
            </a:r>
          </a:p>
          <a:p>
            <a:pPr lvl="1" indent="-342900">
              <a:buFont typeface="+mj-lt"/>
              <a:buAutoNum type="arabicParenR"/>
            </a:pPr>
            <a:r>
              <a:rPr lang="en-US" sz="1800" kern="0" dirty="0"/>
              <a:t>fully utilized in SNPP C2 </a:t>
            </a:r>
          </a:p>
          <a:p>
            <a:pPr lvl="1" indent="-342900">
              <a:buFont typeface="+mj-lt"/>
              <a:buAutoNum type="arabicParenR"/>
            </a:pPr>
            <a:r>
              <a:rPr lang="en-US" sz="1800" kern="0" dirty="0"/>
              <a:t>J1/N20 C2.1 (in L1, but used to generate C2 in L2+ products)</a:t>
            </a:r>
          </a:p>
          <a:p>
            <a:pPr lvl="1" indent="-342900">
              <a:buFont typeface="+mj-lt"/>
              <a:buAutoNum type="arabicParenR"/>
            </a:pPr>
            <a:r>
              <a:rPr lang="en-US" sz="1800" kern="0" dirty="0"/>
              <a:t>J2/N21 “C2”, test archive 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200" kern="0" dirty="0"/>
              <a:t>SNPP C2 also implemented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sz="1800" kern="0" dirty="0"/>
              <a:t>Kalman Filter for attitude improvement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sz="1800" kern="0" dirty="0"/>
              <a:t>VIGMU (VIIRS instrument geometric model update)</a:t>
            </a:r>
          </a:p>
          <a:p>
            <a:pPr marL="857250" lvl="1" indent="-457200">
              <a:buFont typeface="+mj-lt"/>
              <a:buAutoNum type="arabicParenR"/>
            </a:pPr>
            <a:r>
              <a:rPr lang="en-US" sz="1800" kern="0" dirty="0"/>
              <a:t>Temporal pointing correction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3"/>
            </a:pPr>
            <a:r>
              <a:rPr lang="en-US" sz="2200" kern="0" dirty="0"/>
              <a:t>J2 launched on 11/10/2022, became NOAA-21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4"/>
            </a:pPr>
            <a:r>
              <a:rPr lang="en-US" sz="2200" kern="0" dirty="0"/>
              <a:t>J3 VIIRS is in I&amp;T with spacecraft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 startAt="5"/>
            </a:pPr>
            <a:r>
              <a:rPr lang="en-US" sz="2200" kern="0" dirty="0"/>
              <a:t>J4 VIIRS completed ambient tests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963BC10-B5A8-4534-9399-92D531B43378}"/>
              </a:ext>
            </a:extLst>
          </p:cNvPr>
          <p:cNvSpPr txBox="1">
            <a:spLocks/>
          </p:cNvSpPr>
          <p:nvPr/>
        </p:nvSpPr>
        <p:spPr bwMode="auto">
          <a:xfrm>
            <a:off x="7956645" y="6629400"/>
            <a:ext cx="118735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VCST/GEO  </a:t>
            </a:r>
            <a:fld id="{8F452090-E433-4788-933B-499C5DBBA6A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948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4D65D-99F9-4588-9DA6-0C5BEC9E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214" y="97743"/>
            <a:ext cx="7128338" cy="715962"/>
          </a:xfrm>
        </p:spPr>
        <p:txBody>
          <a:bodyPr/>
          <a:lstStyle/>
          <a:p>
            <a:r>
              <a:rPr lang="en-US" sz="3200" dirty="0"/>
              <a:t>GCP refresh &amp; match improvements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3CBDAA3-FCB8-4E86-88D7-A9B80BC6D37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11477" y="951658"/>
                <a:ext cx="2754400" cy="2291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1600" kern="0" dirty="0">
                    <a:solidFill>
                      <a:schemeClr val="tx1"/>
                    </a:solidFill>
                  </a:rPr>
                  <a:t>1214 existing chips mostly from Landsat-7</a:t>
                </a:r>
              </a:p>
              <a:p>
                <a:r>
                  <a:rPr lang="en-US" sz="1600" kern="0" dirty="0">
                    <a:solidFill>
                      <a:schemeClr val="tx1"/>
                    </a:solidFill>
                  </a:rPr>
                  <a:t>24 x 24 km</a:t>
                </a:r>
                <a:r>
                  <a:rPr lang="en-US" sz="1600" kern="0" baseline="40000" dirty="0">
                    <a:solidFill>
                      <a:schemeClr val="tx1"/>
                    </a:solidFill>
                  </a:rPr>
                  <a:t>2 </a:t>
                </a:r>
                <a:r>
                  <a:rPr lang="en-US" sz="1600" kern="0" dirty="0">
                    <a:solidFill>
                      <a:schemeClr val="tx1"/>
                    </a:solidFill>
                  </a:rPr>
                  <a:t>chip size</a:t>
                </a:r>
                <a:endParaRPr lang="en-US" sz="1600" dirty="0">
                  <a:solidFill>
                    <a:schemeClr val="tx1"/>
                  </a:solidFill>
                </a:endParaRPr>
              </a:p>
              <a:p>
                <a:r>
                  <a:rPr lang="en-US" sz="1600" kern="0" dirty="0">
                    <a:solidFill>
                      <a:schemeClr val="tx1"/>
                    </a:solidFill>
                  </a:rPr>
                  <a:t>196 daily matches</a:t>
                </a:r>
              </a:p>
              <a:p>
                <a:r>
                  <a:rPr lang="en-US" sz="1600" kern="0" dirty="0">
                    <a:solidFill>
                      <a:schemeClr val="tx1"/>
                    </a:solidFill>
                  </a:rPr>
                  <a:t>Error search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400" kern="0" dirty="0">
                    <a:solidFill>
                      <a:schemeClr val="tx1"/>
                    </a:solidFill>
                  </a:rPr>
                  <a:t> 56 deg</a:t>
                </a:r>
                <a14:m>
                  <m:oMath xmlns:m="http://schemas.openxmlformats.org/officeDocument/2006/math">
                    <m:r>
                      <a:rPr lang="en-US" sz="1400" b="0" i="0" kern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 kern="0" dirty="0"/>
                      <m:t>scan</m:t>
                    </m:r>
                    <m:r>
                      <m:rPr>
                        <m:nor/>
                      </m:rPr>
                      <a:rPr lang="en-US" sz="1400" kern="0" dirty="0"/>
                      <m:t> </m:t>
                    </m:r>
                    <m:r>
                      <m:rPr>
                        <m:nor/>
                      </m:rPr>
                      <a:rPr lang="en-US" sz="1400" kern="0" dirty="0"/>
                      <m:t>angle</m:t>
                    </m:r>
                  </m:oMath>
                </a14:m>
                <a:endParaRPr lang="en-US" sz="1400" kern="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400" kern="0" dirty="0">
                    <a:solidFill>
                      <a:schemeClr val="tx1"/>
                    </a:solidFill>
                  </a:rPr>
                  <a:t> 2.5 pixels</a:t>
                </a:r>
              </a:p>
              <a:p>
                <a:pPr lvl="1"/>
                <a:r>
                  <a:rPr lang="en-US" sz="1400" kern="0" dirty="0">
                    <a:solidFill>
                      <a:schemeClr val="tx1"/>
                    </a:solidFill>
                  </a:rPr>
                  <a:t>0.85 </a:t>
                </a:r>
                <a:r>
                  <a:rPr lang="en-US" sz="1400" kern="0" dirty="0" err="1"/>
                  <a:t>minCCV</a:t>
                </a:r>
                <a:endParaRPr lang="en-US" sz="1400" kern="0" dirty="0">
                  <a:solidFill>
                    <a:schemeClr val="tx1"/>
                  </a:solidFill>
                </a:endParaRPr>
              </a:p>
              <a:p>
                <a:pPr lvl="1"/>
                <a:endParaRPr lang="en-US" sz="1200" kern="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93CBDAA3-FCB8-4E86-88D7-A9B80BC6D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1477" y="951658"/>
                <a:ext cx="2754400" cy="2291384"/>
              </a:xfrm>
              <a:prstGeom prst="rect">
                <a:avLst/>
              </a:prstGeom>
              <a:blipFill>
                <a:blip r:embed="rId2"/>
                <a:stretch>
                  <a:fillRect l="-885" t="-79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941F1179-CF6C-4CAA-BBBA-791BC0B7C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7" y="4148087"/>
            <a:ext cx="5866790" cy="24067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3020E9-F056-44D0-982E-0DFEFF497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21" y="997471"/>
            <a:ext cx="5866790" cy="24067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D9DAF19-6188-4383-8E42-AF97B39E4AA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11477" y="4108038"/>
                <a:ext cx="2892826" cy="2291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1600" kern="0" dirty="0">
                    <a:solidFill>
                      <a:srgbClr val="0000FF"/>
                    </a:solidFill>
                  </a:rPr>
                  <a:t>2514 (2.1X) new chips </a:t>
                </a:r>
                <a:r>
                  <a:rPr lang="en-US" sz="1600" dirty="0">
                    <a:solidFill>
                      <a:srgbClr val="0000FF"/>
                    </a:solidFill>
                  </a:rPr>
                  <a:t>from Landsat-8</a:t>
                </a:r>
              </a:p>
              <a:p>
                <a:r>
                  <a:rPr lang="en-US" sz="1600" kern="0" dirty="0">
                    <a:solidFill>
                      <a:srgbClr val="0000FF"/>
                    </a:solidFill>
                  </a:rPr>
                  <a:t>42 x 42 km</a:t>
                </a:r>
                <a:r>
                  <a:rPr lang="en-US" sz="1600" kern="0" baseline="40000" dirty="0">
                    <a:solidFill>
                      <a:srgbClr val="0000FF"/>
                    </a:solidFill>
                  </a:rPr>
                  <a:t>2 </a:t>
                </a:r>
                <a:r>
                  <a:rPr lang="en-US" sz="1600" kern="0" dirty="0">
                    <a:solidFill>
                      <a:srgbClr val="0000FF"/>
                    </a:solidFill>
                  </a:rPr>
                  <a:t>chip size</a:t>
                </a:r>
                <a:endParaRPr lang="en-US" sz="1600" dirty="0">
                  <a:solidFill>
                    <a:srgbClr val="0000FF"/>
                  </a:solidFill>
                </a:endParaRPr>
              </a:p>
              <a:p>
                <a:r>
                  <a:rPr lang="en-US" sz="1600" kern="0" dirty="0">
                    <a:solidFill>
                      <a:srgbClr val="0000FF"/>
                    </a:solidFill>
                  </a:rPr>
                  <a:t>841 (4.3X) daily matches</a:t>
                </a:r>
              </a:p>
              <a:p>
                <a:r>
                  <a:rPr lang="en-US" sz="1600" kern="0" dirty="0">
                    <a:solidFill>
                      <a:srgbClr val="0000FF"/>
                    </a:solidFill>
                  </a:rPr>
                  <a:t>Error search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 </m:t>
                    </m:r>
                  </m:oMath>
                </a14:m>
                <a:r>
                  <a:rPr lang="en-US" sz="1400" kern="0" dirty="0">
                    <a:solidFill>
                      <a:srgbClr val="0000FF"/>
                    </a:solidFill>
                  </a:rPr>
                  <a:t> 56 deg scan angle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 </m:t>
                    </m:r>
                  </m:oMath>
                </a14:m>
                <a:r>
                  <a:rPr lang="en-US" sz="1400" kern="0" dirty="0">
                    <a:solidFill>
                      <a:srgbClr val="0000FF"/>
                    </a:solidFill>
                  </a:rPr>
                  <a:t>2.5 pixels</a:t>
                </a:r>
              </a:p>
              <a:p>
                <a:pPr lvl="1"/>
                <a:r>
                  <a:rPr lang="en-US" sz="1400" kern="0" dirty="0">
                    <a:solidFill>
                      <a:srgbClr val="0000FF"/>
                    </a:solidFill>
                  </a:rPr>
                  <a:t>0.85 </a:t>
                </a:r>
                <a:r>
                  <a:rPr lang="en-US" sz="1400" kern="0" dirty="0" err="1">
                    <a:solidFill>
                      <a:srgbClr val="0000FF"/>
                    </a:solidFill>
                  </a:rPr>
                  <a:t>minCCV</a:t>
                </a:r>
                <a:r>
                  <a:rPr lang="en-US" sz="1400" kern="0" dirty="0">
                    <a:solidFill>
                      <a:srgbClr val="0000FF"/>
                    </a:solidFill>
                  </a:rPr>
                  <a:t> </a:t>
                </a:r>
              </a:p>
              <a:p>
                <a:pPr lvl="1"/>
                <a:endParaRPr lang="en-US" sz="1200" kern="0" dirty="0">
                  <a:solidFill>
                    <a:srgbClr val="0000FF"/>
                  </a:solidFill>
                </a:endParaRPr>
              </a:p>
              <a:p>
                <a:endParaRPr lang="en-US" sz="2000" kern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DD9DAF19-6188-4383-8E42-AF97B39E4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11477" y="4108038"/>
                <a:ext cx="2892826" cy="2291383"/>
              </a:xfrm>
              <a:prstGeom prst="rect">
                <a:avLst/>
              </a:prstGeom>
              <a:blipFill>
                <a:blip r:embed="rId5"/>
                <a:stretch>
                  <a:fillRect l="-842" t="-79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AA9FAD1-475E-470E-AFFD-CA17B2E34E84}"/>
              </a:ext>
            </a:extLst>
          </p:cNvPr>
          <p:cNvSpPr txBox="1"/>
          <p:nvPr/>
        </p:nvSpPr>
        <p:spPr>
          <a:xfrm>
            <a:off x="279939" y="3556191"/>
            <a:ext cx="819731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+mn-lt"/>
              </a:rPr>
              <a:t>New ground control points (GCPs) are used in SNPP C2, J1 C2.1, and J2 “C2”.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833DC8-D4B1-4977-B26F-41B3A25D5121}"/>
              </a:ext>
            </a:extLst>
          </p:cNvPr>
          <p:cNvCxnSpPr>
            <a:cxnSpLocks/>
          </p:cNvCxnSpPr>
          <p:nvPr/>
        </p:nvCxnSpPr>
        <p:spPr bwMode="auto">
          <a:xfrm>
            <a:off x="413289" y="1852540"/>
            <a:ext cx="5365293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EAA57C-CA36-4217-AB1D-41DE041859FC}"/>
              </a:ext>
            </a:extLst>
          </p:cNvPr>
          <p:cNvCxnSpPr>
            <a:cxnSpLocks/>
          </p:cNvCxnSpPr>
          <p:nvPr/>
        </p:nvCxnSpPr>
        <p:spPr bwMode="auto">
          <a:xfrm>
            <a:off x="413289" y="2352720"/>
            <a:ext cx="5365293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5388C0-3B31-489A-B06A-6CB395DA479B}"/>
              </a:ext>
            </a:extLst>
          </p:cNvPr>
          <p:cNvCxnSpPr>
            <a:cxnSpLocks/>
          </p:cNvCxnSpPr>
          <p:nvPr/>
        </p:nvCxnSpPr>
        <p:spPr bwMode="auto">
          <a:xfrm>
            <a:off x="378124" y="5021381"/>
            <a:ext cx="5365293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E35886-F362-4B04-8C85-246051E8CCDA}"/>
              </a:ext>
            </a:extLst>
          </p:cNvPr>
          <p:cNvCxnSpPr>
            <a:cxnSpLocks/>
          </p:cNvCxnSpPr>
          <p:nvPr/>
        </p:nvCxnSpPr>
        <p:spPr bwMode="auto">
          <a:xfrm>
            <a:off x="378124" y="5521561"/>
            <a:ext cx="5365293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4E939AC-EBAF-469D-B17A-46081804EE18}"/>
              </a:ext>
            </a:extLst>
          </p:cNvPr>
          <p:cNvGrpSpPr/>
          <p:nvPr/>
        </p:nvGrpSpPr>
        <p:grpSpPr>
          <a:xfrm>
            <a:off x="378123" y="1805846"/>
            <a:ext cx="1413592" cy="814956"/>
            <a:chOff x="378123" y="1750846"/>
            <a:chExt cx="1413592" cy="81495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6F8802-6676-4D1F-BABF-4A412E3140A0}"/>
                </a:ext>
              </a:extLst>
            </p:cNvPr>
            <p:cNvSpPr txBox="1"/>
            <p:nvPr/>
          </p:nvSpPr>
          <p:spPr>
            <a:xfrm>
              <a:off x="378124" y="1750846"/>
              <a:ext cx="12340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Tropic of Cancer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E32B9F-A177-4CC5-84B5-FF22C88F3DAC}"/>
                </a:ext>
              </a:extLst>
            </p:cNvPr>
            <p:cNvSpPr txBox="1"/>
            <p:nvPr/>
          </p:nvSpPr>
          <p:spPr>
            <a:xfrm>
              <a:off x="378123" y="2288803"/>
              <a:ext cx="1413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Tropic of Capricorn</a:t>
              </a:r>
              <a:endParaRPr lang="en-US" sz="12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732187-CFA6-4F1B-9A0D-F055CDD5CF10}"/>
              </a:ext>
            </a:extLst>
          </p:cNvPr>
          <p:cNvGrpSpPr/>
          <p:nvPr/>
        </p:nvGrpSpPr>
        <p:grpSpPr>
          <a:xfrm>
            <a:off x="350773" y="4982506"/>
            <a:ext cx="1413592" cy="814956"/>
            <a:chOff x="378123" y="1750846"/>
            <a:chExt cx="1413592" cy="81495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E4F9BD5-4DA5-4B8D-9E4F-7E885CD0359B}"/>
                </a:ext>
              </a:extLst>
            </p:cNvPr>
            <p:cNvSpPr txBox="1"/>
            <p:nvPr/>
          </p:nvSpPr>
          <p:spPr>
            <a:xfrm>
              <a:off x="378124" y="1750846"/>
              <a:ext cx="12340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Tropic of Cancer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4C5DA0D-7B7B-4BFA-88BE-FB731C53638B}"/>
                </a:ext>
              </a:extLst>
            </p:cNvPr>
            <p:cNvSpPr txBox="1"/>
            <p:nvPr/>
          </p:nvSpPr>
          <p:spPr>
            <a:xfrm>
              <a:off x="378123" y="2288803"/>
              <a:ext cx="1413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Tropic of Capricorn</a:t>
              </a:r>
              <a:endParaRPr lang="en-US" sz="12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D50C82E-8CF2-4EA6-BE62-D14505E2C5D5}"/>
              </a:ext>
            </a:extLst>
          </p:cNvPr>
          <p:cNvSpPr txBox="1"/>
          <p:nvPr/>
        </p:nvSpPr>
        <p:spPr>
          <a:xfrm>
            <a:off x="1791714" y="6534150"/>
            <a:ext cx="690837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GCPs within tropics seasonally switch side in the satellite mornings/afternoons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FFBF1-FFCA-49E2-870B-93156DBC8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Lin et al., 1 May 2023</a:t>
            </a:r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CCD9EC-5133-43C8-93B8-FEE02EC4DB0A}"/>
              </a:ext>
            </a:extLst>
          </p:cNvPr>
          <p:cNvSpPr txBox="1"/>
          <p:nvPr/>
        </p:nvSpPr>
        <p:spPr>
          <a:xfrm>
            <a:off x="274107" y="831869"/>
            <a:ext cx="55376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+mn-lt"/>
              </a:rPr>
              <a:t>The existing GCP library is still used in SNPP C1.1, and J1 C2  (L1 only)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0596102E-BE61-4842-9C26-CAF4D580B7B9}"/>
              </a:ext>
            </a:extLst>
          </p:cNvPr>
          <p:cNvSpPr txBox="1">
            <a:spLocks/>
          </p:cNvSpPr>
          <p:nvPr/>
        </p:nvSpPr>
        <p:spPr bwMode="auto">
          <a:xfrm>
            <a:off x="7956645" y="6629400"/>
            <a:ext cx="118735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VCST/GEO  </a:t>
            </a:r>
            <a:fld id="{8F452090-E433-4788-933B-499C5DBBA6A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030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582" y="140631"/>
            <a:ext cx="7391400" cy="715962"/>
          </a:xfrm>
        </p:spPr>
        <p:txBody>
          <a:bodyPr/>
          <a:lstStyle/>
          <a:p>
            <a:r>
              <a:rPr lang="en-US" sz="3200" dirty="0"/>
              <a:t>VIIRS Geolocation Performance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317965"/>
              </p:ext>
            </p:extLst>
          </p:nvPr>
        </p:nvGraphicFramePr>
        <p:xfrm>
          <a:off x="355572" y="933026"/>
          <a:ext cx="8211409" cy="3147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1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7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76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1627">
                  <a:extLst>
                    <a:ext uri="{9D8B030D-6E8A-4147-A177-3AD203B41FA5}">
                      <a16:colId xmlns:a16="http://schemas.microsoft.com/office/drawing/2014/main" val="3001958807"/>
                    </a:ext>
                  </a:extLst>
                </a:gridCol>
              </a:tblGrid>
              <a:tr h="5380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Residuals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SNPP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SNPP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en-US" sz="1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J1/N20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en-US" sz="1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J1/N20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C2.1</a:t>
                      </a:r>
                      <a:endParaRPr lang="en-US" sz="1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J2/N21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14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C2”</a:t>
                      </a:r>
                      <a:endParaRPr lang="en-US" sz="1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Track 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1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Scan 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2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Track RMSE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24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Scan RMSE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4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Data-days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4081 (11.2 yrs)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4081 (11.2 yrs)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1917 (5.2 yrs)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1917 (5.2 yrs)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(0.2 yrs)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24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Missing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days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0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Daily matched GCPs w/ I1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36979" y="4174439"/>
            <a:ext cx="8129516" cy="2362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182880" indent="-182880" eaLnBrk="1" hangingPunct="1">
              <a:lnSpc>
                <a:spcPct val="110000"/>
              </a:lnSpc>
              <a:tabLst>
                <a:tab pos="182880" algn="l"/>
              </a:tabLst>
            </a:pPr>
            <a:r>
              <a:rPr lang="en-US" sz="1400" b="1" dirty="0"/>
              <a:t>Nadir equivalent </a:t>
            </a:r>
            <a:r>
              <a:rPr lang="en-US" sz="1400" dirty="0"/>
              <a:t>accuracy (RMSE – Root Mean Square Error)</a:t>
            </a:r>
          </a:p>
          <a:p>
            <a:pPr marL="582930" lvl="1" indent="-182880" eaLnBrk="1" hangingPunct="1">
              <a:lnSpc>
                <a:spcPct val="110000"/>
              </a:lnSpc>
              <a:tabLst>
                <a:tab pos="182880" algn="l"/>
              </a:tabLst>
            </a:pPr>
            <a:r>
              <a:rPr lang="en-US" sz="1600" dirty="0"/>
              <a:t>Meet Spec: 125 m (1</a:t>
            </a:r>
            <a:r>
              <a:rPr lang="en-US" sz="1600" dirty="0">
                <a:latin typeface="Symbol" pitchFamily="18" charset="2"/>
              </a:rPr>
              <a:t>s);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within 20% I1 HSI (375 m) = 75 m @ nadir</a:t>
            </a:r>
          </a:p>
          <a:p>
            <a:pPr marL="582930" lvl="1" indent="-182880" eaLnBrk="1" hangingPunct="1">
              <a:lnSpc>
                <a:spcPct val="110000"/>
              </a:lnSpc>
              <a:tabLst>
                <a:tab pos="182880" algn="l"/>
              </a:tabLst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Band-to-band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mis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-registration to other bands adds bias to RMSE to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82880" indent="-182880" eaLnBrk="1" hangingPunct="1">
              <a:lnSpc>
                <a:spcPct val="110000"/>
              </a:lnSpc>
              <a:tabLst>
                <a:tab pos="182880" algn="l"/>
              </a:tabLst>
            </a:pPr>
            <a:r>
              <a:rPr lang="en-US" sz="1400" dirty="0"/>
              <a:t>SNPP C2 uses Kalman filter for attitude improvement, VIGMU to remove oscillations in scan direction, and time-dependent instrument-to-spacecraft interface angles to remove temporal pointing variations</a:t>
            </a:r>
          </a:p>
          <a:p>
            <a:pPr marL="182880" indent="-182880" eaLnBrk="1" hangingPunct="1">
              <a:lnSpc>
                <a:spcPct val="110000"/>
              </a:lnSpc>
              <a:tabLst>
                <a:tab pos="182880" algn="l"/>
              </a:tabLst>
            </a:pPr>
            <a:r>
              <a:rPr lang="en-US" sz="1400" dirty="0"/>
              <a:t>New chip library is used in SNPP C2 and J1/N20 C2.1 re-processing</a:t>
            </a:r>
          </a:p>
          <a:p>
            <a:pPr marL="182880" indent="-182880" eaLnBrk="1" hangingPunct="1">
              <a:lnSpc>
                <a:spcPct val="110000"/>
              </a:lnSpc>
              <a:tabLst>
                <a:tab pos="182880" algn="l"/>
              </a:tabLst>
            </a:pPr>
            <a:r>
              <a:rPr lang="en-US" sz="1400" dirty="0"/>
              <a:t>J2/N21 data archive is currently in test archive, “C2”, and using the new chip library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6103087"/>
              </p:ext>
            </p:extLst>
          </p:nvPr>
        </p:nvGraphicFramePr>
        <p:xfrm>
          <a:off x="7054741" y="4770385"/>
          <a:ext cx="1525588" cy="342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Equation" r:id="rId3" imgW="1193760" imgH="279360" progId="Equation.3">
                  <p:embed/>
                </p:oleObj>
              </mc:Choice>
              <mc:Fallback>
                <p:oleObj name="Equation" r:id="rId3" imgW="119376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4741" y="4770385"/>
                        <a:ext cx="1525588" cy="3422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Lin et al., 1 May 2023</a:t>
            </a:r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7956645" y="6629400"/>
            <a:ext cx="118735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VCST/GEO  </a:t>
            </a:r>
            <a:fld id="{8F452090-E433-4788-933B-499C5DBBA6A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70842B-A219-4916-9835-87FBFCADB1EC}"/>
              </a:ext>
            </a:extLst>
          </p:cNvPr>
          <p:cNvCxnSpPr>
            <a:cxnSpLocks/>
          </p:cNvCxnSpPr>
          <p:nvPr/>
        </p:nvCxnSpPr>
        <p:spPr bwMode="auto">
          <a:xfrm flipV="1">
            <a:off x="7863455" y="3863758"/>
            <a:ext cx="0" cy="150183"/>
          </a:xfrm>
          <a:prstGeom prst="straightConnector1">
            <a:avLst/>
          </a:prstGeom>
          <a:noFill/>
          <a:ln w="31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FD2438D-8C7D-4A78-B2FD-CE23273B22BC}"/>
              </a:ext>
            </a:extLst>
          </p:cNvPr>
          <p:cNvSpPr txBox="1"/>
          <p:nvPr/>
        </p:nvSpPr>
        <p:spPr>
          <a:xfrm>
            <a:off x="6348163" y="4031383"/>
            <a:ext cx="1558440" cy="307777"/>
          </a:xfrm>
          <a:prstGeom prst="rect">
            <a:avLst/>
          </a:prstGeom>
          <a:noFill/>
          <a:ln w="31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New Chip Library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BBFE90-5DF9-4213-B7A6-64C10CFC88B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942826" y="3766657"/>
            <a:ext cx="2421513" cy="261005"/>
          </a:xfrm>
          <a:prstGeom prst="straightConnector1">
            <a:avLst/>
          </a:prstGeom>
          <a:noFill/>
          <a:ln w="31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5581C89-8563-4CE9-825F-61872BB750A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699331" y="3763844"/>
            <a:ext cx="158844" cy="258818"/>
          </a:xfrm>
          <a:prstGeom prst="straightConnector1">
            <a:avLst/>
          </a:prstGeom>
          <a:noFill/>
          <a:ln w="31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26294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E1ADCB-F995-40B5-A25A-20AAC1B1E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" y="1060724"/>
            <a:ext cx="8916924" cy="29580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924612-C45F-4789-AE38-D65B192CF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" y="3363050"/>
            <a:ext cx="8938260" cy="2782824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Lin et al., 1 May 2023</a:t>
            </a:r>
            <a:endParaRPr lang="en-US"/>
          </a:p>
        </p:txBody>
      </p:sp>
      <p:sp>
        <p:nvSpPr>
          <p:cNvPr id="49" name="Title 3"/>
          <p:cNvSpPr txBox="1">
            <a:spLocks noGrp="1"/>
          </p:cNvSpPr>
          <p:nvPr>
            <p:ph type="title"/>
          </p:nvPr>
        </p:nvSpPr>
        <p:spPr bwMode="auto">
          <a:xfrm>
            <a:off x="1155906" y="31532"/>
            <a:ext cx="7391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SNPP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C1.1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geolocation errors</a:t>
            </a: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7956644" y="6629400"/>
            <a:ext cx="118735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VCST/GEO  </a:t>
            </a:r>
            <a:fld id="{8F452090-E433-4788-933B-499C5DBBA6A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2162629" y="6460340"/>
            <a:ext cx="5384800" cy="338554"/>
          </a:xfrm>
          <a:prstGeom prst="rect">
            <a:avLst/>
          </a:prstGeom>
          <a:solidFill>
            <a:srgbClr val="FFFF99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dirty="0">
                <a:solidFill>
                  <a:schemeClr val="accent2"/>
                </a:solidFill>
                <a:latin typeface="Comic Sans MS" pitchFamily="66" charset="0"/>
              </a:rPr>
              <a:t>C1.1 RMSE  Track: 53 m    Scan: 48 m, nadir equivalent</a:t>
            </a:r>
            <a:r>
              <a:rPr lang="en-US" sz="16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625943" y="1686901"/>
            <a:ext cx="3675888" cy="9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83271" y="2913433"/>
            <a:ext cx="3675888" cy="9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8385911" y="1705189"/>
            <a:ext cx="310896" cy="120824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656451" y="3855720"/>
            <a:ext cx="3675888" cy="9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13779" y="5073184"/>
            <a:ext cx="3675888" cy="9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2"/>
          <p:cNvSpPr/>
          <p:nvPr/>
        </p:nvSpPr>
        <p:spPr>
          <a:xfrm>
            <a:off x="8416419" y="3864865"/>
            <a:ext cx="313944" cy="1205931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8532215" y="2913433"/>
            <a:ext cx="67279" cy="3710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8565771" y="3642895"/>
            <a:ext cx="67279" cy="2558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09325" y="3276768"/>
                <a:ext cx="2335896" cy="362984"/>
              </a:xfrm>
              <a:prstGeom prst="rect">
                <a:avLst/>
              </a:prstGeom>
              <a:solidFill>
                <a:srgbClr val="FFCCFF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600" dirty="0"/>
                  <a:t>20</a:t>
                </a:r>
                <a:r>
                  <a:rPr lang="en-US" sz="1600" dirty="0">
                    <a:latin typeface="+mn-lt"/>
                  </a:rPr>
                  <a:t>% I-band pixel size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325" y="3276768"/>
                <a:ext cx="2335896" cy="362984"/>
              </a:xfrm>
              <a:prstGeom prst="rect">
                <a:avLst/>
              </a:prstGeom>
              <a:blipFill>
                <a:blip r:embed="rId4"/>
                <a:stretch>
                  <a:fillRect b="-2131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520446" y="5857090"/>
            <a:ext cx="251365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Temporal variations are corrected in C2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flipH="1" flipV="1">
            <a:off x="6209679" y="4408238"/>
            <a:ext cx="851273" cy="1525959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H="1" flipV="1">
            <a:off x="3602638" y="2091169"/>
            <a:ext cx="3060902" cy="3843028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615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D716D7-7F05-4B0C-9912-159DFBE96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3" y="934929"/>
            <a:ext cx="8878824" cy="31348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D85D64-B1A4-400D-8F84-BF09BFB54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0" y="3389701"/>
            <a:ext cx="8918448" cy="2791968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Lin et al., 1 May 2023</a:t>
            </a:r>
            <a:endParaRPr lang="en-US"/>
          </a:p>
        </p:txBody>
      </p:sp>
      <p:sp>
        <p:nvSpPr>
          <p:cNvPr id="49" name="Title 3"/>
          <p:cNvSpPr txBox="1">
            <a:spLocks noGrp="1"/>
          </p:cNvSpPr>
          <p:nvPr>
            <p:ph type="title"/>
          </p:nvPr>
        </p:nvSpPr>
        <p:spPr bwMode="auto">
          <a:xfrm>
            <a:off x="1155906" y="31532"/>
            <a:ext cx="73914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SNPP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C2 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geolocation errors</a:t>
            </a: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7956644" y="6629400"/>
            <a:ext cx="118735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VCST/GEO  </a:t>
            </a:r>
            <a:fld id="{8F452090-E433-4788-933B-499C5DBBA6A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2162629" y="6460340"/>
            <a:ext cx="5384800" cy="338554"/>
          </a:xfrm>
          <a:prstGeom prst="rect">
            <a:avLst/>
          </a:prstGeom>
          <a:solidFill>
            <a:srgbClr val="FFFF99"/>
          </a:solidFill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dirty="0">
                <a:solidFill>
                  <a:schemeClr val="accent2"/>
                </a:solidFill>
                <a:latin typeface="Comic Sans MS" pitchFamily="66" charset="0"/>
              </a:rPr>
              <a:t>C2   RMSE  Track: 59 m    Scan: 48 m, nadir equivalent</a:t>
            </a:r>
            <a:r>
              <a:rPr lang="en-US" sz="16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583998" y="1725473"/>
            <a:ext cx="3675888" cy="9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41326" y="2934753"/>
            <a:ext cx="3675888" cy="9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8343966" y="1726509"/>
            <a:ext cx="310896" cy="120824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8490270" y="2934753"/>
            <a:ext cx="67279" cy="3710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8490270" y="3622270"/>
            <a:ext cx="67279" cy="2558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09325" y="3298088"/>
                <a:ext cx="2335896" cy="362984"/>
              </a:xfrm>
              <a:prstGeom prst="rect">
                <a:avLst/>
              </a:prstGeom>
              <a:solidFill>
                <a:srgbClr val="FFCCFF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600" dirty="0"/>
                  <a:t>20</a:t>
                </a:r>
                <a:r>
                  <a:rPr lang="en-US" sz="1600" dirty="0">
                    <a:latin typeface="+mn-lt"/>
                  </a:rPr>
                  <a:t>% I-band pixel size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325" y="3298088"/>
                <a:ext cx="2335896" cy="362984"/>
              </a:xfrm>
              <a:prstGeom prst="rect">
                <a:avLst/>
              </a:prstGeom>
              <a:blipFill>
                <a:blip r:embed="rId4"/>
                <a:stretch>
                  <a:fillRect b="-1774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EE87FEE-83F3-45D0-85B0-B2D76FB58D2C}"/>
              </a:ext>
            </a:extLst>
          </p:cNvPr>
          <p:cNvSpPr txBox="1"/>
          <p:nvPr/>
        </p:nvSpPr>
        <p:spPr>
          <a:xfrm>
            <a:off x="3452563" y="588038"/>
            <a:ext cx="1558440" cy="307777"/>
          </a:xfrm>
          <a:prstGeom prst="rect">
            <a:avLst/>
          </a:prstGeom>
          <a:noFill/>
          <a:ln w="31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New Chip Library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208077F-8550-446A-9CEB-437FF1B9B797}"/>
              </a:ext>
            </a:extLst>
          </p:cNvPr>
          <p:cNvCxnSpPr/>
          <p:nvPr/>
        </p:nvCxnSpPr>
        <p:spPr>
          <a:xfrm>
            <a:off x="4602174" y="3899622"/>
            <a:ext cx="3675888" cy="9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2F8F4D5-3C71-43AF-9CE9-84EB33FA3683}"/>
              </a:ext>
            </a:extLst>
          </p:cNvPr>
          <p:cNvCxnSpPr/>
          <p:nvPr/>
        </p:nvCxnSpPr>
        <p:spPr>
          <a:xfrm>
            <a:off x="4559502" y="5108902"/>
            <a:ext cx="3675888" cy="9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Brace 28">
            <a:extLst>
              <a:ext uri="{FF2B5EF4-FFF2-40B4-BE49-F238E27FC236}">
                <a16:creationId xmlns:a16="http://schemas.microsoft.com/office/drawing/2014/main" id="{8FB91F43-9611-49EC-AADD-A36C7A25969A}"/>
              </a:ext>
            </a:extLst>
          </p:cNvPr>
          <p:cNvSpPr/>
          <p:nvPr/>
        </p:nvSpPr>
        <p:spPr>
          <a:xfrm>
            <a:off x="8362142" y="3900658"/>
            <a:ext cx="310896" cy="1208244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903D14-DDD0-4172-86BD-DB492BB1C344}"/>
              </a:ext>
            </a:extLst>
          </p:cNvPr>
          <p:cNvSpPr txBox="1"/>
          <p:nvPr/>
        </p:nvSpPr>
        <p:spPr>
          <a:xfrm>
            <a:off x="6043290" y="5836465"/>
            <a:ext cx="299081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Errors in forward-processing will be corrected in future re-processing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2963B6-91BC-4007-83D7-CF7DA8456170}"/>
              </a:ext>
            </a:extLst>
          </p:cNvPr>
          <p:cNvCxnSpPr>
            <a:cxnSpLocks/>
          </p:cNvCxnSpPr>
          <p:nvPr/>
        </p:nvCxnSpPr>
        <p:spPr>
          <a:xfrm flipV="1">
            <a:off x="7060952" y="4514799"/>
            <a:ext cx="349346" cy="139877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229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F6788-E0BC-4D6F-8AE5-ECE17DE83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932" y="274638"/>
            <a:ext cx="6701667" cy="715962"/>
          </a:xfrm>
        </p:spPr>
        <p:txBody>
          <a:bodyPr/>
          <a:lstStyle/>
          <a:p>
            <a:r>
              <a:rPr lang="en-US" sz="3200" dirty="0"/>
              <a:t>Time series for SNPP VIIRS pointing correction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8F3D46-66C8-4E14-B7E8-BEFC65777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Lin et al., 1 May 2023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DBC90-FA90-448F-8C4F-DC3ADE76E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16" y="1093543"/>
            <a:ext cx="8093964" cy="273558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C520C3F-F0D9-4C21-8BD7-F80962C17CE6}"/>
              </a:ext>
            </a:extLst>
          </p:cNvPr>
          <p:cNvCxnSpPr>
            <a:cxnSpLocks/>
          </p:cNvCxnSpPr>
          <p:nvPr/>
        </p:nvCxnSpPr>
        <p:spPr>
          <a:xfrm flipV="1">
            <a:off x="3304310" y="2960771"/>
            <a:ext cx="0" cy="588713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B6D15C3-125A-4771-B833-95114527E01E}"/>
              </a:ext>
            </a:extLst>
          </p:cNvPr>
          <p:cNvCxnSpPr>
            <a:cxnSpLocks/>
          </p:cNvCxnSpPr>
          <p:nvPr/>
        </p:nvCxnSpPr>
        <p:spPr>
          <a:xfrm flipV="1">
            <a:off x="1857457" y="2298340"/>
            <a:ext cx="0" cy="1305559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7F4C351-0F8B-40F0-AC0F-681A938C41A4}"/>
              </a:ext>
            </a:extLst>
          </p:cNvPr>
          <p:cNvCxnSpPr>
            <a:cxnSpLocks/>
          </p:cNvCxnSpPr>
          <p:nvPr/>
        </p:nvCxnSpPr>
        <p:spPr>
          <a:xfrm flipV="1">
            <a:off x="1589146" y="2274407"/>
            <a:ext cx="0" cy="1305557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7A99397-CC23-4A5F-BACA-F6558B5B66F2}"/>
              </a:ext>
            </a:extLst>
          </p:cNvPr>
          <p:cNvCxnSpPr>
            <a:cxnSpLocks/>
          </p:cNvCxnSpPr>
          <p:nvPr/>
        </p:nvCxnSpPr>
        <p:spPr>
          <a:xfrm flipV="1">
            <a:off x="5563682" y="2274405"/>
            <a:ext cx="0" cy="1305559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AE1D834-749E-4691-B23B-3DFFB347B630}"/>
              </a:ext>
            </a:extLst>
          </p:cNvPr>
          <p:cNvSpPr txBox="1"/>
          <p:nvPr/>
        </p:nvSpPr>
        <p:spPr>
          <a:xfrm>
            <a:off x="1432563" y="3626251"/>
            <a:ext cx="67451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alatino Linotype" panose="02040502050505030304" pitchFamily="18" charset="0"/>
              </a:rPr>
              <a:t>A    B                                       C                                                              D                             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 panose="02040502050505030304" pitchFamily="18" charset="0"/>
              </a:rPr>
              <a:t>E   F  G    H       I            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latino Linotype" panose="0204050205050503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D55C66D-F9B3-4E38-961E-E6A587D415EE}"/>
              </a:ext>
            </a:extLst>
          </p:cNvPr>
          <p:cNvCxnSpPr>
            <a:cxnSpLocks/>
          </p:cNvCxnSpPr>
          <p:nvPr/>
        </p:nvCxnSpPr>
        <p:spPr>
          <a:xfrm flipV="1">
            <a:off x="6753604" y="3037538"/>
            <a:ext cx="0" cy="588713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B1E4A50-53CE-40DC-A0EA-6C93A79168F7}"/>
              </a:ext>
            </a:extLst>
          </p:cNvPr>
          <p:cNvCxnSpPr>
            <a:cxnSpLocks/>
          </p:cNvCxnSpPr>
          <p:nvPr/>
        </p:nvCxnSpPr>
        <p:spPr>
          <a:xfrm flipV="1">
            <a:off x="7330266" y="3037538"/>
            <a:ext cx="0" cy="588713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91747F8-9B0A-47A0-B203-7D1BB1AEE9C6}"/>
              </a:ext>
            </a:extLst>
          </p:cNvPr>
          <p:cNvCxnSpPr>
            <a:cxnSpLocks/>
          </p:cNvCxnSpPr>
          <p:nvPr/>
        </p:nvCxnSpPr>
        <p:spPr>
          <a:xfrm flipV="1">
            <a:off x="6932579" y="2835366"/>
            <a:ext cx="119434" cy="790885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735991-5B06-4FAB-A7E7-4869F58A1A5A}"/>
              </a:ext>
            </a:extLst>
          </p:cNvPr>
          <p:cNvCxnSpPr>
            <a:cxnSpLocks/>
          </p:cNvCxnSpPr>
          <p:nvPr/>
        </p:nvCxnSpPr>
        <p:spPr>
          <a:xfrm flipV="1">
            <a:off x="7120647" y="3112117"/>
            <a:ext cx="109612" cy="51413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C35B4A7-1C3C-42E6-99CA-3182FE58EC7E}"/>
              </a:ext>
            </a:extLst>
          </p:cNvPr>
          <p:cNvCxnSpPr>
            <a:cxnSpLocks/>
          </p:cNvCxnSpPr>
          <p:nvPr/>
        </p:nvCxnSpPr>
        <p:spPr>
          <a:xfrm flipV="1">
            <a:off x="7664249" y="3037538"/>
            <a:ext cx="0" cy="588713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994F1A6-0D52-4ECF-9201-13F095D679DA}"/>
              </a:ext>
            </a:extLst>
          </p:cNvPr>
          <p:cNvSpPr txBox="1">
            <a:spLocks/>
          </p:cNvSpPr>
          <p:nvPr/>
        </p:nvSpPr>
        <p:spPr>
          <a:xfrm>
            <a:off x="441133" y="3930640"/>
            <a:ext cx="7613369" cy="26824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Events:     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2012-11-22, side switch of VIIRS scan control electronics </a:t>
            </a:r>
          </a:p>
          <a:p>
            <a:pPr lvl="0">
              <a:buFontTx/>
              <a:buAutoNum type="alphaUcPeriod"/>
              <a:defRPr/>
            </a:pPr>
            <a:r>
              <a:rPr lang="en-US" sz="1200" kern="0" dirty="0">
                <a:solidFill>
                  <a:srgbClr val="0000FF"/>
                </a:solidFill>
              </a:rPr>
              <a:t>2013-4-25,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erroneous star trackers realignment </a:t>
            </a:r>
          </a:p>
          <a:p>
            <a:pPr lvl="0">
              <a:buFontTx/>
              <a:buAutoNum type="alphaUcPeriod"/>
              <a:defRPr/>
            </a:pPr>
            <a:r>
              <a:rPr lang="en-US" sz="1200" kern="0" dirty="0">
                <a:solidFill>
                  <a:srgbClr val="0000FF"/>
                </a:solidFill>
              </a:rPr>
              <a:t>2015-8-19,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1-second time error onboard of SNPP (213 arcsec pitch error) for 7 hours</a:t>
            </a:r>
          </a:p>
          <a:p>
            <a:pPr lvl="0">
              <a:buFontTx/>
              <a:buAutoNum type="alphaUcPeriod"/>
              <a:defRPr/>
            </a:pPr>
            <a:r>
              <a:rPr lang="en-US" sz="1200" kern="0" dirty="0">
                <a:solidFill>
                  <a:srgbClr val="0000FF"/>
                </a:solidFill>
              </a:rPr>
              <a:t>2019-3-22,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 Tracker-2 reset</a:t>
            </a:r>
          </a:p>
          <a:p>
            <a:pPr lvl="0">
              <a:buFontTx/>
              <a:buAutoNum type="alphaUcPeriod"/>
            </a:pPr>
            <a:r>
              <a:rPr lang="en-US" sz="1200" kern="0" dirty="0">
                <a:solidFill>
                  <a:srgbClr val="000000"/>
                </a:solidFill>
              </a:rPr>
              <a:t>2021-2-8, 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LUTs updates for f</a:t>
            </a:r>
            <a:r>
              <a:rPr lang="en-US" sz="1200" kern="0" dirty="0">
                <a:solidFill>
                  <a:srgbClr val="000000"/>
                </a:solidFill>
              </a:rPr>
              <a:t>orward processing in constant values</a:t>
            </a:r>
          </a:p>
          <a:p>
            <a:pPr lvl="0">
              <a:buFontTx/>
              <a:buAutoNum type="alphaUcPeriod"/>
            </a:pPr>
            <a:r>
              <a:rPr lang="en-US" sz="1200" kern="0" dirty="0">
                <a:solidFill>
                  <a:srgbClr val="000000"/>
                </a:solidFill>
              </a:rPr>
              <a:t>2021-8-3, safe hold and sun pointing </a:t>
            </a:r>
          </a:p>
          <a:p>
            <a:pPr lvl="0">
              <a:buFontTx/>
              <a:buAutoNum type="alphaUcPeriod"/>
            </a:pPr>
            <a:r>
              <a:rPr lang="en-US" sz="1200" kern="0" dirty="0">
                <a:solidFill>
                  <a:srgbClr val="000000"/>
                </a:solidFill>
              </a:rPr>
              <a:t>2021-11-27, Global Positioning System (GPS) had issued a "0" leap second </a:t>
            </a:r>
          </a:p>
          <a:p>
            <a:pPr>
              <a:buFontTx/>
              <a:buAutoNum type="alphaUcPeriod"/>
            </a:pPr>
            <a:r>
              <a:rPr lang="en-US" sz="1200" kern="0" dirty="0">
                <a:solidFill>
                  <a:srgbClr val="000000"/>
                </a:solidFill>
              </a:rPr>
              <a:t>2022-1-13, LUTs updates for forward processing in constant values</a:t>
            </a:r>
          </a:p>
          <a:p>
            <a:pPr>
              <a:buFontTx/>
              <a:buAutoNum type="alphaUcPeriod"/>
            </a:pPr>
            <a:r>
              <a:rPr lang="en-US" sz="1200" kern="0" dirty="0">
                <a:solidFill>
                  <a:srgbClr val="000000"/>
                </a:solidFill>
              </a:rPr>
              <a:t>2022-7-26, safe hold and sun pointing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These are corrected for in C2.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9683E344-3022-483E-B462-8844E9BA0980}"/>
              </a:ext>
            </a:extLst>
          </p:cNvPr>
          <p:cNvSpPr txBox="1">
            <a:spLocks/>
          </p:cNvSpPr>
          <p:nvPr/>
        </p:nvSpPr>
        <p:spPr bwMode="auto">
          <a:xfrm>
            <a:off x="7956645" y="6629400"/>
            <a:ext cx="118735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VCST/GEO  </a:t>
            </a:r>
            <a:fld id="{8F452090-E433-4788-933B-499C5DBBA6A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202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6163" y="160338"/>
            <a:ext cx="7189787" cy="6016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SNPP scan profiles</a:t>
            </a:r>
          </a:p>
        </p:txBody>
      </p:sp>
      <p:sp>
        <p:nvSpPr>
          <p:cNvPr id="9225" name="Text Box 30"/>
          <p:cNvSpPr txBox="1">
            <a:spLocks noChangeArrowheads="1"/>
          </p:cNvSpPr>
          <p:nvPr/>
        </p:nvSpPr>
        <p:spPr bwMode="auto">
          <a:xfrm>
            <a:off x="1123497" y="886311"/>
            <a:ext cx="3118974" cy="40011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  <a:latin typeface="Comic Sans MS" pitchFamily="66" charset="0"/>
              </a:rPr>
              <a:t>C1.1 results (old chip lib)</a:t>
            </a: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Text Box 30">
            <a:extLst>
              <a:ext uri="{FF2B5EF4-FFF2-40B4-BE49-F238E27FC236}">
                <a16:creationId xmlns:a16="http://schemas.microsoft.com/office/drawing/2014/main" id="{110029CF-C66B-40E4-A6D3-888B7EFFB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294" y="948827"/>
            <a:ext cx="3243253" cy="40011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accent2"/>
                </a:solidFill>
                <a:latin typeface="Comic Sans MS" pitchFamily="66" charset="0"/>
              </a:rPr>
              <a:t>C2 results (new chip lib) </a:t>
            </a: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9D80CA-1F09-417B-AAD7-34D47B978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956" y="1286421"/>
            <a:ext cx="3727439" cy="2348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1CDB2F-6E52-454A-95AD-181950AFA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708" y="3633286"/>
            <a:ext cx="3760501" cy="24100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588156-C323-471A-8C39-FCBAFC0A9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83" y="1214285"/>
            <a:ext cx="4183975" cy="2419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0CF19B-D82E-4043-8ED3-E5505EC29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883" y="3633286"/>
            <a:ext cx="4261592" cy="236868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05C000B-A9AE-4AD9-84C6-F95525C0E2F1}"/>
              </a:ext>
            </a:extLst>
          </p:cNvPr>
          <p:cNvSpPr txBox="1"/>
          <p:nvPr/>
        </p:nvSpPr>
        <p:spPr>
          <a:xfrm>
            <a:off x="815877" y="6014456"/>
            <a:ext cx="342659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+mn-lt"/>
              </a:rPr>
              <a:t>Strange pattern is corrected in C2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3154A72-C077-4EC3-B387-CFBCDFB5C3A8}"/>
              </a:ext>
            </a:extLst>
          </p:cNvPr>
          <p:cNvCxnSpPr>
            <a:cxnSpLocks/>
          </p:cNvCxnSpPr>
          <p:nvPr/>
        </p:nvCxnSpPr>
        <p:spPr>
          <a:xfrm flipV="1">
            <a:off x="955651" y="4420108"/>
            <a:ext cx="417988" cy="170568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A6901AF-4730-4B39-9C5E-5EC7E0DB4483}"/>
              </a:ext>
            </a:extLst>
          </p:cNvPr>
          <p:cNvSpPr txBox="1"/>
          <p:nvPr/>
        </p:nvSpPr>
        <p:spPr>
          <a:xfrm>
            <a:off x="4549476" y="6045174"/>
            <a:ext cx="428723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FF"/>
                </a:solidFill>
                <a:latin typeface="+mn-lt"/>
              </a:rPr>
              <a:t>VIGMU (VIIRS instrument geometric model update) is implemented in C2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FF"/>
                </a:solidFill>
                <a:latin typeface="+mn-lt"/>
              </a:rPr>
              <a:t>Tilt and curvature will be corrected in the future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FB2164-1583-4E57-B750-D52C02E09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Lin et al., 1 May 2023</a:t>
            </a:r>
            <a:endParaRPr lang="en-US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CA8947BB-9534-4296-96F6-4E17FFFBE963}"/>
              </a:ext>
            </a:extLst>
          </p:cNvPr>
          <p:cNvSpPr txBox="1">
            <a:spLocks/>
          </p:cNvSpPr>
          <p:nvPr/>
        </p:nvSpPr>
        <p:spPr bwMode="auto">
          <a:xfrm>
            <a:off x="7956645" y="6629400"/>
            <a:ext cx="118735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VCST/GEO  </a:t>
            </a:r>
            <a:fld id="{8F452090-E433-4788-933B-499C5DBBA6A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43108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40714</TotalTime>
  <Words>2617</Words>
  <Application>Microsoft Office PowerPoint</Application>
  <PresentationFormat>On-screen Show (4:3)</PresentationFormat>
  <Paragraphs>399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Abadi Extra Light</vt:lpstr>
      <vt:lpstr>Arial</vt:lpstr>
      <vt:lpstr>Calibri</vt:lpstr>
      <vt:lpstr>Cambria</vt:lpstr>
      <vt:lpstr>Cambria Math</vt:lpstr>
      <vt:lpstr>Comic Sans MS</vt:lpstr>
      <vt:lpstr>Consolas</vt:lpstr>
      <vt:lpstr>Palatino Linotype</vt:lpstr>
      <vt:lpstr>Segoe UI</vt:lpstr>
      <vt:lpstr>Symbol</vt:lpstr>
      <vt:lpstr>SymbolProp BT</vt:lpstr>
      <vt:lpstr>Times New Roman</vt:lpstr>
      <vt:lpstr>Trebuchet MS</vt:lpstr>
      <vt:lpstr>Wingdings</vt:lpstr>
      <vt:lpstr>Default Design</vt:lpstr>
      <vt:lpstr>Equation</vt:lpstr>
      <vt:lpstr>(SNPP + J1/N20 + J2/N21 + J3 + J4)  VIIRS Geometric Calibration Status</vt:lpstr>
      <vt:lpstr>Outline</vt:lpstr>
      <vt:lpstr>Changes since last STM</vt:lpstr>
      <vt:lpstr>GCP refresh &amp; match improvements</vt:lpstr>
      <vt:lpstr>VIIRS Geolocation Performance</vt:lpstr>
      <vt:lpstr>SNPP C1.1 geolocation errors</vt:lpstr>
      <vt:lpstr>SNPP C2    geolocation errors</vt:lpstr>
      <vt:lpstr>Time series for SNPP VIIRS pointing correction</vt:lpstr>
      <vt:lpstr>SNPP scan profiles</vt:lpstr>
      <vt:lpstr>J1/N20 C2.1 geolocation errors</vt:lpstr>
      <vt:lpstr>J1/N20 C2   geolocation errors</vt:lpstr>
      <vt:lpstr>J1/N20 scan profiles</vt:lpstr>
      <vt:lpstr>J2/N21* “C2”   geolocation errors</vt:lpstr>
      <vt:lpstr>Expectations for J3, J4 VIIRS</vt:lpstr>
      <vt:lpstr>Scan-to-scan underlaps</vt:lpstr>
      <vt:lpstr>Future work</vt:lpstr>
      <vt:lpstr>Conclusions</vt:lpstr>
      <vt:lpstr>PowerPoint Presentation</vt:lpstr>
      <vt:lpstr>Backup Slides</vt:lpstr>
      <vt:lpstr>VIGMU: VIIRS instrument geometric model update </vt:lpstr>
      <vt:lpstr>SNPP Attitude control &amp; knowledge errors  2016-05-02 06:48:50 – 06:50:40z</vt:lpstr>
      <vt:lpstr>SNPP SC attitude performance - - Spec outage and trend</vt:lpstr>
      <vt:lpstr>Sun angle dependence</vt:lpstr>
      <vt:lpstr>Sun angle dependence</vt:lpstr>
      <vt:lpstr>J2 VIIRS Scan-to-scan underlaps</vt:lpstr>
      <vt:lpstr>J1 VIIRS Scan-to-scan underlaps</vt:lpstr>
      <vt:lpstr>SNPP C1 NRT as5000 geolocation errors</vt:lpstr>
    </vt:vector>
  </TitlesOfParts>
  <Company>Innovim/NASA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FU1 FP6 Slit Width Effects</dc:title>
  <dc:creator>Gary Lin</dc:creator>
  <cp:lastModifiedBy>Lin, Guoqing (GSFC-6190)</cp:lastModifiedBy>
  <cp:revision>2442</cp:revision>
  <cp:lastPrinted>2018-10-11T16:31:23Z</cp:lastPrinted>
  <dcterms:created xsi:type="dcterms:W3CDTF">2008-01-31T13:34:09Z</dcterms:created>
  <dcterms:modified xsi:type="dcterms:W3CDTF">2023-04-30T14:58:24Z</dcterms:modified>
</cp:coreProperties>
</file>