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3" r:id="rId3"/>
    <p:sldId id="267" r:id="rId4"/>
    <p:sldId id="259" r:id="rId5"/>
    <p:sldId id="268" r:id="rId6"/>
    <p:sldId id="258" r:id="rId7"/>
    <p:sldId id="284" r:id="rId8"/>
    <p:sldId id="260" r:id="rId9"/>
    <p:sldId id="261" r:id="rId10"/>
    <p:sldId id="281" r:id="rId11"/>
    <p:sldId id="269" r:id="rId12"/>
    <p:sldId id="278" r:id="rId13"/>
    <p:sldId id="262" r:id="rId14"/>
    <p:sldId id="282" r:id="rId15"/>
    <p:sldId id="265" r:id="rId16"/>
    <p:sldId id="280" r:id="rId17"/>
    <p:sldId id="264"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B0037-9EB0-EE4E-8B7E-37D75055747C}" v="23" dt="2023-04-27T20:16:22.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p:restoredTop sz="96197"/>
  </p:normalViewPr>
  <p:slideViewPr>
    <p:cSldViewPr snapToGrid="0" snapToObjects="1">
      <p:cViewPr varScale="1">
        <p:scale>
          <a:sx n="114" d="100"/>
          <a:sy n="114"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Kerry G. (GSFC-6130)" userId="dfe4f2af-4475-4ee4-8c7b-cd99c110c1c1" providerId="ADAL" clId="{EA9B0037-9EB0-EE4E-8B7E-37D75055747C}"/>
    <pc:docChg chg="undo redo custSel addSld delSld modSld">
      <pc:chgData name="Meyer, Kerry G. (GSFC-6130)" userId="dfe4f2af-4475-4ee4-8c7b-cd99c110c1c1" providerId="ADAL" clId="{EA9B0037-9EB0-EE4E-8B7E-37D75055747C}" dt="2023-04-30T22:43:42.574" v="4391" actId="20577"/>
      <pc:docMkLst>
        <pc:docMk/>
      </pc:docMkLst>
      <pc:sldChg chg="modSp mod">
        <pc:chgData name="Meyer, Kerry G. (GSFC-6130)" userId="dfe4f2af-4475-4ee4-8c7b-cd99c110c1c1" providerId="ADAL" clId="{EA9B0037-9EB0-EE4E-8B7E-37D75055747C}" dt="2023-04-27T20:21:55.849" v="2138" actId="20577"/>
        <pc:sldMkLst>
          <pc:docMk/>
          <pc:sldMk cId="667357962" sldId="256"/>
        </pc:sldMkLst>
        <pc:spChg chg="mod">
          <ac:chgData name="Meyer, Kerry G. (GSFC-6130)" userId="dfe4f2af-4475-4ee4-8c7b-cd99c110c1c1" providerId="ADAL" clId="{EA9B0037-9EB0-EE4E-8B7E-37D75055747C}" dt="2023-04-27T20:21:55.849" v="2138" actId="20577"/>
          <ac:spMkLst>
            <pc:docMk/>
            <pc:sldMk cId="667357962" sldId="256"/>
            <ac:spMk id="2" creationId="{BDE71465-B76F-3C46-92B0-25309DBCC489}"/>
          </ac:spMkLst>
        </pc:spChg>
        <pc:spChg chg="mod">
          <ac:chgData name="Meyer, Kerry G. (GSFC-6130)" userId="dfe4f2af-4475-4ee4-8c7b-cd99c110c1c1" providerId="ADAL" clId="{EA9B0037-9EB0-EE4E-8B7E-37D75055747C}" dt="2023-04-25T13:03:13.918" v="146" actId="6549"/>
          <ac:spMkLst>
            <pc:docMk/>
            <pc:sldMk cId="667357962" sldId="256"/>
            <ac:spMk id="3" creationId="{7AAAD7A7-4573-9543-9614-8D602DCD011F}"/>
          </ac:spMkLst>
        </pc:spChg>
      </pc:sldChg>
      <pc:sldChg chg="modSp mod">
        <pc:chgData name="Meyer, Kerry G. (GSFC-6130)" userId="dfe4f2af-4475-4ee4-8c7b-cd99c110c1c1" providerId="ADAL" clId="{EA9B0037-9EB0-EE4E-8B7E-37D75055747C}" dt="2023-04-30T22:17:27.818" v="3842" actId="20577"/>
        <pc:sldMkLst>
          <pc:docMk/>
          <pc:sldMk cId="1258226959" sldId="258"/>
        </pc:sldMkLst>
        <pc:spChg chg="mod">
          <ac:chgData name="Meyer, Kerry G. (GSFC-6130)" userId="dfe4f2af-4475-4ee4-8c7b-cd99c110c1c1" providerId="ADAL" clId="{EA9B0037-9EB0-EE4E-8B7E-37D75055747C}" dt="2023-04-30T22:17:27.818" v="3842" actId="20577"/>
          <ac:spMkLst>
            <pc:docMk/>
            <pc:sldMk cId="1258226959" sldId="258"/>
            <ac:spMk id="3" creationId="{64584048-176C-7C47-9194-D0C4757D7F3C}"/>
          </ac:spMkLst>
        </pc:spChg>
      </pc:sldChg>
      <pc:sldChg chg="mod modShow">
        <pc:chgData name="Meyer, Kerry G. (GSFC-6130)" userId="dfe4f2af-4475-4ee4-8c7b-cd99c110c1c1" providerId="ADAL" clId="{EA9B0037-9EB0-EE4E-8B7E-37D75055747C}" dt="2023-04-27T20:25:50.318" v="2512" actId="729"/>
        <pc:sldMkLst>
          <pc:docMk/>
          <pc:sldMk cId="394897616" sldId="259"/>
        </pc:sldMkLst>
      </pc:sldChg>
      <pc:sldChg chg="modSp mod modShow">
        <pc:chgData name="Meyer, Kerry G. (GSFC-6130)" userId="dfe4f2af-4475-4ee4-8c7b-cd99c110c1c1" providerId="ADAL" clId="{EA9B0037-9EB0-EE4E-8B7E-37D75055747C}" dt="2023-04-30T22:19:45.710" v="3947" actId="20577"/>
        <pc:sldMkLst>
          <pc:docMk/>
          <pc:sldMk cId="2593250426" sldId="260"/>
        </pc:sldMkLst>
        <pc:spChg chg="mod">
          <ac:chgData name="Meyer, Kerry G. (GSFC-6130)" userId="dfe4f2af-4475-4ee4-8c7b-cd99c110c1c1" providerId="ADAL" clId="{EA9B0037-9EB0-EE4E-8B7E-37D75055747C}" dt="2023-04-27T20:39:09.781" v="2903" actId="20577"/>
          <ac:spMkLst>
            <pc:docMk/>
            <pc:sldMk cId="2593250426" sldId="260"/>
            <ac:spMk id="2" creationId="{7A3128DF-2E69-8149-A7F8-5FD5429E15B4}"/>
          </ac:spMkLst>
        </pc:spChg>
        <pc:spChg chg="mod">
          <ac:chgData name="Meyer, Kerry G. (GSFC-6130)" userId="dfe4f2af-4475-4ee4-8c7b-cd99c110c1c1" providerId="ADAL" clId="{EA9B0037-9EB0-EE4E-8B7E-37D75055747C}" dt="2023-04-30T22:19:45.710" v="3947" actId="20577"/>
          <ac:spMkLst>
            <pc:docMk/>
            <pc:sldMk cId="2593250426" sldId="260"/>
            <ac:spMk id="3" creationId="{D0A2C183-EDC4-FE4F-8FE5-3DE10A30FA49}"/>
          </ac:spMkLst>
        </pc:spChg>
      </pc:sldChg>
      <pc:sldChg chg="mod modShow">
        <pc:chgData name="Meyer, Kerry G. (GSFC-6130)" userId="dfe4f2af-4475-4ee4-8c7b-cd99c110c1c1" providerId="ADAL" clId="{EA9B0037-9EB0-EE4E-8B7E-37D75055747C}" dt="2023-04-26T19:41:15.899" v="234" actId="729"/>
        <pc:sldMkLst>
          <pc:docMk/>
          <pc:sldMk cId="281776536" sldId="261"/>
        </pc:sldMkLst>
      </pc:sldChg>
      <pc:sldChg chg="addSp delSp modSp mod delAnim">
        <pc:chgData name="Meyer, Kerry G. (GSFC-6130)" userId="dfe4f2af-4475-4ee4-8c7b-cd99c110c1c1" providerId="ADAL" clId="{EA9B0037-9EB0-EE4E-8B7E-37D75055747C}" dt="2023-04-30T22:21:58.992" v="3999" actId="14100"/>
        <pc:sldMkLst>
          <pc:docMk/>
          <pc:sldMk cId="93379739" sldId="262"/>
        </pc:sldMkLst>
        <pc:spChg chg="mod">
          <ac:chgData name="Meyer, Kerry G. (GSFC-6130)" userId="dfe4f2af-4475-4ee4-8c7b-cd99c110c1c1" providerId="ADAL" clId="{EA9B0037-9EB0-EE4E-8B7E-37D75055747C}" dt="2023-04-26T20:33:42.884" v="485" actId="20577"/>
          <ac:spMkLst>
            <pc:docMk/>
            <pc:sldMk cId="93379739" sldId="262"/>
            <ac:spMk id="2" creationId="{157679EB-D2AE-F149-BE76-5DBF2CF7FF10}"/>
          </ac:spMkLst>
        </pc:spChg>
        <pc:spChg chg="add mod">
          <ac:chgData name="Meyer, Kerry G. (GSFC-6130)" userId="dfe4f2af-4475-4ee4-8c7b-cd99c110c1c1" providerId="ADAL" clId="{EA9B0037-9EB0-EE4E-8B7E-37D75055747C}" dt="2023-04-27T17:42:33.808" v="821" actId="122"/>
          <ac:spMkLst>
            <pc:docMk/>
            <pc:sldMk cId="93379739" sldId="262"/>
            <ac:spMk id="7" creationId="{0A707190-9846-1085-FA8A-2DE012284710}"/>
          </ac:spMkLst>
        </pc:spChg>
        <pc:spChg chg="add del mod">
          <ac:chgData name="Meyer, Kerry G. (GSFC-6130)" userId="dfe4f2af-4475-4ee4-8c7b-cd99c110c1c1" providerId="ADAL" clId="{EA9B0037-9EB0-EE4E-8B7E-37D75055747C}" dt="2023-04-26T20:29:19.895" v="422" actId="478"/>
          <ac:spMkLst>
            <pc:docMk/>
            <pc:sldMk cId="93379739" sldId="262"/>
            <ac:spMk id="8" creationId="{CF59E5A0-AA08-3F7B-A487-6D374E8B8FE3}"/>
          </ac:spMkLst>
        </pc:spChg>
        <pc:spChg chg="add mod">
          <ac:chgData name="Meyer, Kerry G. (GSFC-6130)" userId="dfe4f2af-4475-4ee4-8c7b-cd99c110c1c1" providerId="ADAL" clId="{EA9B0037-9EB0-EE4E-8B7E-37D75055747C}" dt="2023-04-30T22:21:58.992" v="3999" actId="14100"/>
          <ac:spMkLst>
            <pc:docMk/>
            <pc:sldMk cId="93379739" sldId="262"/>
            <ac:spMk id="10" creationId="{3A4AC233-7856-10EE-E9FA-9B2103BA5446}"/>
          </ac:spMkLst>
        </pc:spChg>
        <pc:spChg chg="del">
          <ac:chgData name="Meyer, Kerry G. (GSFC-6130)" userId="dfe4f2af-4475-4ee4-8c7b-cd99c110c1c1" providerId="ADAL" clId="{EA9B0037-9EB0-EE4E-8B7E-37D75055747C}" dt="2023-04-26T20:19:37.497" v="266" actId="478"/>
          <ac:spMkLst>
            <pc:docMk/>
            <pc:sldMk cId="93379739" sldId="262"/>
            <ac:spMk id="17" creationId="{C8B03899-C4D6-654A-98C5-79F07869E5F7}"/>
          </ac:spMkLst>
        </pc:spChg>
        <pc:spChg chg="del topLvl">
          <ac:chgData name="Meyer, Kerry G. (GSFC-6130)" userId="dfe4f2af-4475-4ee4-8c7b-cd99c110c1c1" providerId="ADAL" clId="{EA9B0037-9EB0-EE4E-8B7E-37D75055747C}" dt="2023-04-26T20:19:38.646" v="267" actId="478"/>
          <ac:spMkLst>
            <pc:docMk/>
            <pc:sldMk cId="93379739" sldId="262"/>
            <ac:spMk id="18" creationId="{B7343A64-408A-C24D-BE48-FD46BEEA0135}"/>
          </ac:spMkLst>
        </pc:spChg>
        <pc:grpChg chg="del">
          <ac:chgData name="Meyer, Kerry G. (GSFC-6130)" userId="dfe4f2af-4475-4ee4-8c7b-cd99c110c1c1" providerId="ADAL" clId="{EA9B0037-9EB0-EE4E-8B7E-37D75055747C}" dt="2023-04-26T20:16:39.998" v="263" actId="478"/>
          <ac:grpSpMkLst>
            <pc:docMk/>
            <pc:sldMk cId="93379739" sldId="262"/>
            <ac:grpSpMk id="15" creationId="{C7542018-FF0C-814F-985F-38901191EC7F}"/>
          </ac:grpSpMkLst>
        </pc:grpChg>
        <pc:grpChg chg="del">
          <ac:chgData name="Meyer, Kerry G. (GSFC-6130)" userId="dfe4f2af-4475-4ee4-8c7b-cd99c110c1c1" providerId="ADAL" clId="{EA9B0037-9EB0-EE4E-8B7E-37D75055747C}" dt="2023-04-26T20:19:21.912" v="264" actId="478"/>
          <ac:grpSpMkLst>
            <pc:docMk/>
            <pc:sldMk cId="93379739" sldId="262"/>
            <ac:grpSpMk id="19" creationId="{AF034B43-D59F-764E-B73C-54A7598B86F5}"/>
          </ac:grpSpMkLst>
        </pc:grpChg>
        <pc:picChg chg="add mod">
          <ac:chgData name="Meyer, Kerry G. (GSFC-6130)" userId="dfe4f2af-4475-4ee4-8c7b-cd99c110c1c1" providerId="ADAL" clId="{EA9B0037-9EB0-EE4E-8B7E-37D75055747C}" dt="2023-04-26T20:19:52.906" v="272" actId="14100"/>
          <ac:picMkLst>
            <pc:docMk/>
            <pc:sldMk cId="93379739" sldId="262"/>
            <ac:picMk id="4" creationId="{69CC95B8-FFA7-C26A-13E7-9ADDDD4E930D}"/>
          </ac:picMkLst>
        </pc:picChg>
        <pc:picChg chg="add mod">
          <ac:chgData name="Meyer, Kerry G. (GSFC-6130)" userId="dfe4f2af-4475-4ee4-8c7b-cd99c110c1c1" providerId="ADAL" clId="{EA9B0037-9EB0-EE4E-8B7E-37D75055747C}" dt="2023-04-26T20:26:59.638" v="347" actId="1076"/>
          <ac:picMkLst>
            <pc:docMk/>
            <pc:sldMk cId="93379739" sldId="262"/>
            <ac:picMk id="6" creationId="{976006B9-0E3C-549D-BF3D-C18081B187C0}"/>
          </ac:picMkLst>
        </pc:picChg>
        <pc:picChg chg="del">
          <ac:chgData name="Meyer, Kerry G. (GSFC-6130)" userId="dfe4f2af-4475-4ee4-8c7b-cd99c110c1c1" providerId="ADAL" clId="{EA9B0037-9EB0-EE4E-8B7E-37D75055747C}" dt="2023-04-26T20:19:34.340" v="265" actId="478"/>
          <ac:picMkLst>
            <pc:docMk/>
            <pc:sldMk cId="93379739" sldId="262"/>
            <ac:picMk id="9" creationId="{7725C67E-AD36-A144-A1ED-265C9495CEF0}"/>
          </ac:picMkLst>
        </pc:picChg>
        <pc:picChg chg="del topLvl">
          <ac:chgData name="Meyer, Kerry G. (GSFC-6130)" userId="dfe4f2af-4475-4ee4-8c7b-cd99c110c1c1" providerId="ADAL" clId="{EA9B0037-9EB0-EE4E-8B7E-37D75055747C}" dt="2023-04-26T20:19:21.912" v="264" actId="478"/>
          <ac:picMkLst>
            <pc:docMk/>
            <pc:sldMk cId="93379739" sldId="262"/>
            <ac:picMk id="13" creationId="{3ECA4CDD-70CD-CF4F-B896-AF4DA098AA67}"/>
          </ac:picMkLst>
        </pc:picChg>
      </pc:sldChg>
      <pc:sldChg chg="modSp del mod">
        <pc:chgData name="Meyer, Kerry G. (GSFC-6130)" userId="dfe4f2af-4475-4ee4-8c7b-cd99c110c1c1" providerId="ADAL" clId="{EA9B0037-9EB0-EE4E-8B7E-37D75055747C}" dt="2023-04-27T20:42:27.245" v="2929" actId="2696"/>
        <pc:sldMkLst>
          <pc:docMk/>
          <pc:sldMk cId="2178355921" sldId="263"/>
        </pc:sldMkLst>
        <pc:spChg chg="mod">
          <ac:chgData name="Meyer, Kerry G. (GSFC-6130)" userId="dfe4f2af-4475-4ee4-8c7b-cd99c110c1c1" providerId="ADAL" clId="{EA9B0037-9EB0-EE4E-8B7E-37D75055747C}" dt="2023-04-26T20:12:28.242" v="261" actId="20577"/>
          <ac:spMkLst>
            <pc:docMk/>
            <pc:sldMk cId="2178355921" sldId="263"/>
            <ac:spMk id="3" creationId="{D3D4FD4A-1DEB-D04E-A1ED-9FD29CF8A219}"/>
          </ac:spMkLst>
        </pc:spChg>
      </pc:sldChg>
      <pc:sldChg chg="modSp mod">
        <pc:chgData name="Meyer, Kerry G. (GSFC-6130)" userId="dfe4f2af-4475-4ee4-8c7b-cd99c110c1c1" providerId="ADAL" clId="{EA9B0037-9EB0-EE4E-8B7E-37D75055747C}" dt="2023-04-27T20:56:53.936" v="3637" actId="20577"/>
        <pc:sldMkLst>
          <pc:docMk/>
          <pc:sldMk cId="421064730" sldId="264"/>
        </pc:sldMkLst>
        <pc:spChg chg="mod">
          <ac:chgData name="Meyer, Kerry G. (GSFC-6130)" userId="dfe4f2af-4475-4ee4-8c7b-cd99c110c1c1" providerId="ADAL" clId="{EA9B0037-9EB0-EE4E-8B7E-37D75055747C}" dt="2023-04-27T20:56:53.936" v="3637" actId="20577"/>
          <ac:spMkLst>
            <pc:docMk/>
            <pc:sldMk cId="421064730" sldId="264"/>
            <ac:spMk id="3" creationId="{FC8D24E1-6FBA-734F-8EBE-34223BA6E2E6}"/>
          </ac:spMkLst>
        </pc:spChg>
      </pc:sldChg>
      <pc:sldChg chg="modSp mod">
        <pc:chgData name="Meyer, Kerry G. (GSFC-6130)" userId="dfe4f2af-4475-4ee4-8c7b-cd99c110c1c1" providerId="ADAL" clId="{EA9B0037-9EB0-EE4E-8B7E-37D75055747C}" dt="2023-04-30T22:24:34.251" v="4012" actId="20577"/>
        <pc:sldMkLst>
          <pc:docMk/>
          <pc:sldMk cId="1005258469" sldId="265"/>
        </pc:sldMkLst>
        <pc:spChg chg="mod">
          <ac:chgData name="Meyer, Kerry G. (GSFC-6130)" userId="dfe4f2af-4475-4ee4-8c7b-cd99c110c1c1" providerId="ADAL" clId="{EA9B0037-9EB0-EE4E-8B7E-37D75055747C}" dt="2023-04-30T22:24:34.251" v="4012" actId="20577"/>
          <ac:spMkLst>
            <pc:docMk/>
            <pc:sldMk cId="1005258469" sldId="265"/>
            <ac:spMk id="25" creationId="{5A3F4CC9-454C-9946-9877-826EBA7056F9}"/>
          </ac:spMkLst>
        </pc:spChg>
      </pc:sldChg>
      <pc:sldChg chg="mod modShow">
        <pc:chgData name="Meyer, Kerry G. (GSFC-6130)" userId="dfe4f2af-4475-4ee4-8c7b-cd99c110c1c1" providerId="ADAL" clId="{EA9B0037-9EB0-EE4E-8B7E-37D75055747C}" dt="2023-04-25T13:04:09.517" v="147" actId="729"/>
        <pc:sldMkLst>
          <pc:docMk/>
          <pc:sldMk cId="516538368" sldId="267"/>
        </pc:sldMkLst>
      </pc:sldChg>
      <pc:sldChg chg="modSp mod">
        <pc:chgData name="Meyer, Kerry G. (GSFC-6130)" userId="dfe4f2af-4475-4ee4-8c7b-cd99c110c1c1" providerId="ADAL" clId="{EA9B0037-9EB0-EE4E-8B7E-37D75055747C}" dt="2023-04-30T22:43:42.574" v="4391" actId="20577"/>
        <pc:sldMkLst>
          <pc:docMk/>
          <pc:sldMk cId="1481487959" sldId="268"/>
        </pc:sldMkLst>
        <pc:spChg chg="mod">
          <ac:chgData name="Meyer, Kerry G. (GSFC-6130)" userId="dfe4f2af-4475-4ee4-8c7b-cd99c110c1c1" providerId="ADAL" clId="{EA9B0037-9EB0-EE4E-8B7E-37D75055747C}" dt="2023-04-30T22:43:42.574" v="4391" actId="20577"/>
          <ac:spMkLst>
            <pc:docMk/>
            <pc:sldMk cId="1481487959" sldId="268"/>
            <ac:spMk id="4" creationId="{0FFA29EC-CAB1-0B48-AA84-EEE48AF41DCA}"/>
          </ac:spMkLst>
        </pc:spChg>
      </pc:sldChg>
      <pc:sldChg chg="modSp mod">
        <pc:chgData name="Meyer, Kerry G. (GSFC-6130)" userId="dfe4f2af-4475-4ee4-8c7b-cd99c110c1c1" providerId="ADAL" clId="{EA9B0037-9EB0-EE4E-8B7E-37D75055747C}" dt="2023-04-27T22:20:20.002" v="3677" actId="20577"/>
        <pc:sldMkLst>
          <pc:docMk/>
          <pc:sldMk cId="1499608644" sldId="269"/>
        </pc:sldMkLst>
        <pc:spChg chg="mod">
          <ac:chgData name="Meyer, Kerry G. (GSFC-6130)" userId="dfe4f2af-4475-4ee4-8c7b-cd99c110c1c1" providerId="ADAL" clId="{EA9B0037-9EB0-EE4E-8B7E-37D75055747C}" dt="2023-04-27T22:20:20.002" v="3677" actId="20577"/>
          <ac:spMkLst>
            <pc:docMk/>
            <pc:sldMk cId="1499608644" sldId="269"/>
            <ac:spMk id="4" creationId="{0FFA29EC-CAB1-0B48-AA84-EEE48AF41DCA}"/>
          </ac:spMkLst>
        </pc:spChg>
      </pc:sldChg>
      <pc:sldChg chg="mod modShow">
        <pc:chgData name="Meyer, Kerry G. (GSFC-6130)" userId="dfe4f2af-4475-4ee4-8c7b-cd99c110c1c1" providerId="ADAL" clId="{EA9B0037-9EB0-EE4E-8B7E-37D75055747C}" dt="2023-04-26T19:45:28.452" v="246" actId="729"/>
        <pc:sldMkLst>
          <pc:docMk/>
          <pc:sldMk cId="3314714736" sldId="278"/>
        </pc:sldMkLst>
      </pc:sldChg>
      <pc:sldChg chg="modSp mod">
        <pc:chgData name="Meyer, Kerry G. (GSFC-6130)" userId="dfe4f2af-4475-4ee4-8c7b-cd99c110c1c1" providerId="ADAL" clId="{EA9B0037-9EB0-EE4E-8B7E-37D75055747C}" dt="2023-04-30T22:32:25.173" v="4175" actId="20577"/>
        <pc:sldMkLst>
          <pc:docMk/>
          <pc:sldMk cId="2799704697" sldId="279"/>
        </pc:sldMkLst>
        <pc:spChg chg="mod">
          <ac:chgData name="Meyer, Kerry G. (GSFC-6130)" userId="dfe4f2af-4475-4ee4-8c7b-cd99c110c1c1" providerId="ADAL" clId="{EA9B0037-9EB0-EE4E-8B7E-37D75055747C}" dt="2023-04-30T22:32:25.173" v="4175" actId="20577"/>
          <ac:spMkLst>
            <pc:docMk/>
            <pc:sldMk cId="2799704697" sldId="279"/>
            <ac:spMk id="3" creationId="{5A91B96A-EC2B-5B46-9E28-9532A22FFE43}"/>
          </ac:spMkLst>
        </pc:spChg>
      </pc:sldChg>
      <pc:sldChg chg="addSp delSp modSp new mod">
        <pc:chgData name="Meyer, Kerry G. (GSFC-6130)" userId="dfe4f2af-4475-4ee4-8c7b-cd99c110c1c1" providerId="ADAL" clId="{EA9B0037-9EB0-EE4E-8B7E-37D75055747C}" dt="2023-04-27T20:19:09.971" v="1895" actId="1076"/>
        <pc:sldMkLst>
          <pc:docMk/>
          <pc:sldMk cId="1860617689" sldId="280"/>
        </pc:sldMkLst>
        <pc:spChg chg="add del mod">
          <ac:chgData name="Meyer, Kerry G. (GSFC-6130)" userId="dfe4f2af-4475-4ee4-8c7b-cd99c110c1c1" providerId="ADAL" clId="{EA9B0037-9EB0-EE4E-8B7E-37D75055747C}" dt="2023-04-27T13:02:49.002" v="621" actId="478"/>
          <ac:spMkLst>
            <pc:docMk/>
            <pc:sldMk cId="1860617689" sldId="280"/>
            <ac:spMk id="2" creationId="{7FEF12EA-73DD-84EB-17B4-FD3A33A4F1D7}"/>
          </ac:spMkLst>
        </pc:spChg>
        <pc:spChg chg="add mod">
          <ac:chgData name="Meyer, Kerry G. (GSFC-6130)" userId="dfe4f2af-4475-4ee4-8c7b-cd99c110c1c1" providerId="ADAL" clId="{EA9B0037-9EB0-EE4E-8B7E-37D75055747C}" dt="2023-04-27T17:44:03.008" v="921" actId="1035"/>
          <ac:spMkLst>
            <pc:docMk/>
            <pc:sldMk cId="1860617689" sldId="280"/>
            <ac:spMk id="3" creationId="{AA0FE4E0-7B54-531C-6889-4F628FD67698}"/>
          </ac:spMkLst>
        </pc:spChg>
        <pc:spChg chg="add mod">
          <ac:chgData name="Meyer, Kerry G. (GSFC-6130)" userId="dfe4f2af-4475-4ee4-8c7b-cd99c110c1c1" providerId="ADAL" clId="{EA9B0037-9EB0-EE4E-8B7E-37D75055747C}" dt="2023-04-27T17:43:06.408" v="830" actId="1076"/>
          <ac:spMkLst>
            <pc:docMk/>
            <pc:sldMk cId="1860617689" sldId="280"/>
            <ac:spMk id="8" creationId="{298FD7DF-AEBB-A6F7-E938-6888838C0A7D}"/>
          </ac:spMkLst>
        </pc:spChg>
        <pc:spChg chg="add mod">
          <ac:chgData name="Meyer, Kerry G. (GSFC-6130)" userId="dfe4f2af-4475-4ee4-8c7b-cd99c110c1c1" providerId="ADAL" clId="{EA9B0037-9EB0-EE4E-8B7E-37D75055747C}" dt="2023-04-27T17:46:06.201" v="1092" actId="20577"/>
          <ac:spMkLst>
            <pc:docMk/>
            <pc:sldMk cId="1860617689" sldId="280"/>
            <ac:spMk id="11" creationId="{6023A83E-244A-D1F9-2DEB-45BD2DE1E06F}"/>
          </ac:spMkLst>
        </pc:spChg>
        <pc:spChg chg="add mod">
          <ac:chgData name="Meyer, Kerry G. (GSFC-6130)" userId="dfe4f2af-4475-4ee4-8c7b-cd99c110c1c1" providerId="ADAL" clId="{EA9B0037-9EB0-EE4E-8B7E-37D75055747C}" dt="2023-04-27T20:16:06.581" v="1639" actId="20577"/>
          <ac:spMkLst>
            <pc:docMk/>
            <pc:sldMk cId="1860617689" sldId="280"/>
            <ac:spMk id="12" creationId="{EF7B128A-ACF9-49BA-2495-3C40BEC89E37}"/>
          </ac:spMkLst>
        </pc:spChg>
        <pc:spChg chg="add mod">
          <ac:chgData name="Meyer, Kerry G. (GSFC-6130)" userId="dfe4f2af-4475-4ee4-8c7b-cd99c110c1c1" providerId="ADAL" clId="{EA9B0037-9EB0-EE4E-8B7E-37D75055747C}" dt="2023-04-27T20:19:09.971" v="1895" actId="1076"/>
          <ac:spMkLst>
            <pc:docMk/>
            <pc:sldMk cId="1860617689" sldId="280"/>
            <ac:spMk id="17" creationId="{F0078BBE-3276-F23E-7A6F-84983211FB6B}"/>
          </ac:spMkLst>
        </pc:spChg>
        <pc:picChg chg="add mod">
          <ac:chgData name="Meyer, Kerry G. (GSFC-6130)" userId="dfe4f2af-4475-4ee4-8c7b-cd99c110c1c1" providerId="ADAL" clId="{EA9B0037-9EB0-EE4E-8B7E-37D75055747C}" dt="2023-04-27T17:43:06.408" v="830" actId="1076"/>
          <ac:picMkLst>
            <pc:docMk/>
            <pc:sldMk cId="1860617689" sldId="280"/>
            <ac:picMk id="5" creationId="{BC1FCE0E-CB6B-66E1-0D0B-5D2F448F0C44}"/>
          </ac:picMkLst>
        </pc:picChg>
        <pc:picChg chg="add mod">
          <ac:chgData name="Meyer, Kerry G. (GSFC-6130)" userId="dfe4f2af-4475-4ee4-8c7b-cd99c110c1c1" providerId="ADAL" clId="{EA9B0037-9EB0-EE4E-8B7E-37D75055747C}" dt="2023-04-27T17:43:06.408" v="830" actId="1076"/>
          <ac:picMkLst>
            <pc:docMk/>
            <pc:sldMk cId="1860617689" sldId="280"/>
            <ac:picMk id="7" creationId="{AB63AE17-2E3E-9E4F-2F68-7F8E1962B956}"/>
          </ac:picMkLst>
        </pc:picChg>
        <pc:picChg chg="add mod">
          <ac:chgData name="Meyer, Kerry G. (GSFC-6130)" userId="dfe4f2af-4475-4ee4-8c7b-cd99c110c1c1" providerId="ADAL" clId="{EA9B0037-9EB0-EE4E-8B7E-37D75055747C}" dt="2023-04-27T17:43:06.408" v="830" actId="1076"/>
          <ac:picMkLst>
            <pc:docMk/>
            <pc:sldMk cId="1860617689" sldId="280"/>
            <ac:picMk id="10" creationId="{F77221A1-6B50-F0D5-6A2B-2CD147BF18EA}"/>
          </ac:picMkLst>
        </pc:picChg>
        <pc:picChg chg="add mod">
          <ac:chgData name="Meyer, Kerry G. (GSFC-6130)" userId="dfe4f2af-4475-4ee4-8c7b-cd99c110c1c1" providerId="ADAL" clId="{EA9B0037-9EB0-EE4E-8B7E-37D75055747C}" dt="2023-04-27T20:16:15.346" v="1665" actId="1038"/>
          <ac:picMkLst>
            <pc:docMk/>
            <pc:sldMk cId="1860617689" sldId="280"/>
            <ac:picMk id="14" creationId="{16E3637C-2DC8-FED8-74AB-F60E8F9EA91B}"/>
          </ac:picMkLst>
        </pc:picChg>
        <pc:picChg chg="add mod">
          <ac:chgData name="Meyer, Kerry G. (GSFC-6130)" userId="dfe4f2af-4475-4ee4-8c7b-cd99c110c1c1" providerId="ADAL" clId="{EA9B0037-9EB0-EE4E-8B7E-37D75055747C}" dt="2023-04-27T20:16:15.346" v="1665" actId="1038"/>
          <ac:picMkLst>
            <pc:docMk/>
            <pc:sldMk cId="1860617689" sldId="280"/>
            <ac:picMk id="16" creationId="{A468A2C4-CAC7-D186-1169-3AAF2AB1A064}"/>
          </ac:picMkLst>
        </pc:picChg>
      </pc:sldChg>
      <pc:sldChg chg="modSp add mod">
        <pc:chgData name="Meyer, Kerry G. (GSFC-6130)" userId="dfe4f2af-4475-4ee4-8c7b-cd99c110c1c1" providerId="ADAL" clId="{EA9B0037-9EB0-EE4E-8B7E-37D75055747C}" dt="2023-04-27T20:48:01.519" v="2991" actId="1035"/>
        <pc:sldMkLst>
          <pc:docMk/>
          <pc:sldMk cId="962545498" sldId="281"/>
        </pc:sldMkLst>
        <pc:graphicFrameChg chg="mod">
          <ac:chgData name="Meyer, Kerry G. (GSFC-6130)" userId="dfe4f2af-4475-4ee4-8c7b-cd99c110c1c1" providerId="ADAL" clId="{EA9B0037-9EB0-EE4E-8B7E-37D75055747C}" dt="2023-04-27T20:48:01.519" v="2991" actId="1035"/>
          <ac:graphicFrameMkLst>
            <pc:docMk/>
            <pc:sldMk cId="962545498" sldId="281"/>
            <ac:graphicFrameMk id="6" creationId="{721A650D-C4D9-F646-A345-32A262ECDC2B}"/>
          </ac:graphicFrameMkLst>
        </pc:graphicFrameChg>
        <pc:picChg chg="mod">
          <ac:chgData name="Meyer, Kerry G. (GSFC-6130)" userId="dfe4f2af-4475-4ee4-8c7b-cd99c110c1c1" providerId="ADAL" clId="{EA9B0037-9EB0-EE4E-8B7E-37D75055747C}" dt="2023-04-26T19:10:50.821" v="233" actId="14826"/>
          <ac:picMkLst>
            <pc:docMk/>
            <pc:sldMk cId="962545498" sldId="281"/>
            <ac:picMk id="5" creationId="{98BA584D-4AD8-B541-AF61-A14732006EDC}"/>
          </ac:picMkLst>
        </pc:picChg>
      </pc:sldChg>
      <pc:sldChg chg="addSp delSp modSp add mod delAnim">
        <pc:chgData name="Meyer, Kerry G. (GSFC-6130)" userId="dfe4f2af-4475-4ee4-8c7b-cd99c110c1c1" providerId="ADAL" clId="{EA9B0037-9EB0-EE4E-8B7E-37D75055747C}" dt="2023-04-26T20:39:59.919" v="620" actId="20577"/>
        <pc:sldMkLst>
          <pc:docMk/>
          <pc:sldMk cId="3759710587" sldId="282"/>
        </pc:sldMkLst>
        <pc:spChg chg="mod">
          <ac:chgData name="Meyer, Kerry G. (GSFC-6130)" userId="dfe4f2af-4475-4ee4-8c7b-cd99c110c1c1" providerId="ADAL" clId="{EA9B0037-9EB0-EE4E-8B7E-37D75055747C}" dt="2023-04-26T20:37:04.909" v="560" actId="255"/>
          <ac:spMkLst>
            <pc:docMk/>
            <pc:sldMk cId="3759710587" sldId="282"/>
            <ac:spMk id="2" creationId="{157679EB-D2AE-F149-BE76-5DBF2CF7FF10}"/>
          </ac:spMkLst>
        </pc:spChg>
        <pc:spChg chg="mod">
          <ac:chgData name="Meyer, Kerry G. (GSFC-6130)" userId="dfe4f2af-4475-4ee4-8c7b-cd99c110c1c1" providerId="ADAL" clId="{EA9B0037-9EB0-EE4E-8B7E-37D75055747C}" dt="2023-04-26T20:38:30.810" v="577" actId="1036"/>
          <ac:spMkLst>
            <pc:docMk/>
            <pc:sldMk cId="3759710587" sldId="282"/>
            <ac:spMk id="11" creationId="{5064F5B6-47DF-2A49-AC6A-9095467C443B}"/>
          </ac:spMkLst>
        </pc:spChg>
        <pc:spChg chg="mod">
          <ac:chgData name="Meyer, Kerry G. (GSFC-6130)" userId="dfe4f2af-4475-4ee4-8c7b-cd99c110c1c1" providerId="ADAL" clId="{EA9B0037-9EB0-EE4E-8B7E-37D75055747C}" dt="2023-04-26T20:39:59.919" v="620" actId="20577"/>
          <ac:spMkLst>
            <pc:docMk/>
            <pc:sldMk cId="3759710587" sldId="282"/>
            <ac:spMk id="14" creationId="{435936A9-8EE7-8E49-87BB-6071D590BE8B}"/>
          </ac:spMkLst>
        </pc:spChg>
        <pc:spChg chg="mod">
          <ac:chgData name="Meyer, Kerry G. (GSFC-6130)" userId="dfe4f2af-4475-4ee4-8c7b-cd99c110c1c1" providerId="ADAL" clId="{EA9B0037-9EB0-EE4E-8B7E-37D75055747C}" dt="2023-04-26T20:38:14.582" v="571" actId="1076"/>
          <ac:spMkLst>
            <pc:docMk/>
            <pc:sldMk cId="3759710587" sldId="282"/>
            <ac:spMk id="16" creationId="{C3FA9C97-DDEF-284F-AD39-7BC5A4D81D46}"/>
          </ac:spMkLst>
        </pc:spChg>
        <pc:spChg chg="del">
          <ac:chgData name="Meyer, Kerry G. (GSFC-6130)" userId="dfe4f2af-4475-4ee4-8c7b-cd99c110c1c1" providerId="ADAL" clId="{EA9B0037-9EB0-EE4E-8B7E-37D75055747C}" dt="2023-04-26T20:35:51.321" v="488" actId="478"/>
          <ac:spMkLst>
            <pc:docMk/>
            <pc:sldMk cId="3759710587" sldId="282"/>
            <ac:spMk id="17" creationId="{C8B03899-C4D6-654A-98C5-79F07869E5F7}"/>
          </ac:spMkLst>
        </pc:spChg>
        <pc:grpChg chg="mod">
          <ac:chgData name="Meyer, Kerry G. (GSFC-6130)" userId="dfe4f2af-4475-4ee4-8c7b-cd99c110c1c1" providerId="ADAL" clId="{EA9B0037-9EB0-EE4E-8B7E-37D75055747C}" dt="2023-04-26T20:38:35.092" v="582" actId="1035"/>
          <ac:grpSpMkLst>
            <pc:docMk/>
            <pc:sldMk cId="3759710587" sldId="282"/>
            <ac:grpSpMk id="15" creationId="{C7542018-FF0C-814F-985F-38901191EC7F}"/>
          </ac:grpSpMkLst>
        </pc:grpChg>
        <pc:grpChg chg="del">
          <ac:chgData name="Meyer, Kerry G. (GSFC-6130)" userId="dfe4f2af-4475-4ee4-8c7b-cd99c110c1c1" providerId="ADAL" clId="{EA9B0037-9EB0-EE4E-8B7E-37D75055747C}" dt="2023-04-26T20:35:49.253" v="486" actId="478"/>
          <ac:grpSpMkLst>
            <pc:docMk/>
            <pc:sldMk cId="3759710587" sldId="282"/>
            <ac:grpSpMk id="19" creationId="{AF034B43-D59F-764E-B73C-54A7598B86F5}"/>
          </ac:grpSpMkLst>
        </pc:grpChg>
        <pc:picChg chg="add mod">
          <ac:chgData name="Meyer, Kerry G. (GSFC-6130)" userId="dfe4f2af-4475-4ee4-8c7b-cd99c110c1c1" providerId="ADAL" clId="{EA9B0037-9EB0-EE4E-8B7E-37D75055747C}" dt="2023-04-26T20:38:07.579" v="569" actId="167"/>
          <ac:picMkLst>
            <pc:docMk/>
            <pc:sldMk cId="3759710587" sldId="282"/>
            <ac:picMk id="4" creationId="{0A7396B8-06DA-505B-D471-0EA681CB86ED}"/>
          </ac:picMkLst>
        </pc:picChg>
        <pc:picChg chg="del">
          <ac:chgData name="Meyer, Kerry G. (GSFC-6130)" userId="dfe4f2af-4475-4ee4-8c7b-cd99c110c1c1" providerId="ADAL" clId="{EA9B0037-9EB0-EE4E-8B7E-37D75055747C}" dt="2023-04-26T20:35:50.011" v="487" actId="478"/>
          <ac:picMkLst>
            <pc:docMk/>
            <pc:sldMk cId="3759710587" sldId="282"/>
            <ac:picMk id="9" creationId="{7725C67E-AD36-A144-A1ED-265C9495CEF0}"/>
          </ac:picMkLst>
        </pc:picChg>
      </pc:sldChg>
      <pc:sldChg chg="modSp new mod">
        <pc:chgData name="Meyer, Kerry G. (GSFC-6130)" userId="dfe4f2af-4475-4ee4-8c7b-cd99c110c1c1" providerId="ADAL" clId="{EA9B0037-9EB0-EE4E-8B7E-37D75055747C}" dt="2023-04-27T20:53:57.063" v="3137" actId="20577"/>
        <pc:sldMkLst>
          <pc:docMk/>
          <pc:sldMk cId="2163091280" sldId="283"/>
        </pc:sldMkLst>
        <pc:spChg chg="mod">
          <ac:chgData name="Meyer, Kerry G. (GSFC-6130)" userId="dfe4f2af-4475-4ee4-8c7b-cd99c110c1c1" providerId="ADAL" clId="{EA9B0037-9EB0-EE4E-8B7E-37D75055747C}" dt="2023-04-27T20:19:52.564" v="1902" actId="20577"/>
          <ac:spMkLst>
            <pc:docMk/>
            <pc:sldMk cId="2163091280" sldId="283"/>
            <ac:spMk id="2" creationId="{90FDE0DE-16DE-5838-EFAD-D4D346D1F7F2}"/>
          </ac:spMkLst>
        </pc:spChg>
        <pc:spChg chg="mod">
          <ac:chgData name="Meyer, Kerry G. (GSFC-6130)" userId="dfe4f2af-4475-4ee4-8c7b-cd99c110c1c1" providerId="ADAL" clId="{EA9B0037-9EB0-EE4E-8B7E-37D75055747C}" dt="2023-04-27T20:53:57.063" v="3137" actId="20577"/>
          <ac:spMkLst>
            <pc:docMk/>
            <pc:sldMk cId="2163091280" sldId="283"/>
            <ac:spMk id="3" creationId="{3CB9E9D1-01A5-2835-DB3B-3C376A5CF402}"/>
          </ac:spMkLst>
        </pc:spChg>
      </pc:sldChg>
      <pc:sldChg chg="modSp new mod">
        <pc:chgData name="Meyer, Kerry G. (GSFC-6130)" userId="dfe4f2af-4475-4ee4-8c7b-cd99c110c1c1" providerId="ADAL" clId="{EA9B0037-9EB0-EE4E-8B7E-37D75055747C}" dt="2023-04-30T22:43:05.939" v="4383" actId="20577"/>
        <pc:sldMkLst>
          <pc:docMk/>
          <pc:sldMk cId="2092913666" sldId="284"/>
        </pc:sldMkLst>
        <pc:spChg chg="mod">
          <ac:chgData name="Meyer, Kerry G. (GSFC-6130)" userId="dfe4f2af-4475-4ee4-8c7b-cd99c110c1c1" providerId="ADAL" clId="{EA9B0037-9EB0-EE4E-8B7E-37D75055747C}" dt="2023-04-27T20:40:55.766" v="2923" actId="20577"/>
          <ac:spMkLst>
            <pc:docMk/>
            <pc:sldMk cId="2092913666" sldId="284"/>
            <ac:spMk id="2" creationId="{F3F426F9-84E0-D3BC-E302-90FCBA5B0365}"/>
          </ac:spMkLst>
        </pc:spChg>
        <pc:spChg chg="mod">
          <ac:chgData name="Meyer, Kerry G. (GSFC-6130)" userId="dfe4f2af-4475-4ee4-8c7b-cd99c110c1c1" providerId="ADAL" clId="{EA9B0037-9EB0-EE4E-8B7E-37D75055747C}" dt="2023-04-30T22:43:05.939" v="4383" actId="20577"/>
          <ac:spMkLst>
            <pc:docMk/>
            <pc:sldMk cId="2092913666" sldId="284"/>
            <ac:spMk id="3" creationId="{F389D564-2524-591F-B36F-EFFA1EA8786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C23473-522F-8C44-8D4A-FFA5CF89B865}" type="datetimeFigureOut">
              <a:rPr lang="en-US" smtClean="0"/>
              <a:t>4/30/23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9498311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C23473-522F-8C44-8D4A-FFA5CF89B865}" type="datetimeFigureOut">
              <a:rPr lang="en-US" smtClean="0"/>
              <a:t>4/30/23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13284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C23473-522F-8C44-8D4A-FFA5CF89B865}" type="datetimeFigureOut">
              <a:rPr lang="en-US" smtClean="0"/>
              <a:t>4/30/23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42342086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C23473-522F-8C44-8D4A-FFA5CF89B865}" type="datetimeFigureOut">
              <a:rPr lang="en-US" smtClean="0"/>
              <a:t>4/30/23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406922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C23473-522F-8C44-8D4A-FFA5CF89B865}" type="datetimeFigureOut">
              <a:rPr lang="en-US" smtClean="0"/>
              <a:t>4/30/23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35940394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C23473-522F-8C44-8D4A-FFA5CF89B865}" type="datetimeFigureOut">
              <a:rPr lang="en-US" smtClean="0"/>
              <a:t>4/30/23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341187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C23473-522F-8C44-8D4A-FFA5CF89B865}" type="datetimeFigureOut">
              <a:rPr lang="en-US" smtClean="0"/>
              <a:t>4/30/23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134502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C23473-522F-8C44-8D4A-FFA5CF89B865}" type="datetimeFigureOut">
              <a:rPr lang="en-US" smtClean="0"/>
              <a:t>4/30/23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201129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23473-522F-8C44-8D4A-FFA5CF89B865}" type="datetimeFigureOut">
              <a:rPr lang="en-US" smtClean="0"/>
              <a:t>4/30/23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206251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23473-522F-8C44-8D4A-FFA5CF89B865}" type="datetimeFigureOut">
              <a:rPr lang="en-US" smtClean="0"/>
              <a:t>4/30/23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223289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23473-522F-8C44-8D4A-FFA5CF89B865}" type="datetimeFigureOut">
              <a:rPr lang="en-US" smtClean="0"/>
              <a:t>4/30/23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B1FF3-C640-2549-B525-5D6113B69F31}" type="slidenum">
              <a:rPr lang="en-US" smtClean="0"/>
              <a:t>‹#›</a:t>
            </a:fld>
            <a:endParaRPr lang="en-US"/>
          </a:p>
        </p:txBody>
      </p:sp>
    </p:spTree>
    <p:extLst>
      <p:ext uri="{BB962C8B-B14F-4D97-AF65-F5344CB8AC3E}">
        <p14:creationId xmlns:p14="http://schemas.microsoft.com/office/powerpoint/2010/main" val="241254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FFFFFF"/>
            </a:gs>
            <a:gs pos="76000">
              <a:srgbClr val="F3F3F3"/>
            </a:gs>
            <a:gs pos="92000">
              <a:srgbClr val="D9D9D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23473-522F-8C44-8D4A-FFA5CF89B865}" type="datetimeFigureOut">
              <a:rPr lang="en-US" smtClean="0"/>
              <a:t>4/30/23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B1FF3-C640-2549-B525-5D6113B69F31}" type="slidenum">
              <a:rPr lang="en-US" smtClean="0"/>
              <a:t>‹#›</a:t>
            </a:fld>
            <a:endParaRPr lang="en-US"/>
          </a:p>
        </p:txBody>
      </p:sp>
    </p:spTree>
    <p:extLst>
      <p:ext uri="{BB962C8B-B14F-4D97-AF65-F5344CB8AC3E}">
        <p14:creationId xmlns:p14="http://schemas.microsoft.com/office/powerpoint/2010/main" val="3221243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Palatino Linotype" charset="0"/>
          <a:ea typeface="Palatino Linotype" charset="0"/>
          <a:cs typeface="Palatino Linotyp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sips.ssec.wisc.edu/intercalibration/intercalibrati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atmosphere-imager.gsfc.nasa.gov/images/l1b-aggrega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1465-B76F-3C46-92B0-25309DBCC489}"/>
              </a:ext>
            </a:extLst>
          </p:cNvPr>
          <p:cNvSpPr>
            <a:spLocks noGrp="1"/>
          </p:cNvSpPr>
          <p:nvPr>
            <p:ph type="ctrTitle"/>
          </p:nvPr>
        </p:nvSpPr>
        <p:spPr/>
        <p:txBody>
          <a:bodyPr>
            <a:noAutofit/>
          </a:bodyPr>
          <a:lstStyle/>
          <a:p>
            <a:r>
              <a:rPr lang="en-US" sz="4800" dirty="0"/>
              <a:t>Atmosphere Discipline’s Efforts on MODIS/VIIRS Inter-Calibration</a:t>
            </a:r>
          </a:p>
        </p:txBody>
      </p:sp>
      <p:sp>
        <p:nvSpPr>
          <p:cNvPr id="3" name="Subtitle 2">
            <a:extLst>
              <a:ext uri="{FF2B5EF4-FFF2-40B4-BE49-F238E27FC236}">
                <a16:creationId xmlns:a16="http://schemas.microsoft.com/office/drawing/2014/main" id="{7AAAD7A7-4573-9543-9614-8D602DCD011F}"/>
              </a:ext>
            </a:extLst>
          </p:cNvPr>
          <p:cNvSpPr>
            <a:spLocks noGrp="1"/>
          </p:cNvSpPr>
          <p:nvPr>
            <p:ph type="subTitle" idx="1"/>
          </p:nvPr>
        </p:nvSpPr>
        <p:spPr>
          <a:xfrm>
            <a:off x="1524000" y="3602038"/>
            <a:ext cx="9144000" cy="2486528"/>
          </a:xfrm>
        </p:spPr>
        <p:txBody>
          <a:bodyPr>
            <a:normAutofit/>
          </a:bodyPr>
          <a:lstStyle/>
          <a:p>
            <a:r>
              <a:rPr lang="en-US" u="sng" dirty="0"/>
              <a:t>NASA GSFC</a:t>
            </a:r>
            <a:r>
              <a:rPr lang="en-US" dirty="0"/>
              <a:t>: </a:t>
            </a:r>
            <a:r>
              <a:rPr lang="en-US" b="1" dirty="0"/>
              <a:t>Kerry Meyer</a:t>
            </a:r>
            <a:r>
              <a:rPr lang="en-US" dirty="0"/>
              <a:t>, Steven </a:t>
            </a:r>
            <a:r>
              <a:rPr lang="en-US" dirty="0" err="1"/>
              <a:t>Platnick</a:t>
            </a:r>
            <a:r>
              <a:rPr lang="en-US" dirty="0"/>
              <a:t>, Gala Wind,</a:t>
            </a:r>
          </a:p>
          <a:p>
            <a:pPr>
              <a:spcBef>
                <a:spcPts val="0"/>
              </a:spcBef>
            </a:pPr>
            <a:r>
              <a:rPr lang="en-US" dirty="0" err="1"/>
              <a:t>Nandana</a:t>
            </a:r>
            <a:r>
              <a:rPr lang="en-US" dirty="0"/>
              <a:t> </a:t>
            </a:r>
            <a:r>
              <a:rPr lang="en-US" dirty="0" err="1"/>
              <a:t>Amarasinghe</a:t>
            </a:r>
            <a:r>
              <a:rPr lang="en-US" dirty="0"/>
              <a:t>, Paul </a:t>
            </a:r>
            <a:r>
              <a:rPr lang="en-US" dirty="0" err="1"/>
              <a:t>Hubanks</a:t>
            </a:r>
            <a:endParaRPr lang="en-US" dirty="0"/>
          </a:p>
          <a:p>
            <a:r>
              <a:rPr lang="en-US" u="sng" dirty="0"/>
              <a:t>U. Wisconsin Atmosphere SIPS</a:t>
            </a:r>
            <a:r>
              <a:rPr lang="en-US" dirty="0"/>
              <a:t>: Bob </a:t>
            </a:r>
            <a:r>
              <a:rPr lang="en-US" dirty="0" err="1"/>
              <a:t>Holz</a:t>
            </a:r>
            <a:r>
              <a:rPr lang="en-US" dirty="0"/>
              <a:t>, Steve Dutcher, Zach Griffith, Greg Quinn</a:t>
            </a:r>
          </a:p>
          <a:p>
            <a:endParaRPr lang="en-US" dirty="0"/>
          </a:p>
          <a:p>
            <a:r>
              <a:rPr lang="en-US" dirty="0"/>
              <a:t>MODIS/VIIRS Calibration Workshop, College Park, 1 May 2023</a:t>
            </a:r>
          </a:p>
        </p:txBody>
      </p:sp>
    </p:spTree>
    <p:extLst>
      <p:ext uri="{BB962C8B-B14F-4D97-AF65-F5344CB8AC3E}">
        <p14:creationId xmlns:p14="http://schemas.microsoft.com/office/powerpoint/2010/main" val="66735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A584D-4AD8-B541-AF61-A14732006EDC}"/>
              </a:ext>
            </a:extLst>
          </p:cNvPr>
          <p:cNvPicPr>
            <a:picLocks noChangeAspect="1"/>
          </p:cNvPicPr>
          <p:nvPr/>
        </p:nvPicPr>
        <p:blipFill>
          <a:blip r:embed="rId2"/>
          <a:srcRect/>
          <a:stretch/>
        </p:blipFill>
        <p:spPr>
          <a:xfrm>
            <a:off x="88491" y="457200"/>
            <a:ext cx="7924800" cy="5943600"/>
          </a:xfrm>
          <a:prstGeom prst="rect">
            <a:avLst/>
          </a:prstGeom>
        </p:spPr>
      </p:pic>
      <p:graphicFrame>
        <p:nvGraphicFramePr>
          <p:cNvPr id="6" name="Table 5">
            <a:extLst>
              <a:ext uri="{FF2B5EF4-FFF2-40B4-BE49-F238E27FC236}">
                <a16:creationId xmlns:a16="http://schemas.microsoft.com/office/drawing/2014/main" id="{721A650D-C4D9-F646-A345-32A262ECDC2B}"/>
              </a:ext>
            </a:extLst>
          </p:cNvPr>
          <p:cNvGraphicFramePr>
            <a:graphicFrameLocks noGrp="1"/>
          </p:cNvGraphicFramePr>
          <p:nvPr>
            <p:extLst>
              <p:ext uri="{D42A27DB-BD31-4B8C-83A1-F6EECF244321}">
                <p14:modId xmlns:p14="http://schemas.microsoft.com/office/powerpoint/2010/main" val="1869102558"/>
              </p:ext>
            </p:extLst>
          </p:nvPr>
        </p:nvGraphicFramePr>
        <p:xfrm>
          <a:off x="4419600" y="4626377"/>
          <a:ext cx="7384024" cy="1823636"/>
        </p:xfrm>
        <a:graphic>
          <a:graphicData uri="http://schemas.openxmlformats.org/drawingml/2006/table">
            <a:tbl>
              <a:tblPr firstRow="1" firstCol="1" bandRow="1">
                <a:tableStyleId>{5C22544A-7EE6-4342-B048-85BDC9FD1C3A}</a:tableStyleId>
              </a:tblPr>
              <a:tblGrid>
                <a:gridCol w="923003">
                  <a:extLst>
                    <a:ext uri="{9D8B030D-6E8A-4147-A177-3AD203B41FA5}">
                      <a16:colId xmlns:a16="http://schemas.microsoft.com/office/drawing/2014/main" val="966484881"/>
                    </a:ext>
                  </a:extLst>
                </a:gridCol>
                <a:gridCol w="923003">
                  <a:extLst>
                    <a:ext uri="{9D8B030D-6E8A-4147-A177-3AD203B41FA5}">
                      <a16:colId xmlns:a16="http://schemas.microsoft.com/office/drawing/2014/main" val="3283815335"/>
                    </a:ext>
                  </a:extLst>
                </a:gridCol>
                <a:gridCol w="923003">
                  <a:extLst>
                    <a:ext uri="{9D8B030D-6E8A-4147-A177-3AD203B41FA5}">
                      <a16:colId xmlns:a16="http://schemas.microsoft.com/office/drawing/2014/main" val="538410337"/>
                    </a:ext>
                  </a:extLst>
                </a:gridCol>
                <a:gridCol w="923003">
                  <a:extLst>
                    <a:ext uri="{9D8B030D-6E8A-4147-A177-3AD203B41FA5}">
                      <a16:colId xmlns:a16="http://schemas.microsoft.com/office/drawing/2014/main" val="2499409280"/>
                    </a:ext>
                  </a:extLst>
                </a:gridCol>
                <a:gridCol w="923003">
                  <a:extLst>
                    <a:ext uri="{9D8B030D-6E8A-4147-A177-3AD203B41FA5}">
                      <a16:colId xmlns:a16="http://schemas.microsoft.com/office/drawing/2014/main" val="3341208873"/>
                    </a:ext>
                  </a:extLst>
                </a:gridCol>
                <a:gridCol w="923003">
                  <a:extLst>
                    <a:ext uri="{9D8B030D-6E8A-4147-A177-3AD203B41FA5}">
                      <a16:colId xmlns:a16="http://schemas.microsoft.com/office/drawing/2014/main" val="736791713"/>
                    </a:ext>
                  </a:extLst>
                </a:gridCol>
                <a:gridCol w="923003">
                  <a:extLst>
                    <a:ext uri="{9D8B030D-6E8A-4147-A177-3AD203B41FA5}">
                      <a16:colId xmlns:a16="http://schemas.microsoft.com/office/drawing/2014/main" val="2397221304"/>
                    </a:ext>
                  </a:extLst>
                </a:gridCol>
                <a:gridCol w="923003">
                  <a:extLst>
                    <a:ext uri="{9D8B030D-6E8A-4147-A177-3AD203B41FA5}">
                      <a16:colId xmlns:a16="http://schemas.microsoft.com/office/drawing/2014/main" val="1650562040"/>
                    </a:ext>
                  </a:extLst>
                </a:gridCol>
              </a:tblGrid>
              <a:tr h="450564">
                <a:tc gridSpan="3">
                  <a:txBody>
                    <a:bodyPr/>
                    <a:lstStyle/>
                    <a:p>
                      <a:pPr marL="0" marR="0" algn="ctr">
                        <a:lnSpc>
                          <a:spcPts val="1300"/>
                        </a:lnSpc>
                        <a:spcBef>
                          <a:spcPts val="0"/>
                        </a:spcBef>
                        <a:spcAft>
                          <a:spcPts val="0"/>
                        </a:spcAft>
                      </a:pPr>
                      <a:r>
                        <a:rPr lang="en-US" sz="1100" dirty="0">
                          <a:effectLst/>
                        </a:rPr>
                        <a:t>VIIRS Wavelength</a:t>
                      </a:r>
                    </a:p>
                    <a:p>
                      <a:pPr marL="0" marR="0" algn="ctr">
                        <a:lnSpc>
                          <a:spcPts val="1300"/>
                        </a:lnSpc>
                        <a:spcBef>
                          <a:spcPts val="0"/>
                        </a:spcBef>
                        <a:spcAft>
                          <a:spcPts val="0"/>
                        </a:spcAft>
                      </a:pPr>
                      <a:r>
                        <a:rPr lang="en-US" sz="1100" dirty="0">
                          <a:effectLst/>
                        </a:rPr>
                        <a:t>(Band Designation)</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ts val="1300"/>
                        </a:lnSpc>
                        <a:spcBef>
                          <a:spcPts val="0"/>
                        </a:spcBef>
                        <a:spcAft>
                          <a:spcPts val="0"/>
                        </a:spcAft>
                      </a:pPr>
                      <a:r>
                        <a:rPr lang="en-US" sz="1100" dirty="0">
                          <a:effectLst/>
                        </a:rPr>
                        <a:t>0.67 µm</a:t>
                      </a:r>
                    </a:p>
                    <a:p>
                      <a:pPr marL="0" marR="0" algn="ctr">
                        <a:lnSpc>
                          <a:spcPts val="1300"/>
                        </a:lnSpc>
                        <a:spcBef>
                          <a:spcPts val="0"/>
                        </a:spcBef>
                        <a:spcAft>
                          <a:spcPts val="0"/>
                        </a:spcAft>
                      </a:pPr>
                      <a:r>
                        <a:rPr lang="en-US" sz="1100" dirty="0">
                          <a:effectLst/>
                        </a:rPr>
                        <a:t>(M5)</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0.87 µm</a:t>
                      </a:r>
                    </a:p>
                    <a:p>
                      <a:pPr marL="0" marR="0" algn="ctr">
                        <a:lnSpc>
                          <a:spcPts val="1300"/>
                        </a:lnSpc>
                        <a:spcBef>
                          <a:spcPts val="0"/>
                        </a:spcBef>
                        <a:spcAft>
                          <a:spcPts val="0"/>
                        </a:spcAft>
                      </a:pPr>
                      <a:r>
                        <a:rPr lang="en-US" sz="1100" dirty="0">
                          <a:effectLst/>
                        </a:rPr>
                        <a:t>(M7)</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1.24 µm</a:t>
                      </a:r>
                    </a:p>
                    <a:p>
                      <a:pPr marL="0" marR="0" algn="ctr">
                        <a:lnSpc>
                          <a:spcPts val="1300"/>
                        </a:lnSpc>
                        <a:spcBef>
                          <a:spcPts val="0"/>
                        </a:spcBef>
                        <a:spcAft>
                          <a:spcPts val="0"/>
                        </a:spcAft>
                      </a:pPr>
                      <a:r>
                        <a:rPr lang="en-US" sz="1100" dirty="0">
                          <a:effectLst/>
                        </a:rPr>
                        <a:t>(M8)</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1.61 µm</a:t>
                      </a:r>
                    </a:p>
                    <a:p>
                      <a:pPr marL="0" marR="0" algn="ctr">
                        <a:lnSpc>
                          <a:spcPts val="1300"/>
                        </a:lnSpc>
                        <a:spcBef>
                          <a:spcPts val="0"/>
                        </a:spcBef>
                        <a:spcAft>
                          <a:spcPts val="0"/>
                        </a:spcAft>
                      </a:pPr>
                      <a:r>
                        <a:rPr lang="en-US" sz="1100" dirty="0">
                          <a:effectLst/>
                        </a:rPr>
                        <a:t>(M10)</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2.25 µm</a:t>
                      </a:r>
                    </a:p>
                    <a:p>
                      <a:pPr marL="0" marR="0" algn="ctr">
                        <a:lnSpc>
                          <a:spcPts val="1300"/>
                        </a:lnSpc>
                        <a:spcBef>
                          <a:spcPts val="0"/>
                        </a:spcBef>
                        <a:spcAft>
                          <a:spcPts val="0"/>
                        </a:spcAft>
                      </a:pPr>
                      <a:r>
                        <a:rPr lang="en-US" sz="1100" dirty="0">
                          <a:effectLst/>
                        </a:rPr>
                        <a:t>(M11)</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243585"/>
                  </a:ext>
                </a:extLst>
              </a:tr>
              <a:tr h="232077">
                <a:tc rowSpan="4">
                  <a:txBody>
                    <a:bodyPr/>
                    <a:lstStyle/>
                    <a:p>
                      <a:pPr marL="0" marR="0" algn="ctr">
                        <a:lnSpc>
                          <a:spcPts val="1300"/>
                        </a:lnSpc>
                        <a:spcBef>
                          <a:spcPts val="0"/>
                        </a:spcBef>
                        <a:spcAft>
                          <a:spcPts val="0"/>
                        </a:spcAft>
                      </a:pPr>
                      <a:r>
                        <a:rPr lang="en-US" sz="1100" dirty="0">
                          <a:effectLst/>
                        </a:rPr>
                        <a:t>Radiometric Adjustment Factor</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R w="12700" cmpd="sng">
                      <a:noFill/>
                    </a:lnR>
                    <a:lnT w="12700" cap="flat" cmpd="sng" algn="ctr">
                      <a:solidFill>
                        <a:schemeClr val="bg1"/>
                      </a:solidFill>
                      <a:prstDash val="solid"/>
                      <a:round/>
                      <a:headEnd type="none" w="med" len="med"/>
                      <a:tailEnd type="none" w="med" len="med"/>
                    </a:lnT>
                  </a:tcPr>
                </a:tc>
                <a:tc>
                  <a:txBody>
                    <a:bodyPr/>
                    <a:lstStyle/>
                    <a:p>
                      <a:pPr marL="0" marR="0" algn="ctr">
                        <a:lnSpc>
                          <a:spcPts val="1300"/>
                        </a:lnSpc>
                        <a:spcBef>
                          <a:spcPts val="0"/>
                        </a:spcBef>
                        <a:spcAft>
                          <a:spcPts val="0"/>
                        </a:spcAft>
                      </a:pPr>
                      <a:r>
                        <a:rPr lang="en-US" sz="1100" dirty="0">
                          <a:solidFill>
                            <a:schemeClr val="tx1"/>
                          </a:solidFill>
                          <a:effectLst/>
                        </a:rPr>
                        <a:t>NOAA-20</a:t>
                      </a:r>
                      <a:endParaRPr lang="en-US" sz="1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vs MODIS C6.1</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1.01</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1.02</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1.02</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0.99</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3649475"/>
                  </a:ext>
                </a:extLst>
              </a:tr>
              <a:tr h="232077">
                <a:tc vMerge="1">
                  <a:txBody>
                    <a:bodyPr/>
                    <a:lstStyle/>
                    <a:p>
                      <a:endParaRPr lang="en-US"/>
                    </a:p>
                  </a:txBody>
                  <a:tcPr/>
                </a:tc>
                <a:tc rowSpan="3">
                  <a:txBody>
                    <a:bodyPr/>
                    <a:lstStyle/>
                    <a:p>
                      <a:pPr marL="0" marR="0" algn="ctr">
                        <a:lnSpc>
                          <a:spcPts val="1300"/>
                        </a:lnSpc>
                        <a:spcBef>
                          <a:spcPts val="0"/>
                        </a:spcBef>
                        <a:spcAft>
                          <a:spcPts val="0"/>
                        </a:spcAft>
                      </a:pPr>
                      <a:r>
                        <a:rPr lang="en-US" sz="1100" dirty="0">
                          <a:effectLst/>
                        </a:rPr>
                        <a:t>SNPP</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vs MODIS C6.1</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0.95</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0.97</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0.99</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0.98</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0.97</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4328285"/>
                  </a:ext>
                </a:extLst>
              </a:tr>
              <a:tr h="232077">
                <a:tc vMerge="1">
                  <a:txBody>
                    <a:bodyPr/>
                    <a:lstStyle/>
                    <a:p>
                      <a:endParaRPr lang="en-US"/>
                    </a:p>
                  </a:txBody>
                  <a:tcPr/>
                </a:tc>
                <a:tc vMerge="1">
                  <a:txBody>
                    <a:bodyPr/>
                    <a:lstStyle/>
                    <a:p>
                      <a:endParaRPr lang="en-US"/>
                    </a:p>
                  </a:txBody>
                  <a:tcPr/>
                </a:tc>
                <a:tc>
                  <a:txBody>
                    <a:bodyPr/>
                    <a:lstStyle/>
                    <a:p>
                      <a:pPr marL="0" marR="0" algn="ctr">
                        <a:lnSpc>
                          <a:spcPts val="1300"/>
                        </a:lnSpc>
                        <a:spcBef>
                          <a:spcPts val="0"/>
                        </a:spcBef>
                        <a:spcAft>
                          <a:spcPts val="0"/>
                        </a:spcAft>
                      </a:pPr>
                      <a:r>
                        <a:rPr lang="en-US" sz="1100" dirty="0">
                          <a:solidFill>
                            <a:schemeClr val="bg1">
                              <a:lumMod val="50000"/>
                            </a:schemeClr>
                          </a:solidFill>
                          <a:effectLst/>
                        </a:rPr>
                        <a:t>vs MODIS C6</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0.94</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0.96</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0.98</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0.98</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0.97</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5187218"/>
                  </a:ext>
                </a:extLst>
              </a:tr>
              <a:tr h="480595">
                <a:tc vMerge="1">
                  <a:txBody>
                    <a:bodyPr/>
                    <a:lstStyle/>
                    <a:p>
                      <a:endParaRPr lang="en-US"/>
                    </a:p>
                  </a:txBody>
                  <a:tcPr/>
                </a:tc>
                <a:tc vMerge="1">
                  <a:txBody>
                    <a:bodyPr/>
                    <a:lstStyle/>
                    <a:p>
                      <a:endParaRPr lang="en-US"/>
                    </a:p>
                  </a:txBody>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Deep Blue Gain Factors</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0.941</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0.963</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1.011</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0.981</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0.931  </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5030599"/>
                  </a:ext>
                </a:extLst>
              </a:tr>
            </a:tbl>
          </a:graphicData>
        </a:graphic>
      </p:graphicFrame>
      <p:sp>
        <p:nvSpPr>
          <p:cNvPr id="9" name="TextBox 8">
            <a:extLst>
              <a:ext uri="{FF2B5EF4-FFF2-40B4-BE49-F238E27FC236}">
                <a16:creationId xmlns:a16="http://schemas.microsoft.com/office/drawing/2014/main" id="{E5A41BFE-A1E8-484B-A382-BE12551E5CA9}"/>
              </a:ext>
            </a:extLst>
          </p:cNvPr>
          <p:cNvSpPr txBox="1"/>
          <p:nvPr/>
        </p:nvSpPr>
        <p:spPr>
          <a:xfrm>
            <a:off x="8146024" y="327635"/>
            <a:ext cx="3849664" cy="1815882"/>
          </a:xfrm>
          <a:prstGeom prst="rect">
            <a:avLst/>
          </a:prstGeom>
          <a:noFill/>
        </p:spPr>
        <p:txBody>
          <a:bodyPr wrap="square" rtlCol="0">
            <a:spAutoFit/>
          </a:bodyPr>
          <a:lstStyle/>
          <a:p>
            <a:pPr marL="194310" indent="-194310">
              <a:buFont typeface="Arial" panose="020B0604020202020204" pitchFamily="34" charset="0"/>
              <a:buChar char="•"/>
            </a:pPr>
            <a:r>
              <a:rPr lang="en-US" sz="1600" dirty="0">
                <a:solidFill>
                  <a:schemeClr val="tx1">
                    <a:lumMod val="65000"/>
                    <a:lumOff val="35000"/>
                  </a:schemeClr>
                </a:solidFill>
              </a:rPr>
              <a:t>Radiometric adjustments applied to VIIRS L1B prior to ingestion into CLDMSK and CLDPROP algorithms.</a:t>
            </a:r>
          </a:p>
          <a:p>
            <a:pPr marL="651510" lvl="1" indent="-194310">
              <a:buFont typeface="Arial" panose="020B0604020202020204" pitchFamily="34" charset="0"/>
              <a:buChar char="•"/>
            </a:pPr>
            <a:r>
              <a:rPr lang="en-US" sz="1600" dirty="0">
                <a:solidFill>
                  <a:schemeClr val="tx1">
                    <a:lumMod val="65000"/>
                    <a:lumOff val="35000"/>
                  </a:schemeClr>
                </a:solidFill>
              </a:rPr>
              <a:t>Both SNPP and NOAA-20</a:t>
            </a:r>
          </a:p>
          <a:p>
            <a:pPr marL="651510" lvl="1" indent="-194310">
              <a:buFont typeface="Arial" panose="020B0604020202020204" pitchFamily="34" charset="0"/>
              <a:buChar char="•"/>
            </a:pPr>
            <a:r>
              <a:rPr lang="en-US" sz="1600" dirty="0">
                <a:solidFill>
                  <a:schemeClr val="tx1">
                    <a:lumMod val="65000"/>
                    <a:lumOff val="35000"/>
                  </a:schemeClr>
                </a:solidFill>
              </a:rPr>
              <a:t>Defined as time series (left) means</a:t>
            </a:r>
          </a:p>
          <a:p>
            <a:pPr marL="194310" indent="-194310">
              <a:buFont typeface="Arial" panose="020B0604020202020204" pitchFamily="34" charset="0"/>
              <a:buChar char="•"/>
            </a:pPr>
            <a:r>
              <a:rPr lang="en-US" sz="1600" dirty="0">
                <a:solidFill>
                  <a:schemeClr val="tx1">
                    <a:lumMod val="65000"/>
                    <a:lumOff val="35000"/>
                  </a:schemeClr>
                </a:solidFill>
              </a:rPr>
              <a:t>Values are reported in CLDPROP L2 global metadata</a:t>
            </a:r>
          </a:p>
        </p:txBody>
      </p:sp>
      <p:pic>
        <p:nvPicPr>
          <p:cNvPr id="7" name="Picture 6" descr="Graphical user interface, text, application, email&#10;&#10;Description automatically generated">
            <a:extLst>
              <a:ext uri="{FF2B5EF4-FFF2-40B4-BE49-F238E27FC236}">
                <a16:creationId xmlns:a16="http://schemas.microsoft.com/office/drawing/2014/main" id="{3689E97F-2D9C-944E-966B-5CF938CCC31C}"/>
              </a:ext>
            </a:extLst>
          </p:cNvPr>
          <p:cNvPicPr>
            <a:picLocks noChangeAspect="1"/>
          </p:cNvPicPr>
          <p:nvPr/>
        </p:nvPicPr>
        <p:blipFill>
          <a:blip r:embed="rId3"/>
          <a:stretch>
            <a:fillRect/>
          </a:stretch>
        </p:blipFill>
        <p:spPr>
          <a:xfrm>
            <a:off x="8013291" y="2143517"/>
            <a:ext cx="3982397" cy="2327033"/>
          </a:xfrm>
          <a:prstGeom prst="rect">
            <a:avLst/>
          </a:prstGeom>
        </p:spPr>
      </p:pic>
    </p:spTree>
    <p:extLst>
      <p:ext uri="{BB962C8B-B14F-4D97-AF65-F5344CB8AC3E}">
        <p14:creationId xmlns:p14="http://schemas.microsoft.com/office/powerpoint/2010/main" val="96254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FA29EC-CAB1-0B48-AA84-EEE48AF41DCA}"/>
              </a:ext>
            </a:extLst>
          </p:cNvPr>
          <p:cNvSpPr txBox="1"/>
          <p:nvPr/>
        </p:nvSpPr>
        <p:spPr>
          <a:xfrm>
            <a:off x="143840" y="143839"/>
            <a:ext cx="4389120" cy="1569660"/>
          </a:xfrm>
          <a:prstGeom prst="rect">
            <a:avLst/>
          </a:prstGeom>
          <a:noFill/>
        </p:spPr>
        <p:txBody>
          <a:bodyPr wrap="square" rtlCol="0">
            <a:spAutoFit/>
          </a:bodyPr>
          <a:lstStyle/>
          <a:p>
            <a:r>
              <a:rPr lang="en-US" sz="2400" dirty="0">
                <a:solidFill>
                  <a:schemeClr val="accent1">
                    <a:lumMod val="75000"/>
                  </a:schemeClr>
                </a:solidFill>
                <a:latin typeface="Palatino Linotype" panose="02040502050505030304" pitchFamily="18" charset="0"/>
              </a:rPr>
              <a:t>End Results</a:t>
            </a:r>
          </a:p>
          <a:p>
            <a:pPr marL="194310" indent="-194310">
              <a:buFont typeface="Arial" panose="020B0604020202020204" pitchFamily="34" charset="0"/>
              <a:buChar char="•"/>
            </a:pPr>
            <a:r>
              <a:rPr lang="en-US" dirty="0">
                <a:solidFill>
                  <a:schemeClr val="tx1">
                    <a:lumMod val="65000"/>
                    <a:lumOff val="35000"/>
                  </a:schemeClr>
                </a:solidFill>
              </a:rPr>
              <a:t>Applying derived radiometric adjustments to VIIRS yields improved retrieval agreement with MODIS, here for liquid cloud optical thickness</a:t>
            </a:r>
          </a:p>
        </p:txBody>
      </p:sp>
      <p:grpSp>
        <p:nvGrpSpPr>
          <p:cNvPr id="14" name="Group 13">
            <a:extLst>
              <a:ext uri="{FF2B5EF4-FFF2-40B4-BE49-F238E27FC236}">
                <a16:creationId xmlns:a16="http://schemas.microsoft.com/office/drawing/2014/main" id="{8D50DAD1-D63C-4F4E-9A67-611AB0F99F1A}"/>
              </a:ext>
            </a:extLst>
          </p:cNvPr>
          <p:cNvGrpSpPr/>
          <p:nvPr/>
        </p:nvGrpSpPr>
        <p:grpSpPr>
          <a:xfrm>
            <a:off x="143840" y="2041957"/>
            <a:ext cx="6734708" cy="4826317"/>
            <a:chOff x="143840" y="2041957"/>
            <a:chExt cx="6734708" cy="4826317"/>
          </a:xfrm>
        </p:grpSpPr>
        <p:grpSp>
          <p:nvGrpSpPr>
            <p:cNvPr id="2" name="Group 1">
              <a:extLst>
                <a:ext uri="{FF2B5EF4-FFF2-40B4-BE49-F238E27FC236}">
                  <a16:creationId xmlns:a16="http://schemas.microsoft.com/office/drawing/2014/main" id="{707922F7-F1DC-8241-9F76-C8303C7884AF}"/>
                </a:ext>
              </a:extLst>
            </p:cNvPr>
            <p:cNvGrpSpPr/>
            <p:nvPr/>
          </p:nvGrpSpPr>
          <p:grpSpPr>
            <a:xfrm>
              <a:off x="143840" y="2041957"/>
              <a:ext cx="6734708" cy="4826317"/>
              <a:chOff x="143840" y="2041957"/>
              <a:chExt cx="6734708" cy="4826317"/>
            </a:xfrm>
          </p:grpSpPr>
          <p:pic>
            <p:nvPicPr>
              <p:cNvPr id="5" name="Picture 4" descr="Map&#10;&#10;Description automatically generated">
                <a:extLst>
                  <a:ext uri="{FF2B5EF4-FFF2-40B4-BE49-F238E27FC236}">
                    <a16:creationId xmlns:a16="http://schemas.microsoft.com/office/drawing/2014/main" id="{D2564A18-3186-9D45-886E-2F7BC5646CBC}"/>
                  </a:ext>
                </a:extLst>
              </p:cNvPr>
              <p:cNvPicPr>
                <a:picLocks noChangeAspect="1"/>
              </p:cNvPicPr>
              <p:nvPr/>
            </p:nvPicPr>
            <p:blipFill>
              <a:blip r:embed="rId2"/>
              <a:stretch>
                <a:fillRect/>
              </a:stretch>
            </p:blipFill>
            <p:spPr>
              <a:xfrm>
                <a:off x="143840" y="2041957"/>
                <a:ext cx="3657600" cy="4051300"/>
              </a:xfrm>
              <a:prstGeom prst="rect">
                <a:avLst/>
              </a:prstGeom>
            </p:spPr>
          </p:pic>
          <p:pic>
            <p:nvPicPr>
              <p:cNvPr id="6" name="Picture 5" descr="Map&#10;&#10;Description automatically generated">
                <a:extLst>
                  <a:ext uri="{FF2B5EF4-FFF2-40B4-BE49-F238E27FC236}">
                    <a16:creationId xmlns:a16="http://schemas.microsoft.com/office/drawing/2014/main" id="{9F706837-4515-6844-95D7-396243A6324D}"/>
                  </a:ext>
                </a:extLst>
              </p:cNvPr>
              <p:cNvPicPr>
                <a:picLocks noChangeAspect="1"/>
              </p:cNvPicPr>
              <p:nvPr/>
            </p:nvPicPr>
            <p:blipFill>
              <a:blip r:embed="rId3"/>
              <a:stretch>
                <a:fillRect/>
              </a:stretch>
            </p:blipFill>
            <p:spPr>
              <a:xfrm>
                <a:off x="3220948" y="2816974"/>
                <a:ext cx="3657600" cy="4051300"/>
              </a:xfrm>
              <a:prstGeom prst="rect">
                <a:avLst/>
              </a:prstGeom>
            </p:spPr>
          </p:pic>
        </p:grpSp>
        <p:sp>
          <p:nvSpPr>
            <p:cNvPr id="10" name="TextBox 9">
              <a:extLst>
                <a:ext uri="{FF2B5EF4-FFF2-40B4-BE49-F238E27FC236}">
                  <a16:creationId xmlns:a16="http://schemas.microsoft.com/office/drawing/2014/main" id="{2CE176A9-2375-B44B-A3A8-D1DDF04D1E83}"/>
                </a:ext>
              </a:extLst>
            </p:cNvPr>
            <p:cNvSpPr txBox="1"/>
            <p:nvPr/>
          </p:nvSpPr>
          <p:spPr>
            <a:xfrm>
              <a:off x="143840" y="5446926"/>
              <a:ext cx="3017520" cy="646331"/>
            </a:xfrm>
            <a:prstGeom prst="rect">
              <a:avLst/>
            </a:prstGeom>
            <a:noFill/>
          </p:spPr>
          <p:txBody>
            <a:bodyPr wrap="square" rtlCol="0">
              <a:spAutoFit/>
            </a:bodyPr>
            <a:lstStyle/>
            <a:p>
              <a:r>
                <a:rPr lang="en-US" dirty="0">
                  <a:solidFill>
                    <a:schemeClr val="tx1">
                      <a:lumMod val="65000"/>
                      <a:lumOff val="35000"/>
                    </a:schemeClr>
                  </a:solidFill>
                </a:rPr>
                <a:t>Aqua MODIS</a:t>
              </a:r>
            </a:p>
            <a:p>
              <a:r>
                <a:rPr lang="en-US" dirty="0">
                  <a:solidFill>
                    <a:schemeClr val="tx1">
                      <a:lumMod val="65000"/>
                      <a:lumOff val="35000"/>
                    </a:schemeClr>
                  </a:solidFill>
                </a:rPr>
                <a:t>6 July 2014 (0200 UTC)</a:t>
              </a:r>
            </a:p>
          </p:txBody>
        </p:sp>
        <p:sp>
          <p:nvSpPr>
            <p:cNvPr id="11" name="TextBox 10">
              <a:extLst>
                <a:ext uri="{FF2B5EF4-FFF2-40B4-BE49-F238E27FC236}">
                  <a16:creationId xmlns:a16="http://schemas.microsoft.com/office/drawing/2014/main" id="{307B94E3-FC20-4844-81D8-8F5AC48BA806}"/>
                </a:ext>
              </a:extLst>
            </p:cNvPr>
            <p:cNvSpPr txBox="1"/>
            <p:nvPr/>
          </p:nvSpPr>
          <p:spPr>
            <a:xfrm>
              <a:off x="3220947" y="6221943"/>
              <a:ext cx="3017520" cy="646331"/>
            </a:xfrm>
            <a:prstGeom prst="rect">
              <a:avLst/>
            </a:prstGeom>
            <a:noFill/>
          </p:spPr>
          <p:txBody>
            <a:bodyPr wrap="square" rtlCol="0">
              <a:spAutoFit/>
            </a:bodyPr>
            <a:lstStyle/>
            <a:p>
              <a:r>
                <a:rPr lang="en-US" dirty="0">
                  <a:solidFill>
                    <a:schemeClr val="tx1">
                      <a:lumMod val="65000"/>
                      <a:lumOff val="35000"/>
                    </a:schemeClr>
                  </a:solidFill>
                </a:rPr>
                <a:t>SNPP VIIRS</a:t>
              </a:r>
            </a:p>
            <a:p>
              <a:r>
                <a:rPr lang="en-US" dirty="0">
                  <a:solidFill>
                    <a:schemeClr val="tx1">
                      <a:lumMod val="65000"/>
                      <a:lumOff val="35000"/>
                    </a:schemeClr>
                  </a:solidFill>
                </a:rPr>
                <a:t>6 July 2014 (0154, 0200 UTC)</a:t>
              </a:r>
            </a:p>
          </p:txBody>
        </p:sp>
      </p:grpSp>
      <p:grpSp>
        <p:nvGrpSpPr>
          <p:cNvPr id="13" name="Group 12">
            <a:extLst>
              <a:ext uri="{FF2B5EF4-FFF2-40B4-BE49-F238E27FC236}">
                <a16:creationId xmlns:a16="http://schemas.microsoft.com/office/drawing/2014/main" id="{BD89CAB3-3389-2641-85AB-397486074E08}"/>
              </a:ext>
            </a:extLst>
          </p:cNvPr>
          <p:cNvGrpSpPr/>
          <p:nvPr/>
        </p:nvGrpSpPr>
        <p:grpSpPr>
          <a:xfrm>
            <a:off x="8387132" y="566182"/>
            <a:ext cx="3657600" cy="3657600"/>
            <a:chOff x="8387132" y="566182"/>
            <a:chExt cx="3657600" cy="3657600"/>
          </a:xfrm>
        </p:grpSpPr>
        <p:pic>
          <p:nvPicPr>
            <p:cNvPr id="8" name="Picture 7">
              <a:extLst>
                <a:ext uri="{FF2B5EF4-FFF2-40B4-BE49-F238E27FC236}">
                  <a16:creationId xmlns:a16="http://schemas.microsoft.com/office/drawing/2014/main" id="{9EB54B31-D76D-484B-9620-E8BEEF889B7B}"/>
                </a:ext>
              </a:extLst>
            </p:cNvPr>
            <p:cNvPicPr>
              <a:picLocks noChangeAspect="1"/>
            </p:cNvPicPr>
            <p:nvPr/>
          </p:nvPicPr>
          <p:blipFill>
            <a:blip r:embed="rId4"/>
            <a:srcRect/>
            <a:stretch/>
          </p:blipFill>
          <p:spPr>
            <a:xfrm>
              <a:off x="8387132" y="566182"/>
              <a:ext cx="3657600" cy="3657600"/>
            </a:xfrm>
            <a:prstGeom prst="rect">
              <a:avLst/>
            </a:prstGeom>
          </p:spPr>
        </p:pic>
        <p:sp>
          <p:nvSpPr>
            <p:cNvPr id="17" name="TextBox 16">
              <a:extLst>
                <a:ext uri="{FF2B5EF4-FFF2-40B4-BE49-F238E27FC236}">
                  <a16:creationId xmlns:a16="http://schemas.microsoft.com/office/drawing/2014/main" id="{30D59383-6802-B446-A8F3-5E6DAD855080}"/>
                </a:ext>
              </a:extLst>
            </p:cNvPr>
            <p:cNvSpPr txBox="1"/>
            <p:nvPr/>
          </p:nvSpPr>
          <p:spPr>
            <a:xfrm>
              <a:off x="9589212" y="2970854"/>
              <a:ext cx="2215794" cy="646331"/>
            </a:xfrm>
            <a:prstGeom prst="rect">
              <a:avLst/>
            </a:prstGeom>
            <a:noFill/>
          </p:spPr>
          <p:txBody>
            <a:bodyPr wrap="square" rtlCol="0">
              <a:spAutoFit/>
            </a:bodyPr>
            <a:lstStyle/>
            <a:p>
              <a:r>
                <a:rPr lang="en-US" dirty="0">
                  <a:solidFill>
                    <a:schemeClr val="tx1">
                      <a:lumMod val="65000"/>
                      <a:lumOff val="35000"/>
                    </a:schemeClr>
                  </a:solidFill>
                </a:rPr>
                <a:t>-3% adjust. applied to VIIRS M7 reflectance</a:t>
              </a:r>
            </a:p>
          </p:txBody>
        </p:sp>
      </p:grpSp>
      <p:grpSp>
        <p:nvGrpSpPr>
          <p:cNvPr id="3" name="Group 2">
            <a:extLst>
              <a:ext uri="{FF2B5EF4-FFF2-40B4-BE49-F238E27FC236}">
                <a16:creationId xmlns:a16="http://schemas.microsoft.com/office/drawing/2014/main" id="{0AE9CEAF-02E5-FD47-8698-F8702645D06C}"/>
              </a:ext>
            </a:extLst>
          </p:cNvPr>
          <p:cNvGrpSpPr/>
          <p:nvPr/>
        </p:nvGrpSpPr>
        <p:grpSpPr>
          <a:xfrm>
            <a:off x="5092554" y="0"/>
            <a:ext cx="3657600" cy="3657600"/>
            <a:chOff x="5092554" y="0"/>
            <a:chExt cx="3657600" cy="3657600"/>
          </a:xfrm>
        </p:grpSpPr>
        <p:pic>
          <p:nvPicPr>
            <p:cNvPr id="7" name="Picture 6" descr="Chart&#10;&#10;Description automatically generated">
              <a:extLst>
                <a:ext uri="{FF2B5EF4-FFF2-40B4-BE49-F238E27FC236}">
                  <a16:creationId xmlns:a16="http://schemas.microsoft.com/office/drawing/2014/main" id="{BAFFEC3D-9483-5649-B005-B6CB22C258C8}"/>
                </a:ext>
              </a:extLst>
            </p:cNvPr>
            <p:cNvPicPr>
              <a:picLocks noChangeAspect="1"/>
            </p:cNvPicPr>
            <p:nvPr/>
          </p:nvPicPr>
          <p:blipFill>
            <a:blip r:embed="rId5"/>
            <a:stretch>
              <a:fillRect/>
            </a:stretch>
          </p:blipFill>
          <p:spPr>
            <a:xfrm>
              <a:off x="5092554" y="0"/>
              <a:ext cx="3657600" cy="3657600"/>
            </a:xfrm>
            <a:prstGeom prst="rect">
              <a:avLst/>
            </a:prstGeom>
          </p:spPr>
        </p:pic>
        <p:sp>
          <p:nvSpPr>
            <p:cNvPr id="12" name="TextBox 11">
              <a:extLst>
                <a:ext uri="{FF2B5EF4-FFF2-40B4-BE49-F238E27FC236}">
                  <a16:creationId xmlns:a16="http://schemas.microsoft.com/office/drawing/2014/main" id="{9B6E8FF8-B792-C246-BC46-8FDFA1D6AAB0}"/>
                </a:ext>
              </a:extLst>
            </p:cNvPr>
            <p:cNvSpPr txBox="1"/>
            <p:nvPr/>
          </p:nvSpPr>
          <p:spPr>
            <a:xfrm>
              <a:off x="5642742" y="175210"/>
              <a:ext cx="2215794" cy="923330"/>
            </a:xfrm>
            <a:prstGeom prst="rect">
              <a:avLst/>
            </a:prstGeom>
            <a:noFill/>
          </p:spPr>
          <p:txBody>
            <a:bodyPr wrap="square" rtlCol="0">
              <a:spAutoFit/>
            </a:bodyPr>
            <a:lstStyle/>
            <a:p>
              <a:r>
                <a:rPr lang="en-US" dirty="0">
                  <a:solidFill>
                    <a:schemeClr val="tx1">
                      <a:lumMod val="65000"/>
                      <a:lumOff val="35000"/>
                    </a:schemeClr>
                  </a:solidFill>
                </a:rPr>
                <a:t>Liquid COT retrievals from 0.87µm channel (MODIS B2, VIIRS M7)</a:t>
              </a:r>
            </a:p>
          </p:txBody>
        </p:sp>
      </p:grpSp>
    </p:spTree>
    <p:extLst>
      <p:ext uri="{BB962C8B-B14F-4D97-AF65-F5344CB8AC3E}">
        <p14:creationId xmlns:p14="http://schemas.microsoft.com/office/powerpoint/2010/main" val="14996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5338-6D80-6E47-8E94-0E4DD62DAA7E}"/>
              </a:ext>
            </a:extLst>
          </p:cNvPr>
          <p:cNvSpPr>
            <a:spLocks noGrp="1"/>
          </p:cNvSpPr>
          <p:nvPr>
            <p:ph type="title"/>
          </p:nvPr>
        </p:nvSpPr>
        <p:spPr/>
        <p:txBody>
          <a:bodyPr anchor="t"/>
          <a:lstStyle/>
          <a:p>
            <a:r>
              <a:rPr lang="en-US" dirty="0"/>
              <a:t>Global Impacts of Adjustments</a:t>
            </a:r>
          </a:p>
        </p:txBody>
      </p:sp>
      <p:sp>
        <p:nvSpPr>
          <p:cNvPr id="10" name="Rectangle 9">
            <a:extLst>
              <a:ext uri="{FF2B5EF4-FFF2-40B4-BE49-F238E27FC236}">
                <a16:creationId xmlns:a16="http://schemas.microsoft.com/office/drawing/2014/main" id="{A7DAF600-EE61-DB49-9BD9-EBC4C887EC05}"/>
              </a:ext>
            </a:extLst>
          </p:cNvPr>
          <p:cNvSpPr/>
          <p:nvPr/>
        </p:nvSpPr>
        <p:spPr>
          <a:xfrm>
            <a:off x="1106073" y="1052863"/>
            <a:ext cx="9973049" cy="540266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56BFFD-9827-D04B-AE91-4163A9390109}"/>
              </a:ext>
            </a:extLst>
          </p:cNvPr>
          <p:cNvPicPr>
            <a:picLocks noChangeAspect="1"/>
          </p:cNvPicPr>
          <p:nvPr/>
        </p:nvPicPr>
        <p:blipFill>
          <a:blip r:embed="rId2"/>
          <a:srcRect/>
          <a:stretch/>
        </p:blipFill>
        <p:spPr>
          <a:xfrm>
            <a:off x="1459899" y="3745561"/>
            <a:ext cx="4209279" cy="2628900"/>
          </a:xfrm>
          <a:prstGeom prst="rect">
            <a:avLst/>
          </a:prstGeom>
        </p:spPr>
      </p:pic>
      <p:pic>
        <p:nvPicPr>
          <p:cNvPr id="8" name="Picture 7">
            <a:extLst>
              <a:ext uri="{FF2B5EF4-FFF2-40B4-BE49-F238E27FC236}">
                <a16:creationId xmlns:a16="http://schemas.microsoft.com/office/drawing/2014/main" id="{E6E20B4C-3B5B-7B4A-A36E-B095062A6E68}"/>
              </a:ext>
            </a:extLst>
          </p:cNvPr>
          <p:cNvPicPr>
            <a:picLocks noChangeAspect="1"/>
          </p:cNvPicPr>
          <p:nvPr/>
        </p:nvPicPr>
        <p:blipFill>
          <a:blip r:embed="rId3"/>
          <a:srcRect/>
          <a:stretch/>
        </p:blipFill>
        <p:spPr>
          <a:xfrm>
            <a:off x="1478911" y="1116661"/>
            <a:ext cx="4194083" cy="2628900"/>
          </a:xfrm>
          <a:prstGeom prst="rect">
            <a:avLst/>
          </a:prstGeom>
        </p:spPr>
      </p:pic>
      <p:sp>
        <p:nvSpPr>
          <p:cNvPr id="12" name="TextBox 11">
            <a:extLst>
              <a:ext uri="{FF2B5EF4-FFF2-40B4-BE49-F238E27FC236}">
                <a16:creationId xmlns:a16="http://schemas.microsoft.com/office/drawing/2014/main" id="{77B07CA8-3332-6646-B16C-6CE342DEC609}"/>
              </a:ext>
            </a:extLst>
          </p:cNvPr>
          <p:cNvSpPr txBox="1"/>
          <p:nvPr/>
        </p:nvSpPr>
        <p:spPr>
          <a:xfrm>
            <a:off x="6100862" y="1509186"/>
            <a:ext cx="4957153" cy="1384995"/>
          </a:xfrm>
          <a:prstGeom prst="rect">
            <a:avLst/>
          </a:prstGeom>
          <a:noFill/>
        </p:spPr>
        <p:txBody>
          <a:bodyPr wrap="square" rtlCol="0">
            <a:spAutoFit/>
          </a:bodyPr>
          <a:lstStyle/>
          <a:p>
            <a:r>
              <a:rPr lang="en-US" sz="2400" b="1" dirty="0">
                <a:solidFill>
                  <a:schemeClr val="tx1">
                    <a:lumMod val="65000"/>
                    <a:lumOff val="35000"/>
                  </a:schemeClr>
                </a:solidFill>
              </a:rPr>
              <a:t>CLDPROP Liquid Phase</a:t>
            </a:r>
          </a:p>
          <a:p>
            <a:r>
              <a:rPr lang="en-US" sz="2400" b="1" dirty="0">
                <a:solidFill>
                  <a:schemeClr val="tx1">
                    <a:lumMod val="65000"/>
                    <a:lumOff val="35000"/>
                  </a:schemeClr>
                </a:solidFill>
              </a:rPr>
              <a:t>Cloud Optical Thickness (COT)</a:t>
            </a:r>
          </a:p>
          <a:p>
            <a:r>
              <a:rPr lang="en-US" dirty="0">
                <a:solidFill>
                  <a:schemeClr val="tx1">
                    <a:lumMod val="65000"/>
                    <a:lumOff val="35000"/>
                  </a:schemeClr>
                </a:solidFill>
              </a:rPr>
              <a:t>February 2014</a:t>
            </a:r>
          </a:p>
          <a:p>
            <a:r>
              <a:rPr lang="en-US" dirty="0">
                <a:solidFill>
                  <a:schemeClr val="tx1">
                    <a:lumMod val="65000"/>
                    <a:lumOff val="35000"/>
                  </a:schemeClr>
                </a:solidFill>
              </a:rPr>
              <a:t>Aqua MODIS, SNPP VIIRS</a:t>
            </a:r>
          </a:p>
        </p:txBody>
      </p:sp>
      <p:sp>
        <p:nvSpPr>
          <p:cNvPr id="13" name="TextBox 12">
            <a:extLst>
              <a:ext uri="{FF2B5EF4-FFF2-40B4-BE49-F238E27FC236}">
                <a16:creationId xmlns:a16="http://schemas.microsoft.com/office/drawing/2014/main" id="{77F26AAA-FF7A-A741-9196-90CDB8694D93}"/>
              </a:ext>
            </a:extLst>
          </p:cNvPr>
          <p:cNvSpPr txBox="1"/>
          <p:nvPr/>
        </p:nvSpPr>
        <p:spPr>
          <a:xfrm>
            <a:off x="3094931" y="3047691"/>
            <a:ext cx="1900237" cy="369332"/>
          </a:xfrm>
          <a:prstGeom prst="rect">
            <a:avLst/>
          </a:prstGeom>
          <a:solidFill>
            <a:schemeClr val="tx1">
              <a:alpha val="35000"/>
            </a:schemeClr>
          </a:solidFill>
        </p:spPr>
        <p:txBody>
          <a:bodyPr wrap="square" rtlCol="0">
            <a:spAutoFit/>
          </a:bodyPr>
          <a:lstStyle/>
          <a:p>
            <a:pPr algn="ctr"/>
            <a:r>
              <a:rPr lang="en-US" b="1" dirty="0">
                <a:solidFill>
                  <a:schemeClr val="bg1"/>
                </a:solidFill>
              </a:rPr>
              <a:t>CLDPROP MODIS</a:t>
            </a:r>
          </a:p>
        </p:txBody>
      </p:sp>
      <p:sp>
        <p:nvSpPr>
          <p:cNvPr id="14" name="TextBox 13">
            <a:extLst>
              <a:ext uri="{FF2B5EF4-FFF2-40B4-BE49-F238E27FC236}">
                <a16:creationId xmlns:a16="http://schemas.microsoft.com/office/drawing/2014/main" id="{0A10DE39-2F18-424C-B0D3-DAFB53F7390C}"/>
              </a:ext>
            </a:extLst>
          </p:cNvPr>
          <p:cNvSpPr txBox="1"/>
          <p:nvPr/>
        </p:nvSpPr>
        <p:spPr>
          <a:xfrm>
            <a:off x="3093128" y="5683052"/>
            <a:ext cx="1900237" cy="369332"/>
          </a:xfrm>
          <a:prstGeom prst="rect">
            <a:avLst/>
          </a:prstGeom>
          <a:solidFill>
            <a:schemeClr val="tx1">
              <a:alpha val="35000"/>
            </a:schemeClr>
          </a:solidFill>
        </p:spPr>
        <p:txBody>
          <a:bodyPr wrap="square" rtlCol="0">
            <a:spAutoFit/>
          </a:bodyPr>
          <a:lstStyle/>
          <a:p>
            <a:pPr algn="ctr"/>
            <a:r>
              <a:rPr lang="en-US" b="1" dirty="0">
                <a:solidFill>
                  <a:schemeClr val="bg1"/>
                </a:solidFill>
              </a:rPr>
              <a:t>VIIRS - MODIS</a:t>
            </a:r>
          </a:p>
        </p:txBody>
      </p:sp>
      <p:grpSp>
        <p:nvGrpSpPr>
          <p:cNvPr id="3" name="Group 2">
            <a:extLst>
              <a:ext uri="{FF2B5EF4-FFF2-40B4-BE49-F238E27FC236}">
                <a16:creationId xmlns:a16="http://schemas.microsoft.com/office/drawing/2014/main" id="{3CBBE92B-B7EF-8746-B532-3997EBB5F797}"/>
              </a:ext>
            </a:extLst>
          </p:cNvPr>
          <p:cNvGrpSpPr/>
          <p:nvPr/>
        </p:nvGrpSpPr>
        <p:grpSpPr>
          <a:xfrm>
            <a:off x="6309305" y="3754984"/>
            <a:ext cx="4209279" cy="2610054"/>
            <a:chOff x="6309305" y="4093654"/>
            <a:chExt cx="4209279" cy="2610054"/>
          </a:xfrm>
        </p:grpSpPr>
        <p:pic>
          <p:nvPicPr>
            <p:cNvPr id="9" name="Picture 8">
              <a:extLst>
                <a:ext uri="{FF2B5EF4-FFF2-40B4-BE49-F238E27FC236}">
                  <a16:creationId xmlns:a16="http://schemas.microsoft.com/office/drawing/2014/main" id="{BDEEEE91-2C4F-B141-98CB-F2BE64626E4E}"/>
                </a:ext>
              </a:extLst>
            </p:cNvPr>
            <p:cNvPicPr>
              <a:picLocks noChangeAspect="1"/>
            </p:cNvPicPr>
            <p:nvPr/>
          </p:nvPicPr>
          <p:blipFill>
            <a:blip r:embed="rId4"/>
            <a:srcRect/>
            <a:stretch/>
          </p:blipFill>
          <p:spPr>
            <a:xfrm>
              <a:off x="6309305" y="4093654"/>
              <a:ext cx="4209279" cy="2610054"/>
            </a:xfrm>
            <a:prstGeom prst="rect">
              <a:avLst/>
            </a:prstGeom>
          </p:spPr>
        </p:pic>
        <p:sp>
          <p:nvSpPr>
            <p:cNvPr id="11" name="TextBox 10">
              <a:extLst>
                <a:ext uri="{FF2B5EF4-FFF2-40B4-BE49-F238E27FC236}">
                  <a16:creationId xmlns:a16="http://schemas.microsoft.com/office/drawing/2014/main" id="{3A3DD8EE-BFD5-3148-8F05-E4EE142CDD93}"/>
                </a:ext>
              </a:extLst>
            </p:cNvPr>
            <p:cNvSpPr txBox="1"/>
            <p:nvPr/>
          </p:nvSpPr>
          <p:spPr>
            <a:xfrm>
              <a:off x="7947117" y="6018471"/>
              <a:ext cx="1900237" cy="369332"/>
            </a:xfrm>
            <a:prstGeom prst="rect">
              <a:avLst/>
            </a:prstGeom>
            <a:solidFill>
              <a:schemeClr val="tx1">
                <a:alpha val="35000"/>
              </a:schemeClr>
            </a:solidFill>
          </p:spPr>
          <p:txBody>
            <a:bodyPr wrap="square" rtlCol="0">
              <a:spAutoFit/>
            </a:bodyPr>
            <a:lstStyle/>
            <a:p>
              <a:pPr algn="ctr"/>
              <a:r>
                <a:rPr lang="en-US" b="1" dirty="0" err="1">
                  <a:solidFill>
                    <a:schemeClr val="bg1"/>
                  </a:solidFill>
                </a:rPr>
                <a:t>VIIRS</a:t>
              </a:r>
              <a:r>
                <a:rPr lang="en-US" b="1" baseline="-25000" dirty="0" err="1">
                  <a:solidFill>
                    <a:schemeClr val="bg1"/>
                  </a:solidFill>
                </a:rPr>
                <a:t>adj</a:t>
              </a:r>
              <a:r>
                <a:rPr lang="en-US" b="1" dirty="0">
                  <a:solidFill>
                    <a:schemeClr val="bg1"/>
                  </a:solidFill>
                </a:rPr>
                <a:t> - MODIS</a:t>
              </a:r>
              <a:endParaRPr lang="en-US" b="1" baseline="-25000" dirty="0">
                <a:solidFill>
                  <a:schemeClr val="bg1"/>
                </a:solidFill>
              </a:endParaRPr>
            </a:p>
          </p:txBody>
        </p:sp>
      </p:grpSp>
    </p:spTree>
    <p:extLst>
      <p:ext uri="{BB962C8B-B14F-4D97-AF65-F5344CB8AC3E}">
        <p14:creationId xmlns:p14="http://schemas.microsoft.com/office/powerpoint/2010/main" val="33147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679EB-D2AE-F149-BE76-5DBF2CF7FF10}"/>
              </a:ext>
            </a:extLst>
          </p:cNvPr>
          <p:cNvSpPr txBox="1"/>
          <p:nvPr/>
        </p:nvSpPr>
        <p:spPr>
          <a:xfrm>
            <a:off x="400332" y="75736"/>
            <a:ext cx="11569995" cy="1846659"/>
          </a:xfrm>
          <a:prstGeom prst="rect">
            <a:avLst/>
          </a:prstGeom>
          <a:noFill/>
        </p:spPr>
        <p:txBody>
          <a:bodyPr wrap="square" rtlCol="0">
            <a:spAutoFit/>
          </a:bodyPr>
          <a:lstStyle/>
          <a:p>
            <a:r>
              <a:rPr lang="en-US" sz="2400" dirty="0">
                <a:solidFill>
                  <a:schemeClr val="accent1">
                    <a:lumMod val="75000"/>
                  </a:schemeClr>
                </a:solidFill>
                <a:latin typeface="Palatino Linotype" panose="02040502050505030304" pitchFamily="18" charset="0"/>
              </a:rPr>
              <a:t>VIIRS SNPP/NOAA 20 UW A-SIPS Monitoring Tool</a:t>
            </a:r>
          </a:p>
          <a:p>
            <a:pPr marL="194310" indent="-194310">
              <a:buFont typeface="Arial" panose="020B0604020202020204" pitchFamily="34" charset="0"/>
              <a:buChar char="•"/>
            </a:pPr>
            <a:r>
              <a:rPr lang="en-US" dirty="0">
                <a:solidFill>
                  <a:schemeClr val="tx1">
                    <a:lumMod val="65000"/>
                    <a:lumOff val="35000"/>
                  </a:schemeClr>
                </a:solidFill>
              </a:rPr>
              <a:t>The cloud team’s Aqua MODIS – VIIRS (SNPP and NOAA-20) radiometric analysis code is implemented at A-SIPS and running in NRT</a:t>
            </a:r>
          </a:p>
          <a:p>
            <a:pPr marL="194310" indent="-194310">
              <a:buFont typeface="Arial" panose="020B0604020202020204" pitchFamily="34" charset="0"/>
              <a:buChar char="•"/>
            </a:pPr>
            <a:r>
              <a:rPr lang="en-US" dirty="0">
                <a:solidFill>
                  <a:schemeClr val="tx1">
                    <a:lumMod val="65000"/>
                    <a:lumOff val="35000"/>
                  </a:schemeClr>
                </a:solidFill>
              </a:rPr>
              <a:t>Public web “dashboard” developed by A-SIPS (Z. Griffith) to facilitate monitoring by team</a:t>
            </a:r>
          </a:p>
          <a:p>
            <a:pPr marL="651510" lvl="1" indent="-194310">
              <a:buFont typeface="Arial" panose="020B0604020202020204" pitchFamily="34" charset="0"/>
              <a:buChar char="•"/>
            </a:pPr>
            <a:r>
              <a:rPr lang="en-US" dirty="0">
                <a:solidFill>
                  <a:schemeClr val="tx1">
                    <a:lumMod val="65000"/>
                    <a:lumOff val="35000"/>
                  </a:schemeClr>
                </a:solidFill>
              </a:rPr>
              <a:t>”Per cycle” (64 </a:t>
            </a:r>
            <a:r>
              <a:rPr lang="en-US" dirty="0" err="1">
                <a:solidFill>
                  <a:schemeClr val="tx1">
                    <a:lumMod val="65000"/>
                    <a:lumOff val="35000"/>
                  </a:schemeClr>
                </a:solidFill>
              </a:rPr>
              <a:t>hrs</a:t>
            </a:r>
            <a:r>
              <a:rPr lang="en-US" dirty="0">
                <a:solidFill>
                  <a:schemeClr val="tx1">
                    <a:lumMod val="65000"/>
                    <a:lumOff val="35000"/>
                  </a:schemeClr>
                </a:solidFill>
              </a:rPr>
              <a:t>) and rolling (~monthly) means, seasonal decomposition for trends</a:t>
            </a:r>
          </a:p>
          <a:p>
            <a:pPr marL="651510" lvl="1" indent="-194310">
              <a:buFont typeface="Arial" panose="020B0604020202020204" pitchFamily="34" charset="0"/>
              <a:buChar char="•"/>
            </a:pPr>
            <a:r>
              <a:rPr lang="en-US" dirty="0">
                <a:solidFill>
                  <a:schemeClr val="tx1">
                    <a:lumMod val="65000"/>
                    <a:lumOff val="35000"/>
                  </a:schemeClr>
                </a:solidFill>
              </a:rPr>
              <a:t>Automated alert system to identify drifts/outliers</a:t>
            </a:r>
          </a:p>
        </p:txBody>
      </p:sp>
      <p:sp>
        <p:nvSpPr>
          <p:cNvPr id="16" name="TextBox 15">
            <a:extLst>
              <a:ext uri="{FF2B5EF4-FFF2-40B4-BE49-F238E27FC236}">
                <a16:creationId xmlns:a16="http://schemas.microsoft.com/office/drawing/2014/main" id="{C3FA9C97-DDEF-284F-AD39-7BC5A4D81D46}"/>
              </a:ext>
            </a:extLst>
          </p:cNvPr>
          <p:cNvSpPr txBox="1"/>
          <p:nvPr/>
        </p:nvSpPr>
        <p:spPr>
          <a:xfrm>
            <a:off x="9150586" y="1812530"/>
            <a:ext cx="2593571" cy="646331"/>
          </a:xfrm>
          <a:prstGeom prst="rect">
            <a:avLst/>
          </a:prstGeom>
          <a:noFill/>
        </p:spPr>
        <p:txBody>
          <a:bodyPr wrap="square" rtlCol="0">
            <a:spAutoFit/>
          </a:bodyPr>
          <a:lstStyle/>
          <a:p>
            <a:r>
              <a:rPr lang="en-US" dirty="0">
                <a:solidFill>
                  <a:schemeClr val="accent1"/>
                </a:solidFill>
              </a:rPr>
              <a:t>SNPP (Blue)</a:t>
            </a:r>
          </a:p>
          <a:p>
            <a:r>
              <a:rPr lang="en-US" dirty="0">
                <a:solidFill>
                  <a:schemeClr val="accent2"/>
                </a:solidFill>
              </a:rPr>
              <a:t>NOAA-20 (Orange)</a:t>
            </a:r>
          </a:p>
        </p:txBody>
      </p:sp>
      <p:pic>
        <p:nvPicPr>
          <p:cNvPr id="4" name="Picture 3" descr="Chart&#10;&#10;Description automatically generated with medium confidence">
            <a:extLst>
              <a:ext uri="{FF2B5EF4-FFF2-40B4-BE49-F238E27FC236}">
                <a16:creationId xmlns:a16="http://schemas.microsoft.com/office/drawing/2014/main" id="{69CC95B8-FFA7-C26A-13E7-9ADDDD4E930D}"/>
              </a:ext>
            </a:extLst>
          </p:cNvPr>
          <p:cNvPicPr>
            <a:picLocks noChangeAspect="1"/>
          </p:cNvPicPr>
          <p:nvPr/>
        </p:nvPicPr>
        <p:blipFill>
          <a:blip r:embed="rId2"/>
          <a:stretch>
            <a:fillRect/>
          </a:stretch>
        </p:blipFill>
        <p:spPr>
          <a:xfrm>
            <a:off x="102357" y="2004291"/>
            <a:ext cx="8866399" cy="4444276"/>
          </a:xfrm>
          <a:prstGeom prst="rect">
            <a:avLst/>
          </a:prstGeom>
        </p:spPr>
      </p:pic>
      <p:pic>
        <p:nvPicPr>
          <p:cNvPr id="6" name="Picture 5" descr="Qr code&#10;&#10;Description automatically generated">
            <a:extLst>
              <a:ext uri="{FF2B5EF4-FFF2-40B4-BE49-F238E27FC236}">
                <a16:creationId xmlns:a16="http://schemas.microsoft.com/office/drawing/2014/main" id="{976006B9-0E3C-549D-BF3D-C18081B187C0}"/>
              </a:ext>
            </a:extLst>
          </p:cNvPr>
          <p:cNvPicPr>
            <a:picLocks noChangeAspect="1"/>
          </p:cNvPicPr>
          <p:nvPr/>
        </p:nvPicPr>
        <p:blipFill>
          <a:blip r:embed="rId3"/>
          <a:stretch>
            <a:fillRect/>
          </a:stretch>
        </p:blipFill>
        <p:spPr>
          <a:xfrm>
            <a:off x="9546608" y="3429000"/>
            <a:ext cx="2048405" cy="2048405"/>
          </a:xfrm>
          <a:prstGeom prst="rect">
            <a:avLst/>
          </a:prstGeom>
        </p:spPr>
      </p:pic>
      <p:sp>
        <p:nvSpPr>
          <p:cNvPr id="7" name="TextBox 6">
            <a:extLst>
              <a:ext uri="{FF2B5EF4-FFF2-40B4-BE49-F238E27FC236}">
                <a16:creationId xmlns:a16="http://schemas.microsoft.com/office/drawing/2014/main" id="{0A707190-9846-1085-FA8A-2DE012284710}"/>
              </a:ext>
            </a:extLst>
          </p:cNvPr>
          <p:cNvSpPr txBox="1"/>
          <p:nvPr/>
        </p:nvSpPr>
        <p:spPr>
          <a:xfrm>
            <a:off x="9546607" y="5477405"/>
            <a:ext cx="2048406" cy="738664"/>
          </a:xfrm>
          <a:prstGeom prst="rect">
            <a:avLst/>
          </a:prstGeom>
          <a:noFill/>
        </p:spPr>
        <p:txBody>
          <a:bodyPr wrap="square" rtlCol="0">
            <a:spAutoFit/>
          </a:bodyPr>
          <a:lstStyle/>
          <a:p>
            <a:pPr algn="ctr"/>
            <a:r>
              <a:rPr lang="en-US" sz="1400" dirty="0">
                <a:hlinkClick r:id="rId4"/>
              </a:rPr>
              <a:t>https://sips.ssec.wisc.edu/intercalibration/intercalibration</a:t>
            </a:r>
            <a:endParaRPr lang="en-US" sz="1400" dirty="0"/>
          </a:p>
        </p:txBody>
      </p:sp>
      <p:sp>
        <p:nvSpPr>
          <p:cNvPr id="10" name="TextBox 9">
            <a:extLst>
              <a:ext uri="{FF2B5EF4-FFF2-40B4-BE49-F238E27FC236}">
                <a16:creationId xmlns:a16="http://schemas.microsoft.com/office/drawing/2014/main" id="{3A4AC233-7856-10EE-E9FA-9B2103BA5446}"/>
              </a:ext>
            </a:extLst>
          </p:cNvPr>
          <p:cNvSpPr txBox="1"/>
          <p:nvPr/>
        </p:nvSpPr>
        <p:spPr>
          <a:xfrm>
            <a:off x="2088105" y="2885027"/>
            <a:ext cx="3777435" cy="369332"/>
          </a:xfrm>
          <a:prstGeom prst="rect">
            <a:avLst/>
          </a:prstGeom>
          <a:noFill/>
        </p:spPr>
        <p:txBody>
          <a:bodyPr wrap="square" rtlCol="0">
            <a:spAutoFit/>
          </a:bodyPr>
          <a:lstStyle/>
          <a:p>
            <a:r>
              <a:rPr lang="en-US" dirty="0">
                <a:solidFill>
                  <a:schemeClr val="tx1">
                    <a:lumMod val="65000"/>
                    <a:lumOff val="35000"/>
                  </a:schemeClr>
                </a:solidFill>
              </a:rPr>
              <a:t>Ratio of Aqua MODIS B2 to VIIRS M7</a:t>
            </a:r>
          </a:p>
        </p:txBody>
      </p:sp>
    </p:spTree>
    <p:extLst>
      <p:ext uri="{BB962C8B-B14F-4D97-AF65-F5344CB8AC3E}">
        <p14:creationId xmlns:p14="http://schemas.microsoft.com/office/powerpoint/2010/main" val="9337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0A7396B8-06DA-505B-D471-0EA681CB86ED}"/>
              </a:ext>
            </a:extLst>
          </p:cNvPr>
          <p:cNvPicPr>
            <a:picLocks noChangeAspect="1"/>
          </p:cNvPicPr>
          <p:nvPr/>
        </p:nvPicPr>
        <p:blipFill>
          <a:blip r:embed="rId2"/>
          <a:stretch>
            <a:fillRect/>
          </a:stretch>
        </p:blipFill>
        <p:spPr>
          <a:xfrm>
            <a:off x="64723" y="946000"/>
            <a:ext cx="9802131" cy="5639044"/>
          </a:xfrm>
          <a:prstGeom prst="rect">
            <a:avLst/>
          </a:prstGeom>
        </p:spPr>
      </p:pic>
      <p:sp>
        <p:nvSpPr>
          <p:cNvPr id="2" name="TextBox 1">
            <a:extLst>
              <a:ext uri="{FF2B5EF4-FFF2-40B4-BE49-F238E27FC236}">
                <a16:creationId xmlns:a16="http://schemas.microsoft.com/office/drawing/2014/main" id="{157679EB-D2AE-F149-BE76-5DBF2CF7FF10}"/>
              </a:ext>
            </a:extLst>
          </p:cNvPr>
          <p:cNvSpPr txBox="1"/>
          <p:nvPr/>
        </p:nvSpPr>
        <p:spPr>
          <a:xfrm>
            <a:off x="400332" y="75736"/>
            <a:ext cx="11569995" cy="769441"/>
          </a:xfrm>
          <a:prstGeom prst="rect">
            <a:avLst/>
          </a:prstGeom>
          <a:noFill/>
        </p:spPr>
        <p:txBody>
          <a:bodyPr wrap="square" rtlCol="0">
            <a:spAutoFit/>
          </a:bodyPr>
          <a:lstStyle/>
          <a:p>
            <a:r>
              <a:rPr lang="en-US" sz="2400" dirty="0">
                <a:solidFill>
                  <a:schemeClr val="accent1">
                    <a:lumMod val="75000"/>
                  </a:schemeClr>
                </a:solidFill>
                <a:latin typeface="Palatino Linotype" panose="02040502050505030304" pitchFamily="18" charset="0"/>
              </a:rPr>
              <a:t>VIIRS SNPP/NOAA 20 UW A-SIPS Monitoring Tool</a:t>
            </a:r>
          </a:p>
          <a:p>
            <a:r>
              <a:rPr lang="en-US" sz="2000" dirty="0">
                <a:solidFill>
                  <a:schemeClr val="tx1">
                    <a:lumMod val="65000"/>
                    <a:lumOff val="35000"/>
                  </a:schemeClr>
                </a:solidFill>
              </a:rPr>
              <a:t>Example: SNPP VIIRS M7 vs Aqua MODIS B2 Drift</a:t>
            </a:r>
          </a:p>
        </p:txBody>
      </p:sp>
      <p:sp>
        <p:nvSpPr>
          <p:cNvPr id="16" name="TextBox 15">
            <a:extLst>
              <a:ext uri="{FF2B5EF4-FFF2-40B4-BE49-F238E27FC236}">
                <a16:creationId xmlns:a16="http://schemas.microsoft.com/office/drawing/2014/main" id="{C3FA9C97-DDEF-284F-AD39-7BC5A4D81D46}"/>
              </a:ext>
            </a:extLst>
          </p:cNvPr>
          <p:cNvSpPr txBox="1"/>
          <p:nvPr/>
        </p:nvSpPr>
        <p:spPr>
          <a:xfrm>
            <a:off x="9866854" y="845177"/>
            <a:ext cx="1951868" cy="646331"/>
          </a:xfrm>
          <a:prstGeom prst="rect">
            <a:avLst/>
          </a:prstGeom>
          <a:noFill/>
        </p:spPr>
        <p:txBody>
          <a:bodyPr wrap="square" rtlCol="0">
            <a:spAutoFit/>
          </a:bodyPr>
          <a:lstStyle/>
          <a:p>
            <a:r>
              <a:rPr lang="en-US" dirty="0">
                <a:solidFill>
                  <a:schemeClr val="accent1"/>
                </a:solidFill>
              </a:rPr>
              <a:t>SNPP (Blue)</a:t>
            </a:r>
          </a:p>
          <a:p>
            <a:r>
              <a:rPr lang="en-US" dirty="0">
                <a:solidFill>
                  <a:schemeClr val="accent2"/>
                </a:solidFill>
              </a:rPr>
              <a:t>NOAA-20 (Orange)</a:t>
            </a:r>
          </a:p>
        </p:txBody>
      </p:sp>
      <p:grpSp>
        <p:nvGrpSpPr>
          <p:cNvPr id="15" name="Group 14">
            <a:extLst>
              <a:ext uri="{FF2B5EF4-FFF2-40B4-BE49-F238E27FC236}">
                <a16:creationId xmlns:a16="http://schemas.microsoft.com/office/drawing/2014/main" id="{C7542018-FF0C-814F-985F-38901191EC7F}"/>
              </a:ext>
            </a:extLst>
          </p:cNvPr>
          <p:cNvGrpSpPr/>
          <p:nvPr/>
        </p:nvGrpSpPr>
        <p:grpSpPr>
          <a:xfrm>
            <a:off x="5015552" y="2167060"/>
            <a:ext cx="7049069" cy="2031325"/>
            <a:chOff x="4183039" y="2546953"/>
            <a:chExt cx="7049069" cy="2031325"/>
          </a:xfrm>
        </p:grpSpPr>
        <p:sp>
          <p:nvSpPr>
            <p:cNvPr id="11" name="Rounded Rectangle 10">
              <a:extLst>
                <a:ext uri="{FF2B5EF4-FFF2-40B4-BE49-F238E27FC236}">
                  <a16:creationId xmlns:a16="http://schemas.microsoft.com/office/drawing/2014/main" id="{5064F5B6-47DF-2A49-AC6A-9095467C443B}"/>
                </a:ext>
              </a:extLst>
            </p:cNvPr>
            <p:cNvSpPr/>
            <p:nvPr/>
          </p:nvSpPr>
          <p:spPr>
            <a:xfrm>
              <a:off x="4183039" y="2601545"/>
              <a:ext cx="4688301" cy="419900"/>
            </a:xfrm>
            <a:prstGeom prst="round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35936A9-8EE7-8E49-87BB-6071D590BE8B}"/>
                </a:ext>
              </a:extLst>
            </p:cNvPr>
            <p:cNvSpPr txBox="1"/>
            <p:nvPr/>
          </p:nvSpPr>
          <p:spPr>
            <a:xfrm>
              <a:off x="9010915" y="2546953"/>
              <a:ext cx="2221193" cy="2031325"/>
            </a:xfrm>
            <a:prstGeom prst="rect">
              <a:avLst/>
            </a:prstGeom>
            <a:noFill/>
          </p:spPr>
          <p:txBody>
            <a:bodyPr wrap="square" rtlCol="0">
              <a:spAutoFit/>
            </a:bodyPr>
            <a:lstStyle/>
            <a:p>
              <a:r>
                <a:rPr lang="en-US" dirty="0">
                  <a:solidFill>
                    <a:schemeClr val="tx1">
                      <a:lumMod val="65000"/>
                      <a:lumOff val="35000"/>
                    </a:schemeClr>
                  </a:solidFill>
                </a:rPr>
                <a:t>MODIS/SNPP VIIRS calibration ratio for the 0.87µm channel begins to increase starting in 2016, from 0.97 to ~0.98 by Dec 2020</a:t>
              </a:r>
            </a:p>
          </p:txBody>
        </p:sp>
      </p:grpSp>
    </p:spTree>
    <p:extLst>
      <p:ext uri="{BB962C8B-B14F-4D97-AF65-F5344CB8AC3E}">
        <p14:creationId xmlns:p14="http://schemas.microsoft.com/office/powerpoint/2010/main" val="375971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75AA08-A7C9-C243-B813-5CEFC93A39AE}"/>
              </a:ext>
            </a:extLst>
          </p:cNvPr>
          <p:cNvSpPr txBox="1"/>
          <p:nvPr/>
        </p:nvSpPr>
        <p:spPr>
          <a:xfrm>
            <a:off x="400332" y="75736"/>
            <a:ext cx="11569995" cy="461665"/>
          </a:xfrm>
          <a:prstGeom prst="rect">
            <a:avLst/>
          </a:prstGeom>
          <a:noFill/>
        </p:spPr>
        <p:txBody>
          <a:bodyPr wrap="square" rtlCol="0">
            <a:spAutoFit/>
          </a:bodyPr>
          <a:lstStyle/>
          <a:p>
            <a:r>
              <a:rPr lang="en-US" sz="2400" dirty="0">
                <a:solidFill>
                  <a:schemeClr val="accent1">
                    <a:lumMod val="75000"/>
                  </a:schemeClr>
                </a:solidFill>
                <a:latin typeface="Palatino Linotype" panose="02040502050505030304" pitchFamily="18" charset="0"/>
              </a:rPr>
              <a:t>Is this ~1% drift in 0.87µm relative radiometry important?</a:t>
            </a:r>
          </a:p>
        </p:txBody>
      </p:sp>
      <p:sp>
        <p:nvSpPr>
          <p:cNvPr id="7" name="TextBox 6">
            <a:extLst>
              <a:ext uri="{FF2B5EF4-FFF2-40B4-BE49-F238E27FC236}">
                <a16:creationId xmlns:a16="http://schemas.microsoft.com/office/drawing/2014/main" id="{9DADD392-8166-4046-B11E-605B3C5706E5}"/>
              </a:ext>
            </a:extLst>
          </p:cNvPr>
          <p:cNvSpPr txBox="1"/>
          <p:nvPr/>
        </p:nvSpPr>
        <p:spPr>
          <a:xfrm>
            <a:off x="539124" y="710791"/>
            <a:ext cx="3385932" cy="369332"/>
          </a:xfrm>
          <a:prstGeom prst="rect">
            <a:avLst/>
          </a:prstGeom>
          <a:noFill/>
        </p:spPr>
        <p:txBody>
          <a:bodyPr wrap="square" rtlCol="0">
            <a:spAutoFit/>
          </a:bodyPr>
          <a:lstStyle/>
          <a:p>
            <a:r>
              <a:rPr lang="en-US" dirty="0">
                <a:solidFill>
                  <a:schemeClr val="tx1">
                    <a:lumMod val="65000"/>
                    <a:lumOff val="35000"/>
                  </a:schemeClr>
                </a:solidFill>
              </a:rPr>
              <a:t>SNPP VIIRS Ice COT, Dec 2020</a:t>
            </a:r>
          </a:p>
        </p:txBody>
      </p:sp>
      <p:sp>
        <p:nvSpPr>
          <p:cNvPr id="8" name="TextBox 7">
            <a:extLst>
              <a:ext uri="{FF2B5EF4-FFF2-40B4-BE49-F238E27FC236}">
                <a16:creationId xmlns:a16="http://schemas.microsoft.com/office/drawing/2014/main" id="{A4ECACBA-C6F3-D140-AEA7-EFF452A29BF0}"/>
              </a:ext>
            </a:extLst>
          </p:cNvPr>
          <p:cNvSpPr txBox="1"/>
          <p:nvPr/>
        </p:nvSpPr>
        <p:spPr>
          <a:xfrm>
            <a:off x="4553227" y="717013"/>
            <a:ext cx="4569678" cy="369332"/>
          </a:xfrm>
          <a:prstGeom prst="rect">
            <a:avLst/>
          </a:prstGeom>
          <a:noFill/>
        </p:spPr>
        <p:txBody>
          <a:bodyPr wrap="square" rtlCol="0">
            <a:spAutoFit/>
          </a:bodyPr>
          <a:lstStyle/>
          <a:p>
            <a:r>
              <a:rPr lang="el-GR" dirty="0">
                <a:solidFill>
                  <a:schemeClr val="tx1">
                    <a:lumMod val="65000"/>
                    <a:lumOff val="35000"/>
                  </a:schemeClr>
                </a:solidFill>
              </a:rPr>
              <a:t>Δ</a:t>
            </a:r>
            <a:r>
              <a:rPr lang="en-US" dirty="0">
                <a:solidFill>
                  <a:schemeClr val="tx1">
                    <a:lumMod val="65000"/>
                    <a:lumOff val="35000"/>
                  </a:schemeClr>
                </a:solidFill>
              </a:rPr>
              <a:t>COT</a:t>
            </a:r>
            <a:r>
              <a:rPr lang="en-US" baseline="-25000" dirty="0">
                <a:solidFill>
                  <a:schemeClr val="tx1">
                    <a:lumMod val="65000"/>
                    <a:lumOff val="35000"/>
                  </a:schemeClr>
                </a:solidFill>
              </a:rPr>
              <a:t>VIIRS</a:t>
            </a:r>
            <a:r>
              <a:rPr lang="en-US" dirty="0">
                <a:solidFill>
                  <a:schemeClr val="tx1">
                    <a:lumMod val="65000"/>
                    <a:lumOff val="35000"/>
                  </a:schemeClr>
                </a:solidFill>
              </a:rPr>
              <a:t> after 1% adjustment to 0.87µm (M7)</a:t>
            </a:r>
          </a:p>
        </p:txBody>
      </p:sp>
      <p:pic>
        <p:nvPicPr>
          <p:cNvPr id="10" name="Picture 9">
            <a:extLst>
              <a:ext uri="{FF2B5EF4-FFF2-40B4-BE49-F238E27FC236}">
                <a16:creationId xmlns:a16="http://schemas.microsoft.com/office/drawing/2014/main" id="{BE65420C-4E52-CC43-ACDE-4A5AB7CB5C11}"/>
              </a:ext>
            </a:extLst>
          </p:cNvPr>
          <p:cNvPicPr>
            <a:picLocks noChangeAspect="1"/>
          </p:cNvPicPr>
          <p:nvPr/>
        </p:nvPicPr>
        <p:blipFill rotWithShape="1">
          <a:blip r:embed="rId2"/>
          <a:srcRect r="69164"/>
          <a:stretch/>
        </p:blipFill>
        <p:spPr>
          <a:xfrm rot="16200000">
            <a:off x="3419068" y="-2357715"/>
            <a:ext cx="2139044" cy="8977179"/>
          </a:xfrm>
          <a:prstGeom prst="rect">
            <a:avLst/>
          </a:prstGeom>
        </p:spPr>
      </p:pic>
      <p:grpSp>
        <p:nvGrpSpPr>
          <p:cNvPr id="17" name="Group 16">
            <a:extLst>
              <a:ext uri="{FF2B5EF4-FFF2-40B4-BE49-F238E27FC236}">
                <a16:creationId xmlns:a16="http://schemas.microsoft.com/office/drawing/2014/main" id="{D8D32B83-0E82-1746-9A63-3E45B8FF22C0}"/>
              </a:ext>
            </a:extLst>
          </p:cNvPr>
          <p:cNvGrpSpPr/>
          <p:nvPr/>
        </p:nvGrpSpPr>
        <p:grpSpPr>
          <a:xfrm>
            <a:off x="9172319" y="733914"/>
            <a:ext cx="2717476" cy="2793920"/>
            <a:chOff x="4664399" y="2782287"/>
            <a:chExt cx="2717476" cy="2793920"/>
          </a:xfrm>
        </p:grpSpPr>
        <p:pic>
          <p:nvPicPr>
            <p:cNvPr id="12" name="Picture 11">
              <a:extLst>
                <a:ext uri="{FF2B5EF4-FFF2-40B4-BE49-F238E27FC236}">
                  <a16:creationId xmlns:a16="http://schemas.microsoft.com/office/drawing/2014/main" id="{4936EAB0-11D9-8341-93BF-7834CCBEAFFC}"/>
                </a:ext>
              </a:extLst>
            </p:cNvPr>
            <p:cNvPicPr>
              <a:picLocks noChangeAspect="1"/>
            </p:cNvPicPr>
            <p:nvPr/>
          </p:nvPicPr>
          <p:blipFill rotWithShape="1">
            <a:blip r:embed="rId3"/>
            <a:srcRect l="15005" t="24643" r="17516" b="25000"/>
            <a:stretch/>
          </p:blipFill>
          <p:spPr>
            <a:xfrm>
              <a:off x="4810124" y="2782287"/>
              <a:ext cx="2571751" cy="2483678"/>
            </a:xfrm>
            <a:prstGeom prst="rect">
              <a:avLst/>
            </a:prstGeom>
          </p:spPr>
        </p:pic>
        <p:sp>
          <p:nvSpPr>
            <p:cNvPr id="13" name="TextBox 12">
              <a:extLst>
                <a:ext uri="{FF2B5EF4-FFF2-40B4-BE49-F238E27FC236}">
                  <a16:creationId xmlns:a16="http://schemas.microsoft.com/office/drawing/2014/main" id="{106611C9-FFBD-5D4E-B99E-AC2E6F07DD82}"/>
                </a:ext>
              </a:extLst>
            </p:cNvPr>
            <p:cNvSpPr txBox="1"/>
            <p:nvPr/>
          </p:nvSpPr>
          <p:spPr>
            <a:xfrm>
              <a:off x="5597500" y="5192486"/>
              <a:ext cx="1175658" cy="383721"/>
            </a:xfrm>
            <a:prstGeom prst="rect">
              <a:avLst/>
            </a:prstGeom>
            <a:noFill/>
          </p:spPr>
          <p:txBody>
            <a:bodyPr wrap="square" rtlCol="0">
              <a:spAutoFit/>
            </a:bodyPr>
            <a:lstStyle/>
            <a:p>
              <a:pPr algn="ctr"/>
              <a:r>
                <a:rPr lang="en-US" sz="1400" dirty="0"/>
                <a:t>Ice COT</a:t>
              </a:r>
            </a:p>
          </p:txBody>
        </p:sp>
        <p:sp>
          <p:nvSpPr>
            <p:cNvPr id="14" name="TextBox 13">
              <a:extLst>
                <a:ext uri="{FF2B5EF4-FFF2-40B4-BE49-F238E27FC236}">
                  <a16:creationId xmlns:a16="http://schemas.microsoft.com/office/drawing/2014/main" id="{6549541E-44E0-564A-ACEF-F2D9049101FE}"/>
                </a:ext>
              </a:extLst>
            </p:cNvPr>
            <p:cNvSpPr txBox="1"/>
            <p:nvPr/>
          </p:nvSpPr>
          <p:spPr>
            <a:xfrm rot="16200000">
              <a:off x="4230459" y="3813956"/>
              <a:ext cx="1175658" cy="307777"/>
            </a:xfrm>
            <a:prstGeom prst="rect">
              <a:avLst/>
            </a:prstGeom>
            <a:noFill/>
          </p:spPr>
          <p:txBody>
            <a:bodyPr wrap="square" rtlCol="0">
              <a:spAutoFit/>
            </a:bodyPr>
            <a:lstStyle/>
            <a:p>
              <a:pPr algn="ctr"/>
              <a:r>
                <a:rPr lang="en-US" sz="1400" dirty="0"/>
                <a:t>Count</a:t>
              </a:r>
            </a:p>
          </p:txBody>
        </p:sp>
        <p:sp>
          <p:nvSpPr>
            <p:cNvPr id="15" name="TextBox 14">
              <a:extLst>
                <a:ext uri="{FF2B5EF4-FFF2-40B4-BE49-F238E27FC236}">
                  <a16:creationId xmlns:a16="http://schemas.microsoft.com/office/drawing/2014/main" id="{266450A1-D965-0B47-93BC-16AC81F15515}"/>
                </a:ext>
              </a:extLst>
            </p:cNvPr>
            <p:cNvSpPr txBox="1"/>
            <p:nvPr/>
          </p:nvSpPr>
          <p:spPr>
            <a:xfrm>
              <a:off x="5097432" y="2845080"/>
              <a:ext cx="2187706" cy="307777"/>
            </a:xfrm>
            <a:prstGeom prst="rect">
              <a:avLst/>
            </a:prstGeom>
            <a:noFill/>
          </p:spPr>
          <p:txBody>
            <a:bodyPr wrap="square" rtlCol="0">
              <a:spAutoFit/>
            </a:bodyPr>
            <a:lstStyle/>
            <a:p>
              <a:pPr algn="r"/>
              <a:r>
                <a:rPr lang="en-US" sz="1400" dirty="0">
                  <a:solidFill>
                    <a:srgbClr val="C00000"/>
                  </a:solidFill>
                </a:rPr>
                <a:t>SNPP VIIRS Archived v1.1</a:t>
              </a:r>
            </a:p>
          </p:txBody>
        </p:sp>
        <p:sp>
          <p:nvSpPr>
            <p:cNvPr id="16" name="TextBox 15">
              <a:extLst>
                <a:ext uri="{FF2B5EF4-FFF2-40B4-BE49-F238E27FC236}">
                  <a16:creationId xmlns:a16="http://schemas.microsoft.com/office/drawing/2014/main" id="{DE4A4659-E04F-7C49-970B-1FCF7D3BDC8C}"/>
                </a:ext>
              </a:extLst>
            </p:cNvPr>
            <p:cNvSpPr txBox="1"/>
            <p:nvPr/>
          </p:nvSpPr>
          <p:spPr>
            <a:xfrm>
              <a:off x="5586966" y="3080403"/>
              <a:ext cx="1698171" cy="307777"/>
            </a:xfrm>
            <a:prstGeom prst="rect">
              <a:avLst/>
            </a:prstGeom>
            <a:noFill/>
          </p:spPr>
          <p:txBody>
            <a:bodyPr wrap="square" rtlCol="0">
              <a:spAutoFit/>
            </a:bodyPr>
            <a:lstStyle/>
            <a:p>
              <a:pPr algn="r"/>
              <a:r>
                <a:rPr lang="en-US" sz="1400" dirty="0">
                  <a:solidFill>
                    <a:schemeClr val="accent1">
                      <a:lumMod val="75000"/>
                    </a:schemeClr>
                  </a:solidFill>
                </a:rPr>
                <a:t>V1.1 + 1% Rad. Adj.</a:t>
              </a:r>
            </a:p>
          </p:txBody>
        </p:sp>
      </p:grpSp>
      <p:pic>
        <p:nvPicPr>
          <p:cNvPr id="19" name="Picture 18">
            <a:extLst>
              <a:ext uri="{FF2B5EF4-FFF2-40B4-BE49-F238E27FC236}">
                <a16:creationId xmlns:a16="http://schemas.microsoft.com/office/drawing/2014/main" id="{58014EA9-20BD-B649-A8C4-7D9DB8D09F95}"/>
              </a:ext>
            </a:extLst>
          </p:cNvPr>
          <p:cNvPicPr>
            <a:picLocks noChangeAspect="1"/>
          </p:cNvPicPr>
          <p:nvPr/>
        </p:nvPicPr>
        <p:blipFill rotWithShape="1">
          <a:blip r:embed="rId4"/>
          <a:srcRect l="46541" t="9113" r="13095" b="7910"/>
          <a:stretch/>
        </p:blipFill>
        <p:spPr>
          <a:xfrm rot="16200000">
            <a:off x="2656253" y="2226210"/>
            <a:ext cx="2139043" cy="5690510"/>
          </a:xfrm>
          <a:prstGeom prst="rect">
            <a:avLst/>
          </a:prstGeom>
        </p:spPr>
      </p:pic>
      <p:sp>
        <p:nvSpPr>
          <p:cNvPr id="20" name="Right Arrow 19">
            <a:extLst>
              <a:ext uri="{FF2B5EF4-FFF2-40B4-BE49-F238E27FC236}">
                <a16:creationId xmlns:a16="http://schemas.microsoft.com/office/drawing/2014/main" id="{FFB2A05A-E010-BD4A-8AE7-3E1DE2B654C7}"/>
              </a:ext>
            </a:extLst>
          </p:cNvPr>
          <p:cNvSpPr/>
          <p:nvPr/>
        </p:nvSpPr>
        <p:spPr>
          <a:xfrm>
            <a:off x="8703255" y="1783894"/>
            <a:ext cx="510012" cy="383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E580F6EB-C7AE-B241-B832-7F2E85BE7138}"/>
              </a:ext>
            </a:extLst>
          </p:cNvPr>
          <p:cNvSpPr/>
          <p:nvPr/>
        </p:nvSpPr>
        <p:spPr>
          <a:xfrm rot="5400000">
            <a:off x="5739415" y="3619906"/>
            <a:ext cx="1275542" cy="383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538C086-2AD8-4844-B331-ABB2D95F4A24}"/>
              </a:ext>
            </a:extLst>
          </p:cNvPr>
          <p:cNvCxnSpPr>
            <a:cxnSpLocks/>
          </p:cNvCxnSpPr>
          <p:nvPr/>
        </p:nvCxnSpPr>
        <p:spPr>
          <a:xfrm>
            <a:off x="6471074" y="4531178"/>
            <a:ext cx="39509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E5FF216-A59E-4B46-8B38-719088F14071}"/>
              </a:ext>
            </a:extLst>
          </p:cNvPr>
          <p:cNvCxnSpPr>
            <a:cxnSpLocks/>
          </p:cNvCxnSpPr>
          <p:nvPr/>
        </p:nvCxnSpPr>
        <p:spPr>
          <a:xfrm>
            <a:off x="6471074" y="4675414"/>
            <a:ext cx="39509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3F4CC9-454C-9946-9877-826EBA7056F9}"/>
              </a:ext>
            </a:extLst>
          </p:cNvPr>
          <p:cNvSpPr txBox="1"/>
          <p:nvPr/>
        </p:nvSpPr>
        <p:spPr>
          <a:xfrm>
            <a:off x="6825344" y="4414234"/>
            <a:ext cx="2492699" cy="646331"/>
          </a:xfrm>
          <a:prstGeom prst="rect">
            <a:avLst/>
          </a:prstGeom>
          <a:noFill/>
        </p:spPr>
        <p:txBody>
          <a:bodyPr wrap="square" rtlCol="0">
            <a:spAutoFit/>
          </a:bodyPr>
          <a:lstStyle/>
          <a:p>
            <a:r>
              <a:rPr lang="el-GR" dirty="0">
                <a:solidFill>
                  <a:srgbClr val="C00000"/>
                </a:solidFill>
              </a:rPr>
              <a:t>Δ</a:t>
            </a:r>
            <a:r>
              <a:rPr lang="en-US" dirty="0">
                <a:solidFill>
                  <a:srgbClr val="C00000"/>
                </a:solidFill>
              </a:rPr>
              <a:t>COT</a:t>
            </a:r>
            <a:r>
              <a:rPr lang="en-US" baseline="-25000" dirty="0">
                <a:solidFill>
                  <a:srgbClr val="C00000"/>
                </a:solidFill>
              </a:rPr>
              <a:t>VIIRS</a:t>
            </a:r>
            <a:r>
              <a:rPr lang="en-US" dirty="0">
                <a:solidFill>
                  <a:srgbClr val="C00000"/>
                </a:solidFill>
              </a:rPr>
              <a:t> (Dec 2020)</a:t>
            </a:r>
          </a:p>
          <a:p>
            <a:r>
              <a:rPr lang="en-US" dirty="0">
                <a:solidFill>
                  <a:srgbClr val="C00000"/>
                </a:solidFill>
              </a:rPr>
              <a:t>~8% increase</a:t>
            </a:r>
          </a:p>
        </p:txBody>
      </p:sp>
      <p:sp>
        <p:nvSpPr>
          <p:cNvPr id="26" name="TextBox 25">
            <a:extLst>
              <a:ext uri="{FF2B5EF4-FFF2-40B4-BE49-F238E27FC236}">
                <a16:creationId xmlns:a16="http://schemas.microsoft.com/office/drawing/2014/main" id="{2A151618-085E-4C44-9EF5-BDA9CC67520A}"/>
              </a:ext>
            </a:extLst>
          </p:cNvPr>
          <p:cNvSpPr txBox="1"/>
          <p:nvPr/>
        </p:nvSpPr>
        <p:spPr>
          <a:xfrm>
            <a:off x="1355401" y="4072040"/>
            <a:ext cx="2898192" cy="369332"/>
          </a:xfrm>
          <a:prstGeom prst="rect">
            <a:avLst/>
          </a:prstGeom>
          <a:noFill/>
        </p:spPr>
        <p:txBody>
          <a:bodyPr wrap="square" rtlCol="0">
            <a:spAutoFit/>
          </a:bodyPr>
          <a:lstStyle/>
          <a:p>
            <a:r>
              <a:rPr lang="en-US" dirty="0">
                <a:solidFill>
                  <a:srgbClr val="C00000"/>
                </a:solidFill>
              </a:rPr>
              <a:t>SNPP VIIRS	</a:t>
            </a:r>
            <a:r>
              <a:rPr lang="en-US" dirty="0">
                <a:solidFill>
                  <a:schemeClr val="accent1">
                    <a:lumMod val="75000"/>
                  </a:schemeClr>
                </a:solidFill>
              </a:rPr>
              <a:t>Aqua MODIS</a:t>
            </a:r>
          </a:p>
        </p:txBody>
      </p:sp>
    </p:spTree>
    <p:extLst>
      <p:ext uri="{BB962C8B-B14F-4D97-AF65-F5344CB8AC3E}">
        <p14:creationId xmlns:p14="http://schemas.microsoft.com/office/powerpoint/2010/main" val="100525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0FE4E0-7B54-531C-6889-4F628FD67698}"/>
              </a:ext>
            </a:extLst>
          </p:cNvPr>
          <p:cNvSpPr txBox="1"/>
          <p:nvPr/>
        </p:nvSpPr>
        <p:spPr>
          <a:xfrm>
            <a:off x="400332" y="227488"/>
            <a:ext cx="11569995" cy="523220"/>
          </a:xfrm>
          <a:prstGeom prst="rect">
            <a:avLst/>
          </a:prstGeom>
          <a:noFill/>
        </p:spPr>
        <p:txBody>
          <a:bodyPr wrap="square" rtlCol="0">
            <a:spAutoFit/>
          </a:bodyPr>
          <a:lstStyle/>
          <a:p>
            <a:r>
              <a:rPr lang="en-US" sz="2800" dirty="0">
                <a:solidFill>
                  <a:schemeClr val="accent1">
                    <a:lumMod val="75000"/>
                  </a:schemeClr>
                </a:solidFill>
                <a:latin typeface="Palatino Linotype" panose="02040502050505030304" pitchFamily="18" charset="0"/>
              </a:rPr>
              <a:t>Additional Tools: L1B Aggregations</a:t>
            </a:r>
          </a:p>
        </p:txBody>
      </p:sp>
      <p:pic>
        <p:nvPicPr>
          <p:cNvPr id="5" name="Picture 4" descr="Chart&#10;&#10;Description automatically generated">
            <a:extLst>
              <a:ext uri="{FF2B5EF4-FFF2-40B4-BE49-F238E27FC236}">
                <a16:creationId xmlns:a16="http://schemas.microsoft.com/office/drawing/2014/main" id="{BC1FCE0E-CB6B-66E1-0D0B-5D2F448F0C44}"/>
              </a:ext>
            </a:extLst>
          </p:cNvPr>
          <p:cNvPicPr>
            <a:picLocks noChangeAspect="1"/>
          </p:cNvPicPr>
          <p:nvPr/>
        </p:nvPicPr>
        <p:blipFill>
          <a:blip r:embed="rId2"/>
          <a:stretch>
            <a:fillRect/>
          </a:stretch>
        </p:blipFill>
        <p:spPr>
          <a:xfrm>
            <a:off x="2327035" y="3844705"/>
            <a:ext cx="3111500" cy="2298700"/>
          </a:xfrm>
          <a:prstGeom prst="rect">
            <a:avLst/>
          </a:prstGeom>
        </p:spPr>
      </p:pic>
      <p:pic>
        <p:nvPicPr>
          <p:cNvPr id="7" name="Picture 6" descr="Diagram&#10;&#10;Description automatically generated">
            <a:extLst>
              <a:ext uri="{FF2B5EF4-FFF2-40B4-BE49-F238E27FC236}">
                <a16:creationId xmlns:a16="http://schemas.microsoft.com/office/drawing/2014/main" id="{AB63AE17-2E3E-9E4F-2F68-7F8E1962B956}"/>
              </a:ext>
            </a:extLst>
          </p:cNvPr>
          <p:cNvPicPr>
            <a:picLocks noChangeAspect="1"/>
          </p:cNvPicPr>
          <p:nvPr/>
        </p:nvPicPr>
        <p:blipFill>
          <a:blip r:embed="rId3"/>
          <a:stretch>
            <a:fillRect/>
          </a:stretch>
        </p:blipFill>
        <p:spPr>
          <a:xfrm>
            <a:off x="468570" y="2048202"/>
            <a:ext cx="3840480" cy="2031786"/>
          </a:xfrm>
          <a:prstGeom prst="rect">
            <a:avLst/>
          </a:prstGeom>
        </p:spPr>
      </p:pic>
      <p:sp>
        <p:nvSpPr>
          <p:cNvPr id="8" name="TextBox 7">
            <a:extLst>
              <a:ext uri="{FF2B5EF4-FFF2-40B4-BE49-F238E27FC236}">
                <a16:creationId xmlns:a16="http://schemas.microsoft.com/office/drawing/2014/main" id="{298FD7DF-AEBB-A6F7-E938-6888838C0A7D}"/>
              </a:ext>
            </a:extLst>
          </p:cNvPr>
          <p:cNvSpPr txBox="1"/>
          <p:nvPr/>
        </p:nvSpPr>
        <p:spPr>
          <a:xfrm>
            <a:off x="400332" y="5727745"/>
            <a:ext cx="1994942" cy="738664"/>
          </a:xfrm>
          <a:prstGeom prst="rect">
            <a:avLst/>
          </a:prstGeom>
          <a:noFill/>
        </p:spPr>
        <p:txBody>
          <a:bodyPr wrap="square" rtlCol="0">
            <a:spAutoFit/>
          </a:bodyPr>
          <a:lstStyle/>
          <a:p>
            <a:pPr algn="ctr"/>
            <a:r>
              <a:rPr lang="en-US" sz="1400" dirty="0">
                <a:hlinkClick r:id="rId4"/>
              </a:rPr>
              <a:t>https://atmosphere-imager.gsfc.nasa.gov/images/l1b-aggregation</a:t>
            </a:r>
            <a:endParaRPr lang="en-US" sz="1400" dirty="0"/>
          </a:p>
        </p:txBody>
      </p:sp>
      <p:pic>
        <p:nvPicPr>
          <p:cNvPr id="10" name="Picture 9" descr="Qr code&#10;&#10;Description automatically generated">
            <a:extLst>
              <a:ext uri="{FF2B5EF4-FFF2-40B4-BE49-F238E27FC236}">
                <a16:creationId xmlns:a16="http://schemas.microsoft.com/office/drawing/2014/main" id="{F77221A1-6B50-F0D5-6A2B-2CD147BF18EA}"/>
              </a:ext>
            </a:extLst>
          </p:cNvPr>
          <p:cNvPicPr>
            <a:picLocks noChangeAspect="1"/>
          </p:cNvPicPr>
          <p:nvPr/>
        </p:nvPicPr>
        <p:blipFill>
          <a:blip r:embed="rId5"/>
          <a:stretch>
            <a:fillRect/>
          </a:stretch>
        </p:blipFill>
        <p:spPr>
          <a:xfrm>
            <a:off x="687209" y="4299755"/>
            <a:ext cx="1421188" cy="1421188"/>
          </a:xfrm>
          <a:prstGeom prst="rect">
            <a:avLst/>
          </a:prstGeom>
        </p:spPr>
      </p:pic>
      <p:sp>
        <p:nvSpPr>
          <p:cNvPr id="11" name="TextBox 10">
            <a:extLst>
              <a:ext uri="{FF2B5EF4-FFF2-40B4-BE49-F238E27FC236}">
                <a16:creationId xmlns:a16="http://schemas.microsoft.com/office/drawing/2014/main" id="{6023A83E-244A-D1F9-2DEB-45BD2DE1E06F}"/>
              </a:ext>
            </a:extLst>
          </p:cNvPr>
          <p:cNvSpPr txBox="1"/>
          <p:nvPr/>
        </p:nvSpPr>
        <p:spPr>
          <a:xfrm>
            <a:off x="400332" y="908221"/>
            <a:ext cx="4708477" cy="1200329"/>
          </a:xfrm>
          <a:prstGeom prst="rect">
            <a:avLst/>
          </a:prstGeom>
          <a:noFill/>
        </p:spPr>
        <p:txBody>
          <a:bodyPr wrap="square" rtlCol="0">
            <a:spAutoFit/>
          </a:bodyPr>
          <a:lstStyle/>
          <a:p>
            <a:r>
              <a:rPr lang="en-US" dirty="0">
                <a:solidFill>
                  <a:schemeClr val="tx1">
                    <a:lumMod val="65000"/>
                    <a:lumOff val="35000"/>
                  </a:schemeClr>
                </a:solidFill>
              </a:rPr>
              <a:t>Current Atmosphere Discipline Team Website:</a:t>
            </a:r>
          </a:p>
          <a:p>
            <a:pPr marL="285750" indent="-285750">
              <a:buFont typeface="Arial" panose="020B0604020202020204" pitchFamily="34" charset="0"/>
              <a:buChar char="•"/>
            </a:pPr>
            <a:r>
              <a:rPr lang="en-US" dirty="0">
                <a:solidFill>
                  <a:schemeClr val="tx1">
                    <a:lumMod val="65000"/>
                    <a:lumOff val="35000"/>
                  </a:schemeClr>
                </a:solidFill>
              </a:rPr>
              <a:t>Daily/monthly gridded aggregation imagery</a:t>
            </a:r>
          </a:p>
          <a:p>
            <a:pPr marL="285750" indent="-285750">
              <a:buFont typeface="Arial" panose="020B0604020202020204" pitchFamily="34" charset="0"/>
              <a:buChar char="•"/>
            </a:pPr>
            <a:r>
              <a:rPr lang="en-US" dirty="0">
                <a:solidFill>
                  <a:schemeClr val="tx1">
                    <a:lumMod val="65000"/>
                    <a:lumOff val="35000"/>
                  </a:schemeClr>
                </a:solidFill>
              </a:rPr>
              <a:t>Yearly time series imagery (through 2016)</a:t>
            </a:r>
          </a:p>
          <a:p>
            <a:endParaRPr lang="en-US" dirty="0">
              <a:solidFill>
                <a:schemeClr val="tx1">
                  <a:lumMod val="65000"/>
                  <a:lumOff val="35000"/>
                </a:schemeClr>
              </a:solidFill>
            </a:endParaRPr>
          </a:p>
        </p:txBody>
      </p:sp>
      <p:sp>
        <p:nvSpPr>
          <p:cNvPr id="12" name="TextBox 11">
            <a:extLst>
              <a:ext uri="{FF2B5EF4-FFF2-40B4-BE49-F238E27FC236}">
                <a16:creationId xmlns:a16="http://schemas.microsoft.com/office/drawing/2014/main" id="{EF7B128A-ACF9-49BA-2495-3C40BEC89E37}"/>
              </a:ext>
            </a:extLst>
          </p:cNvPr>
          <p:cNvSpPr txBox="1"/>
          <p:nvPr/>
        </p:nvSpPr>
        <p:spPr>
          <a:xfrm>
            <a:off x="6095999" y="908220"/>
            <a:ext cx="5948149" cy="1200329"/>
          </a:xfrm>
          <a:prstGeom prst="rect">
            <a:avLst/>
          </a:prstGeom>
          <a:noFill/>
        </p:spPr>
        <p:txBody>
          <a:bodyPr wrap="square" rtlCol="0">
            <a:spAutoFit/>
          </a:bodyPr>
          <a:lstStyle/>
          <a:p>
            <a:r>
              <a:rPr lang="en-US" dirty="0">
                <a:solidFill>
                  <a:schemeClr val="tx1">
                    <a:lumMod val="65000"/>
                    <a:lumOff val="35000"/>
                  </a:schemeClr>
                </a:solidFill>
              </a:rPr>
              <a:t>Updated L1B aggregation capabilities in development:</a:t>
            </a:r>
          </a:p>
          <a:p>
            <a:pPr marL="285750" indent="-285750">
              <a:buFont typeface="Arial" panose="020B0604020202020204" pitchFamily="34" charset="0"/>
              <a:buChar char="•"/>
            </a:pPr>
            <a:r>
              <a:rPr lang="en-US" dirty="0">
                <a:solidFill>
                  <a:schemeClr val="tx1">
                    <a:lumMod val="65000"/>
                    <a:lumOff val="35000"/>
                  </a:schemeClr>
                </a:solidFill>
              </a:rPr>
              <a:t>Leverages A-SIPS </a:t>
            </a:r>
            <a:r>
              <a:rPr lang="en-US" dirty="0" err="1">
                <a:solidFill>
                  <a:schemeClr val="tx1">
                    <a:lumMod val="65000"/>
                    <a:lumOff val="35000"/>
                  </a:schemeClr>
                </a:solidFill>
              </a:rPr>
              <a:t>Yori</a:t>
            </a:r>
            <a:r>
              <a:rPr lang="en-US" dirty="0">
                <a:solidFill>
                  <a:schemeClr val="tx1">
                    <a:lumMod val="65000"/>
                    <a:lumOff val="35000"/>
                  </a:schemeClr>
                </a:solidFill>
              </a:rPr>
              <a:t> L3 code</a:t>
            </a:r>
          </a:p>
          <a:p>
            <a:pPr marL="285750" indent="-285750">
              <a:buFont typeface="Arial" panose="020B0604020202020204" pitchFamily="34" charset="0"/>
              <a:buChar char="•"/>
            </a:pPr>
            <a:r>
              <a:rPr lang="en-US" dirty="0">
                <a:solidFill>
                  <a:schemeClr val="tx1">
                    <a:lumMod val="65000"/>
                    <a:lumOff val="35000"/>
                  </a:schemeClr>
                </a:solidFill>
              </a:rPr>
              <a:t>Daily/monthly gridded aggregations over entire Terra/Aqua MODIS and SNPP/NOAA-20+ VIIRS data records</a:t>
            </a:r>
          </a:p>
        </p:txBody>
      </p:sp>
      <p:pic>
        <p:nvPicPr>
          <p:cNvPr id="14" name="Picture 13" descr="A picture containing background pattern&#10;&#10;Description automatically generated">
            <a:extLst>
              <a:ext uri="{FF2B5EF4-FFF2-40B4-BE49-F238E27FC236}">
                <a16:creationId xmlns:a16="http://schemas.microsoft.com/office/drawing/2014/main" id="{16E3637C-2DC8-FED8-74AB-F60E8F9EA91B}"/>
              </a:ext>
            </a:extLst>
          </p:cNvPr>
          <p:cNvPicPr>
            <a:picLocks noChangeAspect="1"/>
          </p:cNvPicPr>
          <p:nvPr/>
        </p:nvPicPr>
        <p:blipFill>
          <a:blip r:embed="rId6"/>
          <a:stretch>
            <a:fillRect/>
          </a:stretch>
        </p:blipFill>
        <p:spPr>
          <a:xfrm>
            <a:off x="6346385" y="4873958"/>
            <a:ext cx="4140877" cy="1537486"/>
          </a:xfrm>
          <a:prstGeom prst="rect">
            <a:avLst/>
          </a:prstGeom>
        </p:spPr>
      </p:pic>
      <p:pic>
        <p:nvPicPr>
          <p:cNvPr id="16" name="Picture 15" descr="A map of the world&#10;&#10;Description automatically generated with medium confidence">
            <a:extLst>
              <a:ext uri="{FF2B5EF4-FFF2-40B4-BE49-F238E27FC236}">
                <a16:creationId xmlns:a16="http://schemas.microsoft.com/office/drawing/2014/main" id="{A468A2C4-CAC7-D186-1169-3AAF2AB1A064}"/>
              </a:ext>
            </a:extLst>
          </p:cNvPr>
          <p:cNvPicPr>
            <a:picLocks noChangeAspect="1"/>
          </p:cNvPicPr>
          <p:nvPr/>
        </p:nvPicPr>
        <p:blipFill>
          <a:blip r:embed="rId7"/>
          <a:stretch>
            <a:fillRect/>
          </a:stretch>
        </p:blipFill>
        <p:spPr>
          <a:xfrm>
            <a:off x="8344653" y="2324759"/>
            <a:ext cx="3719967" cy="2499353"/>
          </a:xfrm>
          <a:prstGeom prst="rect">
            <a:avLst/>
          </a:prstGeom>
        </p:spPr>
      </p:pic>
      <p:sp>
        <p:nvSpPr>
          <p:cNvPr id="17" name="TextBox 16">
            <a:extLst>
              <a:ext uri="{FF2B5EF4-FFF2-40B4-BE49-F238E27FC236}">
                <a16:creationId xmlns:a16="http://schemas.microsoft.com/office/drawing/2014/main" id="{F0078BBE-3276-F23E-7A6F-84983211FB6B}"/>
              </a:ext>
            </a:extLst>
          </p:cNvPr>
          <p:cNvSpPr txBox="1"/>
          <p:nvPr/>
        </p:nvSpPr>
        <p:spPr>
          <a:xfrm>
            <a:off x="6235753" y="3216992"/>
            <a:ext cx="2074832" cy="1384995"/>
          </a:xfrm>
          <a:prstGeom prst="rect">
            <a:avLst/>
          </a:prstGeom>
          <a:noFill/>
        </p:spPr>
        <p:txBody>
          <a:bodyPr wrap="square" rtlCol="0">
            <a:spAutoFit/>
          </a:bodyPr>
          <a:lstStyle/>
          <a:p>
            <a:r>
              <a:rPr lang="en-US" sz="1400" dirty="0">
                <a:solidFill>
                  <a:schemeClr val="tx1">
                    <a:lumMod val="65000"/>
                    <a:lumOff val="35000"/>
                  </a:schemeClr>
                </a:solidFill>
              </a:rPr>
              <a:t>Examples from science test runs.</a:t>
            </a:r>
          </a:p>
          <a:p>
            <a:r>
              <a:rPr lang="en-US" sz="1400" dirty="0">
                <a:solidFill>
                  <a:schemeClr val="tx1">
                    <a:lumMod val="65000"/>
                    <a:lumOff val="35000"/>
                  </a:schemeClr>
                </a:solidFill>
              </a:rPr>
              <a:t>New imagery capabilities under development, will replace existing website browse.</a:t>
            </a:r>
          </a:p>
        </p:txBody>
      </p:sp>
    </p:spTree>
    <p:extLst>
      <p:ext uri="{BB962C8B-B14F-4D97-AF65-F5344CB8AC3E}">
        <p14:creationId xmlns:p14="http://schemas.microsoft.com/office/powerpoint/2010/main" val="186061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38FD-1D70-EA47-B641-3B9D7DD42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C8D24E1-6FBA-734F-8EBE-34223BA6E2E6}"/>
              </a:ext>
            </a:extLst>
          </p:cNvPr>
          <p:cNvSpPr>
            <a:spLocks noGrp="1"/>
          </p:cNvSpPr>
          <p:nvPr>
            <p:ph idx="1"/>
          </p:nvPr>
        </p:nvSpPr>
        <p:spPr/>
        <p:txBody>
          <a:bodyPr>
            <a:normAutofit fontScale="92500" lnSpcReduction="20000"/>
          </a:bodyPr>
          <a:lstStyle/>
          <a:p>
            <a:r>
              <a:rPr lang="en-US" dirty="0"/>
              <a:t>Radiometric adjustment factors to key solar reflectance channels are necessary to reconcile observed MODIS/VIIRS retrieval differences</a:t>
            </a:r>
          </a:p>
          <a:p>
            <a:pPr lvl="1"/>
            <a:r>
              <a:rPr lang="en-US" dirty="0"/>
              <a:t>Important to note that both instruments can be within their absolute calibration specifications yet still exhibit a radiometric offset that can impact inter-sensor geophysical product continuity</a:t>
            </a:r>
          </a:p>
          <a:p>
            <a:r>
              <a:rPr lang="en-US" dirty="0"/>
              <a:t>The Atmosphere Discipline teams have derived SNPP and NOAA-20 VIIRS adjustment factors using Atmosphere SIPS-produced match files</a:t>
            </a:r>
          </a:p>
          <a:p>
            <a:pPr lvl="1"/>
            <a:r>
              <a:rPr lang="en-US" dirty="0"/>
              <a:t>Adjustments generally consistent between the Cloud and Deep Blue Aerosol teams for overlapping channels</a:t>
            </a:r>
          </a:p>
          <a:p>
            <a:pPr lvl="1"/>
            <a:r>
              <a:rPr lang="en-US" dirty="0"/>
              <a:t>Applied to SNPP/NOAA-20 VIIRS since Aqua MODIS is the reference record</a:t>
            </a:r>
          </a:p>
          <a:p>
            <a:r>
              <a:rPr lang="en-US" dirty="0"/>
              <a:t>The Atmosphere Discipline and the A-SIPS have leveraged these efforts to develop tools to monitor relative radiometry in near real-time</a:t>
            </a:r>
          </a:p>
          <a:p>
            <a:pPr lvl="1"/>
            <a:r>
              <a:rPr lang="en-US" dirty="0"/>
              <a:t>Web-based interface displaying Cloud team’s intercalibration</a:t>
            </a:r>
          </a:p>
          <a:p>
            <a:pPr lvl="1"/>
            <a:r>
              <a:rPr lang="en-US" dirty="0"/>
              <a:t>L1B aggregation tools.</a:t>
            </a:r>
          </a:p>
        </p:txBody>
      </p:sp>
    </p:spTree>
    <p:extLst>
      <p:ext uri="{BB962C8B-B14F-4D97-AF65-F5344CB8AC3E}">
        <p14:creationId xmlns:p14="http://schemas.microsoft.com/office/powerpoint/2010/main" val="42106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735C-3C35-9240-B6FC-DF49A5A064B8}"/>
              </a:ext>
            </a:extLst>
          </p:cNvPr>
          <p:cNvSpPr>
            <a:spLocks noGrp="1"/>
          </p:cNvSpPr>
          <p:nvPr>
            <p:ph type="title"/>
          </p:nvPr>
        </p:nvSpPr>
        <p:spPr/>
        <p:txBody>
          <a:bodyPr anchor="t"/>
          <a:lstStyle/>
          <a:p>
            <a:r>
              <a:rPr lang="en-US" dirty="0"/>
              <a:t>Challenges Moving Forward</a:t>
            </a:r>
          </a:p>
        </p:txBody>
      </p:sp>
      <p:sp>
        <p:nvSpPr>
          <p:cNvPr id="3" name="Content Placeholder 2">
            <a:extLst>
              <a:ext uri="{FF2B5EF4-FFF2-40B4-BE49-F238E27FC236}">
                <a16:creationId xmlns:a16="http://schemas.microsoft.com/office/drawing/2014/main" id="{5A91B96A-EC2B-5B46-9E28-9532A22FFE43}"/>
              </a:ext>
            </a:extLst>
          </p:cNvPr>
          <p:cNvSpPr>
            <a:spLocks noGrp="1"/>
          </p:cNvSpPr>
          <p:nvPr>
            <p:ph idx="1"/>
          </p:nvPr>
        </p:nvSpPr>
        <p:spPr>
          <a:xfrm>
            <a:off x="838200" y="1371600"/>
            <a:ext cx="10515600" cy="5029200"/>
          </a:xfrm>
        </p:spPr>
        <p:txBody>
          <a:bodyPr>
            <a:normAutofit lnSpcReduction="10000"/>
          </a:bodyPr>
          <a:lstStyle/>
          <a:p>
            <a:r>
              <a:rPr lang="en-US" dirty="0"/>
              <a:t>Considering multi-imager climate data records, calibration stability cannot be assessed for each imager independently, as changes to one or both instruments can adversely affect product continuity</a:t>
            </a:r>
          </a:p>
          <a:p>
            <a:pPr lvl="1"/>
            <a:r>
              <a:rPr lang="en-US" dirty="0"/>
              <a:t>Updates to relative radiometric adjustments should be derived and applied as necessary.</a:t>
            </a:r>
          </a:p>
          <a:p>
            <a:r>
              <a:rPr lang="en-US" dirty="0"/>
              <a:t>Potential disconnects between different L2 algorithm teams who are applying independent radiometric adjustments</a:t>
            </a:r>
          </a:p>
          <a:p>
            <a:r>
              <a:rPr lang="en-US" dirty="0"/>
              <a:t>For the Atmosphere products, processing paradigm may need rethinking</a:t>
            </a:r>
          </a:p>
          <a:p>
            <a:pPr lvl="1"/>
            <a:r>
              <a:rPr lang="en-US" dirty="0"/>
              <a:t>Forward processing near real-time (NRT) only, climate archive processing replacing NRT following periodic radiometric assessments?</a:t>
            </a:r>
          </a:p>
          <a:p>
            <a:r>
              <a:rPr lang="en-US" dirty="0"/>
              <a:t>How do we continue these efforts after the loss of our Aqua MODIS reference imager?</a:t>
            </a:r>
          </a:p>
        </p:txBody>
      </p:sp>
    </p:spTree>
    <p:extLst>
      <p:ext uri="{BB962C8B-B14F-4D97-AF65-F5344CB8AC3E}">
        <p14:creationId xmlns:p14="http://schemas.microsoft.com/office/powerpoint/2010/main" val="279970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E0DE-16DE-5838-EFAD-D4D346D1F7F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CB9E9D1-01A5-2835-DB3B-3C376A5CF402}"/>
              </a:ext>
            </a:extLst>
          </p:cNvPr>
          <p:cNvSpPr>
            <a:spLocks noGrp="1"/>
          </p:cNvSpPr>
          <p:nvPr>
            <p:ph idx="1"/>
          </p:nvPr>
        </p:nvSpPr>
        <p:spPr/>
        <p:txBody>
          <a:bodyPr/>
          <a:lstStyle/>
          <a:p>
            <a:r>
              <a:rPr lang="en-US" dirty="0"/>
              <a:t>Brief refresher on Atmosphere Discipline approaches to MODIS/VIIRS inter-sensor relative radiometric evaluation and adjustments</a:t>
            </a:r>
          </a:p>
          <a:p>
            <a:pPr lvl="1"/>
            <a:r>
              <a:rPr lang="en-US" dirty="0"/>
              <a:t>Cloud Team (Meyer et al., 2020)</a:t>
            </a:r>
          </a:p>
          <a:p>
            <a:pPr lvl="1"/>
            <a:r>
              <a:rPr lang="en-US" dirty="0"/>
              <a:t>Deep Blue Aerosol Team (Sayer et al., 2016)</a:t>
            </a:r>
          </a:p>
          <a:p>
            <a:r>
              <a:rPr lang="en-US" dirty="0"/>
              <a:t>Analysis tools developed in collaboration with the U. Wisconsin Atmosphere Science Investigator-led Processing System (A-SIPS)</a:t>
            </a:r>
          </a:p>
          <a:p>
            <a:pPr lvl="1"/>
            <a:r>
              <a:rPr lang="en-US" dirty="0"/>
              <a:t>VIIRS Atmosphere Discipline production center</a:t>
            </a:r>
          </a:p>
        </p:txBody>
      </p:sp>
    </p:spTree>
    <p:extLst>
      <p:ext uri="{BB962C8B-B14F-4D97-AF65-F5344CB8AC3E}">
        <p14:creationId xmlns:p14="http://schemas.microsoft.com/office/powerpoint/2010/main" val="216309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0930-2B09-CE42-9437-718E9691E7C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4584048-176C-7C47-9194-D0C4757D7F3C}"/>
              </a:ext>
            </a:extLst>
          </p:cNvPr>
          <p:cNvSpPr>
            <a:spLocks noGrp="1"/>
          </p:cNvSpPr>
          <p:nvPr>
            <p:ph idx="1"/>
          </p:nvPr>
        </p:nvSpPr>
        <p:spPr/>
        <p:txBody>
          <a:bodyPr>
            <a:normAutofit lnSpcReduction="10000"/>
          </a:bodyPr>
          <a:lstStyle/>
          <a:p>
            <a:r>
              <a:rPr lang="en-US" dirty="0"/>
              <a:t>With the operational lives of the Terra and Aqua satellites nearing their end, successors to key EOS-era sensors are essential to achieve multi-decadal climate data records</a:t>
            </a:r>
          </a:p>
          <a:p>
            <a:r>
              <a:rPr lang="en-US" dirty="0"/>
              <a:t>For the imager aerosol and cloud data records of MODIS, the SNPP and JPSS series (NOAA-20+) VIIRS is the natural successor. NASA is currently funding multiple algorithm teams for MODIS/VIIRS Atmosphere Discipline continuity product work:</a:t>
            </a:r>
          </a:p>
          <a:p>
            <a:pPr lvl="1"/>
            <a:r>
              <a:rPr lang="en-US" dirty="0"/>
              <a:t>Aerosols: VIIRS ”Dark Target” AERDT and “Deep Blue” AERDB (MODIS MOD04 heritage)</a:t>
            </a:r>
          </a:p>
          <a:p>
            <a:pPr lvl="1"/>
            <a:r>
              <a:rPr lang="en-US" b="1" dirty="0"/>
              <a:t>Clouds: MODIS/VIIRS CLDMSK, CLDPROP (parallel to MODIS standard products MOD35, MOD06) – common algorithm using common subset of channels</a:t>
            </a:r>
          </a:p>
        </p:txBody>
      </p:sp>
    </p:spTree>
    <p:extLst>
      <p:ext uri="{BB962C8B-B14F-4D97-AF65-F5344CB8AC3E}">
        <p14:creationId xmlns:p14="http://schemas.microsoft.com/office/powerpoint/2010/main" val="51653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FA29EC-CAB1-0B48-AA84-EEE48AF41DCA}"/>
              </a:ext>
            </a:extLst>
          </p:cNvPr>
          <p:cNvSpPr txBox="1"/>
          <p:nvPr/>
        </p:nvSpPr>
        <p:spPr>
          <a:xfrm>
            <a:off x="143840" y="143839"/>
            <a:ext cx="4389120" cy="1846659"/>
          </a:xfrm>
          <a:prstGeom prst="rect">
            <a:avLst/>
          </a:prstGeom>
          <a:noFill/>
        </p:spPr>
        <p:txBody>
          <a:bodyPr wrap="square" rtlCol="0">
            <a:spAutoFit/>
          </a:bodyPr>
          <a:lstStyle/>
          <a:p>
            <a:r>
              <a:rPr lang="en-US" sz="2400" dirty="0">
                <a:solidFill>
                  <a:schemeClr val="accent1">
                    <a:lumMod val="75000"/>
                  </a:schemeClr>
                </a:solidFill>
                <a:latin typeface="Palatino Linotype" panose="02040502050505030304" pitchFamily="18" charset="0"/>
              </a:rPr>
              <a:t>Background</a:t>
            </a:r>
          </a:p>
          <a:p>
            <a:pPr marL="194310" indent="-194310">
              <a:buFont typeface="Arial" panose="020B0604020202020204" pitchFamily="34" charset="0"/>
              <a:buChar char="•"/>
            </a:pPr>
            <a:r>
              <a:rPr lang="en-US" dirty="0">
                <a:solidFill>
                  <a:schemeClr val="tx1">
                    <a:lumMod val="65000"/>
                    <a:lumOff val="35000"/>
                  </a:schemeClr>
                </a:solidFill>
              </a:rPr>
              <a:t>Initial implementation of the </a:t>
            </a:r>
            <a:r>
              <a:rPr lang="en-US" b="1" dirty="0">
                <a:solidFill>
                  <a:schemeClr val="tx1">
                    <a:lumMod val="65000"/>
                    <a:lumOff val="35000"/>
                  </a:schemeClr>
                </a:solidFill>
              </a:rPr>
              <a:t>continuity cloud optical properties algorithm (CLDPROP)</a:t>
            </a:r>
            <a:r>
              <a:rPr lang="en-US" dirty="0">
                <a:solidFill>
                  <a:schemeClr val="tx1">
                    <a:lumMod val="65000"/>
                    <a:lumOff val="35000"/>
                  </a:schemeClr>
                </a:solidFill>
              </a:rPr>
              <a:t> showed large differences between Aqua MODIS and SNPP VIIRS cloud optical thickness (COT) retrievals</a:t>
            </a:r>
          </a:p>
        </p:txBody>
      </p:sp>
      <p:sp>
        <p:nvSpPr>
          <p:cNvPr id="9" name="TextBox 8">
            <a:extLst>
              <a:ext uri="{FF2B5EF4-FFF2-40B4-BE49-F238E27FC236}">
                <a16:creationId xmlns:a16="http://schemas.microsoft.com/office/drawing/2014/main" id="{90C02DDA-497C-1B4B-908B-8D32B67139B9}"/>
              </a:ext>
            </a:extLst>
          </p:cNvPr>
          <p:cNvSpPr txBox="1"/>
          <p:nvPr/>
        </p:nvSpPr>
        <p:spPr>
          <a:xfrm>
            <a:off x="7296020" y="4605298"/>
            <a:ext cx="4389120" cy="923330"/>
          </a:xfrm>
          <a:prstGeom prst="rect">
            <a:avLst/>
          </a:prstGeom>
          <a:noFill/>
        </p:spPr>
        <p:txBody>
          <a:bodyPr wrap="square" rtlCol="0">
            <a:spAutoFit/>
          </a:bodyPr>
          <a:lstStyle/>
          <a:p>
            <a:pPr marL="194310" indent="-194310">
              <a:buFont typeface="Arial" panose="020B0604020202020204" pitchFamily="34" charset="0"/>
              <a:buChar char="•"/>
            </a:pPr>
            <a:r>
              <a:rPr lang="en-US" dirty="0">
                <a:solidFill>
                  <a:schemeClr val="tx1">
                    <a:lumMod val="65000"/>
                    <a:lumOff val="35000"/>
                  </a:schemeClr>
                </a:solidFill>
              </a:rPr>
              <a:t>Retrieval differences linked to radiometric differences in analogous Aqua MODIS and SNPP VIIRS spectral channels</a:t>
            </a:r>
          </a:p>
        </p:txBody>
      </p:sp>
      <p:grpSp>
        <p:nvGrpSpPr>
          <p:cNvPr id="14" name="Group 13">
            <a:extLst>
              <a:ext uri="{FF2B5EF4-FFF2-40B4-BE49-F238E27FC236}">
                <a16:creationId xmlns:a16="http://schemas.microsoft.com/office/drawing/2014/main" id="{8D50DAD1-D63C-4F4E-9A67-611AB0F99F1A}"/>
              </a:ext>
            </a:extLst>
          </p:cNvPr>
          <p:cNvGrpSpPr/>
          <p:nvPr/>
        </p:nvGrpSpPr>
        <p:grpSpPr>
          <a:xfrm>
            <a:off x="143840" y="2041957"/>
            <a:ext cx="6734708" cy="4826317"/>
            <a:chOff x="143840" y="2041957"/>
            <a:chExt cx="6734708" cy="4826317"/>
          </a:xfrm>
        </p:grpSpPr>
        <p:grpSp>
          <p:nvGrpSpPr>
            <p:cNvPr id="2" name="Group 1">
              <a:extLst>
                <a:ext uri="{FF2B5EF4-FFF2-40B4-BE49-F238E27FC236}">
                  <a16:creationId xmlns:a16="http://schemas.microsoft.com/office/drawing/2014/main" id="{707922F7-F1DC-8241-9F76-C8303C7884AF}"/>
                </a:ext>
              </a:extLst>
            </p:cNvPr>
            <p:cNvGrpSpPr/>
            <p:nvPr/>
          </p:nvGrpSpPr>
          <p:grpSpPr>
            <a:xfrm>
              <a:off x="143840" y="2041957"/>
              <a:ext cx="6734708" cy="4826317"/>
              <a:chOff x="143840" y="2041957"/>
              <a:chExt cx="6734708" cy="4826317"/>
            </a:xfrm>
          </p:grpSpPr>
          <p:pic>
            <p:nvPicPr>
              <p:cNvPr id="5" name="Picture 4" descr="Map&#10;&#10;Description automatically generated">
                <a:extLst>
                  <a:ext uri="{FF2B5EF4-FFF2-40B4-BE49-F238E27FC236}">
                    <a16:creationId xmlns:a16="http://schemas.microsoft.com/office/drawing/2014/main" id="{D2564A18-3186-9D45-886E-2F7BC5646CBC}"/>
                  </a:ext>
                </a:extLst>
              </p:cNvPr>
              <p:cNvPicPr>
                <a:picLocks noChangeAspect="1"/>
              </p:cNvPicPr>
              <p:nvPr/>
            </p:nvPicPr>
            <p:blipFill>
              <a:blip r:embed="rId2"/>
              <a:stretch>
                <a:fillRect/>
              </a:stretch>
            </p:blipFill>
            <p:spPr>
              <a:xfrm>
                <a:off x="143840" y="2041957"/>
                <a:ext cx="3657600" cy="4051300"/>
              </a:xfrm>
              <a:prstGeom prst="rect">
                <a:avLst/>
              </a:prstGeom>
            </p:spPr>
          </p:pic>
          <p:pic>
            <p:nvPicPr>
              <p:cNvPr id="6" name="Picture 5" descr="Map&#10;&#10;Description automatically generated">
                <a:extLst>
                  <a:ext uri="{FF2B5EF4-FFF2-40B4-BE49-F238E27FC236}">
                    <a16:creationId xmlns:a16="http://schemas.microsoft.com/office/drawing/2014/main" id="{9F706837-4515-6844-95D7-396243A6324D}"/>
                  </a:ext>
                </a:extLst>
              </p:cNvPr>
              <p:cNvPicPr>
                <a:picLocks noChangeAspect="1"/>
              </p:cNvPicPr>
              <p:nvPr/>
            </p:nvPicPr>
            <p:blipFill>
              <a:blip r:embed="rId3"/>
              <a:stretch>
                <a:fillRect/>
              </a:stretch>
            </p:blipFill>
            <p:spPr>
              <a:xfrm>
                <a:off x="3220948" y="2816974"/>
                <a:ext cx="3657600" cy="4051300"/>
              </a:xfrm>
              <a:prstGeom prst="rect">
                <a:avLst/>
              </a:prstGeom>
            </p:spPr>
          </p:pic>
        </p:grpSp>
        <p:sp>
          <p:nvSpPr>
            <p:cNvPr id="10" name="TextBox 9">
              <a:extLst>
                <a:ext uri="{FF2B5EF4-FFF2-40B4-BE49-F238E27FC236}">
                  <a16:creationId xmlns:a16="http://schemas.microsoft.com/office/drawing/2014/main" id="{2CE176A9-2375-B44B-A3A8-D1DDF04D1E83}"/>
                </a:ext>
              </a:extLst>
            </p:cNvPr>
            <p:cNvSpPr txBox="1"/>
            <p:nvPr/>
          </p:nvSpPr>
          <p:spPr>
            <a:xfrm>
              <a:off x="143840" y="5446926"/>
              <a:ext cx="3017520" cy="646331"/>
            </a:xfrm>
            <a:prstGeom prst="rect">
              <a:avLst/>
            </a:prstGeom>
            <a:noFill/>
          </p:spPr>
          <p:txBody>
            <a:bodyPr wrap="square" rtlCol="0">
              <a:spAutoFit/>
            </a:bodyPr>
            <a:lstStyle/>
            <a:p>
              <a:r>
                <a:rPr lang="en-US" dirty="0">
                  <a:solidFill>
                    <a:schemeClr val="tx1">
                      <a:lumMod val="65000"/>
                      <a:lumOff val="35000"/>
                    </a:schemeClr>
                  </a:solidFill>
                </a:rPr>
                <a:t>Aqua MODIS</a:t>
              </a:r>
            </a:p>
            <a:p>
              <a:r>
                <a:rPr lang="en-US" dirty="0">
                  <a:solidFill>
                    <a:schemeClr val="tx1">
                      <a:lumMod val="65000"/>
                      <a:lumOff val="35000"/>
                    </a:schemeClr>
                  </a:solidFill>
                </a:rPr>
                <a:t>6 July 2014 (0200 UTC)</a:t>
              </a:r>
            </a:p>
          </p:txBody>
        </p:sp>
        <p:sp>
          <p:nvSpPr>
            <p:cNvPr id="11" name="TextBox 10">
              <a:extLst>
                <a:ext uri="{FF2B5EF4-FFF2-40B4-BE49-F238E27FC236}">
                  <a16:creationId xmlns:a16="http://schemas.microsoft.com/office/drawing/2014/main" id="{307B94E3-FC20-4844-81D8-8F5AC48BA806}"/>
                </a:ext>
              </a:extLst>
            </p:cNvPr>
            <p:cNvSpPr txBox="1"/>
            <p:nvPr/>
          </p:nvSpPr>
          <p:spPr>
            <a:xfrm>
              <a:off x="3220947" y="6221943"/>
              <a:ext cx="3017520" cy="646331"/>
            </a:xfrm>
            <a:prstGeom prst="rect">
              <a:avLst/>
            </a:prstGeom>
            <a:noFill/>
          </p:spPr>
          <p:txBody>
            <a:bodyPr wrap="square" rtlCol="0">
              <a:spAutoFit/>
            </a:bodyPr>
            <a:lstStyle/>
            <a:p>
              <a:r>
                <a:rPr lang="en-US" dirty="0">
                  <a:solidFill>
                    <a:schemeClr val="tx1">
                      <a:lumMod val="65000"/>
                      <a:lumOff val="35000"/>
                    </a:schemeClr>
                  </a:solidFill>
                </a:rPr>
                <a:t>SNPP VIIRS</a:t>
              </a:r>
            </a:p>
            <a:p>
              <a:r>
                <a:rPr lang="en-US" dirty="0">
                  <a:solidFill>
                    <a:schemeClr val="tx1">
                      <a:lumMod val="65000"/>
                      <a:lumOff val="35000"/>
                    </a:schemeClr>
                  </a:solidFill>
                </a:rPr>
                <a:t>6 July 2014 (0154, 0200 UTC)</a:t>
              </a:r>
            </a:p>
          </p:txBody>
        </p:sp>
      </p:grpSp>
      <p:grpSp>
        <p:nvGrpSpPr>
          <p:cNvPr id="13" name="Group 12">
            <a:extLst>
              <a:ext uri="{FF2B5EF4-FFF2-40B4-BE49-F238E27FC236}">
                <a16:creationId xmlns:a16="http://schemas.microsoft.com/office/drawing/2014/main" id="{BD89CAB3-3389-2641-85AB-397486074E08}"/>
              </a:ext>
            </a:extLst>
          </p:cNvPr>
          <p:cNvGrpSpPr/>
          <p:nvPr/>
        </p:nvGrpSpPr>
        <p:grpSpPr>
          <a:xfrm>
            <a:off x="8387132" y="566182"/>
            <a:ext cx="3657600" cy="3657600"/>
            <a:chOff x="8387132" y="566182"/>
            <a:chExt cx="3657600" cy="3657600"/>
          </a:xfrm>
        </p:grpSpPr>
        <p:pic>
          <p:nvPicPr>
            <p:cNvPr id="8" name="Picture 7" descr="Chart, line chart&#10;&#10;Description automatically generated">
              <a:extLst>
                <a:ext uri="{FF2B5EF4-FFF2-40B4-BE49-F238E27FC236}">
                  <a16:creationId xmlns:a16="http://schemas.microsoft.com/office/drawing/2014/main" id="{9EB54B31-D76D-484B-9620-E8BEEF889B7B}"/>
                </a:ext>
              </a:extLst>
            </p:cNvPr>
            <p:cNvPicPr>
              <a:picLocks noChangeAspect="1"/>
            </p:cNvPicPr>
            <p:nvPr/>
          </p:nvPicPr>
          <p:blipFill>
            <a:blip r:embed="rId4"/>
            <a:stretch>
              <a:fillRect/>
            </a:stretch>
          </p:blipFill>
          <p:spPr>
            <a:xfrm>
              <a:off x="8387132" y="566182"/>
              <a:ext cx="3657600" cy="3657600"/>
            </a:xfrm>
            <a:prstGeom prst="rect">
              <a:avLst/>
            </a:prstGeom>
          </p:spPr>
        </p:pic>
        <p:sp>
          <p:nvSpPr>
            <p:cNvPr id="17" name="TextBox 16">
              <a:extLst>
                <a:ext uri="{FF2B5EF4-FFF2-40B4-BE49-F238E27FC236}">
                  <a16:creationId xmlns:a16="http://schemas.microsoft.com/office/drawing/2014/main" id="{30D59383-6802-B446-A8F3-5E6DAD855080}"/>
                </a:ext>
              </a:extLst>
            </p:cNvPr>
            <p:cNvSpPr txBox="1"/>
            <p:nvPr/>
          </p:nvSpPr>
          <p:spPr>
            <a:xfrm>
              <a:off x="9589212" y="2970854"/>
              <a:ext cx="2215794" cy="646331"/>
            </a:xfrm>
            <a:prstGeom prst="rect">
              <a:avLst/>
            </a:prstGeom>
            <a:noFill/>
          </p:spPr>
          <p:txBody>
            <a:bodyPr wrap="square" rtlCol="0">
              <a:spAutoFit/>
            </a:bodyPr>
            <a:lstStyle/>
            <a:p>
              <a:r>
                <a:rPr lang="en-US" dirty="0">
                  <a:solidFill>
                    <a:schemeClr val="tx1">
                      <a:lumMod val="65000"/>
                      <a:lumOff val="35000"/>
                    </a:schemeClr>
                  </a:solidFill>
                </a:rPr>
                <a:t>Imposed +3% bias in MODIS B2 reflectance</a:t>
              </a:r>
            </a:p>
          </p:txBody>
        </p:sp>
      </p:grpSp>
      <p:grpSp>
        <p:nvGrpSpPr>
          <p:cNvPr id="3" name="Group 2">
            <a:extLst>
              <a:ext uri="{FF2B5EF4-FFF2-40B4-BE49-F238E27FC236}">
                <a16:creationId xmlns:a16="http://schemas.microsoft.com/office/drawing/2014/main" id="{0AE9CEAF-02E5-FD47-8698-F8702645D06C}"/>
              </a:ext>
            </a:extLst>
          </p:cNvPr>
          <p:cNvGrpSpPr/>
          <p:nvPr/>
        </p:nvGrpSpPr>
        <p:grpSpPr>
          <a:xfrm>
            <a:off x="5092554" y="0"/>
            <a:ext cx="3657600" cy="3657600"/>
            <a:chOff x="5092554" y="0"/>
            <a:chExt cx="3657600" cy="3657600"/>
          </a:xfrm>
        </p:grpSpPr>
        <p:pic>
          <p:nvPicPr>
            <p:cNvPr id="7" name="Picture 6" descr="Chart&#10;&#10;Description automatically generated">
              <a:extLst>
                <a:ext uri="{FF2B5EF4-FFF2-40B4-BE49-F238E27FC236}">
                  <a16:creationId xmlns:a16="http://schemas.microsoft.com/office/drawing/2014/main" id="{BAFFEC3D-9483-5649-B005-B6CB22C258C8}"/>
                </a:ext>
              </a:extLst>
            </p:cNvPr>
            <p:cNvPicPr>
              <a:picLocks noChangeAspect="1"/>
            </p:cNvPicPr>
            <p:nvPr/>
          </p:nvPicPr>
          <p:blipFill>
            <a:blip r:embed="rId5"/>
            <a:stretch>
              <a:fillRect/>
            </a:stretch>
          </p:blipFill>
          <p:spPr>
            <a:xfrm>
              <a:off x="5092554" y="0"/>
              <a:ext cx="3657600" cy="3657600"/>
            </a:xfrm>
            <a:prstGeom prst="rect">
              <a:avLst/>
            </a:prstGeom>
          </p:spPr>
        </p:pic>
        <p:sp>
          <p:nvSpPr>
            <p:cNvPr id="12" name="TextBox 11">
              <a:extLst>
                <a:ext uri="{FF2B5EF4-FFF2-40B4-BE49-F238E27FC236}">
                  <a16:creationId xmlns:a16="http://schemas.microsoft.com/office/drawing/2014/main" id="{9B6E8FF8-B792-C246-BC46-8FDFA1D6AAB0}"/>
                </a:ext>
              </a:extLst>
            </p:cNvPr>
            <p:cNvSpPr txBox="1"/>
            <p:nvPr/>
          </p:nvSpPr>
          <p:spPr>
            <a:xfrm>
              <a:off x="5642742" y="175210"/>
              <a:ext cx="2215794" cy="923330"/>
            </a:xfrm>
            <a:prstGeom prst="rect">
              <a:avLst/>
            </a:prstGeom>
            <a:noFill/>
          </p:spPr>
          <p:txBody>
            <a:bodyPr wrap="square" rtlCol="0">
              <a:spAutoFit/>
            </a:bodyPr>
            <a:lstStyle/>
            <a:p>
              <a:r>
                <a:rPr lang="en-US" dirty="0">
                  <a:solidFill>
                    <a:schemeClr val="tx1">
                      <a:lumMod val="65000"/>
                      <a:lumOff val="35000"/>
                    </a:schemeClr>
                  </a:solidFill>
                </a:rPr>
                <a:t>Liquid COT retrievals from 0.87µm channel (MODIS B2, VIIRS M7)</a:t>
              </a:r>
            </a:p>
          </p:txBody>
        </p:sp>
      </p:grpSp>
    </p:spTree>
    <p:extLst>
      <p:ext uri="{BB962C8B-B14F-4D97-AF65-F5344CB8AC3E}">
        <p14:creationId xmlns:p14="http://schemas.microsoft.com/office/powerpoint/2010/main" val="3948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FA29EC-CAB1-0B48-AA84-EEE48AF41DCA}"/>
              </a:ext>
            </a:extLst>
          </p:cNvPr>
          <p:cNvSpPr txBox="1"/>
          <p:nvPr/>
        </p:nvSpPr>
        <p:spPr>
          <a:xfrm>
            <a:off x="143840" y="143839"/>
            <a:ext cx="4389120" cy="4431983"/>
          </a:xfrm>
          <a:prstGeom prst="rect">
            <a:avLst/>
          </a:prstGeom>
          <a:noFill/>
        </p:spPr>
        <p:txBody>
          <a:bodyPr wrap="square" rtlCol="0">
            <a:spAutoFit/>
          </a:bodyPr>
          <a:lstStyle/>
          <a:p>
            <a:r>
              <a:rPr lang="en-US" sz="2400" dirty="0">
                <a:solidFill>
                  <a:schemeClr val="accent1">
                    <a:lumMod val="75000"/>
                  </a:schemeClr>
                </a:solidFill>
                <a:latin typeface="Palatino Linotype" panose="02040502050505030304" pitchFamily="18" charset="0"/>
              </a:rPr>
              <a:t>Goal</a:t>
            </a:r>
          </a:p>
          <a:p>
            <a:r>
              <a:rPr lang="en-US" dirty="0">
                <a:solidFill>
                  <a:schemeClr val="tx1">
                    <a:lumMod val="65000"/>
                    <a:lumOff val="35000"/>
                  </a:schemeClr>
                </a:solidFill>
              </a:rPr>
              <a:t>Use Aqua MODIS as a reference imager to derive spectral radiometric adjustments for SNPP and NOAA-20 VIIRS</a:t>
            </a:r>
          </a:p>
          <a:p>
            <a:endParaRPr lang="en-US" dirty="0">
              <a:solidFill>
                <a:schemeClr val="tx1">
                  <a:lumMod val="65000"/>
                  <a:lumOff val="35000"/>
                </a:schemeClr>
              </a:solidFill>
            </a:endParaRPr>
          </a:p>
          <a:p>
            <a:r>
              <a:rPr lang="en-US" sz="2400" dirty="0">
                <a:solidFill>
                  <a:schemeClr val="accent1">
                    <a:lumMod val="75000"/>
                  </a:schemeClr>
                </a:solidFill>
                <a:latin typeface="Palatino Linotype" panose="02040502050505030304" pitchFamily="18" charset="0"/>
              </a:rPr>
              <a:t>Challenge</a:t>
            </a:r>
          </a:p>
          <a:p>
            <a:r>
              <a:rPr lang="en-US" dirty="0">
                <a:solidFill>
                  <a:schemeClr val="tx1">
                    <a:lumMod val="65000"/>
                    <a:lumOff val="35000"/>
                  </a:schemeClr>
                </a:solidFill>
              </a:rPr>
              <a:t>The analogous spectral channels on both imagers used for aerosol and cloud optical property retrievals in some cases still are quite different, particularly in spectral regions where single scattering properties vary strongly, e.g., for liquid clouds at right</a:t>
            </a:r>
          </a:p>
          <a:p>
            <a:endParaRPr lang="en-US" dirty="0">
              <a:solidFill>
                <a:schemeClr val="tx1">
                  <a:lumMod val="65000"/>
                  <a:lumOff val="35000"/>
                </a:schemeClr>
              </a:solidFill>
            </a:endParaRPr>
          </a:p>
          <a:p>
            <a:r>
              <a:rPr lang="el-GR" dirty="0">
                <a:solidFill>
                  <a:schemeClr val="tx1">
                    <a:lumMod val="65000"/>
                    <a:lumOff val="35000"/>
                  </a:schemeClr>
                </a:solidFill>
              </a:rPr>
              <a:t>ω</a:t>
            </a:r>
            <a:r>
              <a:rPr lang="en-US" baseline="-25000" dirty="0">
                <a:solidFill>
                  <a:schemeClr val="tx1">
                    <a:lumMod val="65000"/>
                    <a:lumOff val="35000"/>
                  </a:schemeClr>
                </a:solidFill>
              </a:rPr>
              <a:t>o</a:t>
            </a:r>
            <a:r>
              <a:rPr lang="en-US" dirty="0">
                <a:solidFill>
                  <a:schemeClr val="tx1">
                    <a:lumMod val="65000"/>
                    <a:lumOff val="35000"/>
                  </a:schemeClr>
                </a:solidFill>
              </a:rPr>
              <a:t>: single-scattering albedo</a:t>
            </a:r>
          </a:p>
          <a:p>
            <a:r>
              <a:rPr lang="en-US" dirty="0">
                <a:solidFill>
                  <a:schemeClr val="tx1">
                    <a:lumMod val="65000"/>
                    <a:lumOff val="35000"/>
                  </a:schemeClr>
                </a:solidFill>
              </a:rPr>
              <a:t>g: asymmetry parameter</a:t>
            </a:r>
          </a:p>
        </p:txBody>
      </p:sp>
      <p:pic>
        <p:nvPicPr>
          <p:cNvPr id="3" name="Picture 2">
            <a:extLst>
              <a:ext uri="{FF2B5EF4-FFF2-40B4-BE49-F238E27FC236}">
                <a16:creationId xmlns:a16="http://schemas.microsoft.com/office/drawing/2014/main" id="{3A9A5F76-7374-DC48-9807-58EA7D1D4F7B}"/>
              </a:ext>
            </a:extLst>
          </p:cNvPr>
          <p:cNvPicPr>
            <a:picLocks noChangeAspect="1"/>
          </p:cNvPicPr>
          <p:nvPr/>
        </p:nvPicPr>
        <p:blipFill>
          <a:blip r:embed="rId2"/>
          <a:stretch>
            <a:fillRect/>
          </a:stretch>
        </p:blipFill>
        <p:spPr>
          <a:xfrm>
            <a:off x="4876800" y="0"/>
            <a:ext cx="7315200" cy="6858000"/>
          </a:xfrm>
          <a:prstGeom prst="rect">
            <a:avLst/>
          </a:prstGeom>
        </p:spPr>
      </p:pic>
    </p:spTree>
    <p:extLst>
      <p:ext uri="{BB962C8B-B14F-4D97-AF65-F5344CB8AC3E}">
        <p14:creationId xmlns:p14="http://schemas.microsoft.com/office/powerpoint/2010/main" val="148148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0930-2B09-CE42-9437-718E9691E7C2}"/>
              </a:ext>
            </a:extLst>
          </p:cNvPr>
          <p:cNvSpPr>
            <a:spLocks noGrp="1"/>
          </p:cNvSpPr>
          <p:nvPr>
            <p:ph type="title"/>
          </p:nvPr>
        </p:nvSpPr>
        <p:spPr/>
        <p:txBody>
          <a:bodyPr/>
          <a:lstStyle/>
          <a:p>
            <a:r>
              <a:rPr lang="en-US" dirty="0"/>
              <a:t>Starting Point: Radiometric Match Files</a:t>
            </a:r>
          </a:p>
        </p:txBody>
      </p:sp>
      <p:sp>
        <p:nvSpPr>
          <p:cNvPr id="3" name="Content Placeholder 2">
            <a:extLst>
              <a:ext uri="{FF2B5EF4-FFF2-40B4-BE49-F238E27FC236}">
                <a16:creationId xmlns:a16="http://schemas.microsoft.com/office/drawing/2014/main" id="{64584048-176C-7C47-9194-D0C4757D7F3C}"/>
              </a:ext>
            </a:extLst>
          </p:cNvPr>
          <p:cNvSpPr>
            <a:spLocks noGrp="1"/>
          </p:cNvSpPr>
          <p:nvPr>
            <p:ph idx="1"/>
          </p:nvPr>
        </p:nvSpPr>
        <p:spPr/>
        <p:txBody>
          <a:bodyPr>
            <a:normAutofit lnSpcReduction="10000"/>
          </a:bodyPr>
          <a:lstStyle/>
          <a:p>
            <a:r>
              <a:rPr lang="en-US" dirty="0"/>
              <a:t>Developed and processed by the A-SIPS</a:t>
            </a:r>
          </a:p>
          <a:p>
            <a:r>
              <a:rPr lang="en-US" dirty="0"/>
              <a:t>Files include co-located Aqua MODIS and SNPP/NOAA-20 VIIRS L1B and L2 datasets</a:t>
            </a:r>
          </a:p>
          <a:p>
            <a:pPr lvl="1"/>
            <a:r>
              <a:rPr lang="en-US" dirty="0"/>
              <a:t>MYD02 L1B vs NASA VIIRS L1B (all M-band spectral channels)</a:t>
            </a:r>
          </a:p>
          <a:p>
            <a:pPr lvl="2"/>
            <a:r>
              <a:rPr lang="en-US" b="1" dirty="0"/>
              <a:t>Aqua MODIS C6.1; SNPP VIIRS v2.0.2 (“C1”) and NOAA-20 VIIRS v3.0.0 (“C2”)</a:t>
            </a:r>
          </a:p>
          <a:p>
            <a:pPr lvl="1"/>
            <a:r>
              <a:rPr lang="en-US" dirty="0"/>
              <a:t>Key MYD35 and MYD06 geophysical datasets (cloud mask, cloud-top/optical)</a:t>
            </a:r>
          </a:p>
          <a:p>
            <a:pPr lvl="1"/>
            <a:r>
              <a:rPr lang="en-US" dirty="0"/>
              <a:t>Includes only pixels meeting angle and temporal matching requirements</a:t>
            </a:r>
          </a:p>
          <a:p>
            <a:r>
              <a:rPr lang="en-US" dirty="0"/>
              <a:t>The co-location and match software are designed to support future instruments including NOAA-21 and advanced GEO (AHI/ABI/AMI)</a:t>
            </a:r>
          </a:p>
          <a:p>
            <a:pPr lvl="1"/>
            <a:r>
              <a:rPr lang="en-US" dirty="0"/>
              <a:t>Note: The cloud and aerosol teams currently are funded to develop GEO products</a:t>
            </a:r>
          </a:p>
        </p:txBody>
      </p:sp>
    </p:spTree>
    <p:extLst>
      <p:ext uri="{BB962C8B-B14F-4D97-AF65-F5344CB8AC3E}">
        <p14:creationId xmlns:p14="http://schemas.microsoft.com/office/powerpoint/2010/main" val="125822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426F9-84E0-D3BC-E302-90FCBA5B0365}"/>
              </a:ext>
            </a:extLst>
          </p:cNvPr>
          <p:cNvSpPr>
            <a:spLocks noGrp="1"/>
          </p:cNvSpPr>
          <p:nvPr>
            <p:ph type="title"/>
          </p:nvPr>
        </p:nvSpPr>
        <p:spPr/>
        <p:txBody>
          <a:bodyPr/>
          <a:lstStyle/>
          <a:p>
            <a:r>
              <a:rPr lang="en-US" dirty="0"/>
              <a:t>Analysis Approach</a:t>
            </a:r>
          </a:p>
        </p:txBody>
      </p:sp>
      <p:sp>
        <p:nvSpPr>
          <p:cNvPr id="3" name="Content Placeholder 2">
            <a:extLst>
              <a:ext uri="{FF2B5EF4-FFF2-40B4-BE49-F238E27FC236}">
                <a16:creationId xmlns:a16="http://schemas.microsoft.com/office/drawing/2014/main" id="{F389D564-2524-591F-B36F-EFFA1EA87861}"/>
              </a:ext>
            </a:extLst>
          </p:cNvPr>
          <p:cNvSpPr>
            <a:spLocks noGrp="1"/>
          </p:cNvSpPr>
          <p:nvPr>
            <p:ph idx="1"/>
          </p:nvPr>
        </p:nvSpPr>
        <p:spPr/>
        <p:txBody>
          <a:bodyPr>
            <a:normAutofit fontScale="92500" lnSpcReduction="20000"/>
          </a:bodyPr>
          <a:lstStyle/>
          <a:p>
            <a:r>
              <a:rPr lang="en-US" dirty="0"/>
              <a:t>Cloud Team (Meyer et al., 2020)</a:t>
            </a:r>
          </a:p>
          <a:p>
            <a:pPr lvl="1"/>
            <a:r>
              <a:rPr lang="en-US" dirty="0"/>
              <a:t>Homogeneous liquid phase clouds over oceans, ±60</a:t>
            </a:r>
            <a:r>
              <a:rPr lang="en-US" baseline="30000" dirty="0"/>
              <a:t>o</a:t>
            </a:r>
            <a:r>
              <a:rPr lang="en-US" dirty="0"/>
              <a:t> latitude</a:t>
            </a:r>
          </a:p>
          <a:p>
            <a:pPr lvl="2"/>
            <a:r>
              <a:rPr lang="en-US" dirty="0"/>
              <a:t>Bright scenes</a:t>
            </a:r>
          </a:p>
          <a:p>
            <a:pPr lvl="2"/>
            <a:r>
              <a:rPr lang="en-US" dirty="0"/>
              <a:t>Bore confidence in forward modeling liquid clouds (v. ice) to account for spectral mismatch</a:t>
            </a:r>
          </a:p>
          <a:p>
            <a:pPr lvl="1"/>
            <a:r>
              <a:rPr lang="en-US" dirty="0"/>
              <a:t>Temporal matching: </a:t>
            </a:r>
            <a:r>
              <a:rPr lang="el-GR" dirty="0"/>
              <a:t>Δ</a:t>
            </a:r>
            <a:r>
              <a:rPr lang="en-US" dirty="0"/>
              <a:t>t &lt; 10min</a:t>
            </a:r>
          </a:p>
          <a:p>
            <a:pPr lvl="1"/>
            <a:r>
              <a:rPr lang="en-US" dirty="0"/>
              <a:t>Strict angle matching: view zenith and scattering angle differences &lt; 1</a:t>
            </a:r>
            <a:r>
              <a:rPr lang="en-US" baseline="30000" dirty="0"/>
              <a:t>o</a:t>
            </a:r>
            <a:endParaRPr lang="en-US" dirty="0"/>
          </a:p>
          <a:p>
            <a:r>
              <a:rPr lang="en-US" dirty="0"/>
              <a:t>Deep Blue Aerosol Team (Sayer et al., 2017)</a:t>
            </a:r>
          </a:p>
          <a:p>
            <a:pPr lvl="1"/>
            <a:r>
              <a:rPr lang="en-US" dirty="0"/>
              <a:t>Clear sky scenes over oceans , ±60</a:t>
            </a:r>
            <a:r>
              <a:rPr lang="en-US" baseline="30000" dirty="0"/>
              <a:t>o</a:t>
            </a:r>
            <a:r>
              <a:rPr lang="en-US" dirty="0"/>
              <a:t> latitude</a:t>
            </a:r>
          </a:p>
          <a:p>
            <a:pPr lvl="2"/>
            <a:r>
              <a:rPr lang="en-US" dirty="0"/>
              <a:t>Total column H</a:t>
            </a:r>
            <a:r>
              <a:rPr lang="en-US" baseline="-25000" dirty="0"/>
              <a:t>2</a:t>
            </a:r>
            <a:r>
              <a:rPr lang="en-US" dirty="0"/>
              <a:t>O &lt; 3 cm</a:t>
            </a:r>
          </a:p>
          <a:p>
            <a:pPr lvl="2"/>
            <a:r>
              <a:rPr lang="en-US" dirty="0"/>
              <a:t>Computed </a:t>
            </a:r>
            <a:r>
              <a:rPr lang="en-US" dirty="0" err="1"/>
              <a:t>sunglint</a:t>
            </a:r>
            <a:r>
              <a:rPr lang="en-US" dirty="0"/>
              <a:t> contribution to reflectance &lt; 0.01</a:t>
            </a:r>
          </a:p>
          <a:p>
            <a:pPr lvl="1"/>
            <a:r>
              <a:rPr lang="en-US" dirty="0"/>
              <a:t>Temporal matching: </a:t>
            </a:r>
            <a:r>
              <a:rPr lang="el-GR" dirty="0"/>
              <a:t>Δ</a:t>
            </a:r>
            <a:r>
              <a:rPr lang="en-US" dirty="0"/>
              <a:t>t &lt; 10min</a:t>
            </a:r>
          </a:p>
          <a:p>
            <a:pPr lvl="1"/>
            <a:r>
              <a:rPr lang="en-US" dirty="0"/>
              <a:t>View zenith and scattering angle differences &lt; 3</a:t>
            </a:r>
            <a:r>
              <a:rPr lang="en-US" baseline="30000" dirty="0"/>
              <a:t>o</a:t>
            </a:r>
            <a:endParaRPr lang="en-US" dirty="0"/>
          </a:p>
          <a:p>
            <a:r>
              <a:rPr lang="en-US" b="1" dirty="0"/>
              <a:t>Both use Aqua MODIS as the reference, i.e., scale VIIRS to match MODIS</a:t>
            </a:r>
            <a:endParaRPr lang="en-US" dirty="0"/>
          </a:p>
        </p:txBody>
      </p:sp>
    </p:spTree>
    <p:extLst>
      <p:ext uri="{BB962C8B-B14F-4D97-AF65-F5344CB8AC3E}">
        <p14:creationId xmlns:p14="http://schemas.microsoft.com/office/powerpoint/2010/main" val="209291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28DF-2E69-8149-A7F8-5FD5429E15B4}"/>
              </a:ext>
            </a:extLst>
          </p:cNvPr>
          <p:cNvSpPr>
            <a:spLocks noGrp="1"/>
          </p:cNvSpPr>
          <p:nvPr>
            <p:ph type="title"/>
          </p:nvPr>
        </p:nvSpPr>
        <p:spPr/>
        <p:txBody>
          <a:bodyPr/>
          <a:lstStyle/>
          <a:p>
            <a:r>
              <a:rPr lang="en-US" dirty="0"/>
              <a:t>Cloud Team Methodology</a:t>
            </a:r>
          </a:p>
        </p:txBody>
      </p:sp>
      <p:sp>
        <p:nvSpPr>
          <p:cNvPr id="3" name="Content Placeholder 2">
            <a:extLst>
              <a:ext uri="{FF2B5EF4-FFF2-40B4-BE49-F238E27FC236}">
                <a16:creationId xmlns:a16="http://schemas.microsoft.com/office/drawing/2014/main" id="{D0A2C183-EDC4-FE4F-8FE5-3DE10A30FA49}"/>
              </a:ext>
            </a:extLst>
          </p:cNvPr>
          <p:cNvSpPr>
            <a:spLocks noGrp="1"/>
          </p:cNvSpPr>
          <p:nvPr>
            <p:ph idx="1"/>
          </p:nvPr>
        </p:nvSpPr>
        <p:spPr/>
        <p:txBody>
          <a:bodyPr/>
          <a:lstStyle/>
          <a:p>
            <a:r>
              <a:rPr lang="en-US" dirty="0"/>
              <a:t>MODIS cloud optical/microphysical retrievals + VIIRS reflectance LUT =&gt; </a:t>
            </a:r>
            <a:r>
              <a:rPr lang="en-US" b="1" dirty="0"/>
              <a:t>VIIRS expected top-of-cloud reflectance at pixel level</a:t>
            </a:r>
          </a:p>
          <a:p>
            <a:r>
              <a:rPr lang="en-US" dirty="0"/>
              <a:t>MODIS (MYD06) cloud-top pressure + VIIRS L1B + atmospheric correction =&gt; </a:t>
            </a:r>
            <a:r>
              <a:rPr lang="en-US" b="1" dirty="0"/>
              <a:t>VIIRS observed top-of-cloud reflectance at pixel level</a:t>
            </a:r>
          </a:p>
          <a:p>
            <a:r>
              <a:rPr lang="en-US" dirty="0"/>
              <a:t>Aggregate pixel-level expected/observed reflectance into monthly joint histograms =&gt; monthly VIIRS radiometric adjustment factors</a:t>
            </a:r>
          </a:p>
          <a:p>
            <a:r>
              <a:rPr lang="en-US" dirty="0"/>
              <a:t>Final VIIRS (SNPP or NOAA-20) radiometric adjustment factors derived from time series of monthly values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B72524-286B-6B4C-AEBE-0F77DD0A6AA1}"/>
                  </a:ext>
                </a:extLst>
              </p:cNvPr>
              <p:cNvSpPr txBox="1"/>
              <p:nvPr/>
            </p:nvSpPr>
            <p:spPr>
              <a:xfrm>
                <a:off x="1617921" y="5327557"/>
                <a:ext cx="8956158" cy="7331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𝑽𝑰𝑰𝑹𝑺</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𝑹𝒂𝒅𝒊𝒐𝒎𝒆𝒕𝒓𝒊𝒄</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𝑨𝒅𝒋𝒖𝒔𝒕𝒎𝒆𝒏𝒕</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ea typeface="Cambria Math" panose="02040503050406030204" pitchFamily="18" charset="0"/>
                        </a:rPr>
                        <m:t>𝝀</m:t>
                      </m:r>
                      <m:r>
                        <a:rPr lang="en-US" sz="2000" b="1" i="1" smtClean="0">
                          <a:solidFill>
                            <a:srgbClr val="C00000"/>
                          </a:solidFill>
                          <a:latin typeface="Cambria Math" panose="02040503050406030204" pitchFamily="18" charset="0"/>
                        </a:rPr>
                        <m:t>)=</m:t>
                      </m:r>
                      <m:f>
                        <m:fPr>
                          <m:ctrlPr>
                            <a:rPr lang="en-US" sz="2000" b="1" i="1" smtClean="0">
                              <a:solidFill>
                                <a:srgbClr val="C00000"/>
                              </a:solidFill>
                              <a:latin typeface="Cambria Math" panose="02040503050406030204" pitchFamily="18" charset="0"/>
                            </a:rPr>
                          </m:ctrlPr>
                        </m:fPr>
                        <m:num>
                          <m:r>
                            <a:rPr lang="en-US" sz="2000" b="1" i="1" smtClean="0">
                              <a:solidFill>
                                <a:srgbClr val="C00000"/>
                              </a:solidFill>
                              <a:latin typeface="Cambria Math" panose="02040503050406030204" pitchFamily="18" charset="0"/>
                            </a:rPr>
                            <m:t>𝑽𝑰𝑰𝑹𝑺</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𝑬𝒙𝒑𝒆𝒄𝒕𝒆𝒅</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𝑻𝑶𝑪</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𝑹𝒆𝒇𝒍</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ea typeface="Cambria Math" panose="02040503050406030204" pitchFamily="18" charset="0"/>
                            </a:rPr>
                            <m:t>𝝀</m:t>
                          </m:r>
                          <m:r>
                            <a:rPr lang="en-US" sz="2000" b="1" i="1" smtClean="0">
                              <a:solidFill>
                                <a:srgbClr val="C00000"/>
                              </a:solidFill>
                              <a:latin typeface="Cambria Math" panose="02040503050406030204" pitchFamily="18" charset="0"/>
                            </a:rPr>
                            <m:t>)</m:t>
                          </m:r>
                        </m:num>
                        <m:den>
                          <m:r>
                            <a:rPr lang="en-US" sz="2000" b="1" i="1" smtClean="0">
                              <a:solidFill>
                                <a:srgbClr val="C00000"/>
                              </a:solidFill>
                              <a:latin typeface="Cambria Math" panose="02040503050406030204" pitchFamily="18" charset="0"/>
                            </a:rPr>
                            <m:t>𝑽𝑰𝑰𝑹𝑺</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𝑶𝒃𝒔𝒆𝒓𝒗𝒆𝒅</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𝑻𝑶𝑪</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𝑹𝒆𝒇𝒍</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ea typeface="Cambria Math" panose="02040503050406030204" pitchFamily="18" charset="0"/>
                            </a:rPr>
                            <m:t>𝝀</m:t>
                          </m:r>
                          <m:r>
                            <a:rPr lang="en-US" sz="2000" b="1" i="1" smtClean="0">
                              <a:solidFill>
                                <a:srgbClr val="C00000"/>
                              </a:solidFill>
                              <a:latin typeface="Cambria Math" panose="02040503050406030204" pitchFamily="18" charset="0"/>
                            </a:rPr>
                            <m:t>)</m:t>
                          </m:r>
                        </m:den>
                      </m:f>
                    </m:oMath>
                  </m:oMathPara>
                </a14:m>
                <a:endParaRPr lang="en-US" sz="2000" b="1" dirty="0">
                  <a:solidFill>
                    <a:srgbClr val="C00000"/>
                  </a:solidFill>
                </a:endParaRPr>
              </a:p>
            </p:txBody>
          </p:sp>
        </mc:Choice>
        <mc:Fallback xmlns="">
          <p:sp>
            <p:nvSpPr>
              <p:cNvPr id="4" name="TextBox 3">
                <a:extLst>
                  <a:ext uri="{FF2B5EF4-FFF2-40B4-BE49-F238E27FC236}">
                    <a16:creationId xmlns:a16="http://schemas.microsoft.com/office/drawing/2014/main" id="{68B72524-286B-6B4C-AEBE-0F77DD0A6AA1}"/>
                  </a:ext>
                </a:extLst>
              </p:cNvPr>
              <p:cNvSpPr txBox="1">
                <a:spLocks noRot="1" noChangeAspect="1" noMove="1" noResize="1" noEditPoints="1" noAdjustHandles="1" noChangeArrowheads="1" noChangeShapeType="1" noTextEdit="1"/>
              </p:cNvSpPr>
              <p:nvPr/>
            </p:nvSpPr>
            <p:spPr>
              <a:xfrm>
                <a:off x="1617921" y="5327557"/>
                <a:ext cx="8956158" cy="733149"/>
              </a:xfrm>
              <a:prstGeom prst="rect">
                <a:avLst/>
              </a:prstGeom>
              <a:blipFill>
                <a:blip r:embed="rId2"/>
                <a:stretch>
                  <a:fillRect b="-10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D4E390-8D73-ED4D-A4B5-24149E7953CF}"/>
                  </a:ext>
                </a:extLst>
              </p:cNvPr>
              <p:cNvSpPr txBox="1"/>
              <p:nvPr/>
            </p:nvSpPr>
            <p:spPr>
              <a:xfrm>
                <a:off x="1153145" y="6176963"/>
                <a:ext cx="98857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ea typeface="Cambria Math" panose="02040503050406030204" pitchFamily="18" charset="0"/>
                        </a:rPr>
                        <m:t>𝝀</m:t>
                      </m:r>
                      <m:r>
                        <a:rPr lang="en-US" sz="2000" b="1" i="1" smtClean="0">
                          <a:solidFill>
                            <a:srgbClr val="C00000"/>
                          </a:solidFill>
                          <a:latin typeface="Cambria Math" panose="02040503050406030204" pitchFamily="18" charset="0"/>
                        </a:rPr>
                        <m:t>=</m:t>
                      </m:r>
                      <m:d>
                        <m:dPr>
                          <m:begChr m:val="["/>
                          <m:endChr m:val="]"/>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𝟎</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𝟔𝟕</m:t>
                          </m:r>
                          <m:r>
                            <a:rPr lang="en-US" sz="2000" b="1" i="1" smtClean="0">
                              <a:solidFill>
                                <a:srgbClr val="C00000"/>
                              </a:solidFill>
                              <a:latin typeface="Cambria Math" panose="02040503050406030204" pitchFamily="18" charset="0"/>
                              <a:ea typeface="Cambria Math" panose="02040503050406030204" pitchFamily="18" charset="0"/>
                            </a:rPr>
                            <m:t>𝝁</m:t>
                          </m:r>
                          <m:r>
                            <a:rPr lang="en-US" sz="2000" b="1" i="1" smtClean="0">
                              <a:solidFill>
                                <a:srgbClr val="C00000"/>
                              </a:solidFill>
                              <a:latin typeface="Cambria Math" panose="02040503050406030204" pitchFamily="18" charset="0"/>
                            </a:rPr>
                            <m:t>𝒎</m:t>
                          </m:r>
                          <m:r>
                            <a:rPr lang="en-US" sz="2000" b="1" i="1" smtClean="0">
                              <a:solidFill>
                                <a:srgbClr val="C00000"/>
                              </a:solidFill>
                              <a:latin typeface="Cambria Math" panose="02040503050406030204" pitchFamily="18" charset="0"/>
                            </a:rPr>
                            <m:t> </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𝑴</m:t>
                              </m:r>
                              <m:r>
                                <a:rPr lang="en-US" sz="2000" b="1" i="1" smtClean="0">
                                  <a:solidFill>
                                    <a:srgbClr val="C00000"/>
                                  </a:solidFill>
                                  <a:latin typeface="Cambria Math" panose="02040503050406030204" pitchFamily="18" charset="0"/>
                                </a:rPr>
                                <m:t>𝟓</m:t>
                              </m:r>
                            </m:e>
                          </m:d>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𝟎</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𝟖𝟕</m:t>
                          </m:r>
                          <m:r>
                            <a:rPr lang="en-US" sz="2000" b="1" i="1">
                              <a:solidFill>
                                <a:srgbClr val="C00000"/>
                              </a:solidFill>
                              <a:latin typeface="Cambria Math" panose="02040503050406030204" pitchFamily="18" charset="0"/>
                              <a:ea typeface="Cambria Math" panose="02040503050406030204" pitchFamily="18" charset="0"/>
                            </a:rPr>
                            <m:t>𝝁</m:t>
                          </m:r>
                          <m:r>
                            <a:rPr lang="en-US" sz="2000" b="1" i="1" smtClean="0">
                              <a:solidFill>
                                <a:srgbClr val="C00000"/>
                              </a:solidFill>
                              <a:latin typeface="Cambria Math" panose="02040503050406030204" pitchFamily="18" charset="0"/>
                            </a:rPr>
                            <m:t>𝒎</m:t>
                          </m:r>
                          <m:r>
                            <a:rPr lang="en-US" sz="2000" b="1" i="1" smtClean="0">
                              <a:solidFill>
                                <a:srgbClr val="C00000"/>
                              </a:solidFill>
                              <a:latin typeface="Cambria Math" panose="02040503050406030204" pitchFamily="18" charset="0"/>
                            </a:rPr>
                            <m:t> </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𝑴</m:t>
                              </m:r>
                              <m:r>
                                <a:rPr lang="en-US" sz="2000" b="1" i="1" smtClean="0">
                                  <a:solidFill>
                                    <a:srgbClr val="C00000"/>
                                  </a:solidFill>
                                  <a:latin typeface="Cambria Math" panose="02040503050406030204" pitchFamily="18" charset="0"/>
                                </a:rPr>
                                <m:t>𝟕</m:t>
                              </m:r>
                            </m:e>
                          </m:d>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𝟏</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𝟐𝟒</m:t>
                          </m:r>
                          <m:r>
                            <a:rPr lang="en-US" sz="2000" b="1" i="1">
                              <a:solidFill>
                                <a:srgbClr val="C00000"/>
                              </a:solidFill>
                              <a:latin typeface="Cambria Math" panose="02040503050406030204" pitchFamily="18" charset="0"/>
                              <a:ea typeface="Cambria Math" panose="02040503050406030204" pitchFamily="18" charset="0"/>
                            </a:rPr>
                            <m:t>𝝁</m:t>
                          </m:r>
                          <m:r>
                            <a:rPr lang="en-US" sz="2000" b="1" i="1" smtClean="0">
                              <a:solidFill>
                                <a:srgbClr val="C00000"/>
                              </a:solidFill>
                              <a:latin typeface="Cambria Math" panose="02040503050406030204" pitchFamily="18" charset="0"/>
                            </a:rPr>
                            <m:t>𝒎</m:t>
                          </m:r>
                          <m:r>
                            <a:rPr lang="en-US" sz="2000" b="1" i="1" smtClean="0">
                              <a:solidFill>
                                <a:srgbClr val="C00000"/>
                              </a:solidFill>
                              <a:latin typeface="Cambria Math" panose="02040503050406030204" pitchFamily="18" charset="0"/>
                            </a:rPr>
                            <m:t> </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𝑴</m:t>
                              </m:r>
                              <m:r>
                                <a:rPr lang="en-US" sz="2000" b="1" i="1" smtClean="0">
                                  <a:solidFill>
                                    <a:srgbClr val="C00000"/>
                                  </a:solidFill>
                                  <a:latin typeface="Cambria Math" panose="02040503050406030204" pitchFamily="18" charset="0"/>
                                </a:rPr>
                                <m:t>𝟖</m:t>
                              </m:r>
                            </m:e>
                          </m:d>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𝟏</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𝟔𝟏</m:t>
                          </m:r>
                          <m:r>
                            <a:rPr lang="en-US" sz="2000" b="1" i="1">
                              <a:solidFill>
                                <a:srgbClr val="C00000"/>
                              </a:solidFill>
                              <a:latin typeface="Cambria Math" panose="02040503050406030204" pitchFamily="18" charset="0"/>
                              <a:ea typeface="Cambria Math" panose="02040503050406030204" pitchFamily="18" charset="0"/>
                            </a:rPr>
                            <m:t>𝝁</m:t>
                          </m:r>
                          <m:r>
                            <a:rPr lang="en-US" sz="2000" b="1" i="1" smtClean="0">
                              <a:solidFill>
                                <a:srgbClr val="C00000"/>
                              </a:solidFill>
                              <a:latin typeface="Cambria Math" panose="02040503050406030204" pitchFamily="18" charset="0"/>
                            </a:rPr>
                            <m:t>𝒎</m:t>
                          </m:r>
                          <m:r>
                            <a:rPr lang="en-US" sz="2000" b="1" i="1" smtClean="0">
                              <a:solidFill>
                                <a:srgbClr val="C00000"/>
                              </a:solidFill>
                              <a:latin typeface="Cambria Math" panose="02040503050406030204" pitchFamily="18" charset="0"/>
                            </a:rPr>
                            <m:t> </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𝑴</m:t>
                              </m:r>
                              <m:r>
                                <a:rPr lang="en-US" sz="2000" b="1" i="1" smtClean="0">
                                  <a:solidFill>
                                    <a:srgbClr val="C00000"/>
                                  </a:solidFill>
                                  <a:latin typeface="Cambria Math" panose="02040503050406030204" pitchFamily="18" charset="0"/>
                                </a:rPr>
                                <m:t>𝟏𝟎</m:t>
                              </m:r>
                            </m:e>
                          </m:d>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𝟐</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𝟐𝟓</m:t>
                          </m:r>
                          <m:r>
                            <a:rPr lang="en-US" sz="2000" b="1" i="1">
                              <a:solidFill>
                                <a:srgbClr val="C00000"/>
                              </a:solidFill>
                              <a:latin typeface="Cambria Math" panose="02040503050406030204" pitchFamily="18" charset="0"/>
                              <a:ea typeface="Cambria Math" panose="02040503050406030204" pitchFamily="18" charset="0"/>
                            </a:rPr>
                            <m:t>𝝁</m:t>
                          </m:r>
                          <m:r>
                            <a:rPr lang="en-US" sz="2000" b="1" i="1" smtClean="0">
                              <a:solidFill>
                                <a:srgbClr val="C00000"/>
                              </a:solidFill>
                              <a:latin typeface="Cambria Math" panose="02040503050406030204" pitchFamily="18" charset="0"/>
                            </a:rPr>
                            <m:t>𝒎</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𝑴</m:t>
                          </m:r>
                          <m:r>
                            <a:rPr lang="en-US" sz="2000" b="1" i="1" smtClean="0">
                              <a:solidFill>
                                <a:srgbClr val="C00000"/>
                              </a:solidFill>
                              <a:latin typeface="Cambria Math" panose="02040503050406030204" pitchFamily="18" charset="0"/>
                            </a:rPr>
                            <m:t>𝟏𝟏</m:t>
                          </m:r>
                          <m:r>
                            <a:rPr lang="en-US" sz="2000" b="1" i="1" smtClean="0">
                              <a:solidFill>
                                <a:srgbClr val="C00000"/>
                              </a:solidFill>
                              <a:latin typeface="Cambria Math" panose="02040503050406030204" pitchFamily="18" charset="0"/>
                            </a:rPr>
                            <m:t>)</m:t>
                          </m:r>
                        </m:e>
                      </m:d>
                    </m:oMath>
                  </m:oMathPara>
                </a14:m>
                <a:endParaRPr lang="en-US" sz="2000" b="1" dirty="0">
                  <a:solidFill>
                    <a:srgbClr val="C00000"/>
                  </a:solidFill>
                </a:endParaRPr>
              </a:p>
            </p:txBody>
          </p:sp>
        </mc:Choice>
        <mc:Fallback xmlns="">
          <p:sp>
            <p:nvSpPr>
              <p:cNvPr id="5" name="TextBox 4">
                <a:extLst>
                  <a:ext uri="{FF2B5EF4-FFF2-40B4-BE49-F238E27FC236}">
                    <a16:creationId xmlns:a16="http://schemas.microsoft.com/office/drawing/2014/main" id="{8DD4E390-8D73-ED4D-A4B5-24149E7953CF}"/>
                  </a:ext>
                </a:extLst>
              </p:cNvPr>
              <p:cNvSpPr txBox="1">
                <a:spLocks noRot="1" noChangeAspect="1" noMove="1" noResize="1" noEditPoints="1" noAdjustHandles="1" noChangeArrowheads="1" noChangeShapeType="1" noTextEdit="1"/>
              </p:cNvSpPr>
              <p:nvPr/>
            </p:nvSpPr>
            <p:spPr>
              <a:xfrm>
                <a:off x="1153145" y="6176963"/>
                <a:ext cx="9885710" cy="400110"/>
              </a:xfrm>
              <a:prstGeom prst="rect">
                <a:avLst/>
              </a:prstGeom>
              <a:blipFill>
                <a:blip r:embed="rId3"/>
                <a:stretch>
                  <a:fillRect b="-18750"/>
                </a:stretch>
              </a:blipFill>
            </p:spPr>
            <p:txBody>
              <a:bodyPr/>
              <a:lstStyle/>
              <a:p>
                <a:r>
                  <a:rPr lang="en-US">
                    <a:noFill/>
                  </a:rPr>
                  <a:t> </a:t>
                </a:r>
              </a:p>
            </p:txBody>
          </p:sp>
        </mc:Fallback>
      </mc:AlternateContent>
    </p:spTree>
    <p:extLst>
      <p:ext uri="{BB962C8B-B14F-4D97-AF65-F5344CB8AC3E}">
        <p14:creationId xmlns:p14="http://schemas.microsoft.com/office/powerpoint/2010/main" val="259325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98BA584D-4AD8-B541-AF61-A14732006EDC}"/>
              </a:ext>
            </a:extLst>
          </p:cNvPr>
          <p:cNvPicPr>
            <a:picLocks noChangeAspect="1"/>
          </p:cNvPicPr>
          <p:nvPr/>
        </p:nvPicPr>
        <p:blipFill>
          <a:blip r:embed="rId2"/>
          <a:stretch>
            <a:fillRect/>
          </a:stretch>
        </p:blipFill>
        <p:spPr>
          <a:xfrm>
            <a:off x="88491" y="457200"/>
            <a:ext cx="7924800" cy="5943600"/>
          </a:xfrm>
          <a:prstGeom prst="rect">
            <a:avLst/>
          </a:prstGeom>
        </p:spPr>
      </p:pic>
      <p:graphicFrame>
        <p:nvGraphicFramePr>
          <p:cNvPr id="6" name="Table 5">
            <a:extLst>
              <a:ext uri="{FF2B5EF4-FFF2-40B4-BE49-F238E27FC236}">
                <a16:creationId xmlns:a16="http://schemas.microsoft.com/office/drawing/2014/main" id="{721A650D-C4D9-F646-A345-32A262ECDC2B}"/>
              </a:ext>
            </a:extLst>
          </p:cNvPr>
          <p:cNvGraphicFramePr>
            <a:graphicFrameLocks noGrp="1"/>
          </p:cNvGraphicFramePr>
          <p:nvPr>
            <p:extLst>
              <p:ext uri="{D42A27DB-BD31-4B8C-83A1-F6EECF244321}">
                <p14:modId xmlns:p14="http://schemas.microsoft.com/office/powerpoint/2010/main" val="118057600"/>
              </p:ext>
            </p:extLst>
          </p:nvPr>
        </p:nvGraphicFramePr>
        <p:xfrm>
          <a:off x="4419600" y="4626377"/>
          <a:ext cx="7384024" cy="1823636"/>
        </p:xfrm>
        <a:graphic>
          <a:graphicData uri="http://schemas.openxmlformats.org/drawingml/2006/table">
            <a:tbl>
              <a:tblPr firstRow="1" firstCol="1" bandRow="1">
                <a:tableStyleId>{5C22544A-7EE6-4342-B048-85BDC9FD1C3A}</a:tableStyleId>
              </a:tblPr>
              <a:tblGrid>
                <a:gridCol w="923003">
                  <a:extLst>
                    <a:ext uri="{9D8B030D-6E8A-4147-A177-3AD203B41FA5}">
                      <a16:colId xmlns:a16="http://schemas.microsoft.com/office/drawing/2014/main" val="966484881"/>
                    </a:ext>
                  </a:extLst>
                </a:gridCol>
                <a:gridCol w="923003">
                  <a:extLst>
                    <a:ext uri="{9D8B030D-6E8A-4147-A177-3AD203B41FA5}">
                      <a16:colId xmlns:a16="http://schemas.microsoft.com/office/drawing/2014/main" val="3283815335"/>
                    </a:ext>
                  </a:extLst>
                </a:gridCol>
                <a:gridCol w="923003">
                  <a:extLst>
                    <a:ext uri="{9D8B030D-6E8A-4147-A177-3AD203B41FA5}">
                      <a16:colId xmlns:a16="http://schemas.microsoft.com/office/drawing/2014/main" val="538410337"/>
                    </a:ext>
                  </a:extLst>
                </a:gridCol>
                <a:gridCol w="923003">
                  <a:extLst>
                    <a:ext uri="{9D8B030D-6E8A-4147-A177-3AD203B41FA5}">
                      <a16:colId xmlns:a16="http://schemas.microsoft.com/office/drawing/2014/main" val="2499409280"/>
                    </a:ext>
                  </a:extLst>
                </a:gridCol>
                <a:gridCol w="923003">
                  <a:extLst>
                    <a:ext uri="{9D8B030D-6E8A-4147-A177-3AD203B41FA5}">
                      <a16:colId xmlns:a16="http://schemas.microsoft.com/office/drawing/2014/main" val="3341208873"/>
                    </a:ext>
                  </a:extLst>
                </a:gridCol>
                <a:gridCol w="923003">
                  <a:extLst>
                    <a:ext uri="{9D8B030D-6E8A-4147-A177-3AD203B41FA5}">
                      <a16:colId xmlns:a16="http://schemas.microsoft.com/office/drawing/2014/main" val="736791713"/>
                    </a:ext>
                  </a:extLst>
                </a:gridCol>
                <a:gridCol w="923003">
                  <a:extLst>
                    <a:ext uri="{9D8B030D-6E8A-4147-A177-3AD203B41FA5}">
                      <a16:colId xmlns:a16="http://schemas.microsoft.com/office/drawing/2014/main" val="2397221304"/>
                    </a:ext>
                  </a:extLst>
                </a:gridCol>
                <a:gridCol w="923003">
                  <a:extLst>
                    <a:ext uri="{9D8B030D-6E8A-4147-A177-3AD203B41FA5}">
                      <a16:colId xmlns:a16="http://schemas.microsoft.com/office/drawing/2014/main" val="1650562040"/>
                    </a:ext>
                  </a:extLst>
                </a:gridCol>
              </a:tblGrid>
              <a:tr h="450564">
                <a:tc gridSpan="3">
                  <a:txBody>
                    <a:bodyPr/>
                    <a:lstStyle/>
                    <a:p>
                      <a:pPr marL="0" marR="0" algn="ctr">
                        <a:lnSpc>
                          <a:spcPts val="1300"/>
                        </a:lnSpc>
                        <a:spcBef>
                          <a:spcPts val="0"/>
                        </a:spcBef>
                        <a:spcAft>
                          <a:spcPts val="0"/>
                        </a:spcAft>
                      </a:pPr>
                      <a:r>
                        <a:rPr lang="en-US" sz="1100" dirty="0">
                          <a:effectLst/>
                        </a:rPr>
                        <a:t>VIIRS Wavelength</a:t>
                      </a:r>
                    </a:p>
                    <a:p>
                      <a:pPr marL="0" marR="0" algn="ctr">
                        <a:lnSpc>
                          <a:spcPts val="1300"/>
                        </a:lnSpc>
                        <a:spcBef>
                          <a:spcPts val="0"/>
                        </a:spcBef>
                        <a:spcAft>
                          <a:spcPts val="0"/>
                        </a:spcAft>
                      </a:pPr>
                      <a:r>
                        <a:rPr lang="en-US" sz="1100" dirty="0">
                          <a:effectLst/>
                        </a:rPr>
                        <a:t>(Band Designation)</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ts val="1300"/>
                        </a:lnSpc>
                        <a:spcBef>
                          <a:spcPts val="0"/>
                        </a:spcBef>
                        <a:spcAft>
                          <a:spcPts val="0"/>
                        </a:spcAft>
                      </a:pPr>
                      <a:r>
                        <a:rPr lang="en-US" sz="1100" dirty="0">
                          <a:effectLst/>
                        </a:rPr>
                        <a:t>0.67 µm</a:t>
                      </a:r>
                    </a:p>
                    <a:p>
                      <a:pPr marL="0" marR="0" algn="ctr">
                        <a:lnSpc>
                          <a:spcPts val="1300"/>
                        </a:lnSpc>
                        <a:spcBef>
                          <a:spcPts val="0"/>
                        </a:spcBef>
                        <a:spcAft>
                          <a:spcPts val="0"/>
                        </a:spcAft>
                      </a:pPr>
                      <a:r>
                        <a:rPr lang="en-US" sz="1100" dirty="0">
                          <a:effectLst/>
                        </a:rPr>
                        <a:t>(M5)</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0.87 µm</a:t>
                      </a:r>
                    </a:p>
                    <a:p>
                      <a:pPr marL="0" marR="0" algn="ctr">
                        <a:lnSpc>
                          <a:spcPts val="1300"/>
                        </a:lnSpc>
                        <a:spcBef>
                          <a:spcPts val="0"/>
                        </a:spcBef>
                        <a:spcAft>
                          <a:spcPts val="0"/>
                        </a:spcAft>
                      </a:pPr>
                      <a:r>
                        <a:rPr lang="en-US" sz="1100" dirty="0">
                          <a:effectLst/>
                        </a:rPr>
                        <a:t>(M7)</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1.24 µm</a:t>
                      </a:r>
                    </a:p>
                    <a:p>
                      <a:pPr marL="0" marR="0" algn="ctr">
                        <a:lnSpc>
                          <a:spcPts val="1300"/>
                        </a:lnSpc>
                        <a:spcBef>
                          <a:spcPts val="0"/>
                        </a:spcBef>
                        <a:spcAft>
                          <a:spcPts val="0"/>
                        </a:spcAft>
                      </a:pPr>
                      <a:r>
                        <a:rPr lang="en-US" sz="1100" dirty="0">
                          <a:effectLst/>
                        </a:rPr>
                        <a:t>(M8)</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1.61 µm</a:t>
                      </a:r>
                    </a:p>
                    <a:p>
                      <a:pPr marL="0" marR="0" algn="ctr">
                        <a:lnSpc>
                          <a:spcPts val="1300"/>
                        </a:lnSpc>
                        <a:spcBef>
                          <a:spcPts val="0"/>
                        </a:spcBef>
                        <a:spcAft>
                          <a:spcPts val="0"/>
                        </a:spcAft>
                      </a:pPr>
                      <a:r>
                        <a:rPr lang="en-US" sz="1100" dirty="0">
                          <a:effectLst/>
                        </a:rPr>
                        <a:t>(M10)</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rPr>
                        <a:t>2.25 µm</a:t>
                      </a:r>
                    </a:p>
                    <a:p>
                      <a:pPr marL="0" marR="0" algn="ctr">
                        <a:lnSpc>
                          <a:spcPts val="1300"/>
                        </a:lnSpc>
                        <a:spcBef>
                          <a:spcPts val="0"/>
                        </a:spcBef>
                        <a:spcAft>
                          <a:spcPts val="0"/>
                        </a:spcAft>
                      </a:pPr>
                      <a:r>
                        <a:rPr lang="en-US" sz="1100" dirty="0">
                          <a:effectLst/>
                        </a:rPr>
                        <a:t>(M11)</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243585"/>
                  </a:ext>
                </a:extLst>
              </a:tr>
              <a:tr h="232077">
                <a:tc rowSpan="4">
                  <a:txBody>
                    <a:bodyPr/>
                    <a:lstStyle/>
                    <a:p>
                      <a:pPr marL="0" marR="0" algn="ctr">
                        <a:lnSpc>
                          <a:spcPts val="1300"/>
                        </a:lnSpc>
                        <a:spcBef>
                          <a:spcPts val="0"/>
                        </a:spcBef>
                        <a:spcAft>
                          <a:spcPts val="0"/>
                        </a:spcAft>
                      </a:pPr>
                      <a:r>
                        <a:rPr lang="en-US" sz="1100" dirty="0">
                          <a:effectLst/>
                        </a:rPr>
                        <a:t>Radiometric Adjustment Factor</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R w="12700" cmpd="sng">
                      <a:noFill/>
                    </a:lnR>
                    <a:lnT w="12700" cap="flat" cmpd="sng" algn="ctr">
                      <a:solidFill>
                        <a:schemeClr val="bg1"/>
                      </a:solidFill>
                      <a:prstDash val="solid"/>
                      <a:round/>
                      <a:headEnd type="none" w="med" len="med"/>
                      <a:tailEnd type="none" w="med" len="med"/>
                    </a:lnT>
                  </a:tcPr>
                </a:tc>
                <a:tc>
                  <a:txBody>
                    <a:bodyPr/>
                    <a:lstStyle/>
                    <a:p>
                      <a:pPr marL="0" marR="0" algn="ctr">
                        <a:lnSpc>
                          <a:spcPts val="1300"/>
                        </a:lnSpc>
                        <a:spcBef>
                          <a:spcPts val="0"/>
                        </a:spcBef>
                        <a:spcAft>
                          <a:spcPts val="0"/>
                        </a:spcAft>
                      </a:pPr>
                      <a:r>
                        <a:rPr lang="en-US" sz="1100" dirty="0">
                          <a:solidFill>
                            <a:schemeClr val="tx1"/>
                          </a:solidFill>
                          <a:effectLst/>
                        </a:rPr>
                        <a:t>NOAA-20</a:t>
                      </a:r>
                      <a:endParaRPr lang="en-US" sz="1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vs MODIS C6.1</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1.01</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1.02</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1.02</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rgbClr val="C00000"/>
                          </a:solidFill>
                          <a:effectLst/>
                        </a:rPr>
                        <a:t>0.99</a:t>
                      </a:r>
                      <a:endParaRPr lang="en-US" sz="11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3649475"/>
                  </a:ext>
                </a:extLst>
              </a:tr>
              <a:tr h="232077">
                <a:tc vMerge="1">
                  <a:txBody>
                    <a:bodyPr/>
                    <a:lstStyle/>
                    <a:p>
                      <a:endParaRPr lang="en-US"/>
                    </a:p>
                  </a:txBody>
                  <a:tcPr/>
                </a:tc>
                <a:tc rowSpan="3">
                  <a:txBody>
                    <a:bodyPr/>
                    <a:lstStyle/>
                    <a:p>
                      <a:pPr marL="0" marR="0" algn="ctr">
                        <a:lnSpc>
                          <a:spcPts val="1300"/>
                        </a:lnSpc>
                        <a:spcBef>
                          <a:spcPts val="0"/>
                        </a:spcBef>
                        <a:spcAft>
                          <a:spcPts val="0"/>
                        </a:spcAft>
                      </a:pPr>
                      <a:r>
                        <a:rPr lang="en-US" sz="1100" dirty="0">
                          <a:effectLst/>
                        </a:rPr>
                        <a:t>SNPP</a:t>
                      </a:r>
                      <a:endPar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vs MODIS C6.1</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0.95</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0.97</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0.99</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0.98</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b="1" dirty="0">
                          <a:solidFill>
                            <a:schemeClr val="accent1">
                              <a:lumMod val="75000"/>
                            </a:schemeClr>
                          </a:solidFill>
                          <a:effectLst/>
                        </a:rPr>
                        <a:t>0.97</a:t>
                      </a:r>
                      <a:endParaRPr lang="en-US" sz="11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635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4328285"/>
                  </a:ext>
                </a:extLst>
              </a:tr>
              <a:tr h="232077">
                <a:tc vMerge="1">
                  <a:txBody>
                    <a:bodyPr/>
                    <a:lstStyle/>
                    <a:p>
                      <a:endParaRPr lang="en-US"/>
                    </a:p>
                  </a:txBody>
                  <a:tcPr/>
                </a:tc>
                <a:tc vMerge="1">
                  <a:txBody>
                    <a:bodyPr/>
                    <a:lstStyle/>
                    <a:p>
                      <a:endParaRPr lang="en-US"/>
                    </a:p>
                  </a:txBody>
                  <a:tcPr/>
                </a:tc>
                <a:tc>
                  <a:txBody>
                    <a:bodyPr/>
                    <a:lstStyle/>
                    <a:p>
                      <a:pPr marL="0" marR="0" algn="ctr">
                        <a:lnSpc>
                          <a:spcPts val="1300"/>
                        </a:lnSpc>
                        <a:spcBef>
                          <a:spcPts val="0"/>
                        </a:spcBef>
                        <a:spcAft>
                          <a:spcPts val="0"/>
                        </a:spcAft>
                      </a:pPr>
                      <a:r>
                        <a:rPr lang="en-US" sz="1100" dirty="0">
                          <a:solidFill>
                            <a:schemeClr val="bg1">
                              <a:lumMod val="50000"/>
                            </a:schemeClr>
                          </a:solidFill>
                          <a:effectLst/>
                        </a:rPr>
                        <a:t>vs MODIS C6</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0.94</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0.96</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0.98</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0.98</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dirty="0">
                          <a:solidFill>
                            <a:schemeClr val="bg1">
                              <a:lumMod val="50000"/>
                            </a:schemeClr>
                          </a:solidFill>
                          <a:effectLst/>
                        </a:rPr>
                        <a:t>0.97</a:t>
                      </a:r>
                      <a:endParaRPr lang="en-US" sz="1100"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5187218"/>
                  </a:ext>
                </a:extLst>
              </a:tr>
              <a:tr h="480595">
                <a:tc vMerge="1">
                  <a:txBody>
                    <a:bodyPr/>
                    <a:lstStyle/>
                    <a:p>
                      <a:endParaRPr lang="en-US"/>
                    </a:p>
                  </a:txBody>
                  <a:tcPr/>
                </a:tc>
                <a:tc vMerge="1">
                  <a:txBody>
                    <a:bodyPr/>
                    <a:lstStyle/>
                    <a:p>
                      <a:endParaRPr lang="en-US"/>
                    </a:p>
                  </a:txBody>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Deep Blue Gain Factors</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0.941</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0.963</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1.011</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0.981</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1300"/>
                        </a:lnSpc>
                        <a:spcBef>
                          <a:spcPts val="0"/>
                        </a:spcBef>
                        <a:spcAft>
                          <a:spcPts val="0"/>
                        </a:spcAft>
                      </a:pPr>
                      <a:r>
                        <a:rPr lang="en-US" sz="1100" i="1" dirty="0">
                          <a:solidFill>
                            <a:schemeClr val="bg1">
                              <a:lumMod val="50000"/>
                            </a:schemeClr>
                          </a:solidFill>
                          <a:effectLst/>
                        </a:rPr>
                        <a:t>0.931  </a:t>
                      </a:r>
                      <a:endParaRPr lang="en-US" sz="1100" i="1" dirty="0">
                        <a:solidFill>
                          <a:schemeClr val="bg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5030599"/>
                  </a:ext>
                </a:extLst>
              </a:tr>
            </a:tbl>
          </a:graphicData>
        </a:graphic>
      </p:graphicFrame>
      <p:sp>
        <p:nvSpPr>
          <p:cNvPr id="9" name="TextBox 8">
            <a:extLst>
              <a:ext uri="{FF2B5EF4-FFF2-40B4-BE49-F238E27FC236}">
                <a16:creationId xmlns:a16="http://schemas.microsoft.com/office/drawing/2014/main" id="{E5A41BFE-A1E8-484B-A382-BE12551E5CA9}"/>
              </a:ext>
            </a:extLst>
          </p:cNvPr>
          <p:cNvSpPr txBox="1"/>
          <p:nvPr/>
        </p:nvSpPr>
        <p:spPr>
          <a:xfrm>
            <a:off x="8146024" y="327635"/>
            <a:ext cx="3849664" cy="1815882"/>
          </a:xfrm>
          <a:prstGeom prst="rect">
            <a:avLst/>
          </a:prstGeom>
          <a:noFill/>
        </p:spPr>
        <p:txBody>
          <a:bodyPr wrap="square" rtlCol="0">
            <a:spAutoFit/>
          </a:bodyPr>
          <a:lstStyle/>
          <a:p>
            <a:pPr marL="194310" indent="-194310">
              <a:buFont typeface="Arial" panose="020B0604020202020204" pitchFamily="34" charset="0"/>
              <a:buChar char="•"/>
            </a:pPr>
            <a:r>
              <a:rPr lang="en-US" sz="1600" dirty="0">
                <a:solidFill>
                  <a:schemeClr val="tx1">
                    <a:lumMod val="65000"/>
                    <a:lumOff val="35000"/>
                  </a:schemeClr>
                </a:solidFill>
              </a:rPr>
              <a:t>Radiometric adjustments applied to VIIRS L1B prior to ingestion into CLDMSK and CLDPROP algorithms.</a:t>
            </a:r>
          </a:p>
          <a:p>
            <a:pPr marL="651510" lvl="1" indent="-194310">
              <a:buFont typeface="Arial" panose="020B0604020202020204" pitchFamily="34" charset="0"/>
              <a:buChar char="•"/>
            </a:pPr>
            <a:r>
              <a:rPr lang="en-US" sz="1600" dirty="0">
                <a:solidFill>
                  <a:schemeClr val="tx1">
                    <a:lumMod val="65000"/>
                    <a:lumOff val="35000"/>
                  </a:schemeClr>
                </a:solidFill>
              </a:rPr>
              <a:t>Both SNPP and NOAA-20</a:t>
            </a:r>
          </a:p>
          <a:p>
            <a:pPr marL="651510" lvl="1" indent="-194310">
              <a:buFont typeface="Arial" panose="020B0604020202020204" pitchFamily="34" charset="0"/>
              <a:buChar char="•"/>
            </a:pPr>
            <a:r>
              <a:rPr lang="en-US" sz="1600" dirty="0">
                <a:solidFill>
                  <a:schemeClr val="tx1">
                    <a:lumMod val="65000"/>
                    <a:lumOff val="35000"/>
                  </a:schemeClr>
                </a:solidFill>
              </a:rPr>
              <a:t>Defined as time series (left) means</a:t>
            </a:r>
          </a:p>
          <a:p>
            <a:pPr marL="194310" indent="-194310">
              <a:buFont typeface="Arial" panose="020B0604020202020204" pitchFamily="34" charset="0"/>
              <a:buChar char="•"/>
            </a:pPr>
            <a:r>
              <a:rPr lang="en-US" sz="1600" dirty="0">
                <a:solidFill>
                  <a:schemeClr val="tx1">
                    <a:lumMod val="65000"/>
                    <a:lumOff val="35000"/>
                  </a:schemeClr>
                </a:solidFill>
              </a:rPr>
              <a:t>Values are reported in CLDPROP L2 global metadata</a:t>
            </a:r>
          </a:p>
        </p:txBody>
      </p:sp>
      <p:pic>
        <p:nvPicPr>
          <p:cNvPr id="7" name="Picture 6" descr="Graphical user interface, text, application, email&#10;&#10;Description automatically generated">
            <a:extLst>
              <a:ext uri="{FF2B5EF4-FFF2-40B4-BE49-F238E27FC236}">
                <a16:creationId xmlns:a16="http://schemas.microsoft.com/office/drawing/2014/main" id="{3689E97F-2D9C-944E-966B-5CF938CCC31C}"/>
              </a:ext>
            </a:extLst>
          </p:cNvPr>
          <p:cNvPicPr>
            <a:picLocks noChangeAspect="1"/>
          </p:cNvPicPr>
          <p:nvPr/>
        </p:nvPicPr>
        <p:blipFill>
          <a:blip r:embed="rId3"/>
          <a:stretch>
            <a:fillRect/>
          </a:stretch>
        </p:blipFill>
        <p:spPr>
          <a:xfrm>
            <a:off x="8013291" y="2143517"/>
            <a:ext cx="3982397" cy="2327033"/>
          </a:xfrm>
          <a:prstGeom prst="rect">
            <a:avLst/>
          </a:prstGeom>
        </p:spPr>
      </p:pic>
    </p:spTree>
    <p:extLst>
      <p:ext uri="{BB962C8B-B14F-4D97-AF65-F5344CB8AC3E}">
        <p14:creationId xmlns:p14="http://schemas.microsoft.com/office/powerpoint/2010/main" val="281776536"/>
      </p:ext>
    </p:extLst>
  </p:cSld>
  <p:clrMapOvr>
    <a:masterClrMapping/>
  </p:clrMapOvr>
</p:sld>
</file>

<file path=ppt/theme/theme1.xml><?xml version="1.0" encoding="utf-8"?>
<a:theme xmlns:a="http://schemas.openxmlformats.org/drawingml/2006/main" name="AMS_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_2018" id="{13F905F1-9827-C94A-B702-6FC9303497B5}" vid="{8F01CF40-FBDE-3E40-ACB8-86379D165517}"/>
    </a:ext>
  </a:extLst>
</a:theme>
</file>

<file path=docProps/app.xml><?xml version="1.0" encoding="utf-8"?>
<Properties xmlns="http://schemas.openxmlformats.org/officeDocument/2006/extended-properties" xmlns:vt="http://schemas.openxmlformats.org/officeDocument/2006/docPropsVTypes">
  <Template>AMS_2018</Template>
  <TotalTime>6886</TotalTime>
  <Words>1535</Words>
  <Application>Microsoft Macintosh PowerPoint</Application>
  <PresentationFormat>Widescreen</PresentationFormat>
  <Paragraphs>216</Paragraphs>
  <Slides>18</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Palatino Linotype</vt:lpstr>
      <vt:lpstr>AMS_2018</vt:lpstr>
      <vt:lpstr>Atmosphere Discipline’s Efforts on MODIS/VIIRS Inter-Calibration</vt:lpstr>
      <vt:lpstr>Agenda</vt:lpstr>
      <vt:lpstr>Background</vt:lpstr>
      <vt:lpstr>PowerPoint Presentation</vt:lpstr>
      <vt:lpstr>PowerPoint Presentation</vt:lpstr>
      <vt:lpstr>Starting Point: Radiometric Match Files</vt:lpstr>
      <vt:lpstr>Analysis Approach</vt:lpstr>
      <vt:lpstr>Cloud Team Methodology</vt:lpstr>
      <vt:lpstr>PowerPoint Presentation</vt:lpstr>
      <vt:lpstr>PowerPoint Presentation</vt:lpstr>
      <vt:lpstr>PowerPoint Presentation</vt:lpstr>
      <vt:lpstr>Global Impacts of Adjustments</vt:lpstr>
      <vt:lpstr>PowerPoint Presentation</vt:lpstr>
      <vt:lpstr>PowerPoint Presentation</vt:lpstr>
      <vt:lpstr>PowerPoint Presentation</vt:lpstr>
      <vt:lpstr>PowerPoint Presentation</vt:lpstr>
      <vt:lpstr>Summary</vt:lpstr>
      <vt:lpstr>Challenges 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product team’s efforts towards monitoring MODIS-VIIRS inter-sensor shortwave radiometry</dc:title>
  <dc:creator>Meyer, Kerry G. (GSFC-6130)</dc:creator>
  <cp:lastModifiedBy>Meyer, Kerry G. (GSFC-6130)</cp:lastModifiedBy>
  <cp:revision>65</cp:revision>
  <dcterms:created xsi:type="dcterms:W3CDTF">2020-12-17T18:43:08Z</dcterms:created>
  <dcterms:modified xsi:type="dcterms:W3CDTF">2023-04-30T22:43:45Z</dcterms:modified>
</cp:coreProperties>
</file>