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6" r:id="rId5"/>
    <p:sldId id="259" r:id="rId6"/>
    <p:sldId id="260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  <p:sldId id="278" r:id="rId19"/>
    <p:sldId id="279" r:id="rId20"/>
    <p:sldId id="280" r:id="rId21"/>
    <p:sldId id="281" r:id="rId22"/>
    <p:sldId id="282" r:id="rId23"/>
    <p:sldId id="287" r:id="rId24"/>
    <p:sldId id="285" r:id="rId25"/>
    <p:sldId id="283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7"/>
    <p:restoredTop sz="96327"/>
  </p:normalViewPr>
  <p:slideViewPr>
    <p:cSldViewPr snapToGrid="0" snapToObjects="1">
      <p:cViewPr varScale="1">
        <p:scale>
          <a:sx n="152" d="100"/>
          <a:sy n="152" d="100"/>
        </p:scale>
        <p:origin x="20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864A-815C-0A45-AAD6-D2FDEB32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0E258-0839-F14C-BAC3-91FFFC925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B7362-7ED5-D442-9F2B-573EE9DA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8439D-4E50-6745-9D72-30332A9A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F1717-3231-CD45-BD8E-E4FB0821C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2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40C5F-2F10-2F48-A820-D95D08C7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7FD7C-E9EE-2F4A-BDEF-91D6BA39C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A1C4E-15F0-E143-A37F-2A48059A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5A599-8A92-F64C-9014-74F59F12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AF29E-67EB-344A-839D-CF9AECE8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6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0A30A-85E9-904D-BB79-ECE6673BB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71F98-2313-C340-9C47-9C727B1C5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D3451-C2A7-7146-AE14-2841CA31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677AB-93B1-A84B-A978-5413FB3E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7BC0B-911B-9F4D-A6E7-18B66DA1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8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8B1D-1F3A-544A-9ABE-B8794024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8E63-C918-F647-BFE0-3C77AD2C5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54EBD-6ACE-A343-BB5A-26ADD872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1488E-570E-CF42-9F87-9FBD2A5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EAE34-4318-9145-8445-D529478B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30E8-4528-3D4F-AD3F-6C4D156B9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4FF5C-9B79-F04D-BC1C-31676BECE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75E6B-7C37-5D49-9322-A7D5503A2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41772-F6DA-484C-913F-D0A72C6A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CDFFA-98F1-B24F-802F-B09CB984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5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ED43-9B95-4548-8C65-8EFA3E9B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BC03A-1DB9-8B49-A94E-9FD070A40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8C6F5-98CA-344C-8D24-AF9F3C5CF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F93D7-D67F-664A-BA86-6024E21E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9A585-9486-3841-A919-0B15DB00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2FF42-481C-F34E-BE66-8F9BBD71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9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1C436-20E4-DF40-81CD-165BE37D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26463-5FA4-824A-A0BB-D090715F8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A2308-05CA-3B49-AC72-7014E1865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6DA191-8111-4B46-9B27-236FE299C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B2F0A-FB2A-4C47-8ECD-7BC238D47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631AE-D17E-4542-A82C-C15CD189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42D0DF-1CF5-774F-905A-113E7386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9C5B18-1AFE-7742-8915-D56A478C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EF2C-CC17-BE46-832D-D5C7BC6DE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5EA99-20BA-424C-BC15-C54C39A0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638EF-C0BA-F04B-8ACB-62BD0D0B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5C9F7-E126-2D4F-88BF-5C379CAC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8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EBCFA-509C-F34A-AF52-A7CDA55A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64CBF-0678-B140-85BB-F504E9CC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63B24-E399-E944-98DF-BABADE8B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5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5A66-0951-7149-B74D-D9D3963BF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7B5A8-FCC4-584D-ABA1-443928A87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03885-865B-2040-9826-170CF53F3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1BA44-5D6F-B747-9CE1-1561A272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4EC29-8D6E-884A-A103-03B62CB5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5DC05-71A0-8842-81F9-2CDEFDD0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39C6-A0B5-084C-A940-95E288EA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F0103-60B2-ED4A-804F-31F2263534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9A122-775C-F94E-BBB8-4A6134D6C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6625D-324E-9A4D-85F3-B72723E3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0EC3E-3CA1-C14C-802D-82C8686F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1B8F2-5545-B04F-A266-7099B0DE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EC2B9-2B3C-2145-A988-3933980D1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80D4A-6142-6D4B-95A2-7FC05DA77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0815C-47C9-3245-A906-F24A621C8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AFF1-D7AB-0D4A-89FB-83D6FE0DEC97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C1A1-E124-E641-A060-44432F685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32ECA-32EF-C84A-AC38-D3E046899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78AD-9513-CB4B-BBFB-F0F32A28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0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C878-F576-C54B-B187-B1FB69E602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Harmonization of the calibration of MODIS and VIIRS (SNPP/NOAA-20)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C7ED7-A476-5F49-81E4-577E85A20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</a:t>
            </a:r>
            <a:r>
              <a:rPr lang="en-US" dirty="0" err="1"/>
              <a:t>Vermote</a:t>
            </a:r>
            <a:r>
              <a:rPr lang="en-US" dirty="0"/>
              <a:t> et al. </a:t>
            </a:r>
            <a:r>
              <a:rPr lang="en-US"/>
              <a:t>Code 619/</a:t>
            </a:r>
            <a:r>
              <a:rPr lang="en-US" dirty="0"/>
              <a:t>UMD</a:t>
            </a:r>
          </a:p>
          <a:p>
            <a:r>
              <a:rPr lang="en-US" dirty="0" err="1"/>
              <a:t>Aisheng</a:t>
            </a:r>
            <a:r>
              <a:rPr lang="en-US" dirty="0"/>
              <a:t> Wu (MCST/VCST SSAI)</a:t>
            </a:r>
          </a:p>
        </p:txBody>
      </p:sp>
    </p:spTree>
    <p:extLst>
      <p:ext uri="{BB962C8B-B14F-4D97-AF65-F5344CB8AC3E}">
        <p14:creationId xmlns:p14="http://schemas.microsoft.com/office/powerpoint/2010/main" val="115516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8" y="-314179"/>
            <a:ext cx="1205353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M5)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M5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M5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534930" y="6151942"/>
            <a:ext cx="3557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 1.0201+0.000917x(Year-2018)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152136" y="6137963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=0.9806+0.000243x(Year-2012)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7FBD3AA0-48F1-C740-899E-B676E5A6F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2854"/>
            <a:ext cx="6096000" cy="4572000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2694359E-7BD3-5641-A186-84EAF3A23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32854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M7/I2)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M7/I2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2057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M7/I2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F7FC5924-FB8C-114D-9A23-13F550470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5" y="1266290"/>
            <a:ext cx="6096000" cy="4572000"/>
          </a:xfrm>
          <a:prstGeom prst="rect">
            <a:avLst/>
          </a:prstGeom>
        </p:spPr>
      </p:pic>
      <p:pic>
        <p:nvPicPr>
          <p:cNvPr id="12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E6BE342F-BF7D-5C4D-8526-964585D3C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665" y="126629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35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8" y="-314179"/>
            <a:ext cx="1205353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M7)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M7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M7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760962" y="6337953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=1.0068+0.000814x(Year-2018)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316524" y="6254871"/>
            <a:ext cx="3557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 0.9724+0.000862x(Year-2012)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0DDCFBE1-7AAA-2C43-85A3-E1FAA19DB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13" name="Picture 12" descr="Chart, scatter chart&#10;&#10;Description automatically generated">
            <a:extLst>
              <a:ext uri="{FF2B5EF4-FFF2-40B4-BE49-F238E27FC236}">
                <a16:creationId xmlns:a16="http://schemas.microsoft.com/office/drawing/2014/main" id="{7A3ABFAE-A2BE-0647-ACEE-9F58E04A0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6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M7/M5)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M7/M5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219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M7/M5</a:t>
            </a:r>
          </a:p>
        </p:txBody>
      </p:sp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A09CA87B-F929-6C49-B728-D92A0C098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5742"/>
            <a:ext cx="6096000" cy="4572000"/>
          </a:xfrm>
          <a:prstGeom prst="rect">
            <a:avLst/>
          </a:prstGeom>
        </p:spPr>
      </p:pic>
      <p:pic>
        <p:nvPicPr>
          <p:cNvPr id="16" name="Picture 15" descr="Chart, histogram&#10;&#10;Description automatically generated">
            <a:extLst>
              <a:ext uri="{FF2B5EF4-FFF2-40B4-BE49-F238E27FC236}">
                <a16:creationId xmlns:a16="http://schemas.microsoft.com/office/drawing/2014/main" id="{470482C3-CE5E-A44D-9234-A45937594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4574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2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8" y="-314179"/>
            <a:ext cx="1205353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M7)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M7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M7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730140" y="6488668"/>
            <a:ext cx="3557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 1.0080+0.000834x(Year-2018)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285702" y="648866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=0.9723+0.000821x(Year-2012)</a:t>
            </a:r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546AC15F-7FE0-BD48-8B7A-B7A7ED68B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3" y="1317661"/>
            <a:ext cx="6096000" cy="4572000"/>
          </a:xfrm>
          <a:prstGeom prst="rect">
            <a:avLst/>
          </a:prstGeom>
        </p:spPr>
      </p:pic>
      <p:pic>
        <p:nvPicPr>
          <p:cNvPr id="18" name="Picture 17" descr="Chart, histogram&#10;&#10;Description automatically generated">
            <a:extLst>
              <a:ext uri="{FF2B5EF4-FFF2-40B4-BE49-F238E27FC236}">
                <a16:creationId xmlns:a16="http://schemas.microsoft.com/office/drawing/2014/main" id="{CBD59CCD-A9D1-B148-8BEA-BED23548A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317661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26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M4/M5)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M4/M5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219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M4/M5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48574ACA-1004-4346-8320-772B8BBE6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6096000" cy="4572000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36CA09F2-D6C7-B241-A9D9-F03B8ED4A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8" y="-314179"/>
            <a:ext cx="1205353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M4)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M4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M4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679507" y="648866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=1.0264+0.001605x(Year-2018)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235069" y="6488668"/>
            <a:ext cx="346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=0.9827-0.000125x(Year-2012)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2255926-EBE9-D44F-ADFD-021BF4A5C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0482"/>
            <a:ext cx="6096000" cy="4572000"/>
          </a:xfrm>
          <a:prstGeom prst="rect">
            <a:avLst/>
          </a:prstGeom>
        </p:spPr>
      </p:pic>
      <p:pic>
        <p:nvPicPr>
          <p:cNvPr id="16" name="Picture 15" descr="Chart&#10;&#10;Description automatically generated">
            <a:extLst>
              <a:ext uri="{FF2B5EF4-FFF2-40B4-BE49-F238E27FC236}">
                <a16:creationId xmlns:a16="http://schemas.microsoft.com/office/drawing/2014/main" id="{E5ADD3B7-7250-F34F-83DF-82E09267A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39048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70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M3/M4)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M3/M4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219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M3/M4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02E3ED-0E77-8940-AB7D-0185E9680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C2B920FB-A8CA-A547-804C-CE41FB990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775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2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8" y="-314179"/>
            <a:ext cx="1205353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M3)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M3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M3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606849" y="648866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=1.0260+0.001680x(Year-2018)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125101" y="6488668"/>
            <a:ext cx="346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=0.9850-0.000579x(Year-2012)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43FC361F-4FAE-B142-B318-2E18D3C20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76B5C9BB-839E-EF40-9AB9-0B47FD233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094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8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M2/M3)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M2/M3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219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M2/M3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96E432-80A2-F24E-BE33-044A363FB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1578C93D-5A1B-6144-ABAD-B517CF832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5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Cross-Calibration over BELMANIP Sites  (Terra/Aqua AS6)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5B365-06C4-0B4C-A5F0-A24C38EB485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43" r="-4167" b="8497"/>
          <a:stretch/>
        </p:blipFill>
        <p:spPr bwMode="auto">
          <a:xfrm>
            <a:off x="4023001" y="4963728"/>
            <a:ext cx="4315819" cy="1770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46DD48-C0B7-6F4B-89B8-AF4CC174D8B5}"/>
              </a:ext>
            </a:extLst>
          </p:cNvPr>
          <p:cNvSpPr txBox="1"/>
          <p:nvPr/>
        </p:nvSpPr>
        <p:spPr>
          <a:xfrm>
            <a:off x="5338234" y="6550223"/>
            <a:ext cx="41314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Distribution of the BELMANIP2 sites.</a:t>
            </a:r>
            <a:r>
              <a:rPr lang="en-US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816097" y="515667"/>
            <a:ext cx="2692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Terra vs Aqua (AS6) band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1DA14-78F6-0542-95C5-A37A29107CD6}"/>
              </a:ext>
            </a:extLst>
          </p:cNvPr>
          <p:cNvSpPr txBox="1"/>
          <p:nvPr/>
        </p:nvSpPr>
        <p:spPr>
          <a:xfrm>
            <a:off x="2367255" y="515667"/>
            <a:ext cx="2692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Terra vs Aqua (AS6) band 1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2CEE48D8-E73A-D643-B5FF-658A2F15D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248" y="1027906"/>
            <a:ext cx="4873752" cy="3655314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E76A034C-C58D-084F-A8B4-ECEEC4E18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181" y="1027906"/>
            <a:ext cx="4873752" cy="365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1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8" y="-314179"/>
            <a:ext cx="1205353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M2)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M2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M2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606849" y="648866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=1.0276+0.001683x(Year-2018)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125101" y="648866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=0.9799+0.000179x(Year-2012)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73DC8C-010E-9643-8D16-0C533EB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15326F2F-5FB6-B24D-B074-69873E12A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27528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60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M1/M2)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M1/M2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219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M1/M2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0A536-53F7-1549-B969-D54F78FEF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0EC60C-C19E-E447-8D50-FD70B62F7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33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8" y="-314179"/>
            <a:ext cx="1205353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M1)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M1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M1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606849" y="648866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=1.0213+0.001292x(Year-2018)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125101" y="648866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=0.9652-0.000235x(Year-2012)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76D0D13D-09CA-5940-8EFC-18A8C089D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E2B139D5-4AD1-6A4B-805C-7FFF6D5B3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3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4CFF-9136-E6BE-9FD1-66E2F0F9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VIIRS SWIR/NIR spectral Intercalibration over </a:t>
            </a:r>
            <a:r>
              <a:rPr lang="en-US" sz="3600" b="1" dirty="0" err="1"/>
              <a:t>Sunglint</a:t>
            </a:r>
            <a:r>
              <a:rPr lang="en-US" sz="3600" b="1" dirty="0"/>
              <a:t> (Lake Titicaca)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81C2E87A-E916-5ED0-901A-71C27069C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48" y="2361703"/>
            <a:ext cx="5082357" cy="3564709"/>
          </a:xfrm>
          <a:prstGeom prst="rect">
            <a:avLst/>
          </a:prstGeom>
        </p:spPr>
      </p:pic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B12C84B-7EDB-EBB0-D81C-A07C2B33C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78" y="2361703"/>
            <a:ext cx="5082357" cy="35670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F48FCD-3AB9-FBE6-C290-F1F59D247056}"/>
              </a:ext>
            </a:extLst>
          </p:cNvPr>
          <p:cNvSpPr txBox="1"/>
          <p:nvPr/>
        </p:nvSpPr>
        <p:spPr>
          <a:xfrm>
            <a:off x="2172749" y="2046914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19152-3B0D-0DE6-99DF-6F5A7458D5D5}"/>
              </a:ext>
            </a:extLst>
          </p:cNvPr>
          <p:cNvSpPr txBox="1"/>
          <p:nvPr/>
        </p:nvSpPr>
        <p:spPr>
          <a:xfrm>
            <a:off x="7255106" y="1992371"/>
            <a:ext cx="103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 20</a:t>
            </a:r>
          </a:p>
        </p:txBody>
      </p:sp>
    </p:spTree>
    <p:extLst>
      <p:ext uri="{BB962C8B-B14F-4D97-AF65-F5344CB8AC3E}">
        <p14:creationId xmlns:p14="http://schemas.microsoft.com/office/powerpoint/2010/main" val="1815655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60B7-44EF-6641-9913-6C6D98DC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343400" cy="315912"/>
          </a:xfrm>
        </p:spPr>
        <p:txBody>
          <a:bodyPr>
            <a:normAutofit fontScale="90000"/>
          </a:bodyPr>
          <a:lstStyle/>
          <a:p>
            <a:r>
              <a:rPr lang="en-US" sz="2800" b="1" dirty="0" err="1"/>
              <a:t>Xcal</a:t>
            </a:r>
            <a:r>
              <a:rPr lang="en-US" sz="2800" b="1" dirty="0"/>
              <a:t> coefficients table 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6FCB5C-CF92-BC48-A696-A488A4684EA5}"/>
              </a:ext>
            </a:extLst>
          </p:cNvPr>
          <p:cNvSpPr txBox="1"/>
          <p:nvPr/>
        </p:nvSpPr>
        <p:spPr>
          <a:xfrm>
            <a:off x="2348218" y="5906736"/>
            <a:ext cx="331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M7(I2)* is recommended for use.</a:t>
            </a:r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8803537A-8EB2-7344-6201-839A5A9A0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18" y="825213"/>
            <a:ext cx="6382356" cy="462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13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D8AEA-A73C-BD4A-A8BB-4BA36EC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73" y="-238557"/>
            <a:ext cx="1181248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Verification  (I1,M5) vs Aqua MODIS band1 (BELMANIP)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7CF979FD-5056-8A4B-AA9B-EFFCC2287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" y="1087006"/>
            <a:ext cx="6099048" cy="4574286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CCBDBCC4-6894-4F41-9741-BA52077F2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87006"/>
            <a:ext cx="6099048" cy="457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82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AC7B-A827-7D92-94B4-5B3DB700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2995-68F3-74FB-09B5-7DE0A5B49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complete approach for harmonization of sensors across visible, NIR and SWIR has been developed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/>
              <a:t>The approach uses </a:t>
            </a:r>
            <a:r>
              <a:rPr lang="en-US" dirty="0" err="1"/>
              <a:t>globably</a:t>
            </a:r>
            <a:r>
              <a:rPr lang="en-US" dirty="0"/>
              <a:t> distributed representative sites (BELMANIP2), Deep Convective Clouds and </a:t>
            </a:r>
            <a:r>
              <a:rPr lang="en-US" dirty="0" err="1"/>
              <a:t>Sunglint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This combination of methods minimize the problem of spectral responses differences between sensors</a:t>
            </a:r>
          </a:p>
        </p:txBody>
      </p:sp>
    </p:spTree>
    <p:extLst>
      <p:ext uri="{BB962C8B-B14F-4D97-AF65-F5344CB8AC3E}">
        <p14:creationId xmlns:p14="http://schemas.microsoft.com/office/powerpoint/2010/main" val="6886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Cross-Calibration over BELMANIP Sites  (Terra/Aqua)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275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Terra vs Aqua (C6.1) band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1DA14-78F6-0542-95C5-A37A29107CD6}"/>
              </a:ext>
            </a:extLst>
          </p:cNvPr>
          <p:cNvSpPr txBox="1"/>
          <p:nvPr/>
        </p:nvSpPr>
        <p:spPr>
          <a:xfrm>
            <a:off x="1518747" y="740768"/>
            <a:ext cx="275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Terra vs Aqua (C6.1) band 1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CF2FDDD6-BAE8-2D4B-998D-6F5C1A4C8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83" y="1158472"/>
            <a:ext cx="4873752" cy="3655314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9DA5E11B-FFA7-E242-94FD-89D8086CE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907" y="1149594"/>
            <a:ext cx="4873752" cy="365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8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9D96-60AF-40EA-0250-354D8DEE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VIIRS Cross-Calibration I2/ MODIS Band 2</a:t>
            </a:r>
          </a:p>
        </p:txBody>
      </p:sp>
      <p:pic>
        <p:nvPicPr>
          <p:cNvPr id="4" name="Picture 3" descr="Chart, line chart, histogram, scatter chart&#10;&#10;Description automatically generated">
            <a:extLst>
              <a:ext uri="{FF2B5EF4-FFF2-40B4-BE49-F238E27FC236}">
                <a16:creationId xmlns:a16="http://schemas.microsoft.com/office/drawing/2014/main" id="{7CD46D0C-A88B-A8F8-B3D6-7AD980812A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13" y="1690688"/>
            <a:ext cx="4591165" cy="3443374"/>
          </a:xfrm>
          <a:prstGeom prst="rect">
            <a:avLst/>
          </a:prstGeom>
        </p:spPr>
      </p:pic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CA6DEBA4-93AA-3AA7-4175-F540FA1A5E8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9042" y="1991310"/>
            <a:ext cx="6509807" cy="287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1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Cross-Calibration over BELMANIP Sites  (VIIRS/Aqua I2)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324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vs Aqua (C6.1) I2 vs band 2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A3F7C036-F36F-114B-A50C-C5B9AC254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05" y="1159649"/>
            <a:ext cx="5806440" cy="41174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355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vs Aqua (C6.1) I2 vs band 2</a:t>
            </a: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FB5D22D5-96C3-584A-8362-29D1857E7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3" y="1164987"/>
            <a:ext cx="5815584" cy="411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2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Cross-Calibration coefficients VIIRS – I2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91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SNPP-I2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22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NOAA20-I2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EB69151B-B0CA-B34B-A961-2CCEE1AAA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13" y="1164075"/>
            <a:ext cx="5861304" cy="41130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ED8505-C72A-6549-AD33-7F5140491ADD}"/>
              </a:ext>
            </a:extLst>
          </p:cNvPr>
          <p:cNvSpPr txBox="1"/>
          <p:nvPr/>
        </p:nvSpPr>
        <p:spPr>
          <a:xfrm>
            <a:off x="1565753" y="541327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=1.0121+0.000514x(Year-2018)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359C95-B8C2-CC4D-9785-E97C2B5FDCBB}"/>
              </a:ext>
            </a:extLst>
          </p:cNvPr>
          <p:cNvSpPr txBox="1"/>
          <p:nvPr/>
        </p:nvSpPr>
        <p:spPr>
          <a:xfrm>
            <a:off x="7238334" y="5329019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=0.9731+0.000760x(Year-2012)</a:t>
            </a:r>
          </a:p>
        </p:txBody>
      </p:sp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D5189634-03BC-F942-AF14-F6E053951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385" y="1161877"/>
            <a:ext cx="5779008" cy="411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4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I2/I1)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I2/I1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918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I2/I1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BB301517-C572-0D4B-A7FA-EDBD26584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4FD5F257-2F2C-B243-8550-6C80E36B8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69" y="-314179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Cross Calibration coefficient Deep Convective Clouds (VIIRS I1)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I1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121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I1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A3407-4D32-1140-BA93-6AB765E5E920}"/>
              </a:ext>
            </a:extLst>
          </p:cNvPr>
          <p:cNvSpPr txBox="1"/>
          <p:nvPr/>
        </p:nvSpPr>
        <p:spPr>
          <a:xfrm>
            <a:off x="1637672" y="5998220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=1.0333+0.001299x(Year-2018)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8B631-3574-A94D-9991-26879ED6A07D}"/>
              </a:ext>
            </a:extLst>
          </p:cNvPr>
          <p:cNvSpPr txBox="1"/>
          <p:nvPr/>
        </p:nvSpPr>
        <p:spPr>
          <a:xfrm>
            <a:off x="7193234" y="5915138"/>
            <a:ext cx="350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Xcal</a:t>
            </a:r>
            <a:r>
              <a:rPr lang="en-US" dirty="0"/>
              <a:t>=0.9948+0.000433x(Year-2012)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02804BF-F6EE-3C43-A6F3-4FFA0E2E6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9132"/>
            <a:ext cx="6096000" cy="4572000"/>
          </a:xfrm>
          <a:prstGeom prst="rect">
            <a:avLst/>
          </a:prstGeom>
        </p:spPr>
      </p:pic>
      <p:pic>
        <p:nvPicPr>
          <p:cNvPr id="12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3DDAB807-068B-EE46-ACF3-16DE9DDCA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701" y="127913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5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BA4-E435-DD4E-8CC3-ED9B280E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69" y="-297657"/>
            <a:ext cx="117363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Ratio over Deep Convective Clouds (VIIRS M5/I1)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D76CE-2DAC-5749-A900-0F6382F95F91}"/>
              </a:ext>
            </a:extLst>
          </p:cNvPr>
          <p:cNvSpPr txBox="1"/>
          <p:nvPr/>
        </p:nvSpPr>
        <p:spPr>
          <a:xfrm>
            <a:off x="7921218" y="789140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SNPP DCC M5/I1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44008-B715-5D41-B7ED-9EC9E8D86174}"/>
              </a:ext>
            </a:extLst>
          </p:cNvPr>
          <p:cNvSpPr txBox="1"/>
          <p:nvPr/>
        </p:nvSpPr>
        <p:spPr>
          <a:xfrm>
            <a:off x="1322089" y="789140"/>
            <a:ext cx="2057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NOAA20 DCC M5/I1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D3B81961-4081-114C-A772-755C96FE9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472"/>
            <a:ext cx="6096000" cy="4572000"/>
          </a:xfrm>
          <a:prstGeom prst="rect">
            <a:avLst/>
          </a:prstGeom>
        </p:spPr>
      </p:pic>
      <p:pic>
        <p:nvPicPr>
          <p:cNvPr id="12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252AD343-F8CE-A84A-ADA5-7BD1A1E70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231" y="1158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5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7608</TotalTime>
  <Words>606</Words>
  <Application>Microsoft Macintosh PowerPoint</Application>
  <PresentationFormat>Widescreen</PresentationFormat>
  <Paragraphs>95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Harmonization of the calibration of MODIS and VIIRS (SNPP/NOAA-20) </vt:lpstr>
      <vt:lpstr>Cross-Calibration over BELMANIP Sites  (Terra/Aqua AS6) </vt:lpstr>
      <vt:lpstr>Cross-Calibration over BELMANIP Sites  (Terra/Aqua) </vt:lpstr>
      <vt:lpstr>VIIRS Cross-Calibration I2/ MODIS Band 2</vt:lpstr>
      <vt:lpstr>Cross-Calibration over BELMANIP Sites  (VIIRS/Aqua I2) </vt:lpstr>
      <vt:lpstr>Cross-Calibration coefficients VIIRS – I2</vt:lpstr>
      <vt:lpstr>Ratio over Deep Convective Clouds (VIIRS I2/I1) </vt:lpstr>
      <vt:lpstr>Cross Calibration coefficient Deep Convective Clouds (VIIRS I1) </vt:lpstr>
      <vt:lpstr>Ratio over Deep Convective Clouds (VIIRS M5/I1) </vt:lpstr>
      <vt:lpstr>Cross Calibration coefficient Deep Convective Clouds (VIIRS M5) </vt:lpstr>
      <vt:lpstr>Ratio over Deep Convective Clouds (VIIRS M7/I2) </vt:lpstr>
      <vt:lpstr>Cross Calibration coefficient Deep Convective Clouds (VIIRS M7) </vt:lpstr>
      <vt:lpstr>Ratio over Deep Convective Clouds (VIIRS M7/M5) </vt:lpstr>
      <vt:lpstr>Cross Calibration coefficient Deep Convective Clouds (VIIRS M7) </vt:lpstr>
      <vt:lpstr>Ratio over Deep Convective Clouds (VIIRS M4/M5) </vt:lpstr>
      <vt:lpstr>Cross Calibration coefficient Deep Convective Clouds (VIIRS M4) </vt:lpstr>
      <vt:lpstr>Ratio over Deep Convective Clouds (VIIRS M3/M4) </vt:lpstr>
      <vt:lpstr>Cross Calibration coefficient Deep Convective Clouds (VIIRS M3) </vt:lpstr>
      <vt:lpstr>Ratio over Deep Convective Clouds (VIIRS M2/M3) </vt:lpstr>
      <vt:lpstr>Cross Calibration coefficient Deep Convective Clouds (VIIRS M2) </vt:lpstr>
      <vt:lpstr>Ratio over Deep Convective Clouds (VIIRS M1/M2) </vt:lpstr>
      <vt:lpstr>Cross Calibration coefficient Deep Convective Clouds (VIIRS M1) </vt:lpstr>
      <vt:lpstr>VIIRS SWIR/NIR spectral Intercalibration over Sunglint (Lake Titicaca)</vt:lpstr>
      <vt:lpstr>Xcal coefficients table summary</vt:lpstr>
      <vt:lpstr>Verification  (I1,M5) vs Aqua MODIS band1 (BELMANIP)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X-calibration of MODIS Aqua and VIIRS</dc:title>
  <dc:creator>Vermote, Eric (GSFC-6190)</dc:creator>
  <cp:lastModifiedBy>Vermote, Eric (GSFC-6190)</cp:lastModifiedBy>
  <cp:revision>42</cp:revision>
  <dcterms:created xsi:type="dcterms:W3CDTF">2022-02-14T14:15:33Z</dcterms:created>
  <dcterms:modified xsi:type="dcterms:W3CDTF">2023-04-28T10:58:16Z</dcterms:modified>
</cp:coreProperties>
</file>