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7A81FF"/>
    <a:srgbClr val="FF9900"/>
    <a:srgbClr val="0000FF"/>
    <a:srgbClr val="3B0AB4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37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76" y="7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509078-9667-4258-BC35-4160C871D2D4}" type="datetimeFigureOut">
              <a:rPr lang="en-US" smtClean="0"/>
              <a:t>3/10/26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934FC3-C7ED-4DA0-919F-3F05045BB8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4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347A1-DF79-4C05-B164-4F5BF92282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9BEA5B-17EE-4B75-93DE-B9F59E7D0B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15760-E1D9-4899-8C29-3A51451A3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CC761-35FD-4325-B986-48945B8BA3D8}" type="datetime1">
              <a:rPr lang="en-US" smtClean="0"/>
              <a:t>3/10/26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2880E-C96F-4B19-87A1-E1B589933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ED1CD-0C5A-4E51-88BF-6BFEC639C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74F5-95C5-43CF-A8B1-578A79DB2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149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D45AF-B1B6-471B-A0CC-4956C556F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2A581-2C70-401E-85F8-7D6C2E5E4B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B20C2-5544-4BAE-B4D7-4A431A3AC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E55D97-4E94-4631-8D86-9ECA15E75F24}" type="datetime1">
              <a:rPr lang="en-US" smtClean="0"/>
              <a:t>3/10/26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9F726-2531-4653-8C56-8AE9DF1FA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3A86B-34E2-402D-A1FD-A4835279E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74F5-95C5-43CF-A8B1-578A79DB2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566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ABA15-6F9B-4417-B42C-F139FC224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24B854-3CFF-425B-91C9-AB268DFDD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E7B8DD-CA68-4747-887F-7FFE672F4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D12A9-CAF7-4642-B9D8-469D3C22E317}" type="datetime1">
              <a:rPr lang="en-US" smtClean="0"/>
              <a:t>3/10/26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BF3D7-00B7-4DC9-A793-CF3D6C4C4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46B86-D8C2-4B7D-BC96-CD2C62E23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74F5-95C5-43CF-A8B1-578A79DB2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320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47BFA7-12F1-4E5E-8CC7-7D1FF7811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CD8270-D47F-4B68-B4AA-3D37E40FFF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1B203A-CBAA-41F8-B95C-4DFFF326C2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5C4905-606F-452D-B313-AACBD6A35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2DFB9-3418-4793-872A-7B005735687C}" type="datetime1">
              <a:rPr lang="en-US" smtClean="0"/>
              <a:t>3/10/26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498DB6-2249-4BD4-A588-59BBC90A4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D4AF36-333C-4CBD-87C3-F2A9BA859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74F5-95C5-43CF-A8B1-578A79DB2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597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1F9E6-481E-4F38-A222-CE844E8AA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3B7297-2F17-4251-968A-1D57447F8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600858-D116-4D85-A95F-CEFE329089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91072D-A10B-44FB-B7A0-F52E54D016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E3AF42-9EF5-4580-B038-A9A9C4D46B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1B2BE2-221F-4282-9FC8-B1D9EE34A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62BD6-CBA0-4F7A-B2C1-1D5B79EC0F19}" type="datetime1">
              <a:rPr lang="en-US" smtClean="0"/>
              <a:t>3/10/26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7C7B14-EC6F-4DB2-BB97-D756D4338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B07891-111B-422C-8DF1-542717C2A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74F5-95C5-43CF-A8B1-578A79DB2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67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6A4A4-7F09-45C6-9485-88E52272D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DB98FC-EE9B-46BD-BF15-93C81DB56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3991E-D6B1-4AF7-85AB-959172B1B01F}" type="datetime1">
              <a:rPr lang="en-US" smtClean="0"/>
              <a:t>3/10/26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405269-C6B0-478E-8591-56343F9EE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CEEAD1-5E1B-4039-9BF6-FD5B58E27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74F5-95C5-43CF-A8B1-578A79DB2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268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9A9117-3207-4A0A-8231-028BEFFA9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51360-FDDE-4E69-8999-0441E2802DB4}" type="datetime1">
              <a:rPr lang="en-US" smtClean="0"/>
              <a:t>3/10/26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EC9C40-7280-4AC2-8354-E46165690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D4A69-3D4F-4BC2-80DF-4D8F678A0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74F5-95C5-43CF-A8B1-578A79DB2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4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2BCE9-027A-4553-9095-39B292F5B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F00E9-126C-4E7B-8BC9-B1A446418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7A8789-D0DB-4E93-8ABB-EFBA167F52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BE2A46-5B11-43A2-8931-A2945CCF1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77B33-E667-4712-880A-FB10569939DE}" type="datetime1">
              <a:rPr lang="en-US" smtClean="0"/>
              <a:t>3/10/26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E4B91E-B991-4F95-9B13-82C4AD47C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A5C2BA-E795-4A24-B7A1-252DC6E8A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74F5-95C5-43CF-A8B1-578A79DB2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150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FD296-6932-4DB0-B055-6F18751B7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BDA250-014B-4B02-9925-39BBBCC8CD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67C37-31EA-4DBC-9243-3295ECCBA7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BCC646-5E70-4AC9-AA2A-5B2B6EB07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0A1A5-AABF-41B4-8F54-04CF6E33C95F}" type="datetime1">
              <a:rPr lang="en-US" smtClean="0"/>
              <a:t>3/10/26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73BE36-4C58-4A49-8D8B-6F56F540C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421909-C053-4D01-8242-091D919D9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74F5-95C5-43CF-A8B1-578A79DB2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736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D5FE1-7AF2-478B-AC38-69E4EDF66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90B32D-ECC8-4D8D-87F3-EEC0308EB1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AA0327-CD18-450E-A0D5-A49C058AB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BAD32-7492-4E8B-8822-289017B8B744}" type="datetime1">
              <a:rPr lang="en-US" smtClean="0"/>
              <a:t>3/10/26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6A3E0F-6820-4662-8243-437FCDC95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9F350-A8E4-4536-81EB-0C9227882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74F5-95C5-43CF-A8B1-578A79DB2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028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DA7B43C-E276-431A-9FFE-F6C74874BA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75FDD5-00A8-4582-A62E-E286A8B9AB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B2B9A4-0A3D-49EF-8CBA-9B9D39CC9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C930C-D00F-4C8C-9E7D-93534307B1EC}" type="datetime1">
              <a:rPr lang="en-US" smtClean="0"/>
              <a:t>3/10/26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9ED9D5-3ECC-4BF9-94C0-AAAA0EBDC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38E15-670C-4C31-A20A-7FEF72B56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74F5-95C5-43CF-A8B1-578A79DB2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32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6DF34F-5954-4915-92FC-93A9AAFC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D2485B-C912-41B3-8E5E-597680588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54AFD-27D5-4027-A29F-3577CC5DD6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299D4-4FD5-4452-99D1-C7693FEDAD90}" type="datetime1">
              <a:rPr lang="en-US" smtClean="0"/>
              <a:t>3/10/26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C58F5-E04C-4522-BF3B-E76A377E59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79823-6292-4007-BB99-71D8D4B9A6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C674F5-95C5-43CF-A8B1-578A79DB22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994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jpg"/><Relationship Id="rId4" Type="http://schemas.openxmlformats.org/officeDocument/2006/relationships/image" Target="../media/image3.jpe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9"/>
          <p:cNvSpPr>
            <a:spLocks noChangeArrowheads="1"/>
          </p:cNvSpPr>
          <p:nvPr/>
        </p:nvSpPr>
        <p:spPr bwMode="auto">
          <a:xfrm>
            <a:off x="957118" y="6382244"/>
            <a:ext cx="10279660" cy="420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600" b="1" dirty="0">
                <a:solidFill>
                  <a:srgbClr val="0000CC"/>
                </a:solidFill>
                <a:latin typeface="Calibri" pitchFamily="34" charset="0"/>
              </a:rPr>
              <a:t>MODIS and VIIRS Calibration Workshop, NASA Goddard Space Flight Center, Greenbelt, MD, March 11, 2026</a:t>
            </a:r>
          </a:p>
        </p:txBody>
      </p:sp>
      <p:pic>
        <p:nvPicPr>
          <p:cNvPr id="25" name="Picture 24" descr="Light vertic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050" y="192283"/>
            <a:ext cx="1043165" cy="9319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A53AEFE6-87BF-B7D1-35C5-A30235E87F72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180050" y="5793980"/>
            <a:ext cx="1256040" cy="951120"/>
          </a:xfrm>
          <a:prstGeom prst="rect">
            <a:avLst/>
          </a:prstGeom>
          <a:ln w="12600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804FCF-8815-2E47-FAA3-62D1E17D46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3052" y="5892324"/>
            <a:ext cx="1278898" cy="860592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706A7EC5-74A2-5349-4B4C-7D4000D169FA}"/>
              </a:ext>
            </a:extLst>
          </p:cNvPr>
          <p:cNvGrpSpPr/>
          <p:nvPr/>
        </p:nvGrpSpPr>
        <p:grpSpPr>
          <a:xfrm>
            <a:off x="7435858" y="205535"/>
            <a:ext cx="4521701" cy="914021"/>
            <a:chOff x="7435858" y="205535"/>
            <a:chExt cx="4521701" cy="914021"/>
          </a:xfrm>
        </p:grpSpPr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253785" y="276842"/>
              <a:ext cx="803209" cy="795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4" descr="JPSS Logo5.png"/>
            <p:cNvPicPr/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10189102" y="266708"/>
              <a:ext cx="813460" cy="7694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50800" dir="5400000" algn="ctr" rotWithShape="0">
                <a:srgbClr val="000000">
                  <a:alpha val="57000"/>
                </a:srgbClr>
              </a:outerShdw>
            </a:effectLst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7"/>
            <a:srcRect r="14980" b="10900"/>
            <a:stretch/>
          </p:blipFill>
          <p:spPr>
            <a:xfrm>
              <a:off x="7435858" y="205535"/>
              <a:ext cx="872359" cy="912024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458835" y="277434"/>
              <a:ext cx="644332" cy="778094"/>
            </a:xfrm>
            <a:prstGeom prst="rect">
              <a:avLst/>
            </a:prstGeom>
          </p:spPr>
        </p:pic>
        <p:pic>
          <p:nvPicPr>
            <p:cNvPr id="5" name="Google Shape;12;p14">
              <a:extLst>
                <a:ext uri="{FF2B5EF4-FFF2-40B4-BE49-F238E27FC236}">
                  <a16:creationId xmlns:a16="http://schemas.microsoft.com/office/drawing/2014/main" id="{F0CA9D31-15DD-99BD-028E-4220BB3B9D97}"/>
                </a:ext>
              </a:extLst>
            </p:cNvPr>
            <p:cNvPicPr preferRelativeResize="0">
              <a:picLocks noChangeAspect="1"/>
            </p:cNvPicPr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1072381" y="234378"/>
              <a:ext cx="885178" cy="88517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0E4A2DD1-3EA1-09B8-4A88-DCA0139BB330}"/>
              </a:ext>
            </a:extLst>
          </p:cNvPr>
          <p:cNvSpPr txBox="1">
            <a:spLocks noChangeArrowheads="1"/>
          </p:cNvSpPr>
          <p:nvPr/>
        </p:nvSpPr>
        <p:spPr>
          <a:xfrm>
            <a:off x="957118" y="990957"/>
            <a:ext cx="4672194" cy="533400"/>
          </a:xfrm>
          <a:prstGeom prst="rect">
            <a:avLst/>
          </a:prstGeom>
          <a:noFill/>
        </p:spPr>
        <p:txBody>
          <a:bodyPr lIns="90487" tIns="44450" rIns="90487" bIns="44450"/>
          <a:lstStyle/>
          <a:p>
            <a:pPr algn="ctr" eaLnBrk="1" hangingPunct="1">
              <a:defRPr/>
            </a:pPr>
            <a:r>
              <a:rPr lang="en-US" sz="3200" b="1" u="sng" kern="0" dirty="0">
                <a:latin typeface="Calibri" pitchFamily="34" charset="0"/>
                <a:ea typeface="+mj-ea"/>
                <a:cs typeface="+mj-cs"/>
              </a:rPr>
              <a:t>Acknowledgements </a:t>
            </a:r>
          </a:p>
        </p:txBody>
      </p:sp>
      <p:sp>
        <p:nvSpPr>
          <p:cNvPr id="11" name="Rectangle 22">
            <a:extLst>
              <a:ext uri="{FF2B5EF4-FFF2-40B4-BE49-F238E27FC236}">
                <a16:creationId xmlns:a16="http://schemas.microsoft.com/office/drawing/2014/main" id="{B5B31919-BDA1-2F20-AAE3-C1E25ABEC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632" y="1924504"/>
            <a:ext cx="6145473" cy="376508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/>
          <a:lstStyle/>
          <a:p>
            <a:pPr algn="l">
              <a:spcBef>
                <a:spcPts val="0"/>
              </a:spcBef>
              <a:spcAft>
                <a:spcPts val="300"/>
              </a:spcAft>
              <a:buSzPct val="100000"/>
            </a:pPr>
            <a:r>
              <a:rPr lang="en-US" sz="2400" b="1" dirty="0">
                <a:latin typeface="Calibri" pitchFamily="34" charset="0"/>
              </a:rPr>
              <a:t>Contributions: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SzPct val="100000"/>
              <a:buFont typeface="Calibri" panose="020F0502020204030204" pitchFamily="34" charset="0"/>
              <a:buChar char="−"/>
            </a:pPr>
            <a:r>
              <a:rPr lang="en-US" sz="2100" dirty="0">
                <a:latin typeface="Calibri" pitchFamily="34" charset="0"/>
              </a:rPr>
              <a:t>MODIS Characterization Support Team (MCST)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SzPct val="100000"/>
              <a:buFont typeface="Calibri" panose="020F0502020204030204" pitchFamily="34" charset="0"/>
              <a:buChar char="−"/>
            </a:pPr>
            <a:r>
              <a:rPr lang="en-US" sz="2100" dirty="0">
                <a:latin typeface="Calibri" pitchFamily="34" charset="0"/>
              </a:rPr>
              <a:t>VIIRS Characterization Support Team (VCST)</a:t>
            </a:r>
            <a:endParaRPr lang="en-US" sz="2400" b="1" dirty="0">
              <a:latin typeface="Calibri" pitchFamily="34" charset="0"/>
            </a:endParaRPr>
          </a:p>
          <a:p>
            <a:pPr algn="l">
              <a:spcBef>
                <a:spcPts val="1200"/>
              </a:spcBef>
              <a:spcAft>
                <a:spcPts val="300"/>
              </a:spcAft>
              <a:buSzPct val="100000"/>
            </a:pPr>
            <a:r>
              <a:rPr lang="en-US" sz="2400" b="1" dirty="0">
                <a:latin typeface="Calibri" pitchFamily="34" charset="0"/>
              </a:rPr>
              <a:t>Support: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SzPct val="100000"/>
              <a:buFont typeface="Calibri" panose="020F0502020204030204" pitchFamily="34" charset="0"/>
              <a:buChar char="−"/>
            </a:pPr>
            <a:r>
              <a:rPr lang="en-US" sz="2100" dirty="0">
                <a:latin typeface="Calibri" pitchFamily="34" charset="0"/>
              </a:rPr>
              <a:t>Terra, Aqua, S-NPP, and JPSS Projects</a:t>
            </a:r>
          </a:p>
          <a:p>
            <a:pPr marL="342900" indent="-342900">
              <a:spcBef>
                <a:spcPts val="0"/>
              </a:spcBef>
              <a:spcAft>
                <a:spcPts val="300"/>
              </a:spcAft>
              <a:buSzPct val="100000"/>
              <a:buFont typeface="Calibri" panose="020F0502020204030204" pitchFamily="34" charset="0"/>
              <a:buChar char="−"/>
            </a:pPr>
            <a:r>
              <a:rPr lang="en-US" sz="2100" dirty="0">
                <a:latin typeface="Calibri" pitchFamily="34" charset="0"/>
              </a:rPr>
              <a:t>Mission/Flight Operation Teams (MOT/FOT)</a:t>
            </a:r>
          </a:p>
          <a:p>
            <a:pPr marL="342900" indent="-342900" algn="l">
              <a:spcBef>
                <a:spcPts val="0"/>
              </a:spcBef>
              <a:spcAft>
                <a:spcPts val="300"/>
              </a:spcAft>
              <a:buSzPct val="100000"/>
              <a:buFont typeface="Calibri" panose="020F0502020204030204" pitchFamily="34" charset="0"/>
              <a:buChar char="−"/>
            </a:pPr>
            <a:r>
              <a:rPr lang="en-US" sz="2100" dirty="0">
                <a:latin typeface="Calibri" pitchFamily="34" charset="0"/>
              </a:rPr>
              <a:t>MODIS and VIIRS Science Teams </a:t>
            </a:r>
          </a:p>
          <a:p>
            <a:pPr marL="342900" indent="-342900">
              <a:spcAft>
                <a:spcPts val="300"/>
              </a:spcAft>
              <a:buSzPct val="100000"/>
              <a:buFont typeface="Calibri" panose="020F0502020204030204" pitchFamily="34" charset="0"/>
              <a:buChar char="−"/>
            </a:pPr>
            <a:r>
              <a:rPr lang="en-US" sz="2100" dirty="0">
                <a:latin typeface="Calibri" pitchFamily="34" charset="0"/>
              </a:rPr>
              <a:t>Instrument Vendor (Raytheon)</a:t>
            </a:r>
          </a:p>
          <a:p>
            <a:pPr marL="342900" indent="-342900" algn="l">
              <a:spcBef>
                <a:spcPts val="0"/>
              </a:spcBef>
              <a:spcAft>
                <a:spcPts val="300"/>
              </a:spcAft>
              <a:buSzPct val="100000"/>
              <a:buFont typeface="Calibri" panose="020F0502020204030204" pitchFamily="34" charset="0"/>
              <a:buChar char="−"/>
            </a:pPr>
            <a:r>
              <a:rPr lang="en-US" sz="2100" dirty="0">
                <a:latin typeface="Calibri" pitchFamily="34" charset="0"/>
              </a:rPr>
              <a:t>NOAA JPSS Program and VIIRS SDR Team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5D9A0C-CF2F-4D06-859C-CA6B6BBDA2F3}"/>
              </a:ext>
            </a:extLst>
          </p:cNvPr>
          <p:cNvSpPr txBox="1"/>
          <p:nvPr/>
        </p:nvSpPr>
        <p:spPr>
          <a:xfrm>
            <a:off x="8523665" y="5081141"/>
            <a:ext cx="1903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February 26, 2026</a:t>
            </a:r>
          </a:p>
        </p:txBody>
      </p:sp>
      <p:pic>
        <p:nvPicPr>
          <p:cNvPr id="6" name="Picture 5" descr="A group of men posing for a photo&#10;&#10;AI-generated content may be incorrect.">
            <a:extLst>
              <a:ext uri="{FF2B5EF4-FFF2-40B4-BE49-F238E27FC236}">
                <a16:creationId xmlns:a16="http://schemas.microsoft.com/office/drawing/2014/main" id="{AE1AEDB0-9EBE-A03E-ED4F-F72FA347FC2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6" r="2840"/>
          <a:stretch>
            <a:fillRect/>
          </a:stretch>
        </p:blipFill>
        <p:spPr>
          <a:xfrm>
            <a:off x="6675120" y="2012414"/>
            <a:ext cx="4846320" cy="2987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825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10407</TotalTime>
  <Words>79</Words>
  <Application>Microsoft Macintosh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NOAA VIIRS SDR Support HBG/SSAI Task 5</dc:title>
  <dc:creator>Xiong, Xiaoxiong (GSFC-6180)</dc:creator>
  <cp:lastModifiedBy>Chiang, Kwo-fu (GSFC-618.0)[SCIENCE SYSTEMS AND APPLICATIONS INC]</cp:lastModifiedBy>
  <cp:revision>851</cp:revision>
  <dcterms:created xsi:type="dcterms:W3CDTF">2020-03-31T17:21:48Z</dcterms:created>
  <dcterms:modified xsi:type="dcterms:W3CDTF">2026-03-11T00:37:35Z</dcterms:modified>
</cp:coreProperties>
</file>