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1"/>
  </p:notesMasterIdLst>
  <p:sldIdLst>
    <p:sldId id="275" r:id="rId3"/>
    <p:sldId id="512" r:id="rId4"/>
    <p:sldId id="513" r:id="rId5"/>
    <p:sldId id="304" r:id="rId6"/>
    <p:sldId id="534" r:id="rId7"/>
    <p:sldId id="532" r:id="rId8"/>
    <p:sldId id="312" r:id="rId9"/>
    <p:sldId id="531" r:id="rId10"/>
    <p:sldId id="510" r:id="rId11"/>
    <p:sldId id="530" r:id="rId12"/>
    <p:sldId id="504" r:id="rId13"/>
    <p:sldId id="313" r:id="rId14"/>
    <p:sldId id="287" r:id="rId15"/>
    <p:sldId id="537" r:id="rId16"/>
    <p:sldId id="503" r:id="rId17"/>
    <p:sldId id="529" r:id="rId18"/>
    <p:sldId id="536" r:id="rId19"/>
    <p:sldId id="53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300"/>
    <a:srgbClr val="0432FF"/>
    <a:srgbClr val="00FF75"/>
    <a:srgbClr val="1C75BC"/>
    <a:srgbClr val="82AF40"/>
    <a:srgbClr val="205AA8"/>
    <a:srgbClr val="E42D3C"/>
    <a:srgbClr val="FF40FF"/>
    <a:srgbClr val="2755FF"/>
    <a:srgbClr val="198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C7B532-A55A-C74C-B552-A491D5DA590D}" v="44" dt="2026-03-10T15:36:33.038"/>
    <p1510:client id="{C72C9389-1B8C-C247-8C34-957660610DDF}" v="800" dt="2026-03-09T21:58:46.0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7"/>
    <p:restoredTop sz="94565"/>
  </p:normalViewPr>
  <p:slideViewPr>
    <p:cSldViewPr snapToGrid="0" snapToObjects="1">
      <p:cViewPr varScale="1">
        <p:scale>
          <a:sx n="88" d="100"/>
          <a:sy n="88" d="100"/>
        </p:scale>
        <p:origin x="216" y="8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, Jaehwa (GSFC-613.0)[UNIV OF MARYLAND COLLEGE PARK]" userId="1f1c4d0b-ef6f-4665-9203-e88cfcb814fc" providerId="ADAL" clId="{5541BCF9-6A6B-5D14-9586-16A311D6A8C1}"/>
    <pc:docChg chg="undo custSel modSld sldOrd">
      <pc:chgData name="Lee, Jaehwa (GSFC-613.0)[UNIV OF MARYLAND COLLEGE PARK]" userId="1f1c4d0b-ef6f-4665-9203-e88cfcb814fc" providerId="ADAL" clId="{5541BCF9-6A6B-5D14-9586-16A311D6A8C1}" dt="2026-03-10T18:52:40.429" v="207" actId="20577"/>
      <pc:docMkLst>
        <pc:docMk/>
      </pc:docMkLst>
      <pc:sldChg chg="modSp">
        <pc:chgData name="Lee, Jaehwa (GSFC-613.0)[UNIV OF MARYLAND COLLEGE PARK]" userId="1f1c4d0b-ef6f-4665-9203-e88cfcb814fc" providerId="ADAL" clId="{5541BCF9-6A6B-5D14-9586-16A311D6A8C1}" dt="2026-03-09T22:31:09.484" v="36" actId="1035"/>
        <pc:sldMkLst>
          <pc:docMk/>
          <pc:sldMk cId="3527096024" sldId="275"/>
        </pc:sldMkLst>
        <pc:spChg chg="mod">
          <ac:chgData name="Lee, Jaehwa (GSFC-613.0)[UNIV OF MARYLAND COLLEGE PARK]" userId="1f1c4d0b-ef6f-4665-9203-e88cfcb814fc" providerId="ADAL" clId="{5541BCF9-6A6B-5D14-9586-16A311D6A8C1}" dt="2026-03-09T22:31:09.484" v="36" actId="1035"/>
          <ac:spMkLst>
            <pc:docMk/>
            <pc:sldMk cId="3527096024" sldId="275"/>
            <ac:spMk id="2" creationId="{8EF820B4-FE62-0C43-9E87-0CA69CFBC150}"/>
          </ac:spMkLst>
        </pc:spChg>
        <pc:spChg chg="mod">
          <ac:chgData name="Lee, Jaehwa (GSFC-613.0)[UNIV OF MARYLAND COLLEGE PARK]" userId="1f1c4d0b-ef6f-4665-9203-e88cfcb814fc" providerId="ADAL" clId="{5541BCF9-6A6B-5D14-9586-16A311D6A8C1}" dt="2026-03-09T22:31:09.484" v="36" actId="1035"/>
          <ac:spMkLst>
            <pc:docMk/>
            <pc:sldMk cId="3527096024" sldId="275"/>
            <ac:spMk id="3" creationId="{D0F7C397-F6F9-7440-B1A8-36456BD40F95}"/>
          </ac:spMkLst>
        </pc:spChg>
      </pc:sldChg>
      <pc:sldChg chg="addSp modSp mod">
        <pc:chgData name="Lee, Jaehwa (GSFC-613.0)[UNIV OF MARYLAND COLLEGE PARK]" userId="1f1c4d0b-ef6f-4665-9203-e88cfcb814fc" providerId="ADAL" clId="{5541BCF9-6A6B-5D14-9586-16A311D6A8C1}" dt="2026-03-10T15:36:34.641" v="124" actId="21"/>
        <pc:sldMkLst>
          <pc:docMk/>
          <pc:sldMk cId="2663972884" sldId="304"/>
        </pc:sldMkLst>
        <pc:spChg chg="add mod">
          <ac:chgData name="Lee, Jaehwa (GSFC-613.0)[UNIV OF MARYLAND COLLEGE PARK]" userId="1f1c4d0b-ef6f-4665-9203-e88cfcb814fc" providerId="ADAL" clId="{5541BCF9-6A6B-5D14-9586-16A311D6A8C1}" dt="2026-03-10T15:26:17.348" v="100" actId="1037"/>
          <ac:spMkLst>
            <pc:docMk/>
            <pc:sldMk cId="2663972884" sldId="304"/>
            <ac:spMk id="8" creationId="{DF1EE9DD-664B-F322-AEAD-424B0B455D2A}"/>
          </ac:spMkLst>
        </pc:spChg>
        <pc:spChg chg="mod">
          <ac:chgData name="Lee, Jaehwa (GSFC-613.0)[UNIV OF MARYLAND COLLEGE PARK]" userId="1f1c4d0b-ef6f-4665-9203-e88cfcb814fc" providerId="ADAL" clId="{5541BCF9-6A6B-5D14-9586-16A311D6A8C1}" dt="2026-03-10T15:36:34.641" v="124" actId="21"/>
          <ac:spMkLst>
            <pc:docMk/>
            <pc:sldMk cId="2663972884" sldId="304"/>
            <ac:spMk id="9" creationId="{8D4B99DC-F002-0B7A-FE80-D1AF435747D8}"/>
          </ac:spMkLst>
        </pc:spChg>
        <pc:spChg chg="add mod">
          <ac:chgData name="Lee, Jaehwa (GSFC-613.0)[UNIV OF MARYLAND COLLEGE PARK]" userId="1f1c4d0b-ef6f-4665-9203-e88cfcb814fc" providerId="ADAL" clId="{5541BCF9-6A6B-5D14-9586-16A311D6A8C1}" dt="2026-03-10T15:26:17.348" v="100" actId="1037"/>
          <ac:spMkLst>
            <pc:docMk/>
            <pc:sldMk cId="2663972884" sldId="304"/>
            <ac:spMk id="10" creationId="{D1EB42AE-E0DF-6BAB-3163-37C788955E8A}"/>
          </ac:spMkLst>
        </pc:spChg>
        <pc:picChg chg="mod">
          <ac:chgData name="Lee, Jaehwa (GSFC-613.0)[UNIV OF MARYLAND COLLEGE PARK]" userId="1f1c4d0b-ef6f-4665-9203-e88cfcb814fc" providerId="ADAL" clId="{5541BCF9-6A6B-5D14-9586-16A311D6A8C1}" dt="2026-03-10T15:25:30.008" v="73" actId="1038"/>
          <ac:picMkLst>
            <pc:docMk/>
            <pc:sldMk cId="2663972884" sldId="304"/>
            <ac:picMk id="4" creationId="{BEB8CB3C-3633-C372-C912-9913541E2716}"/>
          </ac:picMkLst>
        </pc:picChg>
        <pc:picChg chg="mod">
          <ac:chgData name="Lee, Jaehwa (GSFC-613.0)[UNIV OF MARYLAND COLLEGE PARK]" userId="1f1c4d0b-ef6f-4665-9203-e88cfcb814fc" providerId="ADAL" clId="{5541BCF9-6A6B-5D14-9586-16A311D6A8C1}" dt="2026-03-10T15:25:30.008" v="73" actId="1038"/>
          <ac:picMkLst>
            <pc:docMk/>
            <pc:sldMk cId="2663972884" sldId="304"/>
            <ac:picMk id="5" creationId="{54F16164-2FC2-F48C-78F2-267610A1FEB2}"/>
          </ac:picMkLst>
        </pc:picChg>
        <pc:picChg chg="mod">
          <ac:chgData name="Lee, Jaehwa (GSFC-613.0)[UNIV OF MARYLAND COLLEGE PARK]" userId="1f1c4d0b-ef6f-4665-9203-e88cfcb814fc" providerId="ADAL" clId="{5541BCF9-6A6B-5D14-9586-16A311D6A8C1}" dt="2026-03-10T15:25:30.008" v="73" actId="1038"/>
          <ac:picMkLst>
            <pc:docMk/>
            <pc:sldMk cId="2663972884" sldId="304"/>
            <ac:picMk id="6" creationId="{9AE80A99-D701-AC34-805B-9D39B4D034AB}"/>
          </ac:picMkLst>
        </pc:picChg>
        <pc:picChg chg="mod">
          <ac:chgData name="Lee, Jaehwa (GSFC-613.0)[UNIV OF MARYLAND COLLEGE PARK]" userId="1f1c4d0b-ef6f-4665-9203-e88cfcb814fc" providerId="ADAL" clId="{5541BCF9-6A6B-5D14-9586-16A311D6A8C1}" dt="2026-03-10T15:25:30.008" v="73" actId="1038"/>
          <ac:picMkLst>
            <pc:docMk/>
            <pc:sldMk cId="2663972884" sldId="304"/>
            <ac:picMk id="7" creationId="{56761EE0-1017-ADA2-242C-627787178416}"/>
          </ac:picMkLst>
        </pc:picChg>
      </pc:sldChg>
      <pc:sldChg chg="modSp mod">
        <pc:chgData name="Lee, Jaehwa (GSFC-613.0)[UNIV OF MARYLAND COLLEGE PARK]" userId="1f1c4d0b-ef6f-4665-9203-e88cfcb814fc" providerId="ADAL" clId="{5541BCF9-6A6B-5D14-9586-16A311D6A8C1}" dt="2026-03-10T17:35:00.049" v="167" actId="20577"/>
        <pc:sldMkLst>
          <pc:docMk/>
          <pc:sldMk cId="307352982" sldId="312"/>
        </pc:sldMkLst>
        <pc:spChg chg="mod">
          <ac:chgData name="Lee, Jaehwa (GSFC-613.0)[UNIV OF MARYLAND COLLEGE PARK]" userId="1f1c4d0b-ef6f-4665-9203-e88cfcb814fc" providerId="ADAL" clId="{5541BCF9-6A6B-5D14-9586-16A311D6A8C1}" dt="2026-03-10T17:35:00.049" v="167" actId="20577"/>
          <ac:spMkLst>
            <pc:docMk/>
            <pc:sldMk cId="307352982" sldId="312"/>
            <ac:spMk id="2" creationId="{C152AA4C-7D33-CAC6-BFCA-D63B174A71F3}"/>
          </ac:spMkLst>
        </pc:spChg>
        <pc:spChg chg="mod">
          <ac:chgData name="Lee, Jaehwa (GSFC-613.0)[UNIV OF MARYLAND COLLEGE PARK]" userId="1f1c4d0b-ef6f-4665-9203-e88cfcb814fc" providerId="ADAL" clId="{5541BCF9-6A6B-5D14-9586-16A311D6A8C1}" dt="2026-03-09T22:33:38.055" v="57" actId="1035"/>
          <ac:spMkLst>
            <pc:docMk/>
            <pc:sldMk cId="307352982" sldId="312"/>
            <ac:spMk id="3" creationId="{E8C5E391-E32D-0AFB-ED4C-E2C21E3D35A5}"/>
          </ac:spMkLst>
        </pc:spChg>
        <pc:spChg chg="mod">
          <ac:chgData name="Lee, Jaehwa (GSFC-613.0)[UNIV OF MARYLAND COLLEGE PARK]" userId="1f1c4d0b-ef6f-4665-9203-e88cfcb814fc" providerId="ADAL" clId="{5541BCF9-6A6B-5D14-9586-16A311D6A8C1}" dt="2026-03-09T22:33:38.055" v="57" actId="1035"/>
          <ac:spMkLst>
            <pc:docMk/>
            <pc:sldMk cId="307352982" sldId="312"/>
            <ac:spMk id="6" creationId="{EFE50CBC-2169-67C3-4946-F6AAD65CBBF0}"/>
          </ac:spMkLst>
        </pc:spChg>
        <pc:graphicFrameChg chg="mod modGraphic">
          <ac:chgData name="Lee, Jaehwa (GSFC-613.0)[UNIV OF MARYLAND COLLEGE PARK]" userId="1f1c4d0b-ef6f-4665-9203-e88cfcb814fc" providerId="ADAL" clId="{5541BCF9-6A6B-5D14-9586-16A311D6A8C1}" dt="2026-03-10T17:09:07.945" v="140" actId="20577"/>
          <ac:graphicFrameMkLst>
            <pc:docMk/>
            <pc:sldMk cId="307352982" sldId="312"/>
            <ac:graphicFrameMk id="5" creationId="{1681B283-A9D2-862E-E5CB-143FC681AA2E}"/>
          </ac:graphicFrameMkLst>
        </pc:graphicFrameChg>
        <pc:graphicFrameChg chg="mod">
          <ac:chgData name="Lee, Jaehwa (GSFC-613.0)[UNIV OF MARYLAND COLLEGE PARK]" userId="1f1c4d0b-ef6f-4665-9203-e88cfcb814fc" providerId="ADAL" clId="{5541BCF9-6A6B-5D14-9586-16A311D6A8C1}" dt="2026-03-09T22:33:38.055" v="57" actId="1035"/>
          <ac:graphicFrameMkLst>
            <pc:docMk/>
            <pc:sldMk cId="307352982" sldId="312"/>
            <ac:graphicFrameMk id="8" creationId="{E7FEF3CF-8DED-3F71-F4AB-F06812CBB636}"/>
          </ac:graphicFrameMkLst>
        </pc:graphicFrameChg>
        <pc:graphicFrameChg chg="mod">
          <ac:chgData name="Lee, Jaehwa (GSFC-613.0)[UNIV OF MARYLAND COLLEGE PARK]" userId="1f1c4d0b-ef6f-4665-9203-e88cfcb814fc" providerId="ADAL" clId="{5541BCF9-6A6B-5D14-9586-16A311D6A8C1}" dt="2026-03-09T22:33:38.055" v="57" actId="1035"/>
          <ac:graphicFrameMkLst>
            <pc:docMk/>
            <pc:sldMk cId="307352982" sldId="312"/>
            <ac:graphicFrameMk id="9" creationId="{56D088E1-8A58-BEA3-723B-A2ADCA456512}"/>
          </ac:graphicFrameMkLst>
        </pc:graphicFrameChg>
      </pc:sldChg>
      <pc:sldChg chg="modSp mod">
        <pc:chgData name="Lee, Jaehwa (GSFC-613.0)[UNIV OF MARYLAND COLLEGE PARK]" userId="1f1c4d0b-ef6f-4665-9203-e88cfcb814fc" providerId="ADAL" clId="{5541BCF9-6A6B-5D14-9586-16A311D6A8C1}" dt="2026-03-10T17:49:39.422" v="177" actId="20577"/>
        <pc:sldMkLst>
          <pc:docMk/>
          <pc:sldMk cId="2272185807" sldId="313"/>
        </pc:sldMkLst>
        <pc:spChg chg="mod">
          <ac:chgData name="Lee, Jaehwa (GSFC-613.0)[UNIV OF MARYLAND COLLEGE PARK]" userId="1f1c4d0b-ef6f-4665-9203-e88cfcb814fc" providerId="ADAL" clId="{5541BCF9-6A6B-5D14-9586-16A311D6A8C1}" dt="2026-03-10T17:49:39.422" v="177" actId="20577"/>
          <ac:spMkLst>
            <pc:docMk/>
            <pc:sldMk cId="2272185807" sldId="313"/>
            <ac:spMk id="2" creationId="{30DBAFBB-3888-3C15-056D-1638622D8C1A}"/>
          </ac:spMkLst>
        </pc:spChg>
        <pc:spChg chg="mod">
          <ac:chgData name="Lee, Jaehwa (GSFC-613.0)[UNIV OF MARYLAND COLLEGE PARK]" userId="1f1c4d0b-ef6f-4665-9203-e88cfcb814fc" providerId="ADAL" clId="{5541BCF9-6A6B-5D14-9586-16A311D6A8C1}" dt="2026-03-10T17:49:35.344" v="172" actId="20577"/>
          <ac:spMkLst>
            <pc:docMk/>
            <pc:sldMk cId="2272185807" sldId="313"/>
            <ac:spMk id="15" creationId="{B76D1224-5B47-F597-7C3D-1785F1ADBB97}"/>
          </ac:spMkLst>
        </pc:spChg>
      </pc:sldChg>
      <pc:sldChg chg="ord">
        <pc:chgData name="Lee, Jaehwa (GSFC-613.0)[UNIV OF MARYLAND COLLEGE PARK]" userId="1f1c4d0b-ef6f-4665-9203-e88cfcb814fc" providerId="ADAL" clId="{5541BCF9-6A6B-5D14-9586-16A311D6A8C1}" dt="2026-03-10T15:03:34.916" v="58" actId="20578"/>
        <pc:sldMkLst>
          <pc:docMk/>
          <pc:sldMk cId="3789977322" sldId="503"/>
        </pc:sldMkLst>
      </pc:sldChg>
      <pc:sldChg chg="modSp mod">
        <pc:chgData name="Lee, Jaehwa (GSFC-613.0)[UNIV OF MARYLAND COLLEGE PARK]" userId="1f1c4d0b-ef6f-4665-9203-e88cfcb814fc" providerId="ADAL" clId="{5541BCF9-6A6B-5D14-9586-16A311D6A8C1}" dt="2026-03-10T18:52:40.429" v="207" actId="20577"/>
        <pc:sldMkLst>
          <pc:docMk/>
          <pc:sldMk cId="2511559639" sldId="512"/>
        </pc:sldMkLst>
        <pc:spChg chg="mod">
          <ac:chgData name="Lee, Jaehwa (GSFC-613.0)[UNIV OF MARYLAND COLLEGE PARK]" userId="1f1c4d0b-ef6f-4665-9203-e88cfcb814fc" providerId="ADAL" clId="{5541BCF9-6A6B-5D14-9586-16A311D6A8C1}" dt="2026-03-10T18:52:40.429" v="207" actId="20577"/>
          <ac:spMkLst>
            <pc:docMk/>
            <pc:sldMk cId="2511559639" sldId="512"/>
            <ac:spMk id="5" creationId="{C66723B7-E81C-81FC-8F02-6A1E317D93DC}"/>
          </ac:spMkLst>
        </pc:spChg>
      </pc:sldChg>
      <pc:sldChg chg="addSp modSp mod">
        <pc:chgData name="Lee, Jaehwa (GSFC-613.0)[UNIV OF MARYLAND COLLEGE PARK]" userId="1f1c4d0b-ef6f-4665-9203-e88cfcb814fc" providerId="ADAL" clId="{5541BCF9-6A6B-5D14-9586-16A311D6A8C1}" dt="2026-03-10T15:27:02.831" v="118" actId="1037"/>
        <pc:sldMkLst>
          <pc:docMk/>
          <pc:sldMk cId="3351534756" sldId="532"/>
        </pc:sldMkLst>
        <pc:spChg chg="add mod">
          <ac:chgData name="Lee, Jaehwa (GSFC-613.0)[UNIV OF MARYLAND COLLEGE PARK]" userId="1f1c4d0b-ef6f-4665-9203-e88cfcb814fc" providerId="ADAL" clId="{5541BCF9-6A6B-5D14-9586-16A311D6A8C1}" dt="2026-03-10T15:27:02.831" v="118" actId="1037"/>
          <ac:spMkLst>
            <pc:docMk/>
            <pc:sldMk cId="3351534756" sldId="532"/>
            <ac:spMk id="4" creationId="{BA4AF150-4453-6E53-24A8-FC8CB7077277}"/>
          </ac:spMkLst>
        </pc:spChg>
        <pc:spChg chg="add mod">
          <ac:chgData name="Lee, Jaehwa (GSFC-613.0)[UNIV OF MARYLAND COLLEGE PARK]" userId="1f1c4d0b-ef6f-4665-9203-e88cfcb814fc" providerId="ADAL" clId="{5541BCF9-6A6B-5D14-9586-16A311D6A8C1}" dt="2026-03-10T15:27:02.831" v="118" actId="1037"/>
          <ac:spMkLst>
            <pc:docMk/>
            <pc:sldMk cId="3351534756" sldId="532"/>
            <ac:spMk id="5" creationId="{8A64E26D-79F1-4AD5-8D06-F17FACA0AA01}"/>
          </ac:spMkLst>
        </pc:spChg>
      </pc:sldChg>
      <pc:sldChg chg="addSp modSp mod">
        <pc:chgData name="Lee, Jaehwa (GSFC-613.0)[UNIV OF MARYLAND COLLEGE PARK]" userId="1f1c4d0b-ef6f-4665-9203-e88cfcb814fc" providerId="ADAL" clId="{5541BCF9-6A6B-5D14-9586-16A311D6A8C1}" dt="2026-03-10T15:26:25.870" v="106"/>
        <pc:sldMkLst>
          <pc:docMk/>
          <pc:sldMk cId="3600809657" sldId="534"/>
        </pc:sldMkLst>
        <pc:spChg chg="add mod">
          <ac:chgData name="Lee, Jaehwa (GSFC-613.0)[UNIV OF MARYLAND COLLEGE PARK]" userId="1f1c4d0b-ef6f-4665-9203-e88cfcb814fc" providerId="ADAL" clId="{5541BCF9-6A6B-5D14-9586-16A311D6A8C1}" dt="2026-03-10T15:26:25.870" v="106"/>
          <ac:spMkLst>
            <pc:docMk/>
            <pc:sldMk cId="3600809657" sldId="534"/>
            <ac:spMk id="9" creationId="{6DFB1139-B929-AF1B-BD78-0E20172DF832}"/>
          </ac:spMkLst>
        </pc:spChg>
        <pc:spChg chg="add mod">
          <ac:chgData name="Lee, Jaehwa (GSFC-613.0)[UNIV OF MARYLAND COLLEGE PARK]" userId="1f1c4d0b-ef6f-4665-9203-e88cfcb814fc" providerId="ADAL" clId="{5541BCF9-6A6B-5D14-9586-16A311D6A8C1}" dt="2026-03-10T15:26:25.870" v="106"/>
          <ac:spMkLst>
            <pc:docMk/>
            <pc:sldMk cId="3600809657" sldId="534"/>
            <ac:spMk id="10" creationId="{1E61E5C1-1135-FCAB-4858-BCA4B9A9518D}"/>
          </ac:spMkLst>
        </pc:spChg>
        <pc:picChg chg="mod">
          <ac:chgData name="Lee, Jaehwa (GSFC-613.0)[UNIV OF MARYLAND COLLEGE PARK]" userId="1f1c4d0b-ef6f-4665-9203-e88cfcb814fc" providerId="ADAL" clId="{5541BCF9-6A6B-5D14-9586-16A311D6A8C1}" dt="2026-03-10T15:26:25.148" v="105" actId="1038"/>
          <ac:picMkLst>
            <pc:docMk/>
            <pc:sldMk cId="3600809657" sldId="534"/>
            <ac:picMk id="4" creationId="{CCFCF0DF-6070-CA7A-C6CF-06A1F2D414EA}"/>
          </ac:picMkLst>
        </pc:picChg>
        <pc:picChg chg="mod">
          <ac:chgData name="Lee, Jaehwa (GSFC-613.0)[UNIV OF MARYLAND COLLEGE PARK]" userId="1f1c4d0b-ef6f-4665-9203-e88cfcb814fc" providerId="ADAL" clId="{5541BCF9-6A6B-5D14-9586-16A311D6A8C1}" dt="2026-03-10T15:26:25.148" v="105" actId="1038"/>
          <ac:picMkLst>
            <pc:docMk/>
            <pc:sldMk cId="3600809657" sldId="534"/>
            <ac:picMk id="5" creationId="{7C8421F1-90FE-2202-46D3-1714F29C0CE8}"/>
          </ac:picMkLst>
        </pc:picChg>
        <pc:picChg chg="mod">
          <ac:chgData name="Lee, Jaehwa (GSFC-613.0)[UNIV OF MARYLAND COLLEGE PARK]" userId="1f1c4d0b-ef6f-4665-9203-e88cfcb814fc" providerId="ADAL" clId="{5541BCF9-6A6B-5D14-9586-16A311D6A8C1}" dt="2026-03-10T15:26:25.148" v="105" actId="1038"/>
          <ac:picMkLst>
            <pc:docMk/>
            <pc:sldMk cId="3600809657" sldId="534"/>
            <ac:picMk id="6" creationId="{D3DFAD25-D6F9-FA0C-5AFF-0D35FE9D58DA}"/>
          </ac:picMkLst>
        </pc:picChg>
        <pc:picChg chg="mod">
          <ac:chgData name="Lee, Jaehwa (GSFC-613.0)[UNIV OF MARYLAND COLLEGE PARK]" userId="1f1c4d0b-ef6f-4665-9203-e88cfcb814fc" providerId="ADAL" clId="{5541BCF9-6A6B-5D14-9586-16A311D6A8C1}" dt="2026-03-10T15:26:25.148" v="105" actId="1038"/>
          <ac:picMkLst>
            <pc:docMk/>
            <pc:sldMk cId="3600809657" sldId="534"/>
            <ac:picMk id="7" creationId="{8903A79C-E5BD-9FB9-9D59-EC829BA8DA3F}"/>
          </ac:picMkLst>
        </pc:picChg>
      </pc:sldChg>
      <pc:sldChg chg="ord">
        <pc:chgData name="Lee, Jaehwa (GSFC-613.0)[UNIV OF MARYLAND COLLEGE PARK]" userId="1f1c4d0b-ef6f-4665-9203-e88cfcb814fc" providerId="ADAL" clId="{5541BCF9-6A6B-5D14-9586-16A311D6A8C1}" dt="2026-03-10T15:03:42.004" v="59" actId="20578"/>
        <pc:sldMkLst>
          <pc:docMk/>
          <pc:sldMk cId="2246817546" sldId="53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15F33-4334-7043-8F33-970D0345F423}" type="datetimeFigureOut">
              <a:rPr lang="en-US" smtClean="0"/>
              <a:t>3/10/26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5DFC5-EB2D-F244-AE99-D1C3EA03A3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459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5DFC5-EB2D-F244-AE99-D1C3EA03A3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1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5DFC5-EB2D-F244-AE99-D1C3EA03A3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532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5DFC5-EB2D-F244-AE99-D1C3EA03A3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5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7E837-76F3-8082-5698-13B3A19E9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0161B7-B48D-D916-44B6-28C06C9912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68A9DE-06AA-94F8-371B-488FE0E02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5364B-0B8D-A662-A743-13C886AB8E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5DFC5-EB2D-F244-AE99-D1C3EA03A3E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87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5DFC5-EB2D-F244-AE99-D1C3EA03A3E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2454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5DFC5-EB2D-F244-AE99-D1C3EA03A3E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502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5DFC5-EB2D-F244-AE99-D1C3EA03A3E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612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568D8-79E4-DD4E-39EA-C1F400528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0CCFD5-85F3-05C0-5C6D-E1B1E819A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F344B6-7AD8-FE2C-0707-13BEE3AC9B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C52B04-09B0-07B6-2408-18A250E8BC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35DFC5-EB2D-F244-AE99-D1C3EA03A3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99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D1FA0-B150-014D-A2F8-1933C55C1C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62368E-E621-AD49-AC11-374D7F398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F3442-6186-4A4A-B16B-35E528057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0E1E-9EF1-124C-B83B-58EDC107362F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FD849-5291-EC4A-BEDC-90E5AD9BC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DE047-4EE2-DC48-8C75-231BC64DA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19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69F73-526A-7844-903A-301E158A9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997F4-9647-AF4E-807D-69ECF65D3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7B0EE-9FD8-3D4F-BCBC-0E45CAF6C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A84FC-BB8E-3F44-B9BD-90631521DF7C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611E5-618C-5B41-AD5C-3F8DEA7DD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916A7-D937-9A4E-99C6-DF7BCB45E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99C0-0819-AA42-87AE-BADA6F076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72372-0646-8240-B9DF-C2376FF75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2A62E-004A-1B4E-B355-EB695D1E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EFA43C-1EC8-4B43-9D10-979C6EF3D84C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FE2B22-F131-5548-9B96-1F894F108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F503B-D75B-4641-A1B4-56DDC3019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265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380F1-B3C8-B24F-AA3C-AD7580607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D90DDF-9428-A045-A001-23E222A586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97DB1F-12FD-7141-95B0-D90CDE8EAA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D59314-F218-E548-9B2A-15DBF61DA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69807-18C1-1A49-909C-E876F196E0D0}" type="datetime1">
              <a:rPr lang="en-US" smtClean="0"/>
              <a:t>3/10/26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F04F6-5983-074E-AB8F-1B97F21B5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CC253B-10EE-4B44-87CE-3F3C839E2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455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4EB5B-98AB-904E-9917-A6960D600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1CE054-3477-994C-A0E6-1E01A3149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B98350-9D87-C342-A86C-19DC854CE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58DF58-B123-654F-95BD-6CAA34D6F3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2C854F-4E12-9049-AD82-EB387C0D0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BF4F25-B6EB-C544-9D1B-12B888C21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87F312-8099-784E-BA68-484A26ABB4F3}" type="datetime1">
              <a:rPr lang="en-US" smtClean="0"/>
              <a:t>3/10/26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F63BE5-F161-0046-9247-4B971D4B7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11A13D-3940-6C44-81A7-9DCB4B9E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12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120D6-49A7-1D48-9F7A-7A0AD94DA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1334CB-ADAB-584C-956D-B97315B13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463D3-1676-4242-8577-E9AFAA79191B}" type="datetime1">
              <a:rPr lang="en-US" smtClean="0"/>
              <a:t>3/10/26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43E897-E580-4142-A31F-501E34D99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DEB5AB-5A5E-0B44-A25E-39D894C62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6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F5F997-65AA-B345-BBF7-6456BC225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B1BFA-9BE8-6341-9DFE-054EBBE47B2E}" type="datetime1">
              <a:rPr lang="en-US" smtClean="0"/>
              <a:t>3/10/26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76279-438B-CC44-8514-B07205F24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D27F2-F759-684B-BA07-817935849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241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A56B5-78D9-DE4F-9782-95448A7A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D5582-92C7-A64A-A2EE-D6203C611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9ACEF-D058-AE4D-8F41-779DA6298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D55C90-D510-0D48-8584-0AD03C11A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09367-DDCA-C84C-B87E-62457BAD7237}" type="datetime1">
              <a:rPr lang="en-US" smtClean="0"/>
              <a:t>3/10/26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81E14-3EC1-D847-AA09-A4CBF0C0D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ACDD71-0CA5-744A-BABD-77D3F2F7B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446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A6670-C417-FE4F-92BF-E32C4A25A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25BC09-4BAB-944B-B6C3-3F85BD0AFC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F4040B-F309-C243-8750-B9074D15DD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A2330-45F1-CA40-9E67-4AD58EDA5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A31981-1122-FD42-BA7F-E54BFE4D9509}" type="datetime1">
              <a:rPr lang="en-US" smtClean="0"/>
              <a:t>3/10/26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3B5E1C-ABB0-8240-95EE-9386BC3AC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F59E58-FED5-D14E-857F-62F86E915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6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F9B00-4D25-3149-99D7-EF3C696B6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8B6D73-BADA-8344-A6A5-F0C57F1923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74051-ACF3-D448-BF34-2D7EAE2E3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10FDD-89C0-B64D-8129-C2F69D1A2F7B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012E2-3D91-B940-BEBE-A86AE5490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F8DF1-8F85-434E-8FCF-5ACC6864E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47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1C5897-B45F-5245-A41C-EE41E11327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13EFD0-9CC3-BF47-A7C5-33A9692FE2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94723B-196E-6D4A-82E9-E49D95C9B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6671B-6188-404F-9244-F1F98AE11E00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DFCC1-DD02-DA4F-9D30-95C8B7013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277DF-5561-D24F-BEC5-33E3F7DA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81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4418BEA8-18D8-EE49-B8CC-9B17AFE03BF2}" type="datetime1">
              <a:rPr lang="en-US" altLang="en-US" smtClean="0"/>
              <a:t>3/10/26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D5A572BB-4F69-438A-A772-0D1F9CCDE11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476509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6C236291-57E2-4A45-8F99-EAC185D92DE6}" type="datetime1">
              <a:rPr lang="en-US" altLang="en-US" smtClean="0"/>
              <a:t>3/10/26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309B8A4C-24FE-43C0-A214-D843D916FFC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48715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0A8B16E2-7F87-D34B-9C60-90426DF3100B}" type="datetime1">
              <a:rPr lang="en-US" altLang="en-US" smtClean="0"/>
              <a:t>3/10/26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5C7CD2A4-11E9-4B39-A5D5-0B9D04492B0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99804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11B53A57-2FDE-494B-89D0-CAED5AE13F97}" type="datetime1">
              <a:rPr lang="en-US" altLang="en-US" smtClean="0"/>
              <a:t>3/10/26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7B1735A6-177F-43AD-98FB-B95BF43140A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26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2365AD38-43D9-194E-BA66-87FBF1954481}" type="datetime1">
              <a:rPr lang="en-US" altLang="en-US" smtClean="0"/>
              <a:t>3/10/26</a:t>
            </a:fld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19971890-1FBB-43B4-833C-23B28C6FA38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92618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17800FC7-E266-1144-988B-11F4F8376CB2}" type="datetime1">
              <a:rPr lang="en-US" altLang="en-US" smtClean="0"/>
              <a:t>3/10/26</a:t>
            </a:fld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98E594D8-CDD7-4E7E-B532-3EF34E9A9D7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53580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84F09776-64C8-E042-B5DF-058CC5E4C426}" type="datetime1">
              <a:rPr lang="en-US" altLang="en-US" smtClean="0"/>
              <a:t>3/10/26</a:t>
            </a:fld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5404681F-998E-4ACB-AA0E-7D377290D34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271279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F2E8C4DD-93DA-9E43-AB02-00B40A259AE8}" type="datetime1">
              <a:rPr lang="en-US" altLang="en-US" smtClean="0"/>
              <a:t>3/10/26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EFAA0969-9657-42BB-A85E-E9259AAA7D0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12811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1FE577B1-9381-1F4C-80BA-00C9CC356C73}" type="datetime1">
              <a:rPr lang="en-US" altLang="en-US" smtClean="0"/>
              <a:t>3/10/26</a:t>
            </a:fld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315BEF59-326B-476B-80A8-755D20B8BE7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21544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5878AA1E-B7E9-2C47-8C2A-9B72FCADD3BE}" type="datetime1">
              <a:rPr lang="en-US" altLang="en-US" smtClean="0"/>
              <a:t>3/10/26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1AC09A25-24CE-4084-8EDC-C92895AB434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27168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B8104AAB-3297-3540-A441-841626E70FE5}" type="datetime1">
              <a:rPr lang="en-US" altLang="en-US" smtClean="0"/>
              <a:t>3/10/26</a:t>
            </a:fld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b="1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b="1"/>
            </a:lvl1pPr>
          </a:lstStyle>
          <a:p>
            <a:pPr>
              <a:defRPr/>
            </a:pPr>
            <a:fld id="{BF82EDF4-F164-4611-A275-04455445FD1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3552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F707EF-2A19-6C44-AC79-71EFB58E9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632F49-B7C5-C547-B2CF-CDAF2A899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2CB5A7-3DD7-9A42-ACF9-4603A117DF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433ED-38DF-E545-AA85-CFDE846B464A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722D63-5514-F143-9442-425C28543F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718A8E-D9D3-094D-B6C3-A951FE7A1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387F1-A2D6-D54E-AF45-F90AA673C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92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48194D-498D-DB4F-AE37-5369E8F560B7}" type="datetime1">
              <a:rPr lang="en-US" altLang="en-US" smtClean="0">
                <a:ea typeface="MS PGothic" panose="020B0600070205080204" pitchFamily="34" charset="-128"/>
              </a:rPr>
              <a:t>3/10/26</a:t>
            </a:fld>
            <a:endParaRPr lang="en-GB" altLang="en-US">
              <a:ea typeface="MS PGothic" panose="020B0600070205080204" pitchFamily="34" charset="-128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09D52D-7975-418C-9089-08433B8FA697}" type="slidenum">
              <a:rPr lang="en-GB" altLang="en-US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en-US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863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MS PGothic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earthdata.nasa.gov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png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820B4-FE62-0C43-9E87-0CA69CFBC1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745" y="1670314"/>
            <a:ext cx="11186510" cy="1470025"/>
          </a:xfrm>
        </p:spPr>
        <p:txBody>
          <a:bodyPr/>
          <a:lstStyle/>
          <a:p>
            <a:pPr algn="ctr"/>
            <a:r>
              <a:rPr lang="en-US" sz="4800" dirty="0">
                <a:solidFill>
                  <a:srgbClr val="1C75BC"/>
                </a:solidFill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Introducing MODIS Collection 7</a:t>
            </a:r>
            <a:br>
              <a:rPr lang="en-US" sz="4800" dirty="0">
                <a:solidFill>
                  <a:srgbClr val="1C75BC"/>
                </a:solidFill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</a:br>
            <a:r>
              <a:rPr lang="en-US" sz="4800" dirty="0">
                <a:solidFill>
                  <a:srgbClr val="1C75BC"/>
                </a:solidFill>
                <a:latin typeface="Arial" panose="020B0604020202020204" pitchFamily="34" charset="0"/>
                <a:ea typeface="Bodoni Ornaments" pitchFamily="2" charset="0"/>
                <a:cs typeface="Arial" panose="020B0604020202020204" pitchFamily="34" charset="0"/>
              </a:rPr>
              <a:t>Deep Blue Aerosol Products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F7C397-F6F9-7440-B1A8-36456BD40F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9094" y="3549851"/>
            <a:ext cx="8385843" cy="2031141"/>
          </a:xfrm>
        </p:spPr>
        <p:txBody>
          <a:bodyPr>
            <a:normAutofit/>
          </a:bodyPr>
          <a:lstStyle/>
          <a:p>
            <a:pPr algn="l"/>
            <a:r>
              <a:rPr lang="en-US" sz="2200" b="1" dirty="0">
                <a:solidFill>
                  <a:schemeClr val="tx1"/>
                </a:solidFill>
                <a:latin typeface="Avenir Book" panose="02000503020000020003" pitchFamily="2" charset="0"/>
              </a:rPr>
              <a:t>Deep Blue Aerosol Project team:</a:t>
            </a:r>
          </a:p>
          <a:p>
            <a:pPr algn="l">
              <a:spcBef>
                <a:spcPts val="0"/>
              </a:spcBef>
            </a:pP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Jaehwa Lee</a:t>
            </a:r>
            <a:r>
              <a:rPr lang="en-US" sz="2000" baseline="30000" dirty="0">
                <a:solidFill>
                  <a:schemeClr val="tx1"/>
                </a:solidFill>
                <a:latin typeface="Avenir Book" panose="02000503020000020003" pitchFamily="2" charset="0"/>
              </a:rPr>
              <a:t>1,2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, N. Christina Hsu</a:t>
            </a:r>
            <a:r>
              <a:rPr lang="en-US" sz="2000" baseline="30000" dirty="0">
                <a:solidFill>
                  <a:schemeClr val="tx1"/>
                </a:solidFill>
                <a:latin typeface="Avenir Book" panose="02000503020000020003" pitchFamily="2" charset="0"/>
              </a:rPr>
              <a:t>2,3 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, and W. Vincent Kim</a:t>
            </a:r>
            <a:r>
              <a:rPr lang="en-US" sz="2000" baseline="30000" dirty="0">
                <a:solidFill>
                  <a:schemeClr val="tx1"/>
                </a:solidFill>
                <a:latin typeface="Avenir Book" panose="02000503020000020003" pitchFamily="2" charset="0"/>
              </a:rPr>
              <a:t>1,2</a:t>
            </a:r>
          </a:p>
          <a:p>
            <a:pPr algn="l">
              <a:spcBef>
                <a:spcPts val="0"/>
              </a:spcBef>
            </a:pPr>
            <a:endParaRPr lang="en-US" sz="2000" dirty="0">
              <a:solidFill>
                <a:schemeClr val="tx1"/>
              </a:solidFill>
              <a:latin typeface="Avenir Book" panose="02000503020000020003" pitchFamily="2" charset="0"/>
            </a:endParaRPr>
          </a:p>
          <a:p>
            <a:pPr algn="l">
              <a:spcBef>
                <a:spcPts val="0"/>
              </a:spcBef>
            </a:pPr>
            <a:r>
              <a:rPr lang="en-US" sz="2000" baseline="30000" dirty="0">
                <a:solidFill>
                  <a:schemeClr val="tx1"/>
                </a:solidFill>
                <a:latin typeface="Avenir Book" panose="02000503020000020003" pitchFamily="2" charset="0"/>
              </a:rPr>
              <a:t>1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University of Maryland College Park</a:t>
            </a:r>
          </a:p>
          <a:p>
            <a:pPr algn="l">
              <a:spcBef>
                <a:spcPts val="0"/>
              </a:spcBef>
            </a:pPr>
            <a:r>
              <a:rPr lang="en-US" sz="2000" baseline="30000" dirty="0">
                <a:solidFill>
                  <a:schemeClr val="tx1"/>
                </a:solidFill>
                <a:latin typeface="Avenir Book" panose="02000503020000020003" pitchFamily="2" charset="0"/>
              </a:rPr>
              <a:t>2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NASA Goddard Space Flight Center</a:t>
            </a:r>
          </a:p>
          <a:p>
            <a:pPr algn="l">
              <a:spcBef>
                <a:spcPts val="0"/>
              </a:spcBef>
            </a:pPr>
            <a:r>
              <a:rPr lang="en-US" sz="2000" baseline="30000" dirty="0">
                <a:solidFill>
                  <a:schemeClr val="tx1"/>
                </a:solidFill>
                <a:latin typeface="Avenir Book" panose="02000503020000020003" pitchFamily="2" charset="0"/>
              </a:rPr>
              <a:t>3</a:t>
            </a:r>
            <a:r>
              <a:rPr lang="en-US" sz="2000" dirty="0">
                <a:solidFill>
                  <a:schemeClr val="tx1"/>
                </a:solidFill>
                <a:latin typeface="Avenir Book" panose="02000503020000020003" pitchFamily="2" charset="0"/>
              </a:rPr>
              <a:t>University of Maryland Baltimore County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CC93CE-879E-A74E-83C9-22E363CAB9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659" y="5685692"/>
            <a:ext cx="1112979" cy="951774"/>
          </a:xfrm>
          <a:prstGeom prst="rect">
            <a:avLst/>
          </a:prstGeom>
        </p:spPr>
      </p:pic>
      <p:pic>
        <p:nvPicPr>
          <p:cNvPr id="6" name="Picture 5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29B04EBA-7AD5-F93F-1E40-3512D830D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8638" y="6160873"/>
            <a:ext cx="1828800" cy="42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096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723B7-E81C-81FC-8F02-6A1E317D9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933" y="825151"/>
            <a:ext cx="10758646" cy="588579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Book" panose="02000503020000020003" pitchFamily="2" charset="0"/>
                <a:cs typeface="Arial" panose="020B0604020202020204" pitchFamily="34" charset="0"/>
              </a:rPr>
              <a:t>MODIS Collection 7</a:t>
            </a:r>
          </a:p>
          <a:p>
            <a:pPr marL="274320" indent="-2286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800" dirty="0">
                <a:latin typeface="Avenir Book" panose="02000503020000020003" pitchFamily="2" charset="0"/>
              </a:rPr>
              <a:t>Algorithm based on VIIRS Version 2 production code, with major upgrades relative to Collection 6.1</a:t>
            </a:r>
          </a:p>
          <a:p>
            <a:pPr marL="274320" indent="-2286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800" dirty="0">
                <a:latin typeface="Avenir Book" panose="02000503020000020003" pitchFamily="2" charset="0"/>
              </a:rPr>
              <a:t>Standalone source code integrated into the production system, tested, and currently in production</a:t>
            </a:r>
          </a:p>
          <a:p>
            <a:pPr marL="274320" indent="-2286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800" dirty="0">
                <a:latin typeface="Avenir Book" panose="02000503020000020003" pitchFamily="2" charset="0"/>
              </a:rPr>
              <a:t>Level 2 production completed for the “Tier 1” period (2008 – 2018) for both Terra </a:t>
            </a:r>
            <a:r>
              <a:rPr lang="en-US" sz="1800">
                <a:latin typeface="Avenir Book" panose="02000503020000020003" pitchFamily="2" charset="0"/>
              </a:rPr>
              <a:t>and Aqua; </a:t>
            </a:r>
            <a:r>
              <a:rPr lang="en-US" sz="1800" dirty="0">
                <a:latin typeface="Avenir Book" panose="02000503020000020003" pitchFamily="2" charset="0"/>
              </a:rPr>
              <a:t>Level 3 in test production</a:t>
            </a:r>
          </a:p>
          <a:p>
            <a:pPr marL="274320" indent="-2286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800" dirty="0">
                <a:latin typeface="Avenir Book" panose="02000503020000020003" pitchFamily="2" charset="0"/>
              </a:rPr>
              <a:t>Additional refinements beyond VIIRS Version 2 to be incorporated into the VIIRS Version 3</a:t>
            </a:r>
          </a:p>
          <a:p>
            <a:pPr marL="274320" indent="-228600">
              <a:spcBef>
                <a:spcPts val="300"/>
              </a:spcBef>
              <a:buFont typeface="Wingdings" pitchFamily="2" charset="2"/>
              <a:buChar char="§"/>
            </a:pPr>
            <a:r>
              <a:rPr lang="en-US" sz="1800" dirty="0">
                <a:latin typeface="Avenir Book" panose="02000503020000020003" pitchFamily="2" charset="0"/>
              </a:rPr>
              <a:t>Performance improvements vs. C6.1:</a:t>
            </a:r>
          </a:p>
          <a:p>
            <a:pPr marL="365760" indent="-182880">
              <a:spcBef>
                <a:spcPts val="300"/>
              </a:spcBef>
              <a:buFont typeface="System Font Regular"/>
              <a:buChar char="-"/>
            </a:pPr>
            <a:r>
              <a:rPr lang="en-US" sz="1800" dirty="0">
                <a:latin typeface="Avenir Book" panose="02000503020000020003" pitchFamily="2" charset="0"/>
              </a:rPr>
              <a:t>Over high-elevation regions </a:t>
            </a:r>
          </a:p>
          <a:p>
            <a:pPr marL="365760" indent="-182880">
              <a:spcBef>
                <a:spcPts val="300"/>
              </a:spcBef>
              <a:buFont typeface="System Font Regular"/>
              <a:buChar char="-"/>
            </a:pPr>
            <a:r>
              <a:rPr lang="en-US" sz="1800" dirty="0">
                <a:latin typeface="Avenir Book" panose="02000503020000020003" pitchFamily="2" charset="0"/>
              </a:rPr>
              <a:t>Over bright and heterogeneous surfaces</a:t>
            </a:r>
          </a:p>
          <a:p>
            <a:pPr marL="365760" indent="-182880">
              <a:spcBef>
                <a:spcPts val="300"/>
              </a:spcBef>
              <a:buFont typeface="System Font Regular"/>
              <a:buChar char="-"/>
            </a:pPr>
            <a:r>
              <a:rPr lang="en-US" sz="1800" dirty="0">
                <a:latin typeface="Avenir Book" panose="02000503020000020003" pitchFamily="2" charset="0"/>
              </a:rPr>
              <a:t>For mineral dust and fine-dominated aerosol cases</a:t>
            </a:r>
          </a:p>
          <a:p>
            <a:pPr marL="365760" indent="-182880">
              <a:spcBef>
                <a:spcPts val="300"/>
              </a:spcBef>
              <a:buFont typeface="System Font Regular"/>
              <a:buChar char="-"/>
            </a:pPr>
            <a:r>
              <a:rPr lang="en-US" sz="1800" dirty="0">
                <a:latin typeface="Avenir Book" panose="02000503020000020003" pitchFamily="2" charset="0"/>
              </a:rPr>
              <a:t>Overall improvements due to calibration updates</a:t>
            </a:r>
          </a:p>
          <a:p>
            <a:pPr marL="0" indent="0">
              <a:buNone/>
            </a:pPr>
            <a:endParaRPr kumimoji="0" lang="en-US" sz="5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500" b="1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b="1" dirty="0">
                <a:latin typeface="Avenir Book" panose="02000503020000020003" pitchFamily="2" charset="0"/>
                <a:cs typeface="Arial" panose="020B0604020202020204" pitchFamily="34" charset="0"/>
              </a:rPr>
              <a:t>VIIRS Version 2.1</a:t>
            </a:r>
          </a:p>
          <a:p>
            <a:pPr marL="274320" indent="-228600">
              <a:spcBef>
                <a:spcPts val="300"/>
              </a:spcBef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prstClr val="black"/>
                </a:solidFill>
                <a:latin typeface="Avenir Book" panose="02000503020000020003" pitchFamily="2" charset="0"/>
              </a:rPr>
              <a:t>Expanded to include NOAA-21 VIIRS, in addition to SNPP and NOAA-20</a:t>
            </a:r>
          </a:p>
          <a:p>
            <a:pPr marL="274320" marR="0" lvl="0" indent="-2286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Avenir Book" panose="02000503020000020003" pitchFamily="2" charset="0"/>
              </a:rPr>
              <a:t>Data sets produced at A-SIPS and approved by LAADS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Book" panose="02000503020000020003" pitchFamily="2" charset="0"/>
              <a:ea typeface="MS PGothic" panose="020B0600070205080204" pitchFamily="34" charset="-128"/>
            </a:endParaRPr>
          </a:p>
          <a:p>
            <a:pPr marL="274320" marR="0" lvl="0" indent="-2286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Avenir Book" panose="02000503020000020003" pitchFamily="2" charset="0"/>
              </a:rPr>
              <a:t>Partial implementation of MODIS C7 updates to improve data continuity</a:t>
            </a:r>
          </a:p>
          <a:p>
            <a:pPr marL="274320" marR="0" lvl="0" indent="-228600" algn="l" defTabSz="9144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1800" dirty="0">
                <a:solidFill>
                  <a:prstClr val="black"/>
                </a:solidFill>
                <a:latin typeface="Avenir Book" panose="02000503020000020003" pitchFamily="2" charset="0"/>
              </a:rPr>
              <a:t>Full algorithm consistency with MODIS C7 planned for Version 3</a:t>
            </a:r>
            <a:endParaRPr lang="en-US" sz="2000" dirty="0">
              <a:latin typeface="Avenir Book" panose="02000503020000020003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6D62A6-7313-DD39-7869-376300100103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of Deep Blue Aerosol Products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06F0D99-01E3-5E9F-D51F-91B53D316246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55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AEACFBD-0391-CB87-F1EE-D0E0EB287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6246" y="3551622"/>
            <a:ext cx="5029200" cy="3271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6D62A6-7313-DD39-7869-376300100103}"/>
              </a:ext>
            </a:extLst>
          </p:cNvPr>
          <p:cNvSpPr txBox="1"/>
          <p:nvPr/>
        </p:nvSpPr>
        <p:spPr>
          <a:xfrm>
            <a:off x="486357" y="147037"/>
            <a:ext cx="5162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MODIS C7 Aerosol Product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431FBC6-70F6-EB38-799E-8BF9993D3EF6}"/>
              </a:ext>
            </a:extLst>
          </p:cNvPr>
          <p:cNvCxnSpPr>
            <a:cxnSpLocks/>
          </p:cNvCxnSpPr>
          <p:nvPr/>
        </p:nvCxnSpPr>
        <p:spPr>
          <a:xfrm>
            <a:off x="486357" y="625010"/>
            <a:ext cx="5449623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5A5CC4B-BEDB-B652-F363-5E546698F3BA}"/>
              </a:ext>
            </a:extLst>
          </p:cNvPr>
          <p:cNvSpPr txBox="1"/>
          <p:nvPr/>
        </p:nvSpPr>
        <p:spPr>
          <a:xfrm>
            <a:off x="438784" y="4641549"/>
            <a:ext cx="597018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marR="0" lvl="0" algn="l" defTabSz="4911608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MODIS C7 algorithm</a:t>
            </a:r>
          </a:p>
          <a:p>
            <a:pPr marL="377190" marR="0" lvl="0" indent="-285750" algn="l" defTabSz="491160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dirty="0">
                <a:solidFill>
                  <a:prstClr val="black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Based on VIIRS V2 algorithm</a:t>
            </a:r>
          </a:p>
          <a:p>
            <a:pPr marL="377190" marR="0" lvl="0" indent="-285750" algn="l" defTabSz="491160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dirty="0">
                <a:solidFill>
                  <a:prstClr val="black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New over-water retrievals using DB/SOAR algorithm</a:t>
            </a:r>
          </a:p>
          <a:p>
            <a:pPr marL="377190" marR="0" lvl="0" indent="-285750" algn="l" defTabSz="491160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cs typeface="Calibri" panose="020F0502020204030204" pitchFamily="34" charset="0"/>
              </a:rPr>
              <a:t>Better </a:t>
            </a:r>
            <a:r>
              <a:rPr lang="en-US" dirty="0">
                <a:solidFill>
                  <a:prstClr val="black"/>
                </a:solidFill>
                <a:latin typeface="Avenir Book" panose="02000503020000020003" pitchFamily="2" charset="0"/>
                <a:cs typeface="Calibri" panose="020F0502020204030204" pitchFamily="34" charset="0"/>
              </a:rPr>
              <a:t>consistency with VIIRS V2 data sets</a:t>
            </a:r>
          </a:p>
          <a:p>
            <a:pPr marL="377190" marR="0" lvl="0" indent="-285750" algn="l" defTabSz="4911608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cs typeface="Calibri" panose="020F0502020204030204" pitchFamily="34" charset="0"/>
              </a:rPr>
              <a:t>C7 updates have been partially transferred to VIIRS V2.1 and will be fully implemented in V3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821F6D-A6CD-2D8E-097D-62F98745C8EC}"/>
              </a:ext>
            </a:extLst>
          </p:cNvPr>
          <p:cNvSpPr txBox="1"/>
          <p:nvPr/>
        </p:nvSpPr>
        <p:spPr>
          <a:xfrm>
            <a:off x="578955" y="912463"/>
            <a:ext cx="14574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MODIS C6.1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B122BE-759C-28A0-DECD-0AAC6D191927}"/>
              </a:ext>
            </a:extLst>
          </p:cNvPr>
          <p:cNvSpPr txBox="1"/>
          <p:nvPr/>
        </p:nvSpPr>
        <p:spPr>
          <a:xfrm>
            <a:off x="6586246" y="586999"/>
            <a:ext cx="1258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MODIS C7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B35E1D-5D4C-DD26-8AEF-D4F527E2E4CF}"/>
              </a:ext>
            </a:extLst>
          </p:cNvPr>
          <p:cNvSpPr txBox="1"/>
          <p:nvPr/>
        </p:nvSpPr>
        <p:spPr>
          <a:xfrm>
            <a:off x="6586246" y="3295999"/>
            <a:ext cx="1078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</a:rPr>
              <a:t>VIIRS V2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A83CBE9-7BAB-B819-8522-DC0FFCEEBC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1023"/>
          <a:stretch>
            <a:fillRect/>
          </a:stretch>
        </p:blipFill>
        <p:spPr>
          <a:xfrm>
            <a:off x="6586246" y="807985"/>
            <a:ext cx="5029200" cy="25839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4E675A-77E6-D874-7194-E437F6A8CA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382" y="1202711"/>
            <a:ext cx="5029200" cy="327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9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68534A1-EA5C-F590-DC2A-07FB3DB8DF09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1C75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Southern Africa (high-elevation terrain)</a:t>
            </a:r>
            <a:endParaRPr lang="en-US" sz="2400" dirty="0">
              <a:solidFill>
                <a:srgbClr val="1C75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AD4B78A-A460-DBFA-2FDC-F952703AB6E4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EB8CB3C-3633-C372-C912-9913541E2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24" y="4160001"/>
            <a:ext cx="3657600" cy="26758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F16164-2FC2-F48C-78F2-267610A1F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024" y="4160001"/>
            <a:ext cx="3657600" cy="26758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E80A99-D701-AC34-805B-9D39B4D034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864" y="680547"/>
            <a:ext cx="3474720" cy="34747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6761EE0-1017-ADA2-242C-6277871784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8464" y="680547"/>
            <a:ext cx="3474720" cy="34747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D4B99DC-F002-0B7A-FE80-D1AF435747D8}"/>
              </a:ext>
            </a:extLst>
          </p:cNvPr>
          <p:cNvSpPr txBox="1"/>
          <p:nvPr/>
        </p:nvSpPr>
        <p:spPr>
          <a:xfrm>
            <a:off x="7748382" y="981270"/>
            <a:ext cx="4010436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Improved AOD retrievals over high-elevation regions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Accounting for surface pressure over both land and ocean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Mitigated a significant negative bias over high-elevation terrain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Increased spatial coverage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Improved land-ocean continuity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Significantly improved validation statistics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1EE9DD-664B-F322-AEAD-424B0B455D2A}"/>
              </a:ext>
            </a:extLst>
          </p:cNvPr>
          <p:cNvSpPr txBox="1"/>
          <p:nvPr/>
        </p:nvSpPr>
        <p:spPr>
          <a:xfrm>
            <a:off x="91924" y="635177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C6.1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EB42AE-E0DF-6BAB-3163-37C788955E8A}"/>
              </a:ext>
            </a:extLst>
          </p:cNvPr>
          <p:cNvSpPr txBox="1"/>
          <p:nvPr/>
        </p:nvSpPr>
        <p:spPr>
          <a:xfrm>
            <a:off x="3924888" y="635177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C7</a:t>
            </a:r>
          </a:p>
        </p:txBody>
      </p:sp>
    </p:spTree>
    <p:extLst>
      <p:ext uri="{BB962C8B-B14F-4D97-AF65-F5344CB8AC3E}">
        <p14:creationId xmlns:p14="http://schemas.microsoft.com/office/powerpoint/2010/main" val="2663972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39D30-5BD0-16DF-ED2A-9701C2D34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A640D52-6B8A-636A-C2E1-CDD4F43D06E6}"/>
              </a:ext>
            </a:extLst>
          </p:cNvPr>
          <p:cNvSpPr txBox="1"/>
          <p:nvPr/>
        </p:nvSpPr>
        <p:spPr>
          <a:xfrm>
            <a:off x="486357" y="147037"/>
            <a:ext cx="10519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1C75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 (inhomogeneous surface + fine-dominated aerosols)</a:t>
            </a:r>
            <a:endParaRPr lang="en-US" sz="2400" dirty="0">
              <a:solidFill>
                <a:srgbClr val="1C75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E396C0-5061-C9BD-DC83-C55B3EE84FA2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CCFCF0DF-6070-CA7A-C6CF-06A1F2D41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374" y="4159138"/>
            <a:ext cx="3657600" cy="26758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8421F1-90FE-2202-46D3-1714F29C0C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974" y="4154404"/>
            <a:ext cx="3657600" cy="26758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3DFAD25-D6F9-FA0C-5AFF-0D35FE9D58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52" y="679683"/>
            <a:ext cx="3277259" cy="3474720"/>
          </a:xfrm>
          <a:prstGeom prst="rect">
            <a:avLst/>
          </a:prstGeom>
        </p:spPr>
      </p:pic>
      <p:pic>
        <p:nvPicPr>
          <p:cNvPr id="7" name="Picture 6" descr="A map of the world&#10;&#10;AI-generated content may be incorrect.">
            <a:extLst>
              <a:ext uri="{FF2B5EF4-FFF2-40B4-BE49-F238E27FC236}">
                <a16:creationId xmlns:a16="http://schemas.microsoft.com/office/drawing/2014/main" id="{8903A79C-E5BD-9FB9-9D59-EC829BA8D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8852" y="679683"/>
            <a:ext cx="3277259" cy="34747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486E8D1-EB33-835A-8CB6-7D96A75DD937}"/>
              </a:ext>
            </a:extLst>
          </p:cNvPr>
          <p:cNvSpPr txBox="1"/>
          <p:nvPr/>
        </p:nvSpPr>
        <p:spPr>
          <a:xfrm>
            <a:off x="7748382" y="981270"/>
            <a:ext cx="4010436" cy="361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Improved AOD retrievals over heterogeneous surfaces (croplands) 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Improved surface reflectance characterization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Implemented a fine-dominated anthropogenic aerosol optical model with a bimodal lognormal size distribution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Increased spatial coverage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Improved land-ocean continuity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Significantly improved validation statistics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FB1139-B929-AF1B-BD78-0E20172DF832}"/>
              </a:ext>
            </a:extLst>
          </p:cNvPr>
          <p:cNvSpPr txBox="1"/>
          <p:nvPr/>
        </p:nvSpPr>
        <p:spPr>
          <a:xfrm>
            <a:off x="91924" y="635177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C6.1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61E5C1-1135-FCAB-4858-BCA4B9A9518D}"/>
              </a:ext>
            </a:extLst>
          </p:cNvPr>
          <p:cNvSpPr txBox="1"/>
          <p:nvPr/>
        </p:nvSpPr>
        <p:spPr>
          <a:xfrm>
            <a:off x="3924888" y="635177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C7</a:t>
            </a:r>
          </a:p>
        </p:txBody>
      </p:sp>
    </p:spTree>
    <p:extLst>
      <p:ext uri="{BB962C8B-B14F-4D97-AF65-F5344CB8AC3E}">
        <p14:creationId xmlns:p14="http://schemas.microsoft.com/office/powerpoint/2010/main" val="3600809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1898A4-7664-82FD-697B-44FEB9FE5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47FC74-87F1-4283-ED78-F1A72AD44515}"/>
              </a:ext>
            </a:extLst>
          </p:cNvPr>
          <p:cNvSpPr txBox="1"/>
          <p:nvPr/>
        </p:nvSpPr>
        <p:spPr>
          <a:xfrm>
            <a:off x="486357" y="151770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1C75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Africa (bright surface + nonspherical dust)</a:t>
            </a:r>
            <a:endParaRPr lang="en-US" sz="2400" dirty="0">
              <a:solidFill>
                <a:srgbClr val="1C75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B9AA5C-9A0A-EEC9-BF4D-79068438EFFC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8552A95-6042-902E-8422-96C039D8C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905" y="3556999"/>
            <a:ext cx="5068471" cy="3383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CA8AED-E69E-CD41-DA6A-D33B20A2F8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5165"/>
          <a:stretch>
            <a:fillRect/>
          </a:stretch>
        </p:blipFill>
        <p:spPr>
          <a:xfrm>
            <a:off x="927905" y="650797"/>
            <a:ext cx="5068471" cy="2870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0B90E8-63AD-5EC1-D508-0D6844951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6299" y="767801"/>
            <a:ext cx="4114800" cy="30103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EEC09A-B3EB-7065-2E10-9DA7A9651E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6299" y="3778177"/>
            <a:ext cx="4114800" cy="30103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4AF150-4453-6E53-24A8-FC8CB7077277}"/>
              </a:ext>
            </a:extLst>
          </p:cNvPr>
          <p:cNvSpPr txBox="1"/>
          <p:nvPr/>
        </p:nvSpPr>
        <p:spPr>
          <a:xfrm>
            <a:off x="599091" y="649424"/>
            <a:ext cx="599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C6.1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64E26D-79F1-4AD5-8D06-F17FACA0AA01}"/>
              </a:ext>
            </a:extLst>
          </p:cNvPr>
          <p:cNvSpPr txBox="1"/>
          <p:nvPr/>
        </p:nvSpPr>
        <p:spPr>
          <a:xfrm>
            <a:off x="687256" y="3556999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C7</a:t>
            </a:r>
          </a:p>
        </p:txBody>
      </p:sp>
    </p:spTree>
    <p:extLst>
      <p:ext uri="{BB962C8B-B14F-4D97-AF65-F5344CB8AC3E}">
        <p14:creationId xmlns:p14="http://schemas.microsoft.com/office/powerpoint/2010/main" val="33515347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681B283-A9D2-862E-E5CB-143FC681AA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117992"/>
              </p:ext>
            </p:extLst>
          </p:nvPr>
        </p:nvGraphicFramePr>
        <p:xfrm>
          <a:off x="562455" y="2789320"/>
          <a:ext cx="7099724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5452">
                  <a:extLst>
                    <a:ext uri="{9D8B030D-6E8A-4147-A177-3AD203B41FA5}">
                      <a16:colId xmlns:a16="http://schemas.microsoft.com/office/drawing/2014/main" val="2911851697"/>
                    </a:ext>
                  </a:extLst>
                </a:gridCol>
                <a:gridCol w="683034">
                  <a:extLst>
                    <a:ext uri="{9D8B030D-6E8A-4147-A177-3AD203B41FA5}">
                      <a16:colId xmlns:a16="http://schemas.microsoft.com/office/drawing/2014/main" val="3949698142"/>
                    </a:ext>
                  </a:extLst>
                </a:gridCol>
                <a:gridCol w="683034">
                  <a:extLst>
                    <a:ext uri="{9D8B030D-6E8A-4147-A177-3AD203B41FA5}">
                      <a16:colId xmlns:a16="http://schemas.microsoft.com/office/drawing/2014/main" val="1579765363"/>
                    </a:ext>
                  </a:extLst>
                </a:gridCol>
                <a:gridCol w="683034">
                  <a:extLst>
                    <a:ext uri="{9D8B030D-6E8A-4147-A177-3AD203B41FA5}">
                      <a16:colId xmlns:a16="http://schemas.microsoft.com/office/drawing/2014/main" val="1242604125"/>
                    </a:ext>
                  </a:extLst>
                </a:gridCol>
                <a:gridCol w="683034">
                  <a:extLst>
                    <a:ext uri="{9D8B030D-6E8A-4147-A177-3AD203B41FA5}">
                      <a16:colId xmlns:a16="http://schemas.microsoft.com/office/drawing/2014/main" val="3289073638"/>
                    </a:ext>
                  </a:extLst>
                </a:gridCol>
                <a:gridCol w="683034">
                  <a:extLst>
                    <a:ext uri="{9D8B030D-6E8A-4147-A177-3AD203B41FA5}">
                      <a16:colId xmlns:a16="http://schemas.microsoft.com/office/drawing/2014/main" val="2236719956"/>
                    </a:ext>
                  </a:extLst>
                </a:gridCol>
                <a:gridCol w="683034">
                  <a:extLst>
                    <a:ext uri="{9D8B030D-6E8A-4147-A177-3AD203B41FA5}">
                      <a16:colId xmlns:a16="http://schemas.microsoft.com/office/drawing/2014/main" val="1418413468"/>
                    </a:ext>
                  </a:extLst>
                </a:gridCol>
                <a:gridCol w="683034">
                  <a:extLst>
                    <a:ext uri="{9D8B030D-6E8A-4147-A177-3AD203B41FA5}">
                      <a16:colId xmlns:a16="http://schemas.microsoft.com/office/drawing/2014/main" val="1651168797"/>
                    </a:ext>
                  </a:extLst>
                </a:gridCol>
                <a:gridCol w="683034">
                  <a:extLst>
                    <a:ext uri="{9D8B030D-6E8A-4147-A177-3AD203B41FA5}">
                      <a16:colId xmlns:a16="http://schemas.microsoft.com/office/drawing/2014/main" val="1311509767"/>
                    </a:ext>
                  </a:extLst>
                </a:gridCol>
              </a:tblGrid>
              <a:tr h="504334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venir Book" panose="02000503020000020003" pitchFamily="2" charset="0"/>
                        </a:rPr>
                        <a:t>Calibration gain factors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490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550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670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860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1240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1610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2250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114037"/>
                  </a:ext>
                </a:extLst>
              </a:tr>
              <a:tr h="267778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venir Book" panose="02000503020000020003" pitchFamily="2" charset="0"/>
                        </a:rPr>
                        <a:t>SNPP/NOAA-20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tx1"/>
                          </a:solidFill>
                          <a:latin typeface="Avenir Book" panose="02000503020000020003" pitchFamily="2" charset="0"/>
                        </a:rPr>
                        <a:t>1.008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08048"/>
                  </a:ext>
                </a:extLst>
              </a:tr>
              <a:tr h="267778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venir Book" panose="02000503020000020003" pitchFamily="2" charset="0"/>
                        </a:rPr>
                        <a:t>SNPP/NOAA-21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228842"/>
                  </a:ext>
                </a:extLst>
              </a:tr>
              <a:tr h="326455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Avenir Book" panose="02000503020000020003" pitchFamily="2" charset="0"/>
                        </a:rPr>
                        <a:t>Meyer et al. (2020) over clouds (SNPP/NOAA-20)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150727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D64578B-88FD-713D-245C-659FB51C4DA2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1C75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Cross-Calibration Across Sensors</a:t>
            </a:r>
            <a:endParaRPr lang="en-US" sz="2400" dirty="0">
              <a:solidFill>
                <a:srgbClr val="1C75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DEBEF8-3CE8-63DA-36CC-A282CCFBCB86}"/>
              </a:ext>
            </a:extLst>
          </p:cNvPr>
          <p:cNvSpPr txBox="1"/>
          <p:nvPr/>
        </p:nvSpPr>
        <p:spPr>
          <a:xfrm>
            <a:off x="7909270" y="1039142"/>
            <a:ext cx="3878965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Terra MODIS is cross-calibrated against Aqua MODIS using </a:t>
            </a:r>
            <a:r>
              <a:rPr lang="en-US" sz="1700" dirty="0" err="1">
                <a:latin typeface="Avenir Book" panose="02000503020000020003" pitchFamily="2" charset="0"/>
              </a:rPr>
              <a:t>RadCalNet</a:t>
            </a:r>
            <a:r>
              <a:rPr lang="en-US" sz="1700" dirty="0">
                <a:latin typeface="Avenir Book" panose="02000503020000020003" pitchFamily="2" charset="0"/>
              </a:rPr>
              <a:t> data (caveats: gain factors were derived for C6.1 L1b).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Over land, NOAA-20/21 VIIRS is cross-calibrated against SNPP VIIRS using matchup data over Dome-C </a:t>
            </a:r>
            <a:r>
              <a:rPr lang="en-US" sz="1700" dirty="0" err="1">
                <a:latin typeface="Avenir Book" panose="02000503020000020003" pitchFamily="2" charset="0"/>
              </a:rPr>
              <a:t>cal</a:t>
            </a:r>
            <a:r>
              <a:rPr lang="en-US" sz="1700" dirty="0">
                <a:latin typeface="Avenir Book" panose="02000503020000020003" pitchFamily="2" charset="0"/>
              </a:rPr>
              <a:t>/</a:t>
            </a:r>
            <a:r>
              <a:rPr lang="en-US" sz="1700" dirty="0" err="1">
                <a:latin typeface="Avenir Book" panose="02000503020000020003" pitchFamily="2" charset="0"/>
              </a:rPr>
              <a:t>val</a:t>
            </a:r>
            <a:r>
              <a:rPr lang="en-US" sz="1700" dirty="0">
                <a:latin typeface="Avenir Book" panose="02000503020000020003" pitchFamily="2" charset="0"/>
              </a:rPr>
              <a:t> site.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Aqua MODIS serves as bridge between SNPP and NOAA-20/21.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Over water, SNPP VIIRS is cross-calibrated against MODIS using multi-sensor co-location files generated by A-SIPS. 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This significantly reduces algorithm maintenance effort across multiple sensors.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Open to other approaches in the later versions.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D7D4C0E-26AB-6E9A-1543-6F24380C871D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152AA4C-7D33-CAC6-BFCA-D63B174A71F3}"/>
              </a:ext>
            </a:extLst>
          </p:cNvPr>
          <p:cNvSpPr txBox="1"/>
          <p:nvPr/>
        </p:nvSpPr>
        <p:spPr>
          <a:xfrm>
            <a:off x="572987" y="2419988"/>
            <a:ext cx="3940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NOAA-20 and 21 against SNPP over land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C5E391-E32D-0AFB-ED4C-E2C21E3D35A5}"/>
              </a:ext>
            </a:extLst>
          </p:cNvPr>
          <p:cNvSpPr txBox="1"/>
          <p:nvPr/>
        </p:nvSpPr>
        <p:spPr>
          <a:xfrm>
            <a:off x="562455" y="4701961"/>
            <a:ext cx="4235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SNPP VIIRS against Aqua MODIS over water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E50CBC-2169-67C3-4946-F6AAD65CBBF0}"/>
              </a:ext>
            </a:extLst>
          </p:cNvPr>
          <p:cNvSpPr txBox="1"/>
          <p:nvPr/>
        </p:nvSpPr>
        <p:spPr>
          <a:xfrm>
            <a:off x="562455" y="1015479"/>
            <a:ext cx="2624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Terra against Aqua MODIS</a:t>
            </a: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56D088E1-8A58-BEA3-723B-A2ADCA4565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636966"/>
              </p:ext>
            </p:extLst>
          </p:nvPr>
        </p:nvGraphicFramePr>
        <p:xfrm>
          <a:off x="575157" y="1368170"/>
          <a:ext cx="7100899" cy="86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7627">
                  <a:extLst>
                    <a:ext uri="{9D8B030D-6E8A-4147-A177-3AD203B41FA5}">
                      <a16:colId xmlns:a16="http://schemas.microsoft.com/office/drawing/2014/main" val="2911851697"/>
                    </a:ext>
                  </a:extLst>
                </a:gridCol>
                <a:gridCol w="669159">
                  <a:extLst>
                    <a:ext uri="{9D8B030D-6E8A-4147-A177-3AD203B41FA5}">
                      <a16:colId xmlns:a16="http://schemas.microsoft.com/office/drawing/2014/main" val="3949698142"/>
                    </a:ext>
                  </a:extLst>
                </a:gridCol>
                <a:gridCol w="669159">
                  <a:extLst>
                    <a:ext uri="{9D8B030D-6E8A-4147-A177-3AD203B41FA5}">
                      <a16:colId xmlns:a16="http://schemas.microsoft.com/office/drawing/2014/main" val="1579765363"/>
                    </a:ext>
                  </a:extLst>
                </a:gridCol>
                <a:gridCol w="669159">
                  <a:extLst>
                    <a:ext uri="{9D8B030D-6E8A-4147-A177-3AD203B41FA5}">
                      <a16:colId xmlns:a16="http://schemas.microsoft.com/office/drawing/2014/main" val="1242604125"/>
                    </a:ext>
                  </a:extLst>
                </a:gridCol>
                <a:gridCol w="669159">
                  <a:extLst>
                    <a:ext uri="{9D8B030D-6E8A-4147-A177-3AD203B41FA5}">
                      <a16:colId xmlns:a16="http://schemas.microsoft.com/office/drawing/2014/main" val="3289073638"/>
                    </a:ext>
                  </a:extLst>
                </a:gridCol>
                <a:gridCol w="669159">
                  <a:extLst>
                    <a:ext uri="{9D8B030D-6E8A-4147-A177-3AD203B41FA5}">
                      <a16:colId xmlns:a16="http://schemas.microsoft.com/office/drawing/2014/main" val="2236719956"/>
                    </a:ext>
                  </a:extLst>
                </a:gridCol>
                <a:gridCol w="669159">
                  <a:extLst>
                    <a:ext uri="{9D8B030D-6E8A-4147-A177-3AD203B41FA5}">
                      <a16:colId xmlns:a16="http://schemas.microsoft.com/office/drawing/2014/main" val="1418413468"/>
                    </a:ext>
                  </a:extLst>
                </a:gridCol>
                <a:gridCol w="669159">
                  <a:extLst>
                    <a:ext uri="{9D8B030D-6E8A-4147-A177-3AD203B41FA5}">
                      <a16:colId xmlns:a16="http://schemas.microsoft.com/office/drawing/2014/main" val="1651168797"/>
                    </a:ext>
                  </a:extLst>
                </a:gridCol>
                <a:gridCol w="669159">
                  <a:extLst>
                    <a:ext uri="{9D8B030D-6E8A-4147-A177-3AD203B41FA5}">
                      <a16:colId xmlns:a16="http://schemas.microsoft.com/office/drawing/2014/main" val="1311509767"/>
                    </a:ext>
                  </a:extLst>
                </a:gridCol>
              </a:tblGrid>
              <a:tr h="504334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venir Book" panose="02000503020000020003" pitchFamily="2" charset="0"/>
                        </a:rPr>
                        <a:t>Calibration gain factors for Terra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470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550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650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860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1240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1610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2130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114037"/>
                  </a:ext>
                </a:extLst>
              </a:tr>
              <a:tr h="267778">
                <a:tc>
                  <a:txBody>
                    <a:bodyPr/>
                    <a:lstStyle/>
                    <a:p>
                      <a:r>
                        <a:rPr lang="en-US" sz="1500" dirty="0" err="1">
                          <a:latin typeface="Avenir Book" panose="02000503020000020003" pitchFamily="2" charset="0"/>
                        </a:rPr>
                        <a:t>Angal</a:t>
                      </a:r>
                      <a:r>
                        <a:rPr lang="en-US" sz="1500" dirty="0">
                          <a:latin typeface="Avenir Book" panose="02000503020000020003" pitchFamily="2" charset="0"/>
                        </a:rPr>
                        <a:t> et al. (2020)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venir Book" panose="02000503020000020003" pitchFamily="2" charset="0"/>
                        </a:rPr>
                        <a:t>N/A</a:t>
                      </a:r>
                      <a:endParaRPr lang="en-US" sz="15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0804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7FEF3CF-8DED-3F71-F4AB-F06812CBB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015584"/>
              </p:ext>
            </p:extLst>
          </p:nvPr>
        </p:nvGraphicFramePr>
        <p:xfrm>
          <a:off x="572988" y="5084669"/>
          <a:ext cx="7085769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089">
                  <a:extLst>
                    <a:ext uri="{9D8B030D-6E8A-4147-A177-3AD203B41FA5}">
                      <a16:colId xmlns:a16="http://schemas.microsoft.com/office/drawing/2014/main" val="2911851697"/>
                    </a:ext>
                  </a:extLst>
                </a:gridCol>
                <a:gridCol w="686460">
                  <a:extLst>
                    <a:ext uri="{9D8B030D-6E8A-4147-A177-3AD203B41FA5}">
                      <a16:colId xmlns:a16="http://schemas.microsoft.com/office/drawing/2014/main" val="3949698142"/>
                    </a:ext>
                  </a:extLst>
                </a:gridCol>
                <a:gridCol w="686460">
                  <a:extLst>
                    <a:ext uri="{9D8B030D-6E8A-4147-A177-3AD203B41FA5}">
                      <a16:colId xmlns:a16="http://schemas.microsoft.com/office/drawing/2014/main" val="1579765363"/>
                    </a:ext>
                  </a:extLst>
                </a:gridCol>
                <a:gridCol w="686460">
                  <a:extLst>
                    <a:ext uri="{9D8B030D-6E8A-4147-A177-3AD203B41FA5}">
                      <a16:colId xmlns:a16="http://schemas.microsoft.com/office/drawing/2014/main" val="1242604125"/>
                    </a:ext>
                  </a:extLst>
                </a:gridCol>
                <a:gridCol w="686460">
                  <a:extLst>
                    <a:ext uri="{9D8B030D-6E8A-4147-A177-3AD203B41FA5}">
                      <a16:colId xmlns:a16="http://schemas.microsoft.com/office/drawing/2014/main" val="3289073638"/>
                    </a:ext>
                  </a:extLst>
                </a:gridCol>
                <a:gridCol w="686460">
                  <a:extLst>
                    <a:ext uri="{9D8B030D-6E8A-4147-A177-3AD203B41FA5}">
                      <a16:colId xmlns:a16="http://schemas.microsoft.com/office/drawing/2014/main" val="2236719956"/>
                    </a:ext>
                  </a:extLst>
                </a:gridCol>
                <a:gridCol w="686460">
                  <a:extLst>
                    <a:ext uri="{9D8B030D-6E8A-4147-A177-3AD203B41FA5}">
                      <a16:colId xmlns:a16="http://schemas.microsoft.com/office/drawing/2014/main" val="1418413468"/>
                    </a:ext>
                  </a:extLst>
                </a:gridCol>
                <a:gridCol w="686460">
                  <a:extLst>
                    <a:ext uri="{9D8B030D-6E8A-4147-A177-3AD203B41FA5}">
                      <a16:colId xmlns:a16="http://schemas.microsoft.com/office/drawing/2014/main" val="1651168797"/>
                    </a:ext>
                  </a:extLst>
                </a:gridCol>
                <a:gridCol w="686460">
                  <a:extLst>
                    <a:ext uri="{9D8B030D-6E8A-4147-A177-3AD203B41FA5}">
                      <a16:colId xmlns:a16="http://schemas.microsoft.com/office/drawing/2014/main" val="1311509767"/>
                    </a:ext>
                  </a:extLst>
                </a:gridCol>
              </a:tblGrid>
              <a:tr h="504334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venir Book" panose="02000503020000020003" pitchFamily="2" charset="0"/>
                        </a:rPr>
                        <a:t>Calibration gain factors for SNPP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490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550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670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860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1240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1610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2250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114037"/>
                  </a:ext>
                </a:extLst>
              </a:tr>
              <a:tr h="267778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venir Book" panose="02000503020000020003" pitchFamily="2" charset="0"/>
                        </a:rPr>
                        <a:t>Aqua/SNPP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08048"/>
                  </a:ext>
                </a:extLst>
              </a:tr>
              <a:tr h="26777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Avenir Book" panose="02000503020000020003" pitchFamily="2" charset="0"/>
                        </a:rPr>
                        <a:t>Meyer et al. (2020) over clouds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5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680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3529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AA92C-E0FD-39D1-8E00-4A777575A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napshot (967×657)">
            <a:extLst>
              <a:ext uri="{FF2B5EF4-FFF2-40B4-BE49-F238E27FC236}">
                <a16:creationId xmlns:a16="http://schemas.microsoft.com/office/drawing/2014/main" id="{169D969B-72C8-9061-1F32-593BF08A7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90" y="1124345"/>
            <a:ext cx="4572000" cy="310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578637-2AF6-90CB-13C9-744AF4EA06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74" t="23761" r="55435" b="57269"/>
          <a:stretch>
            <a:fillRect/>
          </a:stretch>
        </p:blipFill>
        <p:spPr>
          <a:xfrm>
            <a:off x="5593144" y="1202438"/>
            <a:ext cx="2676283" cy="25609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005382-C2CF-F728-6B24-DC74BEA570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198" t="54458" r="40373" b="24980"/>
          <a:stretch/>
        </p:blipFill>
        <p:spPr>
          <a:xfrm>
            <a:off x="8787232" y="1208679"/>
            <a:ext cx="2743200" cy="2438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0DBB27E-5942-1C86-F924-93CCFEE0173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198" t="54458" r="40373" b="24980"/>
          <a:stretch/>
        </p:blipFill>
        <p:spPr>
          <a:xfrm>
            <a:off x="8787232" y="4266314"/>
            <a:ext cx="2743200" cy="2438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A5AF43-E89C-5683-2229-3C888084412B}"/>
              </a:ext>
            </a:extLst>
          </p:cNvPr>
          <p:cNvSpPr txBox="1"/>
          <p:nvPr/>
        </p:nvSpPr>
        <p:spPr>
          <a:xfrm>
            <a:off x="5591495" y="816197"/>
            <a:ext cx="113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VIIRS V2.1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DEDA79-126D-5367-EF90-BA49C14A03DE}"/>
              </a:ext>
            </a:extLst>
          </p:cNvPr>
          <p:cNvSpPr txBox="1"/>
          <p:nvPr/>
        </p:nvSpPr>
        <p:spPr>
          <a:xfrm>
            <a:off x="8787231" y="816197"/>
            <a:ext cx="18886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MODIS C7 original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8AB2B6-0EC8-FABE-D05B-AA3D7C6B3FB0}"/>
              </a:ext>
            </a:extLst>
          </p:cNvPr>
          <p:cNvSpPr txBox="1"/>
          <p:nvPr/>
        </p:nvSpPr>
        <p:spPr>
          <a:xfrm>
            <a:off x="8787231" y="3896982"/>
            <a:ext cx="2390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MODIS C7 SSA adjusted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9AAC8C3-0903-B2A2-8CDD-EB2AD85EA49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90442"/>
          <a:stretch/>
        </p:blipFill>
        <p:spPr>
          <a:xfrm>
            <a:off x="5099229" y="3823531"/>
            <a:ext cx="3657600" cy="3842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57AB028-3962-43BF-0E6C-8A7786229A25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1C75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Aerosol Model Adjustments</a:t>
            </a:r>
            <a:endParaRPr lang="en-US" sz="2400" dirty="0">
              <a:solidFill>
                <a:srgbClr val="1C75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65F92F-3BF7-82E6-70B1-7E060736789C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A4B2E7A-EBEE-1CDF-76A9-7BC5F50C1107}"/>
              </a:ext>
            </a:extLst>
          </p:cNvPr>
          <p:cNvSpPr txBox="1"/>
          <p:nvPr/>
        </p:nvSpPr>
        <p:spPr>
          <a:xfrm>
            <a:off x="405332" y="4430528"/>
            <a:ext cx="78640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Differences in spectral characteristics between MODIS and VIIRS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Use of original SSA optimized for VIIRS results in slight differences in AOD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Adjustments to the predefined single-scattering albedo values to improve consistency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Adjustments within the expected range (&lt;0.01-0.02)</a:t>
            </a:r>
          </a:p>
        </p:txBody>
      </p:sp>
    </p:spTree>
    <p:extLst>
      <p:ext uri="{BB962C8B-B14F-4D97-AF65-F5344CB8AC3E}">
        <p14:creationId xmlns:p14="http://schemas.microsoft.com/office/powerpoint/2010/main" val="3772652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A998CF-BA75-2BEF-2FD1-935AF284ED50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MODIS vs. VIIRS File Formats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332837-6614-1023-47F8-1B19E802C021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78C5ADD-5B2B-D14A-B922-3830761B4B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5802" y="1413701"/>
            <a:ext cx="5943600" cy="37577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BE4459-DEE5-160B-5D86-853476AF56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756"/>
          <a:stretch/>
        </p:blipFill>
        <p:spPr>
          <a:xfrm>
            <a:off x="92599" y="1413701"/>
            <a:ext cx="5943600" cy="30872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BF15CB-8282-7E4F-6EF6-63BC93FDA251}"/>
              </a:ext>
            </a:extLst>
          </p:cNvPr>
          <p:cNvSpPr txBox="1"/>
          <p:nvPr/>
        </p:nvSpPr>
        <p:spPr>
          <a:xfrm>
            <a:off x="6863786" y="4936069"/>
            <a:ext cx="3433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…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A5499E-83CE-62D9-5EC6-B0FB5EE71B06}"/>
              </a:ext>
            </a:extLst>
          </p:cNvPr>
          <p:cNvSpPr txBox="1"/>
          <p:nvPr/>
        </p:nvSpPr>
        <p:spPr>
          <a:xfrm>
            <a:off x="578957" y="4258669"/>
            <a:ext cx="3433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…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49DD16-7DC1-7CE8-A762-BE618FC52262}"/>
              </a:ext>
            </a:extLst>
          </p:cNvPr>
          <p:cNvSpPr txBox="1"/>
          <p:nvPr/>
        </p:nvSpPr>
        <p:spPr>
          <a:xfrm>
            <a:off x="150468" y="972273"/>
            <a:ext cx="17350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VIIRS Version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32E7DA-A74B-B4FA-01A0-CCE8D7AC3DAB}"/>
              </a:ext>
            </a:extLst>
          </p:cNvPr>
          <p:cNvSpPr txBox="1"/>
          <p:nvPr/>
        </p:nvSpPr>
        <p:spPr>
          <a:xfrm>
            <a:off x="6210719" y="972273"/>
            <a:ext cx="22012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MODIS Collection 7</a:t>
            </a:r>
          </a:p>
        </p:txBody>
      </p:sp>
    </p:spTree>
    <p:extLst>
      <p:ext uri="{BB962C8B-B14F-4D97-AF65-F5344CB8AC3E}">
        <p14:creationId xmlns:p14="http://schemas.microsoft.com/office/powerpoint/2010/main" val="3609972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99CB27-389D-1EC1-061D-07A5CE03D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0496F9B3-324A-F9F1-5441-7EE3B831E408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AOD Validation Against AERONET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A125BFD-86C1-F014-E2AB-9BCF11A17162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9CFAECEA-7D82-7A14-0D38-75B34DDFB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807" y="1376907"/>
            <a:ext cx="5486400" cy="2235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595B42-D071-12CF-057D-F9DD6FC63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807" y="3710461"/>
            <a:ext cx="5486400" cy="2235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86F9DB-EEB1-DACE-2CF3-11758331590E}"/>
              </a:ext>
            </a:extLst>
          </p:cNvPr>
          <p:cNvSpPr txBox="1"/>
          <p:nvPr/>
        </p:nvSpPr>
        <p:spPr>
          <a:xfrm>
            <a:off x="9230803" y="6009822"/>
            <a:ext cx="2551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EE (land) = ±(0.05+15%)</a:t>
            </a:r>
          </a:p>
          <a:p>
            <a:r>
              <a:rPr lang="en-US" i="1" dirty="0"/>
              <a:t>EE (water) = ±(0.03+10%)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EDF372D-4568-6159-584E-45A9F4B3AD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794" y="1376908"/>
            <a:ext cx="5486400" cy="22351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BDFCE27-B4B5-E514-0310-F99750BC20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794" y="3710462"/>
            <a:ext cx="5486400" cy="22351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F35E09B-F407-DAF3-462D-F3CA7F220437}"/>
              </a:ext>
            </a:extLst>
          </p:cNvPr>
          <p:cNvSpPr txBox="1"/>
          <p:nvPr/>
        </p:nvSpPr>
        <p:spPr>
          <a:xfrm>
            <a:off x="386043" y="858240"/>
            <a:ext cx="8174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Helvetica" pitchFamily="2" charset="0"/>
              </a:rPr>
              <a:t>Land</a:t>
            </a:r>
          </a:p>
          <a:p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Helvetica" pitchFamily="2" charset="0"/>
              </a:rPr>
              <a:t>Water</a:t>
            </a:r>
          </a:p>
        </p:txBody>
      </p:sp>
    </p:spTree>
    <p:extLst>
      <p:ext uri="{BB962C8B-B14F-4D97-AF65-F5344CB8AC3E}">
        <p14:creationId xmlns:p14="http://schemas.microsoft.com/office/powerpoint/2010/main" val="391474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>
            <a:extLst>
              <a:ext uri="{FF2B5EF4-FFF2-40B4-BE49-F238E27FC236}">
                <a16:creationId xmlns:a16="http://schemas.microsoft.com/office/drawing/2014/main" id="{F3272AB9-02A9-28D9-37F8-1EC77A35EDA6}"/>
              </a:ext>
            </a:extLst>
          </p:cNvPr>
          <p:cNvSpPr txBox="1"/>
          <p:nvPr/>
        </p:nvSpPr>
        <p:spPr>
          <a:xfrm>
            <a:off x="486357" y="147037"/>
            <a:ext cx="107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AOD Validation Against AERONET (Aqua MODIS C6.1 vs. C7; 2008-2018)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37E4E30-6D13-C8E6-C09A-F202079F202B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C632798C-CF5E-1A6E-967D-6B81BA130B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49" y="816998"/>
            <a:ext cx="4572000" cy="29743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517507-8AC9-0B52-17D0-353F14F8BA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249" y="3791318"/>
            <a:ext cx="4572000" cy="29743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DF239F5-54F0-ECA4-CDE9-C70C886632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8317" y="812264"/>
            <a:ext cx="4572000" cy="29743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CF6DD2-89A7-20F3-CE66-26C4316D90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8317" y="3791318"/>
            <a:ext cx="4572000" cy="29743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982A8C2-D406-C4FF-BDDF-AFC3ED79D3AD}"/>
              </a:ext>
            </a:extLst>
          </p:cNvPr>
          <p:cNvSpPr txBox="1"/>
          <p:nvPr/>
        </p:nvSpPr>
        <p:spPr>
          <a:xfrm>
            <a:off x="245810" y="729137"/>
            <a:ext cx="69121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</a:rPr>
              <a:t>C6.1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C6892A-5857-D23C-2697-A19BF28D7EDD}"/>
              </a:ext>
            </a:extLst>
          </p:cNvPr>
          <p:cNvSpPr txBox="1"/>
          <p:nvPr/>
        </p:nvSpPr>
        <p:spPr>
          <a:xfrm>
            <a:off x="4999375" y="729137"/>
            <a:ext cx="4780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</a:rPr>
              <a:t>C7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49F789-8494-09B1-7D92-29EB31EB7075}"/>
              </a:ext>
            </a:extLst>
          </p:cNvPr>
          <p:cNvSpPr txBox="1"/>
          <p:nvPr/>
        </p:nvSpPr>
        <p:spPr>
          <a:xfrm>
            <a:off x="9590317" y="5972270"/>
            <a:ext cx="25514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EE (land) = ±(0.05+15%)</a:t>
            </a:r>
          </a:p>
          <a:p>
            <a:r>
              <a:rPr lang="en-US" i="1" dirty="0"/>
              <a:t>EE (water) = ±(0.03+10%)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429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6D62A6-7313-DD39-7869-376300100103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1C75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Prognostic Pixel-Level Uncertainty</a:t>
            </a:r>
            <a:endParaRPr lang="en-US" sz="2400" dirty="0">
              <a:solidFill>
                <a:srgbClr val="1C75BC"/>
              </a:solidFill>
              <a:latin typeface="Calibri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78CA05D-EC13-CC10-078F-634F5B3FCAB2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91AC5DCF-33A3-3143-B73B-FAB46C65824E}"/>
              </a:ext>
            </a:extLst>
          </p:cNvPr>
          <p:cNvSpPr txBox="1"/>
          <p:nvPr/>
        </p:nvSpPr>
        <p:spPr>
          <a:xfrm>
            <a:off x="486357" y="787354"/>
            <a:ext cx="107758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Avenir Book" panose="02000503020000020003" pitchFamily="2" charset="0"/>
              </a:rPr>
              <a:t>Framework for the evaluation of uncertainty estimates (Sayer et al. 2020a, b)</a:t>
            </a:r>
          </a:p>
          <a:p>
            <a:r>
              <a:rPr lang="en-US" sz="1800" dirty="0">
                <a:latin typeface="Avenir Book" panose="02000503020000020003" pitchFamily="2" charset="0"/>
              </a:rPr>
              <a:t>Uncertainty estimates: finding 1-sigma confidence interval around retrieved value within which the true value is expected to lie ~68% of the time, following Gaussian statistics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76D1224-5B47-F597-7C3D-1785F1ADBB97}"/>
                  </a:ext>
                </a:extLst>
              </p:cNvPr>
              <p:cNvSpPr txBox="1"/>
              <p:nvPr/>
            </p:nvSpPr>
            <p:spPr>
              <a:xfrm>
                <a:off x="1079149" y="1960050"/>
                <a:ext cx="2491388" cy="20621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b="1" dirty="0">
                    <a:solidFill>
                      <a:srgbClr val="0432FF"/>
                    </a:solidFill>
                    <a:latin typeface="Avenir Book" panose="02000503020000020003" pitchFamily="2" charset="0"/>
                  </a:rPr>
                  <a:t>Diagnostic uncertainty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800" b="1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Over land:</a:t>
                </a:r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d>
                        <m:d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0.05+0.15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1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 b="0" dirty="0">
                  <a:solidFill>
                    <a:schemeClr val="tx1"/>
                  </a:solidFill>
                  <a:latin typeface="Avenir Book" panose="02000503020000020003" pitchFamily="2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600"/>
                  </a:spcBef>
                </a:pPr>
                <a:endParaRPr lang="en-US" sz="500" dirty="0">
                  <a:solidFill>
                    <a:schemeClr val="tx1"/>
                  </a:solidFill>
                  <a:latin typeface="Avenir Book" panose="02000503020000020003" pitchFamily="2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800" b="1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Over water:</a:t>
                </a:r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(0.03+0.1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venir Book" panose="02000503020000020003" pitchFamily="2" charset="0"/>
                </a:endParaRPr>
              </a:p>
              <a:p>
                <a:endParaRPr lang="en-US" dirty="0">
                  <a:latin typeface="Avenir Book" panose="02000503020000020003" pitchFamily="2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76D1224-5B47-F597-7C3D-1785F1ADB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149" y="1960050"/>
                <a:ext cx="2491388" cy="2062103"/>
              </a:xfrm>
              <a:prstGeom prst="rect">
                <a:avLst/>
              </a:prstGeom>
              <a:blipFill>
                <a:blip r:embed="rId3"/>
                <a:stretch>
                  <a:fillRect l="-1515" t="-1227" r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0DBAFBB-3888-3C15-056D-1638622D8C1A}"/>
                  </a:ext>
                </a:extLst>
              </p:cNvPr>
              <p:cNvSpPr txBox="1"/>
              <p:nvPr/>
            </p:nvSpPr>
            <p:spPr>
              <a:xfrm>
                <a:off x="3857975" y="1960050"/>
                <a:ext cx="2611537" cy="41204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b="1" dirty="0">
                    <a:solidFill>
                      <a:srgbClr val="FF0000"/>
                    </a:solidFill>
                    <a:latin typeface="Avenir Book" panose="02000503020000020003" pitchFamily="2" charset="0"/>
                  </a:rPr>
                  <a:t>Pixel-level uncertainty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1800" b="1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Over land:</a:t>
                </a:r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d>
                        <m:d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num>
                            <m:den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𝜇</m:t>
                                  </m:r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>
                  <a:solidFill>
                    <a:schemeClr val="tx1"/>
                  </a:solidFill>
                  <a:latin typeface="Avenir Book" panose="02000503020000020003" pitchFamily="2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i="1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a </a:t>
                </a:r>
                <a:r>
                  <a:rPr lang="en-US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and</a:t>
                </a:r>
                <a:r>
                  <a:rPr lang="en-US" i="1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 b</a:t>
                </a:r>
                <a:r>
                  <a:rPr lang="en-US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 are dependent on </a:t>
                </a:r>
                <a:r>
                  <a:rPr lang="en-US" b="1" dirty="0">
                    <a:latin typeface="Avenir Book" panose="02000503020000020003" pitchFamily="2" charset="0"/>
                  </a:rPr>
                  <a:t>surface type</a:t>
                </a:r>
                <a:r>
                  <a:rPr lang="en-US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 and </a:t>
                </a:r>
                <a:r>
                  <a:rPr lang="en-US" b="1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quality flag</a:t>
                </a:r>
              </a:p>
              <a:p>
                <a:pPr>
                  <a:spcBef>
                    <a:spcPts val="600"/>
                  </a:spcBef>
                </a:pPr>
                <a:endParaRPr lang="en-US" sz="500" dirty="0">
                  <a:solidFill>
                    <a:schemeClr val="tx1"/>
                  </a:solidFill>
                  <a:latin typeface="Avenir Book" panose="02000503020000020003" pitchFamily="2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1800" b="1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Over water:</a:t>
                </a:r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l-GR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sSub>
                        <m:sSubPr>
                          <m:ctrlP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sz="1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Avenir Book" panose="02000503020000020003" pitchFamily="2" charset="0"/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i="1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a</a:t>
                </a:r>
                <a:r>
                  <a:rPr lang="en-US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 and </a:t>
                </a:r>
                <a:r>
                  <a:rPr lang="en-US" i="1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b</a:t>
                </a:r>
                <a:r>
                  <a:rPr lang="en-US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 are dependent on </a:t>
                </a:r>
                <a:r>
                  <a:rPr lang="en-US" b="1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aerosol type</a:t>
                </a:r>
                <a:r>
                  <a:rPr lang="en-US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 and </a:t>
                </a:r>
                <a:r>
                  <a:rPr lang="en-US" b="1" dirty="0">
                    <a:solidFill>
                      <a:schemeClr val="tx1"/>
                    </a:solidFill>
                    <a:latin typeface="Avenir Book" panose="02000503020000020003" pitchFamily="2" charset="0"/>
                  </a:rPr>
                  <a:t>turbidity of water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0DBAFBB-3888-3C15-056D-1638622D8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975" y="1960050"/>
                <a:ext cx="2611537" cy="4120487"/>
              </a:xfrm>
              <a:prstGeom prst="rect">
                <a:avLst/>
              </a:prstGeom>
              <a:blipFill>
                <a:blip r:embed="rId4"/>
                <a:stretch>
                  <a:fillRect l="-1932" t="-615" r="-1449"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C49242E-E8DC-B6C4-A156-FDCCE21E1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3387" y="4145246"/>
            <a:ext cx="3383280" cy="27127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6B2578-2C35-92A7-F040-6C78859DB4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3387" y="1586977"/>
            <a:ext cx="3383280" cy="271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185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46D62A6-7313-DD39-7869-376300100103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1C75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US" sz="2400" dirty="0">
              <a:solidFill>
                <a:srgbClr val="1C75BC"/>
              </a:solidFill>
              <a:latin typeface="Calibri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B69B2D-373C-E3B1-D8A4-5C58B2A745FE}"/>
              </a:ext>
            </a:extLst>
          </p:cNvPr>
          <p:cNvSpPr txBox="1">
            <a:spLocks/>
          </p:cNvSpPr>
          <p:nvPr/>
        </p:nvSpPr>
        <p:spPr>
          <a:xfrm>
            <a:off x="824976" y="1048008"/>
            <a:ext cx="9093724" cy="50869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MODIS Collection 7 Deep Blue aerosol products show significant improvements relative to C6.1, particularly over high-elevation regions and heterogeneous/bright surfaces, and for mineral dust and fine-dominated aerosol cases.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The implementation of a consistent algorithm with cross-calibration enables the creation of a harmonized long-term aerosol data record from the twin MODIS and the VIIRS series.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000" dirty="0">
                <a:latin typeface="Avenir Book" panose="02000503020000020003" pitchFamily="2" charset="0"/>
              </a:rPr>
              <a:t>Updates made to the MODIS C7 algorithm will be incorporated into the upcoming VIIRS Version 3 production stream.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r>
              <a:rPr lang="en-US" sz="2000">
                <a:latin typeface="Avenir Book" panose="02000503020000020003" pitchFamily="2" charset="0"/>
              </a:rPr>
              <a:t>The C7 </a:t>
            </a:r>
            <a:r>
              <a:rPr lang="en-US" sz="2000" dirty="0">
                <a:latin typeface="Avenir Book" panose="02000503020000020003" pitchFamily="2" charset="0"/>
              </a:rPr>
              <a:t>Deep Blue aerosol products are currently in production and will be available through LAADS DAAC and </a:t>
            </a:r>
            <a:r>
              <a:rPr lang="en-US" sz="2000" dirty="0" err="1">
                <a:latin typeface="Avenir Book" panose="02000503020000020003" pitchFamily="2" charset="0"/>
              </a:rPr>
              <a:t>Earthdata</a:t>
            </a:r>
            <a:r>
              <a:rPr lang="en-US" sz="2000" dirty="0">
                <a:latin typeface="Avenir Book" panose="02000503020000020003" pitchFamily="2" charset="0"/>
              </a:rPr>
              <a:t> (</a:t>
            </a:r>
            <a:r>
              <a:rPr lang="en-US" sz="2000" dirty="0">
                <a:latin typeface="Avenir Book" panose="02000503020000020003" pitchFamily="2" charset="0"/>
                <a:hlinkClick r:id="rId2"/>
              </a:rPr>
              <a:t>https://earthdata.nasa.gov</a:t>
            </a:r>
            <a:r>
              <a:rPr lang="en-US" sz="2000" dirty="0">
                <a:latin typeface="Avenir Book" panose="02000503020000020003" pitchFamily="2" charset="0"/>
              </a:rPr>
              <a:t>).</a:t>
            </a:r>
          </a:p>
          <a:p>
            <a:pPr>
              <a:lnSpc>
                <a:spcPct val="100000"/>
              </a:lnSpc>
              <a:buFont typeface="Wingdings" pitchFamily="2" charset="2"/>
              <a:buChar char="§"/>
            </a:pPr>
            <a:endParaRPr lang="en-US" sz="2000" dirty="0">
              <a:latin typeface="Avenir Book" panose="02000503020000020003" pitchFamily="2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511E6E-FBB5-FEF7-7DF4-44D36D2DC467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3957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7D816-1870-9603-B30A-7912A0026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3F5D8-9628-BD71-31AB-779527DFD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030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66723B7-E81C-81FC-8F02-6A1E317D9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686" y="997301"/>
            <a:ext cx="8836321" cy="5370801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2000" b="1" dirty="0">
                <a:solidFill>
                  <a:prstClr val="black"/>
                </a:solidFill>
                <a:latin typeface="Avenir Book" panose="02000503020000020003" pitchFamily="2" charset="0"/>
              </a:rPr>
              <a:t>GEO</a:t>
            </a:r>
          </a:p>
          <a:p>
            <a:pPr>
              <a:spcBef>
                <a:spcPts val="300"/>
              </a:spcBef>
              <a:buFont typeface="Wingdings" pitchFamily="2" charset="2"/>
              <a:buChar char="§"/>
            </a:pPr>
            <a:r>
              <a:rPr lang="en-US" sz="2000" dirty="0">
                <a:solidFill>
                  <a:prstClr val="black"/>
                </a:solidFill>
                <a:latin typeface="Avenir Book" panose="02000503020000020003" pitchFamily="2" charset="0"/>
              </a:rPr>
              <a:t>Demonstration data sets have been released for G16/17 ABI and H8 AHI.</a:t>
            </a:r>
          </a:p>
          <a:p>
            <a:pPr>
              <a:spcBef>
                <a:spcPts val="300"/>
              </a:spcBef>
              <a:buFont typeface="Wingdings" pitchFamily="2" charset="2"/>
              <a:buChar char="§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Algorithm based on V</a:t>
            </a:r>
            <a:r>
              <a:rPr lang="en-US" sz="2000" dirty="0">
                <a:solidFill>
                  <a:prstClr val="black"/>
                </a:solidFill>
                <a:latin typeface="Avenir Book" panose="02000503020000020003" pitchFamily="2" charset="0"/>
              </a:rPr>
              <a:t>IIRS V2 including over-water retrievals.</a:t>
            </a:r>
          </a:p>
          <a:p>
            <a:pPr>
              <a:spcBef>
                <a:spcPts val="300"/>
              </a:spcBef>
              <a:buFont typeface="Wingdings" pitchFamily="2" charset="2"/>
              <a:buChar char="§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Consistent performance with LEO sensors despite lacking 412 nm band.</a:t>
            </a:r>
          </a:p>
          <a:p>
            <a:pPr>
              <a:spcBef>
                <a:spcPts val="600"/>
              </a:spcBef>
              <a:buFont typeface="Wingdings" pitchFamily="2" charset="2"/>
              <a:buChar char="§"/>
            </a:pPr>
            <a:endParaRPr lang="en-US" sz="2000" dirty="0">
              <a:solidFill>
                <a:prstClr val="black"/>
              </a:solidFill>
              <a:latin typeface="Avenir Book" panose="02000503020000020003" pitchFamily="2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AVHRR (funded through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MEaSUREs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 Program)</a:t>
            </a:r>
          </a:p>
          <a:p>
            <a:pPr>
              <a:spcBef>
                <a:spcPts val="300"/>
              </a:spcBef>
              <a:buFont typeface="Wingdings" pitchFamily="2" charset="2"/>
              <a:buChar char="§"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Book" panose="02000503020000020003" pitchFamily="2" charset="0"/>
                <a:ea typeface="+mn-ea"/>
                <a:cs typeface="+mn-cs"/>
              </a:rPr>
              <a:t>A subset of NOAA-11/14/18 AVHRR DB data has been available over both land and water.</a:t>
            </a:r>
          </a:p>
          <a:p>
            <a:pPr>
              <a:spcBef>
                <a:spcPts val="300"/>
              </a:spcBef>
              <a:buFont typeface="Wingdings" pitchFamily="2" charset="2"/>
              <a:buChar char="§"/>
            </a:pPr>
            <a:r>
              <a:rPr lang="en-US" sz="2000" dirty="0">
                <a:solidFill>
                  <a:prstClr val="black"/>
                </a:solidFill>
                <a:latin typeface="Avenir Book" panose="02000503020000020003" pitchFamily="2" charset="0"/>
              </a:rPr>
              <a:t>Initial reprocessing for NOAA-7/9/11/14/16/18 is nearing completion for the period from 1981 to 2012.</a:t>
            </a:r>
          </a:p>
          <a:p>
            <a:pPr>
              <a:spcBef>
                <a:spcPts val="300"/>
              </a:spcBef>
              <a:buFont typeface="Wingdings" pitchFamily="2" charset="2"/>
              <a:buChar char="§"/>
            </a:pPr>
            <a:r>
              <a:rPr lang="en-US" sz="2000" dirty="0">
                <a:solidFill>
                  <a:prstClr val="black"/>
                </a:solidFill>
                <a:latin typeface="Avenir Book" panose="02000503020000020003" pitchFamily="2" charset="0"/>
              </a:rPr>
              <a:t>Data release is scheduled for the end of 2026.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6D62A6-7313-DD39-7869-376300100103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Status: Other Sensors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431FBC6-70F6-EB38-799E-8BF9993D3EF6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977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32C61-FF8A-EF1C-79B3-DB7ACDF59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39DC77A-096F-9A13-7BD8-4ACEF16D7206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Multi-Sensor AOD</a:t>
            </a:r>
            <a:endParaRPr lang="en-US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9DDD8FE-F880-4A39-F561-7168C8F17BB3}"/>
              </a:ext>
            </a:extLst>
          </p:cNvPr>
          <p:cNvCxnSpPr>
            <a:cxnSpLocks/>
          </p:cNvCxnSpPr>
          <p:nvPr/>
        </p:nvCxnSpPr>
        <p:spPr>
          <a:xfrm>
            <a:off x="486357" y="68288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0C9D6DD0-88BB-3E81-669E-280ED63649F8}"/>
              </a:ext>
            </a:extLst>
          </p:cNvPr>
          <p:cNvGrpSpPr/>
          <p:nvPr/>
        </p:nvGrpSpPr>
        <p:grpSpPr>
          <a:xfrm>
            <a:off x="633726" y="879424"/>
            <a:ext cx="10991954" cy="5819730"/>
            <a:chOff x="549363" y="862490"/>
            <a:chExt cx="10991954" cy="581973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294474F-6F27-1E7F-AF5D-BEFFC1E32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2488" b="19819"/>
            <a:stretch/>
          </p:blipFill>
          <p:spPr>
            <a:xfrm>
              <a:off x="5025564" y="5084281"/>
              <a:ext cx="2280513" cy="1134343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2558DC9-4885-4F2E-B04D-D243950B4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488" b="19819"/>
            <a:stretch/>
          </p:blipFill>
          <p:spPr>
            <a:xfrm>
              <a:off x="5025564" y="3916816"/>
              <a:ext cx="2280513" cy="1134343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99FD34C-D128-30C1-9A6D-4033B7235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2488" b="19819"/>
            <a:stretch/>
          </p:blipFill>
          <p:spPr>
            <a:xfrm>
              <a:off x="5025564" y="2750414"/>
              <a:ext cx="2280513" cy="1134343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CF643E1-65C7-A5E5-D792-CBE92115F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2488" b="19819"/>
            <a:stretch/>
          </p:blipFill>
          <p:spPr>
            <a:xfrm>
              <a:off x="5025564" y="1588283"/>
              <a:ext cx="2280513" cy="113434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D302A12-968F-C4A4-1D1A-2DBB2A5E3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2488" b="19819"/>
            <a:stretch/>
          </p:blipFill>
          <p:spPr>
            <a:xfrm>
              <a:off x="2907945" y="5083160"/>
              <a:ext cx="2280513" cy="113434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0C63B97-4118-4902-0C89-BF2C89CEF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12488" b="19819"/>
            <a:stretch/>
          </p:blipFill>
          <p:spPr>
            <a:xfrm>
              <a:off x="2907945" y="3915665"/>
              <a:ext cx="2280513" cy="1134343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7A357E0-9A79-701A-5C3A-3E1F54247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12488" b="19819"/>
            <a:stretch/>
          </p:blipFill>
          <p:spPr>
            <a:xfrm>
              <a:off x="2907945" y="2750414"/>
              <a:ext cx="2280513" cy="1134343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A3B549E2-A22C-8B8E-B359-54ACF682FAF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12488" b="19819"/>
            <a:stretch/>
          </p:blipFill>
          <p:spPr>
            <a:xfrm>
              <a:off x="2907945" y="1588283"/>
              <a:ext cx="2280513" cy="113434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D08A2B8-1B9A-FC08-74D0-C00C4EBF7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12488" b="19819"/>
            <a:stretch/>
          </p:blipFill>
          <p:spPr>
            <a:xfrm>
              <a:off x="790325" y="3916413"/>
              <a:ext cx="2280513" cy="113434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E10715F2-475E-13B0-A49A-A49217728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12488" b="19819"/>
            <a:stretch/>
          </p:blipFill>
          <p:spPr>
            <a:xfrm>
              <a:off x="794063" y="2750729"/>
              <a:ext cx="2280513" cy="1134343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8FD0A742-A22A-7972-D471-01303164E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12488" b="19819"/>
            <a:stretch/>
          </p:blipFill>
          <p:spPr>
            <a:xfrm>
              <a:off x="794063" y="1589864"/>
              <a:ext cx="2280513" cy="1134343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85F4115-64DC-03A3-99E4-6E4910F22BD8}"/>
                </a:ext>
              </a:extLst>
            </p:cNvPr>
            <p:cNvSpPr txBox="1"/>
            <p:nvPr/>
          </p:nvSpPr>
          <p:spPr>
            <a:xfrm>
              <a:off x="877696" y="1248157"/>
              <a:ext cx="2116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C75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Terra MODIS C6.1</a:t>
              </a:r>
              <a:endParaRPr lang="en-US" dirty="0">
                <a:solidFill>
                  <a:srgbClr val="1C75BC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C35A801-003F-B045-8E1D-AC07224E1E7B}"/>
                </a:ext>
              </a:extLst>
            </p:cNvPr>
            <p:cNvSpPr txBox="1"/>
            <p:nvPr/>
          </p:nvSpPr>
          <p:spPr>
            <a:xfrm>
              <a:off x="3087104" y="1248157"/>
              <a:ext cx="19245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C75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Terra MODIS C7</a:t>
              </a:r>
              <a:endParaRPr lang="en-US" dirty="0">
                <a:solidFill>
                  <a:srgbClr val="1C75BC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D0994E8-EA32-5AC0-9A30-4C4C075234CC}"/>
                </a:ext>
              </a:extLst>
            </p:cNvPr>
            <p:cNvSpPr txBox="1"/>
            <p:nvPr/>
          </p:nvSpPr>
          <p:spPr>
            <a:xfrm>
              <a:off x="5198629" y="1246991"/>
              <a:ext cx="19415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C75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Aqua MODIS C7</a:t>
              </a:r>
              <a:endParaRPr lang="en-US" dirty="0">
                <a:solidFill>
                  <a:srgbClr val="1C75BC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65A6983-971B-75D6-16EA-2911C0F755BC}"/>
                </a:ext>
              </a:extLst>
            </p:cNvPr>
            <p:cNvSpPr txBox="1"/>
            <p:nvPr/>
          </p:nvSpPr>
          <p:spPr>
            <a:xfrm>
              <a:off x="7373053" y="1247439"/>
              <a:ext cx="1822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C75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SNPP </a:t>
              </a:r>
              <a:r>
                <a:rPr kumimoji="0" lang="en-US" b="1" i="0" u="none" strike="noStrike" kern="1200" cap="none" spc="0" normalizeH="0" baseline="0" noProof="0">
                  <a:ln>
                    <a:noFill/>
                  </a:ln>
                  <a:solidFill>
                    <a:srgbClr val="1C75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VIIRS V2</a:t>
              </a:r>
              <a:endParaRPr lang="en-US" dirty="0">
                <a:solidFill>
                  <a:srgbClr val="1C75BC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04B0729-0D73-FDF0-81D7-28EE7761B47E}"/>
                </a:ext>
              </a:extLst>
            </p:cNvPr>
            <p:cNvSpPr txBox="1"/>
            <p:nvPr/>
          </p:nvSpPr>
          <p:spPr>
            <a:xfrm rot="16200000">
              <a:off x="122324" y="1960585"/>
              <a:ext cx="12234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C75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JAN 2020</a:t>
              </a:r>
              <a:endParaRPr lang="en-US" dirty="0">
                <a:solidFill>
                  <a:srgbClr val="1C75BC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E14CDFC-32D8-6FEC-2568-A72968C553E0}"/>
                </a:ext>
              </a:extLst>
            </p:cNvPr>
            <p:cNvSpPr txBox="1"/>
            <p:nvPr/>
          </p:nvSpPr>
          <p:spPr>
            <a:xfrm rot="16200000">
              <a:off x="109499" y="3118064"/>
              <a:ext cx="12490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C75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APR 2020</a:t>
              </a:r>
              <a:endParaRPr lang="en-US" dirty="0">
                <a:solidFill>
                  <a:srgbClr val="1C75BC"/>
                </a:solidFill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0B3FB94-8F34-68CB-43E4-A3414B5AF020}"/>
                </a:ext>
              </a:extLst>
            </p:cNvPr>
            <p:cNvSpPr txBox="1"/>
            <p:nvPr/>
          </p:nvSpPr>
          <p:spPr>
            <a:xfrm rot="16200000">
              <a:off x="137167" y="4291996"/>
              <a:ext cx="11937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C75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JUL 2020</a:t>
              </a:r>
              <a:endParaRPr lang="en-US" dirty="0">
                <a:solidFill>
                  <a:srgbClr val="1C75BC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1F1A876-547D-4756-AC5B-785E7ED8457A}"/>
                </a:ext>
              </a:extLst>
            </p:cNvPr>
            <p:cNvSpPr txBox="1"/>
            <p:nvPr/>
          </p:nvSpPr>
          <p:spPr>
            <a:xfrm rot="16200000">
              <a:off x="109498" y="5448568"/>
              <a:ext cx="12490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C75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OCT 2020</a:t>
              </a:r>
              <a:endParaRPr lang="en-US" dirty="0">
                <a:solidFill>
                  <a:srgbClr val="1C75BC"/>
                </a:solidFill>
              </a:endParaRP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E33AA0E2-A6F5-BA6B-1638-5602A60D1F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 t="12488" b="19618"/>
            <a:stretch/>
          </p:blipFill>
          <p:spPr>
            <a:xfrm>
              <a:off x="794063" y="5080917"/>
              <a:ext cx="2280513" cy="1137707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A272B8DC-BE9D-6EC2-7A84-30322A904C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t="12488" b="19819"/>
            <a:stretch/>
          </p:blipFill>
          <p:spPr>
            <a:xfrm>
              <a:off x="7143184" y="5084281"/>
              <a:ext cx="2280513" cy="1134343"/>
            </a:xfrm>
            <a:prstGeom prst="rect">
              <a:avLst/>
            </a:prstGeom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B171B6F5-A92D-CFFE-7BB9-89BFEBEB6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t="12488" b="19819"/>
            <a:stretch/>
          </p:blipFill>
          <p:spPr>
            <a:xfrm>
              <a:off x="7143184" y="3915665"/>
              <a:ext cx="2280513" cy="1134343"/>
            </a:xfrm>
            <a:prstGeom prst="rect">
              <a:avLst/>
            </a:prstGeom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4E599BFA-1C1D-671C-1D44-EEFADABC2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t="12488" b="19819"/>
            <a:stretch/>
          </p:blipFill>
          <p:spPr>
            <a:xfrm>
              <a:off x="7143184" y="2751448"/>
              <a:ext cx="2280513" cy="1134343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614432A8-9009-052B-570A-AEDDF3F91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 t="12488" b="19819"/>
            <a:stretch/>
          </p:blipFill>
          <p:spPr>
            <a:xfrm>
              <a:off x="7143184" y="1589864"/>
              <a:ext cx="2280513" cy="1134343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A3D0C587-4A3F-B84D-802C-EAF16D3E6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t="81889" b="4424"/>
            <a:stretch/>
          </p:blipFill>
          <p:spPr>
            <a:xfrm>
              <a:off x="4344203" y="6314416"/>
              <a:ext cx="3657600" cy="367804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3F58402-2FB3-B9DC-269C-4CE9089CAD82}"/>
                </a:ext>
              </a:extLst>
            </p:cNvPr>
            <p:cNvSpPr txBox="1"/>
            <p:nvPr/>
          </p:nvSpPr>
          <p:spPr>
            <a:xfrm>
              <a:off x="9558143" y="1246990"/>
              <a:ext cx="16850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1C75BC"/>
                  </a:solidFill>
                  <a:effectLst/>
                  <a:uLnTx/>
                  <a:uFillTx/>
                  <a:latin typeface="Helvetica" pitchFamily="2" charset="0"/>
                  <a:ea typeface="+mn-ea"/>
                  <a:cs typeface="+mn-cs"/>
                </a:rPr>
                <a:t>N20 VIIRS V2 </a:t>
              </a:r>
              <a:endParaRPr lang="en-US" dirty="0">
                <a:solidFill>
                  <a:srgbClr val="1C75BC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F84C39E-2931-2C6A-5644-E3990197E818}"/>
                </a:ext>
              </a:extLst>
            </p:cNvPr>
            <p:cNvSpPr txBox="1"/>
            <p:nvPr/>
          </p:nvSpPr>
          <p:spPr>
            <a:xfrm>
              <a:off x="4345194" y="862490"/>
              <a:ext cx="36490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rgbClr val="1C75BC"/>
                  </a:solidFill>
                  <a:latin typeface="Helvetica" pitchFamily="2" charset="0"/>
                </a:rPr>
                <a:t>Monthly Mean AOD (550 nm)</a:t>
              </a:r>
              <a:endParaRPr lang="en-US" sz="2000" dirty="0"/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5D05BE02-6C50-706D-B264-A94D3B8FA541}"/>
                </a:ext>
              </a:extLst>
            </p:cNvPr>
            <p:cNvPicPr>
              <a:picLocks/>
            </p:cNvPicPr>
            <p:nvPr/>
          </p:nvPicPr>
          <p:blipFill>
            <a:blip r:embed="rId17"/>
            <a:srcRect t="12488" b="19819"/>
            <a:stretch/>
          </p:blipFill>
          <p:spPr>
            <a:xfrm>
              <a:off x="9262254" y="1600456"/>
              <a:ext cx="2276856" cy="1133856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327280B6-B218-1990-4EFB-0FEE526406E3}"/>
                </a:ext>
              </a:extLst>
            </p:cNvPr>
            <p:cNvPicPr>
              <a:picLocks/>
            </p:cNvPicPr>
            <p:nvPr/>
          </p:nvPicPr>
          <p:blipFill>
            <a:blip r:embed="rId19"/>
            <a:srcRect t="12404" b="19637"/>
            <a:stretch>
              <a:fillRect/>
            </a:stretch>
          </p:blipFill>
          <p:spPr>
            <a:xfrm>
              <a:off x="9257065" y="2753894"/>
              <a:ext cx="2276856" cy="1133856"/>
            </a:xfrm>
            <a:prstGeom prst="rect">
              <a:avLst/>
            </a:prstGeom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00B5026A-6AA1-0841-B9FE-B18FF6BB3177}"/>
                </a:ext>
              </a:extLst>
            </p:cNvPr>
            <p:cNvPicPr>
              <a:picLocks/>
            </p:cNvPicPr>
            <p:nvPr/>
          </p:nvPicPr>
          <p:blipFill>
            <a:blip r:embed="rId20"/>
            <a:srcRect t="12404" b="19637"/>
            <a:stretch>
              <a:fillRect/>
            </a:stretch>
          </p:blipFill>
          <p:spPr>
            <a:xfrm>
              <a:off x="9262254" y="3911358"/>
              <a:ext cx="2276856" cy="1133856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40BE5A8C-12F1-E639-ABA8-FCB631BDAB0B}"/>
                </a:ext>
              </a:extLst>
            </p:cNvPr>
            <p:cNvPicPr>
              <a:picLocks/>
            </p:cNvPicPr>
            <p:nvPr/>
          </p:nvPicPr>
          <p:blipFill>
            <a:blip r:embed="rId21"/>
            <a:srcRect t="12404" b="19637"/>
            <a:stretch>
              <a:fillRect/>
            </a:stretch>
          </p:blipFill>
          <p:spPr>
            <a:xfrm>
              <a:off x="9264461" y="5082842"/>
              <a:ext cx="2276856" cy="11338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408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039F8-2AF8-5769-2EF6-B623ABB14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282AB0E4-03A6-E278-699D-D3051759C16C}"/>
              </a:ext>
            </a:extLst>
          </p:cNvPr>
          <p:cNvGraphicFramePr>
            <a:graphicFrameLocks noGrp="1"/>
          </p:cNvGraphicFramePr>
          <p:nvPr/>
        </p:nvGraphicFramePr>
        <p:xfrm>
          <a:off x="163064" y="5519984"/>
          <a:ext cx="8261592" cy="1195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0993">
                  <a:extLst>
                    <a:ext uri="{9D8B030D-6E8A-4147-A177-3AD203B41FA5}">
                      <a16:colId xmlns:a16="http://schemas.microsoft.com/office/drawing/2014/main" val="2911851697"/>
                    </a:ext>
                  </a:extLst>
                </a:gridCol>
                <a:gridCol w="744511">
                  <a:extLst>
                    <a:ext uri="{9D8B030D-6E8A-4147-A177-3AD203B41FA5}">
                      <a16:colId xmlns:a16="http://schemas.microsoft.com/office/drawing/2014/main" val="3949698142"/>
                    </a:ext>
                  </a:extLst>
                </a:gridCol>
                <a:gridCol w="744511">
                  <a:extLst>
                    <a:ext uri="{9D8B030D-6E8A-4147-A177-3AD203B41FA5}">
                      <a16:colId xmlns:a16="http://schemas.microsoft.com/office/drawing/2014/main" val="543768333"/>
                    </a:ext>
                  </a:extLst>
                </a:gridCol>
                <a:gridCol w="744511">
                  <a:extLst>
                    <a:ext uri="{9D8B030D-6E8A-4147-A177-3AD203B41FA5}">
                      <a16:colId xmlns:a16="http://schemas.microsoft.com/office/drawing/2014/main" val="1579765363"/>
                    </a:ext>
                  </a:extLst>
                </a:gridCol>
                <a:gridCol w="744511">
                  <a:extLst>
                    <a:ext uri="{9D8B030D-6E8A-4147-A177-3AD203B41FA5}">
                      <a16:colId xmlns:a16="http://schemas.microsoft.com/office/drawing/2014/main" val="1242604125"/>
                    </a:ext>
                  </a:extLst>
                </a:gridCol>
                <a:gridCol w="744511">
                  <a:extLst>
                    <a:ext uri="{9D8B030D-6E8A-4147-A177-3AD203B41FA5}">
                      <a16:colId xmlns:a16="http://schemas.microsoft.com/office/drawing/2014/main" val="3289073638"/>
                    </a:ext>
                  </a:extLst>
                </a:gridCol>
                <a:gridCol w="744511">
                  <a:extLst>
                    <a:ext uri="{9D8B030D-6E8A-4147-A177-3AD203B41FA5}">
                      <a16:colId xmlns:a16="http://schemas.microsoft.com/office/drawing/2014/main" val="2236719956"/>
                    </a:ext>
                  </a:extLst>
                </a:gridCol>
                <a:gridCol w="744511">
                  <a:extLst>
                    <a:ext uri="{9D8B030D-6E8A-4147-A177-3AD203B41FA5}">
                      <a16:colId xmlns:a16="http://schemas.microsoft.com/office/drawing/2014/main" val="1418413468"/>
                    </a:ext>
                  </a:extLst>
                </a:gridCol>
                <a:gridCol w="744511">
                  <a:extLst>
                    <a:ext uri="{9D8B030D-6E8A-4147-A177-3AD203B41FA5}">
                      <a16:colId xmlns:a16="http://schemas.microsoft.com/office/drawing/2014/main" val="1651168797"/>
                    </a:ext>
                  </a:extLst>
                </a:gridCol>
                <a:gridCol w="744511">
                  <a:extLst>
                    <a:ext uri="{9D8B030D-6E8A-4147-A177-3AD203B41FA5}">
                      <a16:colId xmlns:a16="http://schemas.microsoft.com/office/drawing/2014/main" val="1311509767"/>
                    </a:ext>
                  </a:extLst>
                </a:gridCol>
              </a:tblGrid>
              <a:tr h="504334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venir Book" panose="02000503020000020003" pitchFamily="2" charset="0"/>
                        </a:rPr>
                        <a:t>Calibration gain factors for N20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440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490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550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670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860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1240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1610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2250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114037"/>
                  </a:ext>
                </a:extLst>
              </a:tr>
              <a:tr h="267778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venir Book" panose="02000503020000020003" pitchFamily="2" charset="0"/>
                        </a:rPr>
                        <a:t>Dome-C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08048"/>
                  </a:ext>
                </a:extLst>
              </a:tr>
              <a:tr h="32645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dirty="0">
                          <a:latin typeface="Avenir Book" panose="02000503020000020003" pitchFamily="2" charset="0"/>
                        </a:rPr>
                        <a:t>Meyer et al. (2020) over clouds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150727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0B69E54-182D-9A51-2923-73E75F229AF9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rgbClr val="1C75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Cross-Calibration Across Sensors</a:t>
            </a:r>
            <a:endParaRPr lang="en-US" sz="2400" dirty="0">
              <a:solidFill>
                <a:srgbClr val="1C75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F93248-7692-5305-ACB1-18A83F186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41" y="2361560"/>
            <a:ext cx="5090476" cy="274645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41507B-6DC1-06AA-8B21-41995AD34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6513" y="2382202"/>
            <a:ext cx="3288145" cy="279878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2675CA-E7D9-9FEE-A52B-37DB30CFEBBB}"/>
              </a:ext>
            </a:extLst>
          </p:cNvPr>
          <p:cNvSpPr txBox="1"/>
          <p:nvPr/>
        </p:nvSpPr>
        <p:spPr>
          <a:xfrm>
            <a:off x="8415274" y="1039142"/>
            <a:ext cx="3751332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Terra MODIS is cross-calibrated against Aqua MODIS using </a:t>
            </a:r>
            <a:r>
              <a:rPr lang="en-US" sz="1700" dirty="0" err="1">
                <a:latin typeface="Avenir Book" panose="02000503020000020003" pitchFamily="2" charset="0"/>
              </a:rPr>
              <a:t>RadCalNet</a:t>
            </a:r>
            <a:r>
              <a:rPr lang="en-US" sz="1700" dirty="0">
                <a:latin typeface="Avenir Book" panose="02000503020000020003" pitchFamily="2" charset="0"/>
              </a:rPr>
              <a:t> data (caveats: gain factors were derived for C6.1 L1b).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Over water, SNPP VIIRS is cross-calibrated against MODIS using multi-sensor co-location files generated by A-SIPS. 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Over land, NOAA-20/21 VIIRS is cross-calibrated against SNPP VIIRS using matchup data over Dome-C </a:t>
            </a:r>
            <a:r>
              <a:rPr lang="en-US" sz="1700" dirty="0" err="1">
                <a:latin typeface="Avenir Book" panose="02000503020000020003" pitchFamily="2" charset="0"/>
              </a:rPr>
              <a:t>cal</a:t>
            </a:r>
            <a:r>
              <a:rPr lang="en-US" sz="1700" dirty="0">
                <a:latin typeface="Avenir Book" panose="02000503020000020003" pitchFamily="2" charset="0"/>
              </a:rPr>
              <a:t>/</a:t>
            </a:r>
            <a:r>
              <a:rPr lang="en-US" sz="1700" dirty="0" err="1">
                <a:latin typeface="Avenir Book" panose="02000503020000020003" pitchFamily="2" charset="0"/>
              </a:rPr>
              <a:t>val</a:t>
            </a:r>
            <a:r>
              <a:rPr lang="en-US" sz="1700" dirty="0">
                <a:latin typeface="Avenir Book" panose="02000503020000020003" pitchFamily="2" charset="0"/>
              </a:rPr>
              <a:t> site.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Aqua MODIS serves as bridge between SNPP and NOAA-20/21.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This significantly reduces algorithm maintenance effort across multiple sensors.</a:t>
            </a:r>
          </a:p>
          <a:p>
            <a:pPr marL="285750" indent="-192024">
              <a:spcBef>
                <a:spcPts val="600"/>
              </a:spcBef>
              <a:buFont typeface="Wingdings" pitchFamily="2" charset="2"/>
              <a:buChar char="§"/>
            </a:pPr>
            <a:r>
              <a:rPr lang="en-US" sz="1700" dirty="0">
                <a:latin typeface="Avenir Book" panose="02000503020000020003" pitchFamily="2" charset="0"/>
              </a:rPr>
              <a:t>Open to other approaches in the later versions.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E7C8BAA-8C3E-36DC-FF43-1E19E4A4E5EF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9A69E70-FE3B-2D6D-BBFC-E152017A15B9}"/>
              </a:ext>
            </a:extLst>
          </p:cNvPr>
          <p:cNvSpPr txBox="1"/>
          <p:nvPr/>
        </p:nvSpPr>
        <p:spPr>
          <a:xfrm>
            <a:off x="173596" y="5150652"/>
            <a:ext cx="3730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Across SNPP, N20, N21 VIIRS over land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2AA3A1-4402-8E86-0A12-0CA59B5DCD5B}"/>
              </a:ext>
            </a:extLst>
          </p:cNvPr>
          <p:cNvSpPr txBox="1"/>
          <p:nvPr/>
        </p:nvSpPr>
        <p:spPr>
          <a:xfrm>
            <a:off x="173596" y="2027120"/>
            <a:ext cx="4235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SNPP VIIRS against Aqua MODIS over water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5F44AC-CE46-E2D8-F0FA-5CF76580C614}"/>
              </a:ext>
            </a:extLst>
          </p:cNvPr>
          <p:cNvSpPr txBox="1"/>
          <p:nvPr/>
        </p:nvSpPr>
        <p:spPr>
          <a:xfrm>
            <a:off x="163064" y="671872"/>
            <a:ext cx="2624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Terra against Aqua MODIS</a:t>
            </a: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1B5FF19B-3015-7EC4-3A57-93AEF51FE39A}"/>
              </a:ext>
            </a:extLst>
          </p:cNvPr>
          <p:cNvGraphicFramePr>
            <a:graphicFrameLocks noGrp="1"/>
          </p:cNvGraphicFramePr>
          <p:nvPr/>
        </p:nvGraphicFramePr>
        <p:xfrm>
          <a:off x="175766" y="1024563"/>
          <a:ext cx="8261590" cy="86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1313">
                  <a:extLst>
                    <a:ext uri="{9D8B030D-6E8A-4147-A177-3AD203B41FA5}">
                      <a16:colId xmlns:a16="http://schemas.microsoft.com/office/drawing/2014/main" val="2911851697"/>
                    </a:ext>
                  </a:extLst>
                </a:gridCol>
                <a:gridCol w="722253">
                  <a:extLst>
                    <a:ext uri="{9D8B030D-6E8A-4147-A177-3AD203B41FA5}">
                      <a16:colId xmlns:a16="http://schemas.microsoft.com/office/drawing/2014/main" val="3949698142"/>
                    </a:ext>
                  </a:extLst>
                </a:gridCol>
                <a:gridCol w="722253">
                  <a:extLst>
                    <a:ext uri="{9D8B030D-6E8A-4147-A177-3AD203B41FA5}">
                      <a16:colId xmlns:a16="http://schemas.microsoft.com/office/drawing/2014/main" val="543768333"/>
                    </a:ext>
                  </a:extLst>
                </a:gridCol>
                <a:gridCol w="722253">
                  <a:extLst>
                    <a:ext uri="{9D8B030D-6E8A-4147-A177-3AD203B41FA5}">
                      <a16:colId xmlns:a16="http://schemas.microsoft.com/office/drawing/2014/main" val="1579765363"/>
                    </a:ext>
                  </a:extLst>
                </a:gridCol>
                <a:gridCol w="722253">
                  <a:extLst>
                    <a:ext uri="{9D8B030D-6E8A-4147-A177-3AD203B41FA5}">
                      <a16:colId xmlns:a16="http://schemas.microsoft.com/office/drawing/2014/main" val="1242604125"/>
                    </a:ext>
                  </a:extLst>
                </a:gridCol>
                <a:gridCol w="722253">
                  <a:extLst>
                    <a:ext uri="{9D8B030D-6E8A-4147-A177-3AD203B41FA5}">
                      <a16:colId xmlns:a16="http://schemas.microsoft.com/office/drawing/2014/main" val="3289073638"/>
                    </a:ext>
                  </a:extLst>
                </a:gridCol>
                <a:gridCol w="722253">
                  <a:extLst>
                    <a:ext uri="{9D8B030D-6E8A-4147-A177-3AD203B41FA5}">
                      <a16:colId xmlns:a16="http://schemas.microsoft.com/office/drawing/2014/main" val="2236719956"/>
                    </a:ext>
                  </a:extLst>
                </a:gridCol>
                <a:gridCol w="722253">
                  <a:extLst>
                    <a:ext uri="{9D8B030D-6E8A-4147-A177-3AD203B41FA5}">
                      <a16:colId xmlns:a16="http://schemas.microsoft.com/office/drawing/2014/main" val="1418413468"/>
                    </a:ext>
                  </a:extLst>
                </a:gridCol>
                <a:gridCol w="722253">
                  <a:extLst>
                    <a:ext uri="{9D8B030D-6E8A-4147-A177-3AD203B41FA5}">
                      <a16:colId xmlns:a16="http://schemas.microsoft.com/office/drawing/2014/main" val="1651168797"/>
                    </a:ext>
                  </a:extLst>
                </a:gridCol>
                <a:gridCol w="722253">
                  <a:extLst>
                    <a:ext uri="{9D8B030D-6E8A-4147-A177-3AD203B41FA5}">
                      <a16:colId xmlns:a16="http://schemas.microsoft.com/office/drawing/2014/main" val="1311509767"/>
                    </a:ext>
                  </a:extLst>
                </a:gridCol>
              </a:tblGrid>
              <a:tr h="504334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venir Book" panose="02000503020000020003" pitchFamily="2" charset="0"/>
                        </a:rPr>
                        <a:t>Calibration gain factors for Terra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440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470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550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650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860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1240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1610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2130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114037"/>
                  </a:ext>
                </a:extLst>
              </a:tr>
              <a:tr h="267778">
                <a:tc>
                  <a:txBody>
                    <a:bodyPr/>
                    <a:lstStyle/>
                    <a:p>
                      <a:r>
                        <a:rPr lang="en-US" sz="1500" dirty="0" err="1">
                          <a:latin typeface="Avenir Book" panose="02000503020000020003" pitchFamily="2" charset="0"/>
                        </a:rPr>
                        <a:t>Angal</a:t>
                      </a:r>
                      <a:r>
                        <a:rPr lang="en-US" sz="1500" dirty="0">
                          <a:latin typeface="Avenir Book" panose="02000503020000020003" pitchFamily="2" charset="0"/>
                        </a:rPr>
                        <a:t> et al. (2020)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venir Book" panose="02000503020000020003" pitchFamily="2" charset="0"/>
                        </a:rPr>
                        <a:t>N/A</a:t>
                      </a:r>
                      <a:endParaRPr lang="en-US" sz="15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venir Book" panose="02000503020000020003" pitchFamily="2" charset="0"/>
                        </a:rPr>
                        <a:t>N/A</a:t>
                      </a:r>
                      <a:endParaRPr lang="en-US" sz="15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08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8175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35F8BFB-242B-C300-8F83-493F275E4ED9}"/>
              </a:ext>
            </a:extLst>
          </p:cNvPr>
          <p:cNvSpPr txBox="1"/>
          <p:nvPr/>
        </p:nvSpPr>
        <p:spPr>
          <a:xfrm>
            <a:off x="486357" y="147037"/>
            <a:ext cx="99318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SNPP VIIRS Calibration Gain Factors over Water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6834993-3F83-5472-3550-C165E0FE4409}"/>
              </a:ext>
            </a:extLst>
          </p:cNvPr>
          <p:cNvCxnSpPr>
            <a:cxnSpLocks/>
          </p:cNvCxnSpPr>
          <p:nvPr/>
        </p:nvCxnSpPr>
        <p:spPr>
          <a:xfrm>
            <a:off x="486357" y="613435"/>
            <a:ext cx="11157286" cy="0"/>
          </a:xfrm>
          <a:prstGeom prst="line">
            <a:avLst/>
          </a:prstGeom>
          <a:ln w="38100">
            <a:solidFill>
              <a:srgbClr val="82AF4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73659C9-62C1-F1DB-19BE-128712B53E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395690"/>
              </p:ext>
            </p:extLst>
          </p:nvPr>
        </p:nvGraphicFramePr>
        <p:xfrm>
          <a:off x="1900926" y="2692536"/>
          <a:ext cx="8390147" cy="868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283">
                  <a:extLst>
                    <a:ext uri="{9D8B030D-6E8A-4147-A177-3AD203B41FA5}">
                      <a16:colId xmlns:a16="http://schemas.microsoft.com/office/drawing/2014/main" val="2911851697"/>
                    </a:ext>
                  </a:extLst>
                </a:gridCol>
                <a:gridCol w="756096">
                  <a:extLst>
                    <a:ext uri="{9D8B030D-6E8A-4147-A177-3AD203B41FA5}">
                      <a16:colId xmlns:a16="http://schemas.microsoft.com/office/drawing/2014/main" val="3949698142"/>
                    </a:ext>
                  </a:extLst>
                </a:gridCol>
                <a:gridCol w="756096">
                  <a:extLst>
                    <a:ext uri="{9D8B030D-6E8A-4147-A177-3AD203B41FA5}">
                      <a16:colId xmlns:a16="http://schemas.microsoft.com/office/drawing/2014/main" val="543768333"/>
                    </a:ext>
                  </a:extLst>
                </a:gridCol>
                <a:gridCol w="756096">
                  <a:extLst>
                    <a:ext uri="{9D8B030D-6E8A-4147-A177-3AD203B41FA5}">
                      <a16:colId xmlns:a16="http://schemas.microsoft.com/office/drawing/2014/main" val="1579765363"/>
                    </a:ext>
                  </a:extLst>
                </a:gridCol>
                <a:gridCol w="756096">
                  <a:extLst>
                    <a:ext uri="{9D8B030D-6E8A-4147-A177-3AD203B41FA5}">
                      <a16:colId xmlns:a16="http://schemas.microsoft.com/office/drawing/2014/main" val="1242604125"/>
                    </a:ext>
                  </a:extLst>
                </a:gridCol>
                <a:gridCol w="756096">
                  <a:extLst>
                    <a:ext uri="{9D8B030D-6E8A-4147-A177-3AD203B41FA5}">
                      <a16:colId xmlns:a16="http://schemas.microsoft.com/office/drawing/2014/main" val="3289073638"/>
                    </a:ext>
                  </a:extLst>
                </a:gridCol>
                <a:gridCol w="756096">
                  <a:extLst>
                    <a:ext uri="{9D8B030D-6E8A-4147-A177-3AD203B41FA5}">
                      <a16:colId xmlns:a16="http://schemas.microsoft.com/office/drawing/2014/main" val="2236719956"/>
                    </a:ext>
                  </a:extLst>
                </a:gridCol>
                <a:gridCol w="756096">
                  <a:extLst>
                    <a:ext uri="{9D8B030D-6E8A-4147-A177-3AD203B41FA5}">
                      <a16:colId xmlns:a16="http://schemas.microsoft.com/office/drawing/2014/main" val="1418413468"/>
                    </a:ext>
                  </a:extLst>
                </a:gridCol>
                <a:gridCol w="756096">
                  <a:extLst>
                    <a:ext uri="{9D8B030D-6E8A-4147-A177-3AD203B41FA5}">
                      <a16:colId xmlns:a16="http://schemas.microsoft.com/office/drawing/2014/main" val="1651168797"/>
                    </a:ext>
                  </a:extLst>
                </a:gridCol>
                <a:gridCol w="756096">
                  <a:extLst>
                    <a:ext uri="{9D8B030D-6E8A-4147-A177-3AD203B41FA5}">
                      <a16:colId xmlns:a16="http://schemas.microsoft.com/office/drawing/2014/main" val="1311509767"/>
                    </a:ext>
                  </a:extLst>
                </a:gridCol>
              </a:tblGrid>
              <a:tr h="504334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Avenir Book" panose="02000503020000020003" pitchFamily="2" charset="0"/>
                        </a:rPr>
                        <a:t>Calibration gain factors for SNPP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440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</a:rPr>
                        <a:t>490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550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670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860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1240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1610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2250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114037"/>
                  </a:ext>
                </a:extLst>
              </a:tr>
              <a:tr h="267778">
                <a:tc>
                  <a:txBody>
                    <a:bodyPr/>
                    <a:lstStyle/>
                    <a:p>
                      <a:endParaRPr lang="en-US" sz="1500" dirty="0">
                        <a:latin typeface="Avenir Book" panose="02000503020000020003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1.011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>
                          <a:latin typeface="Avenir Book" panose="02000503020000020003" pitchFamily="2" charset="0"/>
                        </a:rPr>
                        <a:t>0.931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080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6817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69411</TotalTime>
  <Words>1303</Words>
  <Application>Microsoft Macintosh PowerPoint</Application>
  <PresentationFormat>Widescreen</PresentationFormat>
  <Paragraphs>291</Paragraphs>
  <Slides>18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ＭＳ Ｐゴシック</vt:lpstr>
      <vt:lpstr>System Font Regular</vt:lpstr>
      <vt:lpstr>Arial</vt:lpstr>
      <vt:lpstr>Avenir Book</vt:lpstr>
      <vt:lpstr>Calibri</vt:lpstr>
      <vt:lpstr>Calibri Light</vt:lpstr>
      <vt:lpstr>Cambria Math</vt:lpstr>
      <vt:lpstr>Helvetica</vt:lpstr>
      <vt:lpstr>Wingdings</vt:lpstr>
      <vt:lpstr>Office Theme</vt:lpstr>
      <vt:lpstr>4_Office Theme</vt:lpstr>
      <vt:lpstr>Introducing MODIS Collection 7 Deep Blue Aerosol Products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Backup slides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Hsu, Christina (GSFC-6130)</dc:creator>
  <cp:lastModifiedBy>Lee, Jaehwa (GSFC-613.0)[UNIV OF MARYLAND COLLEGE PARK]</cp:lastModifiedBy>
  <cp:revision>229</cp:revision>
  <dcterms:created xsi:type="dcterms:W3CDTF">2021-10-28T15:13:57Z</dcterms:created>
  <dcterms:modified xsi:type="dcterms:W3CDTF">2026-03-10T18:52:46Z</dcterms:modified>
</cp:coreProperties>
</file>